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8" r:id="rId3"/>
    <p:sldId id="257" r:id="rId4"/>
    <p:sldId id="261" r:id="rId5"/>
    <p:sldId id="262" r:id="rId6"/>
    <p:sldId id="263" r:id="rId7"/>
    <p:sldId id="264" r:id="rId8"/>
    <p:sldId id="266" r:id="rId9"/>
    <p:sldId id="265" r:id="rId10"/>
    <p:sldId id="269" r:id="rId11"/>
    <p:sldId id="270"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88" r:id="rId32"/>
    <p:sldId id="291"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9" r:id="rId50"/>
    <p:sldId id="306" r:id="rId51"/>
    <p:sldId id="307" r:id="rId52"/>
    <p:sldId id="308" r:id="rId53"/>
    <p:sldId id="310" r:id="rId54"/>
    <p:sldId id="311" r:id="rId55"/>
    <p:sldId id="314" r:id="rId56"/>
    <p:sldId id="312" r:id="rId57"/>
    <p:sldId id="313" r:id="rId58"/>
    <p:sldId id="316"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9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66E9-E09A-4536-BEDA-463F38ED592D}"/>
              </a:ext>
            </a:extLst>
          </p:cNvPr>
          <p:cNvSpPr>
            <a:spLocks noGrp="1"/>
          </p:cNvSpPr>
          <p:nvPr>
            <p:ph type="ctrTitle" hasCustomPrompt="1"/>
          </p:nvPr>
        </p:nvSpPr>
        <p:spPr>
          <a:xfrm>
            <a:off x="648587" y="654530"/>
            <a:ext cx="10983432" cy="2387600"/>
          </a:xfrm>
        </p:spPr>
        <p:txBody>
          <a:bodyPr anchor="ctr"/>
          <a:lstStyle>
            <a:lvl1pPr algn="ctr">
              <a:defRPr sz="5400">
                <a:latin typeface="Arial" panose="020B0604020202020204" pitchFamily="34" charset="0"/>
                <a:cs typeface="Arial" panose="020B0604020202020204" pitchFamily="34" charset="0"/>
              </a:defRPr>
            </a:lvl1pPr>
          </a:lstStyle>
          <a:p>
            <a:r>
              <a:rPr lang="en-US" dirty="0"/>
              <a:t>CLICK TO EDIT MASTER TITLE STYLE</a:t>
            </a:r>
          </a:p>
        </p:txBody>
      </p:sp>
      <p:pic>
        <p:nvPicPr>
          <p:cNvPr id="10" name="Picture 9">
            <a:extLst>
              <a:ext uri="{FF2B5EF4-FFF2-40B4-BE49-F238E27FC236}">
                <a16:creationId xmlns:a16="http://schemas.microsoft.com/office/drawing/2014/main" id="{57DEE935-4598-40DB-AFE8-F3533A09C4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986" r="198" b="78117"/>
          <a:stretch/>
        </p:blipFill>
        <p:spPr>
          <a:xfrm>
            <a:off x="0" y="2863581"/>
            <a:ext cx="8301810" cy="3994420"/>
          </a:xfrm>
          <a:prstGeom prst="rect">
            <a:avLst/>
          </a:prstGeom>
          <a:effectLst>
            <a:outerShdw blurRad="50800" dist="50800" dir="5400000" algn="ctr" rotWithShape="0">
              <a:srgbClr val="000000">
                <a:alpha val="0"/>
              </a:srgbClr>
            </a:outerShdw>
          </a:effectLst>
        </p:spPr>
      </p:pic>
      <p:sp>
        <p:nvSpPr>
          <p:cNvPr id="3" name="Subtitle 2">
            <a:extLst>
              <a:ext uri="{FF2B5EF4-FFF2-40B4-BE49-F238E27FC236}">
                <a16:creationId xmlns:a16="http://schemas.microsoft.com/office/drawing/2014/main" id="{BDDA5E4C-EEC8-44C0-B0B0-DAE2878DE9DB}"/>
              </a:ext>
            </a:extLst>
          </p:cNvPr>
          <p:cNvSpPr>
            <a:spLocks noGrp="1"/>
          </p:cNvSpPr>
          <p:nvPr>
            <p:ph type="subTitle" idx="1"/>
          </p:nvPr>
        </p:nvSpPr>
        <p:spPr>
          <a:xfrm>
            <a:off x="5922334" y="3721395"/>
            <a:ext cx="5730949" cy="1493875"/>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6424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E0CD365-E42C-47C2-AA16-2C54A1E4D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EBD0FE41-F9F0-4594-BDA6-51D6C6D7439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8" name="Straight Connector 7">
            <a:extLst>
              <a:ext uri="{FF2B5EF4-FFF2-40B4-BE49-F238E27FC236}">
                <a16:creationId xmlns:a16="http://schemas.microsoft.com/office/drawing/2014/main" id="{16ECFF63-687F-4C8C-A3B3-1C466B1F009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D807131-963C-446C-B828-D2AEEAF535A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314393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2414C-429A-49E3-B75E-08CB51FF2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ED048387-E401-40DF-9B0F-3F5FE6426A9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1F577128-51EF-42CC-9F51-04D40814EA4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2" name="Title Placeholder 1">
            <a:extLst>
              <a:ext uri="{FF2B5EF4-FFF2-40B4-BE49-F238E27FC236}">
                <a16:creationId xmlns:a16="http://schemas.microsoft.com/office/drawing/2014/main" id="{0CFC5009-E0B8-4BD1-8029-EAFEDC7C575D}"/>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299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2BCCBE8-48FD-4AB8-AD3F-A51D0B75CA8A}"/>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233E110B-00CC-4F94-9FE9-5EB3CF402A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8" name="Title Placeholder 1">
            <a:extLst>
              <a:ext uri="{FF2B5EF4-FFF2-40B4-BE49-F238E27FC236}">
                <a16:creationId xmlns:a16="http://schemas.microsoft.com/office/drawing/2014/main" id="{1232C6AA-1DD4-4590-8542-823A49ED2485}"/>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1597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4C54D-C8AE-4DF0-A75C-6CC11BC77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7B626-231E-434C-B977-4CC1389F1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234F5D4-29B5-44A2-94E6-A95189A923E8}"/>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7D988BB-0B8F-4EE8-9D4C-080648675E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C9079E8-7EB9-4AFA-AC59-ED1E059EC8D8}"/>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5763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ED4B-36B1-4B57-A4C1-BD8D527F2842}"/>
              </a:ext>
            </a:extLst>
          </p:cNvPr>
          <p:cNvSpPr>
            <a:spLocks noGrp="1"/>
          </p:cNvSpPr>
          <p:nvPr>
            <p:ph type="title" hasCustomPrompt="1"/>
          </p:nvPr>
        </p:nvSpPr>
        <p:spPr>
          <a:xfrm>
            <a:off x="3013544" y="1709738"/>
            <a:ext cx="8333905" cy="2852737"/>
          </a:xfrm>
        </p:spPr>
        <p:txBody>
          <a:bodyPr anchor="ctr"/>
          <a:lstStyle>
            <a:lvl1pPr algn="ctr">
              <a:defRPr sz="3200"/>
            </a:lvl1pPr>
          </a:lstStyle>
          <a:p>
            <a:r>
              <a:rPr lang="en-US" dirty="0"/>
              <a:t>CLICK TO EDIT MASTER TITLE STYLE</a:t>
            </a:r>
          </a:p>
        </p:txBody>
      </p:sp>
      <p:pic>
        <p:nvPicPr>
          <p:cNvPr id="8" name="Picture 7">
            <a:extLst>
              <a:ext uri="{FF2B5EF4-FFF2-40B4-BE49-F238E27FC236}">
                <a16:creationId xmlns:a16="http://schemas.microsoft.com/office/drawing/2014/main" id="{97CF1EE8-184A-4D02-8987-06FCACA96F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914399" y="2711393"/>
            <a:ext cx="2130950" cy="1065475"/>
          </a:xfrm>
          <a:prstGeom prst="rect">
            <a:avLst/>
          </a:prstGeom>
        </p:spPr>
      </p:pic>
    </p:spTree>
    <p:extLst>
      <p:ext uri="{BB962C8B-B14F-4D97-AF65-F5344CB8AC3E}">
        <p14:creationId xmlns:p14="http://schemas.microsoft.com/office/powerpoint/2010/main" val="266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7AA5E6-8F1B-4360-A65D-87061D343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3894E79-E924-469F-BAA4-97A3EE9BC31D}"/>
              </a:ext>
            </a:extLst>
          </p:cNvPr>
          <p:cNvSpPr>
            <a:spLocks noGrp="1"/>
          </p:cNvSpPr>
          <p:nvPr>
            <p:ph sz="half" idx="2"/>
          </p:nvPr>
        </p:nvSpPr>
        <p:spPr>
          <a:xfrm>
            <a:off x="839788" y="2505075"/>
            <a:ext cx="5157787" cy="3459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56E1EB-58D3-40DE-83F9-FE0052DCA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D89C8-6B3E-47FC-8113-9F39BFB8DFB0}"/>
              </a:ext>
            </a:extLst>
          </p:cNvPr>
          <p:cNvSpPr>
            <a:spLocks noGrp="1"/>
          </p:cNvSpPr>
          <p:nvPr>
            <p:ph sz="quarter" idx="4"/>
          </p:nvPr>
        </p:nvSpPr>
        <p:spPr>
          <a:xfrm>
            <a:off x="6172200" y="2505075"/>
            <a:ext cx="5183188" cy="34597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E994399A-5FC4-4428-8527-8E10DA703196}"/>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cxnSp>
        <p:nvCxnSpPr>
          <p:cNvPr id="11" name="Straight Connector 10">
            <a:extLst>
              <a:ext uri="{FF2B5EF4-FFF2-40B4-BE49-F238E27FC236}">
                <a16:creationId xmlns:a16="http://schemas.microsoft.com/office/drawing/2014/main" id="{FD71ACE3-9EFE-42ED-92F5-833B8F49AEA4}"/>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14750379-0396-4FDA-A655-8E4342674B3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Tree>
    <p:extLst>
      <p:ext uri="{BB962C8B-B14F-4D97-AF65-F5344CB8AC3E}">
        <p14:creationId xmlns:p14="http://schemas.microsoft.com/office/powerpoint/2010/main" val="18412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7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D1DDB-D0C5-4283-AAAF-96AC326BA6C8}"/>
              </a:ext>
            </a:extLst>
          </p:cNvPr>
          <p:cNvSpPr>
            <a:spLocks noGrp="1"/>
          </p:cNvSpPr>
          <p:nvPr>
            <p:ph idx="1"/>
          </p:nvPr>
        </p:nvSpPr>
        <p:spPr>
          <a:xfrm>
            <a:off x="5183188" y="2062715"/>
            <a:ext cx="6172200" cy="3798335"/>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7CE39D8-C148-4654-8B20-704B2054E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386CF0A8-679D-4142-8834-05355CD97BC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044A5C8-B641-4C6F-B53B-48E9816A88D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98CF70FC-CB4F-4D1D-A789-44AA2E37AE4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95924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053AF4F-23EB-4B9E-B228-841F120F95FE}"/>
              </a:ext>
            </a:extLst>
          </p:cNvPr>
          <p:cNvSpPr>
            <a:spLocks noGrp="1"/>
          </p:cNvSpPr>
          <p:nvPr>
            <p:ph type="pic" idx="1"/>
          </p:nvPr>
        </p:nvSpPr>
        <p:spPr>
          <a:xfrm>
            <a:off x="5183188" y="1637415"/>
            <a:ext cx="6172200" cy="4266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1CFF6-DAD0-47DA-B5EC-1B106C374A58}"/>
              </a:ext>
            </a:extLst>
          </p:cNvPr>
          <p:cNvSpPr>
            <a:spLocks noGrp="1"/>
          </p:cNvSpPr>
          <p:nvPr>
            <p:ph type="body" sz="half" idx="2"/>
          </p:nvPr>
        </p:nvSpPr>
        <p:spPr>
          <a:xfrm>
            <a:off x="839788" y="1541721"/>
            <a:ext cx="3932237" cy="43272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a:extLst>
              <a:ext uri="{FF2B5EF4-FFF2-40B4-BE49-F238E27FC236}">
                <a16:creationId xmlns:a16="http://schemas.microsoft.com/office/drawing/2014/main" id="{A49BE7A5-35E9-4334-BDB9-C506E878F62F}"/>
              </a:ext>
            </a:extLst>
          </p:cNvPr>
          <p:cNvCxnSpPr>
            <a:cxnSpLocks/>
          </p:cNvCxnSpPr>
          <p:nvPr userDrawn="1"/>
        </p:nvCxnSpPr>
        <p:spPr>
          <a:xfrm>
            <a:off x="827298" y="1218823"/>
            <a:ext cx="10296577" cy="0"/>
          </a:xfrm>
          <a:prstGeom prst="line">
            <a:avLst/>
          </a:prstGeom>
          <a:ln w="9525">
            <a:solidFill>
              <a:srgbClr val="0033A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913CA5E-89BC-418C-B09F-8B805C095D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6475" r="197" b="68027"/>
          <a:stretch/>
        </p:blipFill>
        <p:spPr>
          <a:xfrm>
            <a:off x="11076166" y="1144988"/>
            <a:ext cx="349858" cy="174929"/>
          </a:xfrm>
          <a:prstGeom prst="rect">
            <a:avLst/>
          </a:prstGeom>
        </p:spPr>
      </p:pic>
      <p:sp>
        <p:nvSpPr>
          <p:cNvPr id="10" name="Title Placeholder 1">
            <a:extLst>
              <a:ext uri="{FF2B5EF4-FFF2-40B4-BE49-F238E27FC236}">
                <a16:creationId xmlns:a16="http://schemas.microsoft.com/office/drawing/2014/main" id="{7ADABACC-591C-4422-874C-FF36DE767F61}"/>
              </a:ext>
            </a:extLst>
          </p:cNvPr>
          <p:cNvSpPr>
            <a:spLocks noGrp="1"/>
          </p:cNvSpPr>
          <p:nvPr>
            <p:ph type="title"/>
          </p:nvPr>
        </p:nvSpPr>
        <p:spPr>
          <a:xfrm>
            <a:off x="838200" y="365126"/>
            <a:ext cx="10515600" cy="77986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2268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3FDFE-E30B-4981-BE77-82535413EA4A}"/>
              </a:ext>
            </a:extLst>
          </p:cNvPr>
          <p:cNvSpPr>
            <a:spLocks noGrp="1"/>
          </p:cNvSpPr>
          <p:nvPr>
            <p:ph type="title"/>
          </p:nvPr>
        </p:nvSpPr>
        <p:spPr>
          <a:xfrm>
            <a:off x="838200" y="365126"/>
            <a:ext cx="10515600" cy="8069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29B2FCE-C057-43F6-9218-A365D0040916}"/>
              </a:ext>
            </a:extLst>
          </p:cNvPr>
          <p:cNvSpPr>
            <a:spLocks noGrp="1"/>
          </p:cNvSpPr>
          <p:nvPr>
            <p:ph type="body" idx="1"/>
          </p:nvPr>
        </p:nvSpPr>
        <p:spPr>
          <a:xfrm>
            <a:off x="838200" y="1455089"/>
            <a:ext cx="10515600" cy="47218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0">
            <a:extLst>
              <a:ext uri="{FF2B5EF4-FFF2-40B4-BE49-F238E27FC236}">
                <a16:creationId xmlns:a16="http://schemas.microsoft.com/office/drawing/2014/main" id="{1C5303A9-5CF1-4671-BCF5-660127A967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157008" y="6194066"/>
            <a:ext cx="572762" cy="388094"/>
          </a:xfrm>
          <a:prstGeom prst="rect">
            <a:avLst/>
          </a:prstGeom>
        </p:spPr>
      </p:pic>
    </p:spTree>
    <p:extLst>
      <p:ext uri="{BB962C8B-B14F-4D97-AF65-F5344CB8AC3E}">
        <p14:creationId xmlns:p14="http://schemas.microsoft.com/office/powerpoint/2010/main" val="132781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1" r:id="rId5"/>
    <p:sldLayoutId id="2147483653"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Lockdesk@acralending.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mailto:Lockdesk@acralending.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loan-lock.amcfirst.com/pub_homepage?redirect_url=cust_pipeline_loan%2F301753%2F200041186"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cid:image006.png@01D71033.0C126E70"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cid:image007.png@01D71033.0C126E70" TargetMode="Externa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cid:image008.png@01D71033.0C126E70"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cid:image009.png@01D71033.0C126E70" TargetMode="Externa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cid:image010.png@01D71033.0C126E70"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cid:image012.png@01D71033.0C126E70"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mailto:Lockdesk@acralending.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A249-96A6-4E8D-A4E7-A386521DFCD9}"/>
              </a:ext>
            </a:extLst>
          </p:cNvPr>
          <p:cNvSpPr>
            <a:spLocks noGrp="1"/>
          </p:cNvSpPr>
          <p:nvPr>
            <p:ph type="ctrTitle"/>
          </p:nvPr>
        </p:nvSpPr>
        <p:spPr/>
        <p:txBody>
          <a:bodyPr/>
          <a:lstStyle/>
          <a:p>
            <a:r>
              <a:rPr lang="en-US" dirty="0"/>
              <a:t>JUMBO PRIME </a:t>
            </a:r>
          </a:p>
        </p:txBody>
      </p:sp>
      <p:sp>
        <p:nvSpPr>
          <p:cNvPr id="3" name="Subtitle 2">
            <a:extLst>
              <a:ext uri="{FF2B5EF4-FFF2-40B4-BE49-F238E27FC236}">
                <a16:creationId xmlns:a16="http://schemas.microsoft.com/office/drawing/2014/main" id="{E7931753-4459-4524-B2DF-0C24F4E47A65}"/>
              </a:ext>
            </a:extLst>
          </p:cNvPr>
          <p:cNvSpPr>
            <a:spLocks noGrp="1"/>
          </p:cNvSpPr>
          <p:nvPr>
            <p:ph type="subTitle" idx="1"/>
          </p:nvPr>
        </p:nvSpPr>
        <p:spPr/>
        <p:txBody>
          <a:bodyPr/>
          <a:lstStyle/>
          <a:p>
            <a:r>
              <a:rPr lang="en-US" dirty="0"/>
              <a:t>IMFORMATIONAL GUIDE</a:t>
            </a:r>
          </a:p>
        </p:txBody>
      </p:sp>
    </p:spTree>
    <p:extLst>
      <p:ext uri="{BB962C8B-B14F-4D97-AF65-F5344CB8AC3E}">
        <p14:creationId xmlns:p14="http://schemas.microsoft.com/office/powerpoint/2010/main" val="195862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4A9E46-9A92-46F8-BB22-D23FE1A659A9}"/>
              </a:ext>
            </a:extLst>
          </p:cNvPr>
          <p:cNvPicPr/>
          <p:nvPr/>
        </p:nvPicPr>
        <p:blipFill>
          <a:blip r:embed="rId2"/>
          <a:stretch>
            <a:fillRect/>
          </a:stretch>
        </p:blipFill>
        <p:spPr>
          <a:xfrm>
            <a:off x="3124200" y="2265044"/>
            <a:ext cx="5943600" cy="4378960"/>
          </a:xfrm>
          <a:prstGeom prst="rect">
            <a:avLst/>
          </a:prstGeom>
        </p:spPr>
      </p:pic>
      <p:sp>
        <p:nvSpPr>
          <p:cNvPr id="9" name="TextBox 8">
            <a:extLst>
              <a:ext uri="{FF2B5EF4-FFF2-40B4-BE49-F238E27FC236}">
                <a16:creationId xmlns:a16="http://schemas.microsoft.com/office/drawing/2014/main" id="{B2B098B0-A666-4929-909A-FBC4C174330B}"/>
              </a:ext>
            </a:extLst>
          </p:cNvPr>
          <p:cNvSpPr txBox="1"/>
          <p:nvPr/>
        </p:nvSpPr>
        <p:spPr>
          <a:xfrm>
            <a:off x="905163" y="1304109"/>
            <a:ext cx="9947564" cy="766172"/>
          </a:xfrm>
          <a:prstGeom prst="rect">
            <a:avLst/>
          </a:prstGeom>
          <a:noFill/>
        </p:spPr>
        <p:txBody>
          <a:bodyPr wrap="square">
            <a:spAutoFit/>
          </a:bodyPr>
          <a:lstStyle/>
          <a:p>
            <a:pPr marL="0" marR="0">
              <a:lnSpc>
                <a:spcPct val="107000"/>
              </a:lnSpc>
              <a:spcBef>
                <a:spcPts val="0"/>
              </a:spcBef>
              <a:spcAft>
                <a:spcPts val="800"/>
              </a:spcAft>
            </a:pPr>
            <a:r>
              <a:rPr lang="en-US" dirty="0">
                <a:solidFill>
                  <a:srgbClr val="2F5496"/>
                </a:solidFill>
                <a:effectLst/>
                <a:latin typeface="Arial" panose="020B0604020202020204" pitchFamily="34" charset="0"/>
                <a:ea typeface="Times New Roman" panose="02020603050405020304" pitchFamily="18" charset="0"/>
                <a:cs typeface="Arial" panose="020B0604020202020204" pitchFamily="34" charset="0"/>
              </a:rPr>
              <a:t>Add lock desk user</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When selecting users on the Home screen a Lock Desk user must be selected for these loans. </a:t>
            </a:r>
          </a:p>
        </p:txBody>
      </p:sp>
      <p:sp>
        <p:nvSpPr>
          <p:cNvPr id="10" name="Oval 9">
            <a:extLst>
              <a:ext uri="{FF2B5EF4-FFF2-40B4-BE49-F238E27FC236}">
                <a16:creationId xmlns:a16="http://schemas.microsoft.com/office/drawing/2014/main" id="{41097784-6E35-458C-ADB5-BAB0E4AA5C12}"/>
              </a:ext>
            </a:extLst>
          </p:cNvPr>
          <p:cNvSpPr/>
          <p:nvPr/>
        </p:nvSpPr>
        <p:spPr>
          <a:xfrm>
            <a:off x="4350326" y="6077527"/>
            <a:ext cx="1330037" cy="2678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27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TRANSACTION MANAGER GUIDE </a:t>
            </a:r>
          </a:p>
        </p:txBody>
      </p:sp>
    </p:spTree>
    <p:extLst>
      <p:ext uri="{BB962C8B-B14F-4D97-AF65-F5344CB8AC3E}">
        <p14:creationId xmlns:p14="http://schemas.microsoft.com/office/powerpoint/2010/main" val="276067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7D3E9-C373-40F9-B9DD-E006A0EC9CBC}"/>
              </a:ext>
            </a:extLst>
          </p:cNvPr>
          <p:cNvSpPr>
            <a:spLocks noGrp="1"/>
          </p:cNvSpPr>
          <p:nvPr>
            <p:ph idx="1"/>
          </p:nvPr>
        </p:nvSpPr>
        <p:spPr/>
        <p:txBody>
          <a:bodyPr/>
          <a:lstStyle/>
          <a:p>
            <a:pPr marL="0" marR="0" indent="0">
              <a:lnSpc>
                <a:spcPct val="107000"/>
              </a:lnSpc>
              <a:spcBef>
                <a:spcPts val="1200"/>
              </a:spcBef>
              <a:spcAft>
                <a:spcPts val="0"/>
              </a:spcAft>
              <a:buNone/>
            </a:pPr>
            <a:r>
              <a:rPr lang="en-US" sz="1800" b="1" kern="0" dirty="0">
                <a:solidFill>
                  <a:srgbClr val="2F5496"/>
                </a:solidFill>
                <a:effectLst/>
                <a:ea typeface="Times New Roman" panose="02020603050405020304" pitchFamily="18" charset="0"/>
              </a:rPr>
              <a:t>Transaction Manager Guide</a:t>
            </a:r>
          </a:p>
          <a:p>
            <a:pPr marL="0" marR="0" indent="0">
              <a:lnSpc>
                <a:spcPct val="107000"/>
              </a:lnSpc>
              <a:spcBef>
                <a:spcPts val="1200"/>
              </a:spcBef>
              <a:spcAft>
                <a:spcPts val="0"/>
              </a:spcAft>
              <a:buNone/>
            </a:pPr>
            <a:endParaRPr lang="en-US" sz="1800" b="1" kern="0" dirty="0">
              <a:solidFill>
                <a:srgbClr val="2F5496"/>
              </a:solidFill>
              <a:effectLst/>
              <a:ea typeface="Times New Roman" panose="02020603050405020304" pitchFamily="18" charset="0"/>
            </a:endParaRPr>
          </a:p>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 of program</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Jumbo Prime is a program which differs from all others offered by Acra Lending. A lock desk has been created that will handle interest rate lock requests and dictate the pricing to the disclosure and closing departments. Rate locks and rate lock extensions are a valid Change In Circumstance when requested by the borrower (or the broker on the borrower’s behalf) and must be disclosed within 3 days to maintain compliance with the TRID requirements.</a:t>
            </a:r>
          </a:p>
          <a:p>
            <a:endParaRPr lang="en-US" dirty="0"/>
          </a:p>
        </p:txBody>
      </p:sp>
    </p:spTree>
    <p:extLst>
      <p:ext uri="{BB962C8B-B14F-4D97-AF65-F5344CB8AC3E}">
        <p14:creationId xmlns:p14="http://schemas.microsoft.com/office/powerpoint/2010/main" val="404499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007DBD-4B95-473C-BF17-0D27C53B8F6A}"/>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 of lock guidelines</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Loans can be locked by the broker, on behalf of the borrower, for 30, 45, or 60 days. The interest rates available and the corresponding pricing will be made available via the Jumbo Prime Rate sheets and can be found on our website and the </a:t>
            </a:r>
            <a:r>
              <a:rPr lang="en-US" sz="1800" dirty="0" err="1">
                <a:effectLst/>
                <a:ea typeface="Calibri" panose="020F0502020204030204" pitchFamily="34" charset="0"/>
              </a:rPr>
              <a:t>Cintranet</a:t>
            </a:r>
            <a:r>
              <a:rPr lang="en-US" sz="1800" dirty="0">
                <a:effectLst/>
                <a:ea typeface="Calibri" panose="020F0502020204030204" pitchFamily="34" charset="0"/>
              </a:rPr>
              <a:t>. Rate locks can be extended for 15 days up to two separate times as needed. Loans may be locked as soon as a conditional approval has been issued.</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Brokers will submit rate lock requests and extension requests to </a:t>
            </a:r>
            <a:r>
              <a:rPr lang="en-US" sz="1800" u="sng" dirty="0">
                <a:solidFill>
                  <a:srgbClr val="0563C1"/>
                </a:solidFill>
                <a:effectLst/>
                <a:ea typeface="Calibri" panose="020F0502020204030204" pitchFamily="34" charset="0"/>
                <a:hlinkClick r:id="rId2"/>
              </a:rPr>
              <a:t>Lockdesk@acralending.com</a:t>
            </a:r>
            <a:r>
              <a:rPr lang="en-US" sz="1800" dirty="0">
                <a:effectLst/>
                <a:ea typeface="Calibri" panose="020F0502020204030204" pitchFamily="34" charset="0"/>
              </a:rPr>
              <a:t>. The request must be completed using the “Rate Lock Request” form available in the broker portal. Rate lock request submissions received after 2:30pm PST are not able to be processed same day.</a:t>
            </a:r>
          </a:p>
          <a:p>
            <a:endParaRPr lang="en-US" dirty="0"/>
          </a:p>
        </p:txBody>
      </p:sp>
    </p:spTree>
    <p:extLst>
      <p:ext uri="{BB962C8B-B14F-4D97-AF65-F5344CB8AC3E}">
        <p14:creationId xmlns:p14="http://schemas.microsoft.com/office/powerpoint/2010/main" val="1283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3A2CBD-BAF0-4945-A32B-DCE0FFA49224}"/>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endParaRPr lang="en-US" dirty="0">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When the rate is locked a confirmation email will be sent out by Acra Lending’s lock desk to the broker, AE, and TM. </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A rate lock must have at least 8 days remaining to be eligible to move to closing. If there are less than 8 days remaining a rate lock extension request must be submitted and processed.</a:t>
            </a:r>
          </a:p>
          <a:p>
            <a:endParaRPr lang="en-US" dirty="0"/>
          </a:p>
        </p:txBody>
      </p:sp>
    </p:spTree>
    <p:extLst>
      <p:ext uri="{BB962C8B-B14F-4D97-AF65-F5344CB8AC3E}">
        <p14:creationId xmlns:p14="http://schemas.microsoft.com/office/powerpoint/2010/main" val="178647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3254F1-F7A1-4DB8-807E-C3ED9627DE00}"/>
              </a:ext>
            </a:extLst>
          </p:cNvPr>
          <p:cNvSpPr>
            <a:spLocks noChangeArrowheads="1"/>
          </p:cNvSpPr>
          <p:nvPr/>
        </p:nvSpPr>
        <p:spPr bwMode="auto">
          <a:xfrm>
            <a:off x="683491" y="1481822"/>
            <a:ext cx="10529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Pricing will display in the following format: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21">
            <a:extLst>
              <a:ext uri="{FF2B5EF4-FFF2-40B4-BE49-F238E27FC236}">
                <a16:creationId xmlns:a16="http://schemas.microsoft.com/office/drawing/2014/main" id="{7D4DD923-4057-4BD8-89AD-2096103A6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763" y="2045129"/>
            <a:ext cx="2714625" cy="2790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9365CB0-BEDF-4DCE-9C83-D1D94F231BF4}"/>
              </a:ext>
            </a:extLst>
          </p:cNvPr>
          <p:cNvSpPr>
            <a:spLocks noChangeArrowheads="1"/>
          </p:cNvSpPr>
          <p:nvPr/>
        </p:nvSpPr>
        <p:spPr bwMode="auto">
          <a:xfrm>
            <a:off x="683491" y="4970084"/>
            <a:ext cx="105294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Pricing greater than 100.000 will display on the Loan Estimate and Closing Disclosure as a credit. Pricing less than 100.000 will display on the Loan Estimate and Closing Disclosure as discount points.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Changes to the terms of the loan will not be permitted at the time of rate lock. Any changes must follow the existing re-work process.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543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B10084-5B61-43A6-A80D-9CFD9FA14966}"/>
              </a:ext>
            </a:extLst>
          </p:cNvPr>
          <p:cNvSpPr>
            <a:spLocks noGrp="1"/>
          </p:cNvSpPr>
          <p:nvPr>
            <p:ph idx="1"/>
          </p:nvPr>
        </p:nvSpPr>
        <p:spPr/>
        <p:txBody>
          <a:bodyPr>
            <a:normAutofit fontScale="92500" lnSpcReduction="10000"/>
          </a:bodyPr>
          <a:lstStyle/>
          <a:p>
            <a:pPr marL="0" marR="0" indent="0">
              <a:lnSpc>
                <a:spcPct val="107000"/>
              </a:lnSpc>
              <a:spcBef>
                <a:spcPts val="200"/>
              </a:spcBef>
              <a:spcAft>
                <a:spcPts val="0"/>
              </a:spcAft>
              <a:buNone/>
            </a:pPr>
            <a:r>
              <a:rPr lang="en-US" b="1" dirty="0">
                <a:solidFill>
                  <a:srgbClr val="2F5496"/>
                </a:solidFill>
                <a:effectLst/>
                <a:ea typeface="Times New Roman" panose="02020603050405020304" pitchFamily="18" charset="0"/>
              </a:rPr>
              <a:t>New Condition</a:t>
            </a:r>
          </a:p>
          <a:p>
            <a:pPr marL="0" marR="0">
              <a:lnSpc>
                <a:spcPct val="107000"/>
              </a:lnSpc>
              <a:spcBef>
                <a:spcPts val="0"/>
              </a:spcBef>
              <a:spcAft>
                <a:spcPts val="800"/>
              </a:spcAft>
            </a:pPr>
            <a:r>
              <a:rPr lang="en-US" dirty="0">
                <a:effectLst/>
                <a:ea typeface="Calibri" panose="020F0502020204030204" pitchFamily="34" charset="0"/>
              </a:rPr>
              <a:t>15010 – TM to confirm rate lock LE has been received – Will autogenerate on submission of Jumbo Prime loans.</a:t>
            </a:r>
          </a:p>
          <a:p>
            <a:pPr marL="0" marR="0" indent="0">
              <a:lnSpc>
                <a:spcPct val="107000"/>
              </a:lnSpc>
              <a:spcBef>
                <a:spcPts val="200"/>
              </a:spcBef>
              <a:spcAft>
                <a:spcPts val="0"/>
              </a:spcAft>
              <a:buNone/>
            </a:pPr>
            <a:r>
              <a:rPr lang="en-US" b="1" dirty="0">
                <a:solidFill>
                  <a:srgbClr val="2F5496"/>
                </a:solidFill>
                <a:effectLst/>
                <a:ea typeface="Times New Roman" panose="02020603050405020304" pitchFamily="18" charset="0"/>
              </a:rPr>
              <a:t>New tasks</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Disclosure - 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Draw Task</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Disclosure CIC on CD</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 Change Circumstance Request to Funding</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Manual task created by QC in the event the CIC for rate lock can be processed on the CD (assuming funding can accommodate the timing of the CD release)</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Extension 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Draw Task</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Extension CD</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Doc Drawer</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3 business days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ATM, Lock, Proc, LO, DOC, DOC2, FMNG, FUND, CLSR, CSS, AF, TMS</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Priority: High</a:t>
            </a:r>
          </a:p>
          <a:p>
            <a:endParaRPr lang="en-US" dirty="0"/>
          </a:p>
        </p:txBody>
      </p:sp>
    </p:spTree>
    <p:extLst>
      <p:ext uri="{BB962C8B-B14F-4D97-AF65-F5344CB8AC3E}">
        <p14:creationId xmlns:p14="http://schemas.microsoft.com/office/powerpoint/2010/main" val="401489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ADE990-2508-47E6-AB09-665215336291}"/>
              </a:ext>
            </a:extLst>
          </p:cNvPr>
          <p:cNvSpPr>
            <a:spLocks noGrp="1"/>
          </p:cNvSpPr>
          <p:nvPr>
            <p:ph idx="1"/>
          </p:nvPr>
        </p:nvSpPr>
        <p:spPr/>
        <p:txBody>
          <a:bodyPr>
            <a:normAutofit lnSpcReduction="10000"/>
          </a:bodyPr>
          <a:lstStyle/>
          <a:p>
            <a:pPr marL="0" marR="0" lvl="0" indent="0">
              <a:lnSpc>
                <a:spcPct val="107000"/>
              </a:lnSpc>
              <a:spcBef>
                <a:spcPts val="0"/>
              </a:spcBef>
              <a:spcAft>
                <a:spcPts val="0"/>
              </a:spcAft>
              <a:buNone/>
            </a:pPr>
            <a:r>
              <a:rPr lang="en-US" b="1" dirty="0">
                <a:effectLst/>
                <a:ea typeface="Calibri" panose="020F0502020204030204" pitchFamily="34" charset="0"/>
              </a:rPr>
              <a:t>5. Jumbo Prime Re-Lock/Extension Required – Wholesale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TM</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1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JTM, ATM, DOC, DOC2, FUND, CLSR, CSS, AF, FMNG, Lock, QCA, TMS</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This is for the closing department to request a relock or rate extension when they determine that the loan will not be able to fund before the current expiration.</a:t>
            </a:r>
          </a:p>
          <a:p>
            <a:pPr marL="457200" marR="0" lvl="1" indent="0">
              <a:lnSpc>
                <a:spcPct val="107000"/>
              </a:lnSpc>
              <a:spcBef>
                <a:spcPts val="0"/>
              </a:spcBef>
              <a:spcAft>
                <a:spcPts val="0"/>
              </a:spcAft>
              <a:buNone/>
            </a:pPr>
            <a:endParaRPr lang="en-US" dirty="0">
              <a:effectLst/>
              <a:ea typeface="Calibri" panose="020F0502020204030204" pitchFamily="34" charset="0"/>
            </a:endParaRPr>
          </a:p>
          <a:p>
            <a:pPr marL="0" marR="0" lvl="0" indent="0">
              <a:lnSpc>
                <a:spcPct val="107000"/>
              </a:lnSpc>
              <a:spcBef>
                <a:spcPts val="0"/>
              </a:spcBef>
              <a:spcAft>
                <a:spcPts val="0"/>
              </a:spcAft>
              <a:buNone/>
            </a:pPr>
            <a:r>
              <a:rPr lang="en-US" b="1" dirty="0">
                <a:effectLst/>
                <a:ea typeface="Calibri" panose="020F0502020204030204" pitchFamily="34" charset="0"/>
              </a:rPr>
              <a:t>6. Jumbo Prime Lock Update Request</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Lock Desk</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1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Underwriter to request a pricing update from the lock desk when a re-work request is processed. The Lock desk will update the pricing on the Lock In Screen and task back to the Underwriter when complete.</a:t>
            </a:r>
          </a:p>
          <a:p>
            <a:endParaRPr lang="en-US" dirty="0"/>
          </a:p>
        </p:txBody>
      </p:sp>
    </p:spTree>
    <p:extLst>
      <p:ext uri="{BB962C8B-B14F-4D97-AF65-F5344CB8AC3E}">
        <p14:creationId xmlns:p14="http://schemas.microsoft.com/office/powerpoint/2010/main" val="404010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07A668-984B-47E2-9DA8-1EBB7D7B033C}"/>
              </a:ext>
            </a:extLst>
          </p:cNvPr>
          <p:cNvSpPr>
            <a:spLocks noGrp="1"/>
          </p:cNvSpPr>
          <p:nvPr>
            <p:ph idx="1"/>
          </p:nvPr>
        </p:nvSpPr>
        <p:spPr/>
        <p:txBody>
          <a:bodyPr>
            <a:normAutofit lnSpcReduction="10000"/>
          </a:bodyPr>
          <a:lstStyle/>
          <a:p>
            <a:pPr marL="0" marR="0" lvl="0" indent="0">
              <a:lnSpc>
                <a:spcPct val="107000"/>
              </a:lnSpc>
              <a:spcBef>
                <a:spcPts val="0"/>
              </a:spcBef>
              <a:spcAft>
                <a:spcPts val="0"/>
              </a:spcAft>
              <a:buNone/>
            </a:pPr>
            <a:r>
              <a:rPr lang="en-US" b="1" dirty="0">
                <a:effectLst/>
                <a:ea typeface="Calibri" panose="020F0502020204030204" pitchFamily="34" charset="0"/>
              </a:rPr>
              <a:t>7. Jumbo Prime Lock Update Complete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Underwriter</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0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This is for the Lock Desk to inform the underwriter that the rate lock has been updated and they are clear to proceed with the re-work/re-disclosure.</a:t>
            </a:r>
          </a:p>
          <a:p>
            <a:pPr marL="457200" marR="0" lvl="1" indent="0">
              <a:lnSpc>
                <a:spcPct val="107000"/>
              </a:lnSpc>
              <a:spcBef>
                <a:spcPts val="0"/>
              </a:spcBef>
              <a:spcAft>
                <a:spcPts val="0"/>
              </a:spcAft>
              <a:buNone/>
            </a:pPr>
            <a:endParaRPr lang="en-US" dirty="0">
              <a:effectLst/>
              <a:ea typeface="Calibri" panose="020F0502020204030204" pitchFamily="34" charset="0"/>
            </a:endParaRPr>
          </a:p>
          <a:p>
            <a:pPr marL="0" marR="0" lvl="0" indent="0">
              <a:lnSpc>
                <a:spcPct val="107000"/>
              </a:lnSpc>
              <a:spcBef>
                <a:spcPts val="0"/>
              </a:spcBef>
              <a:spcAft>
                <a:spcPts val="0"/>
              </a:spcAft>
              <a:buNone/>
            </a:pPr>
            <a:r>
              <a:rPr lang="en-US" b="1" dirty="0">
                <a:effectLst/>
                <a:ea typeface="Calibri" panose="020F0502020204030204" pitchFamily="34" charset="0"/>
              </a:rPr>
              <a:t>8. Jumbo Prime Investor Lock Reconciliation</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Lock Desk</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5 business days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Lock, QCA</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Medium</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lock desk to confirm that the final terms of the loan are updated in the investor rate lock portal. This is automatically generated on Jumbo Prime loans when moved to Closed status.</a:t>
            </a:r>
          </a:p>
          <a:p>
            <a:endParaRPr lang="en-US" dirty="0"/>
          </a:p>
        </p:txBody>
      </p:sp>
    </p:spTree>
    <p:extLst>
      <p:ext uri="{BB962C8B-B14F-4D97-AF65-F5344CB8AC3E}">
        <p14:creationId xmlns:p14="http://schemas.microsoft.com/office/powerpoint/2010/main" val="341843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UNDERWRITING GUIDE </a:t>
            </a:r>
          </a:p>
        </p:txBody>
      </p:sp>
    </p:spTree>
    <p:extLst>
      <p:ext uri="{BB962C8B-B14F-4D97-AF65-F5344CB8AC3E}">
        <p14:creationId xmlns:p14="http://schemas.microsoft.com/office/powerpoint/2010/main" val="327289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ACCOUNT EXECUTIVE GUIDE</a:t>
            </a:r>
          </a:p>
        </p:txBody>
      </p:sp>
    </p:spTree>
    <p:extLst>
      <p:ext uri="{BB962C8B-B14F-4D97-AF65-F5344CB8AC3E}">
        <p14:creationId xmlns:p14="http://schemas.microsoft.com/office/powerpoint/2010/main" val="171961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07A668-984B-47E2-9DA8-1EBB7D7B033C}"/>
              </a:ext>
            </a:extLst>
          </p:cNvPr>
          <p:cNvSpPr>
            <a:spLocks noGrp="1"/>
          </p:cNvSpPr>
          <p:nvPr>
            <p:ph idx="1"/>
          </p:nvPr>
        </p:nvSpPr>
        <p:spPr/>
        <p:txBody>
          <a:bodyPr>
            <a:normAutofit/>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 of program</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Jumbo Prime is a program which differs from all others offered by Acra Lending. A lock desk has been created that will handle interest rate lock requests and dictate the pricing to the disclosure and closing departments. Rate locks and rate lock extensions are a valid Change In Circumstance when requested by the borrower (or the broker on the borrower’s behalf) and must be disclosed within 3 days to maintain compliance with the TRID requirements.</a:t>
            </a:r>
          </a:p>
          <a:p>
            <a:endParaRPr lang="en-US" dirty="0"/>
          </a:p>
        </p:txBody>
      </p:sp>
    </p:spTree>
    <p:extLst>
      <p:ext uri="{BB962C8B-B14F-4D97-AF65-F5344CB8AC3E}">
        <p14:creationId xmlns:p14="http://schemas.microsoft.com/office/powerpoint/2010/main" val="103670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B546C8-85F3-4F0A-AF9C-73E1EF3E246E}"/>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Initial Loan Underwriting</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Upon submission the Underwriter will be responsible for entering the conforming loan limit into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Bytepro</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using the following steps:</a:t>
            </a:r>
          </a:p>
          <a:p>
            <a:pPr marL="342900" marR="0" lvl="0" indent="-342900">
              <a:lnSpc>
                <a:spcPct val="106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Navigate to the ULA Screen</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the Loan Information section click the link to access the current conforming loan limit guidelines. </a:t>
            </a:r>
            <a:endParaRPr lang="en-US" dirty="0"/>
          </a:p>
        </p:txBody>
      </p:sp>
      <p:pic>
        <p:nvPicPr>
          <p:cNvPr id="6" name="Picture 5">
            <a:extLst>
              <a:ext uri="{FF2B5EF4-FFF2-40B4-BE49-F238E27FC236}">
                <a16:creationId xmlns:a16="http://schemas.microsoft.com/office/drawing/2014/main" id="{47DB6622-0271-4246-82B8-BD50D955E7F7}"/>
              </a:ext>
            </a:extLst>
          </p:cNvPr>
          <p:cNvPicPr/>
          <p:nvPr/>
        </p:nvPicPr>
        <p:blipFill>
          <a:blip r:embed="rId2"/>
          <a:stretch>
            <a:fillRect/>
          </a:stretch>
        </p:blipFill>
        <p:spPr>
          <a:xfrm>
            <a:off x="3833092" y="3716539"/>
            <a:ext cx="4100944" cy="2905933"/>
          </a:xfrm>
          <a:prstGeom prst="rect">
            <a:avLst/>
          </a:prstGeom>
        </p:spPr>
      </p:pic>
    </p:spTree>
    <p:extLst>
      <p:ext uri="{BB962C8B-B14F-4D97-AF65-F5344CB8AC3E}">
        <p14:creationId xmlns:p14="http://schemas.microsoft.com/office/powerpoint/2010/main" val="385358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EE5870-D678-41FC-A8B8-7F7F5E08160B}"/>
              </a:ext>
            </a:extLst>
          </p:cNvPr>
          <p:cNvSpPr>
            <a:spLocks noGrp="1"/>
          </p:cNvSpPr>
          <p:nvPr>
            <p:ph idx="1"/>
          </p:nvPr>
        </p:nvSpPr>
        <p:spPr>
          <a:xfrm>
            <a:off x="838200" y="1427380"/>
            <a:ext cx="10515600" cy="4721874"/>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 Using the number of units and the county of the subject property identify the applicable conforming loan limit. </a:t>
            </a:r>
            <a:endParaRPr lang="en-US" dirty="0"/>
          </a:p>
        </p:txBody>
      </p:sp>
      <p:pic>
        <p:nvPicPr>
          <p:cNvPr id="4" name="Picture 3">
            <a:extLst>
              <a:ext uri="{FF2B5EF4-FFF2-40B4-BE49-F238E27FC236}">
                <a16:creationId xmlns:a16="http://schemas.microsoft.com/office/drawing/2014/main" id="{2ED0FE9A-5568-45D6-93B4-3A1641B5955D}"/>
              </a:ext>
            </a:extLst>
          </p:cNvPr>
          <p:cNvPicPr/>
          <p:nvPr/>
        </p:nvPicPr>
        <p:blipFill>
          <a:blip r:embed="rId2"/>
          <a:stretch>
            <a:fillRect/>
          </a:stretch>
        </p:blipFill>
        <p:spPr>
          <a:xfrm>
            <a:off x="2669309" y="2327274"/>
            <a:ext cx="6398491" cy="2752725"/>
          </a:xfrm>
          <a:prstGeom prst="rect">
            <a:avLst/>
          </a:prstGeom>
        </p:spPr>
      </p:pic>
    </p:spTree>
    <p:extLst>
      <p:ext uri="{BB962C8B-B14F-4D97-AF65-F5344CB8AC3E}">
        <p14:creationId xmlns:p14="http://schemas.microsoft.com/office/powerpoint/2010/main" val="201949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84BDA1-C60B-47B3-8B32-8821101426D4}"/>
              </a:ext>
            </a:extLst>
          </p:cNvPr>
          <p:cNvSpPr>
            <a:spLocks noChangeArrowheads="1"/>
          </p:cNvSpPr>
          <p:nvPr/>
        </p:nvSpPr>
        <p:spPr bwMode="auto">
          <a:xfrm>
            <a:off x="1043709" y="1651061"/>
            <a:ext cx="102987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4. On the ULA screen enter the applicable conforming loan limit in the “JP Min. Loan Amount” field.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4" name="Picture 18">
            <a:extLst>
              <a:ext uri="{FF2B5EF4-FFF2-40B4-BE49-F238E27FC236}">
                <a16:creationId xmlns:a16="http://schemas.microsoft.com/office/drawing/2014/main" id="{8B00D3E0-8B1C-40B4-9539-A87E7F868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199" y="2193636"/>
            <a:ext cx="5219700" cy="38957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AB0144-685C-4B98-9644-2E8B75A657D1}"/>
              </a:ext>
            </a:extLst>
          </p:cNvPr>
          <p:cNvSpPr>
            <a:spLocks noChangeArrowheads="1"/>
          </p:cNvSpPr>
          <p:nvPr/>
        </p:nvSpPr>
        <p:spPr bwMode="auto">
          <a:xfrm>
            <a:off x="2078181" y="60893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80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0EF4F4-A97B-4334-926E-CFE336674C48}"/>
              </a:ext>
            </a:extLst>
          </p:cNvPr>
          <p:cNvSpPr>
            <a:spLocks noGrp="1"/>
          </p:cNvSpPr>
          <p:nvPr>
            <p:ph idx="1"/>
          </p:nvPr>
        </p:nvSpPr>
        <p:spPr/>
        <p:txBody>
          <a:bodyPr>
            <a:normAutofit lnSpcReduction="10000"/>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Rework Request Process Updates</a:t>
            </a:r>
          </a:p>
          <a:p>
            <a:pPr marL="0" marR="0" indent="0">
              <a:lnSpc>
                <a:spcPct val="107000"/>
              </a:lnSpc>
              <a:spcBef>
                <a:spcPts val="0"/>
              </a:spcBef>
              <a:spcAft>
                <a:spcPts val="800"/>
              </a:spcAft>
              <a:buNone/>
            </a:pPr>
            <a:endParaRPr lang="en-US" dirty="0">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Upon receipt of a re-work request on a Jumbo Prime loan the Underwriter will update the loan file and assess eligibility as normal. The loan pricing will need to be updated if any of the following fields are changed:</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Loan Amount</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Interest Rate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Appraised Value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Credit Score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Occupancy</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Purpose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Property Type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DTI</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Impounds</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Reserve Months Required</a:t>
            </a:r>
          </a:p>
          <a:p>
            <a:pPr marL="342900" marR="0" lvl="0" indent="-342900">
              <a:lnSpc>
                <a:spcPct val="106000"/>
              </a:lnSpc>
              <a:spcBef>
                <a:spcPts val="0"/>
              </a:spcBef>
              <a:spcAft>
                <a:spcPts val="800"/>
              </a:spcAft>
              <a:buFont typeface="+mj-lt"/>
              <a:buAutoNum type="arabicPeriod"/>
            </a:pPr>
            <a:r>
              <a:rPr lang="en-US" sz="1800" dirty="0">
                <a:effectLst/>
                <a:ea typeface="Calibri" panose="020F0502020204030204" pitchFamily="34" charset="0"/>
              </a:rPr>
              <a:t>Self-Employed Status</a:t>
            </a:r>
          </a:p>
          <a:p>
            <a:endParaRPr lang="en-US" dirty="0"/>
          </a:p>
        </p:txBody>
      </p:sp>
    </p:spTree>
    <p:extLst>
      <p:ext uri="{BB962C8B-B14F-4D97-AF65-F5344CB8AC3E}">
        <p14:creationId xmlns:p14="http://schemas.microsoft.com/office/powerpoint/2010/main" val="688385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2CC37E-4B49-418C-981F-EE41CEC14041}"/>
              </a:ext>
            </a:extLst>
          </p:cNvPr>
          <p:cNvSpPr>
            <a:spLocks noGrp="1"/>
          </p:cNvSpPr>
          <p:nvPr>
            <p:ph idx="1"/>
          </p:nvPr>
        </p:nvSpPr>
        <p:spPr/>
        <p:txBody>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ea typeface="Calibri" panose="020F0502020204030204" pitchFamily="34" charset="0"/>
              </a:rPr>
              <a:t>For pricing updates the Underwriter will create a task for the Lock desk to update the loan file. The lock desk must complete the pricing update before re-disclosures may be issued. The Underwriter will create the “Jumbo Prime Lock Update Request” task to trigger the Lock Desk review. When the lock desk has completed the pricing update they will create the “Jumbo Prime Lock Update Complete” task which is assigned to the Underwriter. The Underwriter may clear this task and initiate a re-disclosure task using the normal procedure.</a:t>
            </a:r>
          </a:p>
          <a:p>
            <a:endParaRPr lang="en-US" dirty="0"/>
          </a:p>
        </p:txBody>
      </p:sp>
    </p:spTree>
    <p:extLst>
      <p:ext uri="{BB962C8B-B14F-4D97-AF65-F5344CB8AC3E}">
        <p14:creationId xmlns:p14="http://schemas.microsoft.com/office/powerpoint/2010/main" val="140199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19CB51-D7EA-450E-AEB7-5C455F2DB0B5}"/>
              </a:ext>
            </a:extLst>
          </p:cNvPr>
          <p:cNvSpPr>
            <a:spLocks noGrp="1"/>
          </p:cNvSpPr>
          <p:nvPr>
            <p:ph idx="1"/>
          </p:nvPr>
        </p:nvSpPr>
        <p:spPr/>
        <p:txBody>
          <a:bodyPr>
            <a:normAutofit fontScale="92500" lnSpcReduction="10000"/>
          </a:bodyPr>
          <a:lstStyle/>
          <a:p>
            <a:pPr marL="0" marR="0" indent="0">
              <a:lnSpc>
                <a:spcPct val="107000"/>
              </a:lnSpc>
              <a:spcBef>
                <a:spcPts val="200"/>
              </a:spcBef>
              <a:spcAft>
                <a:spcPts val="0"/>
              </a:spcAft>
              <a:buNone/>
            </a:pPr>
            <a:r>
              <a:rPr lang="en-US" b="1" dirty="0">
                <a:solidFill>
                  <a:srgbClr val="2F5496"/>
                </a:solidFill>
                <a:effectLst/>
                <a:ea typeface="Times New Roman" panose="02020603050405020304" pitchFamily="18" charset="0"/>
              </a:rPr>
              <a:t>New Tasks</a:t>
            </a:r>
          </a:p>
          <a:p>
            <a:pPr marL="0" marR="0" indent="0">
              <a:lnSpc>
                <a:spcPct val="107000"/>
              </a:lnSpc>
              <a:spcBef>
                <a:spcPts val="200"/>
              </a:spcBef>
              <a:spcAft>
                <a:spcPts val="0"/>
              </a:spcAft>
              <a:buNone/>
            </a:pPr>
            <a:endParaRPr lang="en-US" b="1" dirty="0">
              <a:solidFill>
                <a:srgbClr val="2F5496"/>
              </a:solidFill>
              <a:effectLst/>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Lock Update Request</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Lock Desk</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1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This is for the Underwriter to request a pricing update from the lock desk when a re-work request is processed. The Lock desk will update the pricing on the Lock In Screen and task back to the Underwriter when complete.</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Lock Update Complete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Underwriter</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0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Lock Desk to inform the underwriter that the rate lock has been updated and they are clear to proceed with the re-work/re-disclosure.</a:t>
            </a:r>
          </a:p>
          <a:p>
            <a:endParaRPr lang="en-US" dirty="0"/>
          </a:p>
        </p:txBody>
      </p:sp>
    </p:spTree>
    <p:extLst>
      <p:ext uri="{BB962C8B-B14F-4D97-AF65-F5344CB8AC3E}">
        <p14:creationId xmlns:p14="http://schemas.microsoft.com/office/powerpoint/2010/main" val="67605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DISCLOSURES GUIDE </a:t>
            </a:r>
          </a:p>
        </p:txBody>
      </p:sp>
    </p:spTree>
    <p:extLst>
      <p:ext uri="{BB962C8B-B14F-4D97-AF65-F5344CB8AC3E}">
        <p14:creationId xmlns:p14="http://schemas.microsoft.com/office/powerpoint/2010/main" val="349857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7597E-9295-4D32-810D-69E6AD65D114}"/>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How to disclose initial rate lock</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Upon receipt of one of the tasks below the disclosure processor should review the Lock In Confirmation form in DocVelocity (labeled: Lock Confirmation). Every rate lock will have an associated price which will need to be entered as either discount points or a general lender credit.</a:t>
            </a:r>
          </a:p>
          <a:p>
            <a:pPr marL="0" marR="0">
              <a:lnSpc>
                <a:spcPct val="107000"/>
              </a:lnSpc>
              <a:spcBef>
                <a:spcPts val="0"/>
              </a:spcBef>
              <a:spcAft>
                <a:spcPts val="800"/>
              </a:spcAft>
            </a:pPr>
            <a:r>
              <a:rPr lang="en-US" sz="1800" dirty="0">
                <a:effectLst/>
                <a:ea typeface="Calibri" panose="020F0502020204030204" pitchFamily="34" charset="0"/>
              </a:rPr>
              <a:t>If the price is above 100.00 a credit will be added for the rate lock.</a:t>
            </a:r>
          </a:p>
          <a:p>
            <a:pPr marL="0" marR="0">
              <a:lnSpc>
                <a:spcPct val="107000"/>
              </a:lnSpc>
              <a:spcBef>
                <a:spcPts val="0"/>
              </a:spcBef>
              <a:spcAft>
                <a:spcPts val="800"/>
              </a:spcAft>
            </a:pPr>
            <a:r>
              <a:rPr lang="en-US" sz="1800" dirty="0">
                <a:effectLst/>
                <a:ea typeface="Calibri" panose="020F0502020204030204" pitchFamily="34" charset="0"/>
              </a:rPr>
              <a:t>If the price is below 100.00 discount points will be added for the rate lock.</a:t>
            </a:r>
          </a:p>
          <a:p>
            <a:pPr marL="0" marR="0" indent="0">
              <a:lnSpc>
                <a:spcPct val="107000"/>
              </a:lnSpc>
              <a:spcBef>
                <a:spcPts val="0"/>
              </a:spcBef>
              <a:spcAft>
                <a:spcPts val="800"/>
              </a:spcAft>
              <a:buNone/>
            </a:pPr>
            <a:r>
              <a:rPr lang="en-US" sz="1800" dirty="0">
                <a:effectLst/>
                <a:ea typeface="Calibri" panose="020F0502020204030204" pitchFamily="34" charset="0"/>
              </a:rPr>
              <a:t>The disclosure processor should also confirm that the correct lock expiration date is reflected on the LE before issuing to the borrower.</a:t>
            </a:r>
          </a:p>
          <a:p>
            <a:endParaRPr lang="en-US" dirty="0"/>
          </a:p>
        </p:txBody>
      </p:sp>
    </p:spTree>
    <p:extLst>
      <p:ext uri="{BB962C8B-B14F-4D97-AF65-F5344CB8AC3E}">
        <p14:creationId xmlns:p14="http://schemas.microsoft.com/office/powerpoint/2010/main" val="90738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5A339D-45B2-4775-8BD7-0DA01202DBD0}"/>
              </a:ext>
            </a:extLst>
          </p:cNvPr>
          <p:cNvPicPr>
            <a:picLocks noGrp="1"/>
          </p:cNvPicPr>
          <p:nvPr>
            <p:ph idx="1"/>
          </p:nvPr>
        </p:nvPicPr>
        <p:blipFill>
          <a:blip r:embed="rId2"/>
          <a:stretch>
            <a:fillRect/>
          </a:stretch>
        </p:blipFill>
        <p:spPr>
          <a:xfrm>
            <a:off x="1875836" y="1463347"/>
            <a:ext cx="8440328" cy="4706007"/>
          </a:xfrm>
          <a:prstGeom prst="rect">
            <a:avLst/>
          </a:prstGeom>
        </p:spPr>
      </p:pic>
    </p:spTree>
    <p:extLst>
      <p:ext uri="{BB962C8B-B14F-4D97-AF65-F5344CB8AC3E}">
        <p14:creationId xmlns:p14="http://schemas.microsoft.com/office/powerpoint/2010/main" val="36078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D6D64-C036-46F9-AFCA-9D47321DD266}"/>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 of program</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Jumbo Prime is a program which differs from all others offered by Acra Lending. A lock desk has been created that will handle interest rate lock requests and dictate the pricing to the disclosure and closing departments. Rate locks and rate lock extensions are a valid Change In Circumstance when requested by the borrower (or the broker on the borrower’s behalf) and must be disclosed within 3 days to maintain compliance with the TRID requirements.</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Checklist</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Acra-Jumbo Prime-Submission-Checklist is required with all Jumbo Prime loan submissions. </a:t>
            </a:r>
          </a:p>
          <a:p>
            <a:endParaRPr lang="en-US" dirty="0"/>
          </a:p>
        </p:txBody>
      </p:sp>
    </p:spTree>
    <p:extLst>
      <p:ext uri="{BB962C8B-B14F-4D97-AF65-F5344CB8AC3E}">
        <p14:creationId xmlns:p14="http://schemas.microsoft.com/office/powerpoint/2010/main" val="20894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B04AF5-1ACB-491C-9D76-EBBE43A42945}"/>
              </a:ext>
            </a:extLst>
          </p:cNvPr>
          <p:cNvSpPr>
            <a:spLocks noChangeArrowheads="1"/>
          </p:cNvSpPr>
          <p:nvPr/>
        </p:nvSpPr>
        <p:spPr bwMode="auto">
          <a:xfrm>
            <a:off x="803564" y="1222867"/>
            <a:ext cx="10215418" cy="19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F5496"/>
                </a:solidFill>
                <a:effectLst/>
                <a:ea typeface="Times New Roman" panose="02020603050405020304" pitchFamily="18" charset="0"/>
                <a:cs typeface="Arial" panose="020B0604020202020204" pitchFamily="34" charset="0"/>
              </a:rPr>
              <a:t>H</a:t>
            </a:r>
            <a:r>
              <a:rPr kumimoji="0" lang="en-US" altLang="en-US" b="0" i="0" u="none" strike="noStrike" cap="none" normalizeH="0" baseline="0" dirty="0" bmk="">
                <a:ln>
                  <a:noFill/>
                </a:ln>
                <a:solidFill>
                  <a:srgbClr val="2F5496"/>
                </a:solidFill>
                <a:effectLst/>
                <a:ea typeface="Times New Roman" panose="02020603050405020304" pitchFamily="18" charset="0"/>
                <a:cs typeface="Arial" panose="020B0604020202020204" pitchFamily="34" charset="0"/>
              </a:rPr>
              <a:t>ow to re-disclose updated pricing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F5496"/>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1. </a:t>
            </a:r>
            <a:r>
              <a:rPr kumimoji="0" lang="en-US" altLang="en-US" b="0" i="0" u="none" strike="noStrike" cap="none" normalizeH="0" baseline="0" dirty="0">
                <a:ln>
                  <a:noFill/>
                </a:ln>
                <a:effectLst/>
                <a:ea typeface="Calibri" panose="020F0502020204030204" pitchFamily="34" charset="0"/>
                <a:cs typeface="Arial" panose="020B0604020202020204" pitchFamily="34" charset="0"/>
              </a:rPr>
              <a:t>When processing a “Re-Disclosure Draw Task” for a Jumbo Prime loan the disclosure processor     </a:t>
            </a:r>
            <a:r>
              <a:rPr kumimoji="0" lang="en-US" altLang="en-US" b="0" i="0" u="none" strike="noStrike" cap="none" normalizeH="0" baseline="0" dirty="0">
                <a:ln>
                  <a:noFill/>
                </a:ln>
                <a:solidFill>
                  <a:schemeClr val="bg1"/>
                </a:solidFill>
                <a:effectLst/>
                <a:ea typeface="Calibri" panose="020F050202020403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must use the following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ea typeface="Calibri" panose="020F0502020204030204" pitchFamily="34" charset="0"/>
                <a:cs typeface="Arial" panose="020B0604020202020204" pitchFamily="34" charset="0"/>
              </a:rPr>
              <a:t>2. </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Navigate to the Truth In Lending/Reg Z screen If the Pricing Update Required? Field reflects “yes” </a:t>
            </a:r>
            <a:r>
              <a:rPr kumimoji="0" lang="en-US" altLang="en-US" b="0" i="0" u="none" strike="noStrike" cap="none" normalizeH="0" baseline="0" dirty="0">
                <a:ln>
                  <a:noFill/>
                </a:ln>
                <a:solidFill>
                  <a:schemeClr val="bg1"/>
                </a:solidFill>
                <a:effectLst/>
                <a:ea typeface="Calibri" panose="020F050202020403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update the lender credits/discount points to match the new pricing displayed in the “Price” field                              </a:t>
            </a:r>
            <a:endParaRPr kumimoji="0" lang="en-US" altLang="en-US" b="0" i="0" u="none" strike="noStrike" cap="none" normalizeH="0" baseline="0" dirty="0">
              <a:ln>
                <a:noFill/>
              </a:ln>
              <a:solidFill>
                <a:schemeClr val="tx1"/>
              </a:solidFill>
              <a:effectLst/>
              <a:cs typeface="Arial" panose="020B0604020202020204" pitchFamily="34" charset="0"/>
            </a:endParaRPr>
          </a:p>
        </p:txBody>
      </p:sp>
      <p:pic>
        <p:nvPicPr>
          <p:cNvPr id="6148" name="Picture 22">
            <a:extLst>
              <a:ext uri="{FF2B5EF4-FFF2-40B4-BE49-F238E27FC236}">
                <a16:creationId xmlns:a16="http://schemas.microsoft.com/office/drawing/2014/main" id="{22401E05-5415-4231-A864-8A6EFBEF4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345" y="3285859"/>
            <a:ext cx="2445219" cy="17987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BF41500-8B24-46F8-866E-7C382C0D000B}"/>
              </a:ext>
            </a:extLst>
          </p:cNvPr>
          <p:cNvSpPr>
            <a:spLocks noChangeArrowheads="1"/>
          </p:cNvSpPr>
          <p:nvPr/>
        </p:nvSpPr>
        <p:spPr bwMode="auto">
          <a:xfrm>
            <a:off x="738909" y="5183002"/>
            <a:ext cx="103447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3. When pricing has been updated, check the “Jumbo Prime pricing updated” checkbox.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4. Proceed with the normal re-disclosure process.</a:t>
            </a: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46335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87F5A3-A418-47D2-B3CB-9E2535CB77FD}"/>
              </a:ext>
            </a:extLst>
          </p:cNvPr>
          <p:cNvSpPr>
            <a:spLocks noGrp="1"/>
          </p:cNvSpPr>
          <p:nvPr>
            <p:ph idx="1"/>
          </p:nvPr>
        </p:nvSpPr>
        <p:spPr/>
        <p:txBody>
          <a:bodyPr/>
          <a:lstStyle/>
          <a:p>
            <a:pPr marL="0" marR="0" indent="0">
              <a:lnSpc>
                <a:spcPct val="107000"/>
              </a:lnSpc>
              <a:spcBef>
                <a:spcPts val="200"/>
              </a:spcBef>
              <a:spcAft>
                <a:spcPts val="0"/>
              </a:spcAft>
              <a:buNone/>
            </a:pPr>
            <a:r>
              <a:rPr lang="en-US" b="1" dirty="0">
                <a:solidFill>
                  <a:srgbClr val="2F5496"/>
                </a:solidFill>
                <a:effectLst/>
                <a:ea typeface="Times New Roman" panose="02020603050405020304" pitchFamily="18" charset="0"/>
              </a:rPr>
              <a:t>New Tasks</a:t>
            </a:r>
          </a:p>
          <a:p>
            <a:pPr marL="0" marR="0" indent="0">
              <a:lnSpc>
                <a:spcPct val="107000"/>
              </a:lnSpc>
              <a:spcBef>
                <a:spcPts val="200"/>
              </a:spcBef>
              <a:spcAft>
                <a:spcPts val="0"/>
              </a:spcAft>
              <a:buNone/>
            </a:pPr>
            <a:endParaRPr lang="en-US" b="1" dirty="0">
              <a:solidFill>
                <a:srgbClr val="2F5496"/>
              </a:solidFill>
              <a:effectLst/>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Disclosure - 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This task should be processed in the same manner as the Disclosure Draw Task but will require the inclusion of rate lock pricing and expiration.</a:t>
            </a: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Extension LE</a:t>
            </a:r>
            <a:endParaRPr lang="en-US" dirty="0">
              <a:effectLst/>
              <a:ea typeface="Calibri" panose="020F0502020204030204" pitchFamily="34" charset="0"/>
            </a:endParaRP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task should be processed in the same manner as the Disclosure Draw Task but will require the inclusion of extended rate lock pricing and expiration.</a:t>
            </a:r>
          </a:p>
          <a:p>
            <a:endParaRPr lang="en-US" dirty="0"/>
          </a:p>
        </p:txBody>
      </p:sp>
    </p:spTree>
    <p:extLst>
      <p:ext uri="{BB962C8B-B14F-4D97-AF65-F5344CB8AC3E}">
        <p14:creationId xmlns:p14="http://schemas.microsoft.com/office/powerpoint/2010/main" val="442461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LOCK DESK GUIDE </a:t>
            </a:r>
          </a:p>
        </p:txBody>
      </p:sp>
    </p:spTree>
    <p:extLst>
      <p:ext uri="{BB962C8B-B14F-4D97-AF65-F5344CB8AC3E}">
        <p14:creationId xmlns:p14="http://schemas.microsoft.com/office/powerpoint/2010/main" val="2680928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661298-F510-4411-ADAA-4C1599225C63}"/>
              </a:ext>
            </a:extLst>
          </p:cNvPr>
          <p:cNvSpPr>
            <a:spLocks noGrp="1"/>
          </p:cNvSpPr>
          <p:nvPr>
            <p:ph idx="1"/>
          </p:nvPr>
        </p:nvSpPr>
        <p:spPr/>
        <p:txBody>
          <a:bodyPr/>
          <a:lstStyle/>
          <a:p>
            <a:pPr marL="0" marR="0" indent="0">
              <a:lnSpc>
                <a:spcPct val="107000"/>
              </a:lnSpc>
              <a:spcBef>
                <a:spcPts val="1200"/>
              </a:spcBef>
              <a:spcAft>
                <a:spcPts val="0"/>
              </a:spcAft>
              <a:buNone/>
            </a:pPr>
            <a:r>
              <a:rPr lang="en-US" sz="1800" b="1" kern="0" dirty="0">
                <a:solidFill>
                  <a:srgbClr val="2F5496"/>
                </a:solidFill>
                <a:effectLst/>
                <a:ea typeface="Times New Roman" panose="02020603050405020304" pitchFamily="18" charset="0"/>
              </a:rPr>
              <a:t>Lock Desk Guide</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Receiving a Rate Lock Request</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Rate lock requests will be submitted to </a:t>
            </a:r>
            <a:r>
              <a:rPr lang="en-US" sz="1800" u="sng" dirty="0">
                <a:solidFill>
                  <a:srgbClr val="0563C1"/>
                </a:solidFill>
                <a:effectLst/>
                <a:ea typeface="Calibri" panose="020F0502020204030204" pitchFamily="34" charset="0"/>
                <a:hlinkClick r:id="rId2"/>
              </a:rPr>
              <a:t>Lockdesk@acralending.com</a:t>
            </a:r>
            <a:r>
              <a:rPr lang="en-US" sz="1800" dirty="0">
                <a:effectLst/>
                <a:ea typeface="Calibri" panose="020F0502020204030204" pitchFamily="34" charset="0"/>
              </a:rPr>
              <a:t>. A completed lock request form must be submitted for the rate lock to be processed. </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External Portals</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The interest rate should be locked within 24 hours of receipt of a rate lock request or extension request. The rate must be locked with the investor prior to disclosing rate lock terms to the borrower. Investor interest rate lock terms should be 15 days longer than the term requested by the borrower (extensions should be the same term).</a:t>
            </a:r>
          </a:p>
          <a:p>
            <a:endParaRPr lang="en-US" dirty="0"/>
          </a:p>
        </p:txBody>
      </p:sp>
    </p:spTree>
    <p:extLst>
      <p:ext uri="{BB962C8B-B14F-4D97-AF65-F5344CB8AC3E}">
        <p14:creationId xmlns:p14="http://schemas.microsoft.com/office/powerpoint/2010/main" val="7505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7">
            <a:extLst>
              <a:ext uri="{FF2B5EF4-FFF2-40B4-BE49-F238E27FC236}">
                <a16:creationId xmlns:a16="http://schemas.microsoft.com/office/drawing/2014/main" id="{D2C4C3C8-F395-4345-B2AD-429068CD6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526" y="3653249"/>
            <a:ext cx="5943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8">
            <a:extLst>
              <a:ext uri="{FF2B5EF4-FFF2-40B4-BE49-F238E27FC236}">
                <a16:creationId xmlns:a16="http://schemas.microsoft.com/office/drawing/2014/main" id="{61E1B6CD-6D4E-4155-A62E-02C45BD2C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527" y="4722668"/>
            <a:ext cx="2819400" cy="3362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5DECF107-E007-4689-ACF1-F4606E835ACF}"/>
              </a:ext>
            </a:extLst>
          </p:cNvPr>
          <p:cNvSpPr>
            <a:spLocks noChangeArrowheads="1"/>
          </p:cNvSpPr>
          <p:nvPr/>
        </p:nvSpPr>
        <p:spPr bwMode="auto">
          <a:xfrm>
            <a:off x="1203036" y="1521911"/>
            <a:ext cx="978592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Goldman Sachs Portal: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1. Navigate to the GS portal at </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hlinkClick r:id="rId4"/>
              </a:rPr>
              <a:t>https://loan-lock.amcfirst.com/pub_homepage?redirect_url=cust_pipeline_loan%2F301753%2F200041186</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ea typeface="Calibri" panose="020F0502020204030204" pitchFamily="34" charset="0"/>
                <a:cs typeface="Arial" panose="020B0604020202020204" pitchFamily="34" charset="0"/>
              </a:rPr>
              <a:t>2. </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Enter Login Credentials (administered by GS)</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ea typeface="Calibri" panose="020F0502020204030204" pitchFamily="34" charset="0"/>
                <a:cs typeface="Arial" panose="020B0604020202020204" pitchFamily="34" charset="0"/>
              </a:rPr>
              <a:t>3. </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Factor Authentication via Google Authenticator (requires app download)</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4. To Lock a new loan choose ”Rate Lock” at the top of the page. </a:t>
            </a:r>
            <a:endParaRPr kumimoji="0" lang="en-US" altLang="en-US" b="0" i="0" u="none" strike="noStrike" cap="none" normalizeH="0" baseline="0" dirty="0">
              <a:ln>
                <a:noFill/>
              </a:ln>
              <a:solidFill>
                <a:schemeClr val="tx1"/>
              </a:solidFill>
              <a:effectLst/>
              <a:cs typeface="Arial" panose="020B0604020202020204" pitchFamily="34" charset="0"/>
            </a:endParaRPr>
          </a:p>
        </p:txBody>
      </p:sp>
      <p:sp>
        <p:nvSpPr>
          <p:cNvPr id="11" name="Rectangle 12">
            <a:extLst>
              <a:ext uri="{FF2B5EF4-FFF2-40B4-BE49-F238E27FC236}">
                <a16:creationId xmlns:a16="http://schemas.microsoft.com/office/drawing/2014/main" id="{184A145E-D1E1-4D7F-B252-96363184CA63}"/>
              </a:ext>
            </a:extLst>
          </p:cNvPr>
          <p:cNvSpPr>
            <a:spLocks noChangeArrowheads="1"/>
          </p:cNvSpPr>
          <p:nvPr/>
        </p:nvSpPr>
        <p:spPr bwMode="auto">
          <a:xfrm>
            <a:off x="1260763" y="4153311"/>
            <a:ext cx="5647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5. Choose GSMC- Prime Jumbo Fixed as the product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422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F92524-52AE-4D31-A53D-5174F510A5E5}"/>
              </a:ext>
            </a:extLst>
          </p:cNvPr>
          <p:cNvSpPr>
            <a:spLocks noChangeArrowheads="1"/>
          </p:cNvSpPr>
          <p:nvPr/>
        </p:nvSpPr>
        <p:spPr bwMode="auto">
          <a:xfrm>
            <a:off x="1154545" y="1651062"/>
            <a:ext cx="7879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6. Choose Coupon rate option as specified on the Rate Lock Request Form</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193" name="Picture 9">
            <a:extLst>
              <a:ext uri="{FF2B5EF4-FFF2-40B4-BE49-F238E27FC236}">
                <a16:creationId xmlns:a16="http://schemas.microsoft.com/office/drawing/2014/main" id="{8A14C59B-FD12-44CA-90DF-2B8BB245D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545" y="2064328"/>
            <a:ext cx="29337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0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73A63-7B2F-4A66-BED2-4F73420CB683}"/>
              </a:ext>
            </a:extLst>
          </p:cNvPr>
          <p:cNvPicPr/>
          <p:nvPr/>
        </p:nvPicPr>
        <p:blipFill>
          <a:blip r:embed="rId2"/>
          <a:stretch>
            <a:fillRect/>
          </a:stretch>
        </p:blipFill>
        <p:spPr>
          <a:xfrm>
            <a:off x="3124200" y="2047875"/>
            <a:ext cx="5943600" cy="2762250"/>
          </a:xfrm>
          <a:prstGeom prst="rect">
            <a:avLst/>
          </a:prstGeom>
        </p:spPr>
      </p:pic>
      <p:sp>
        <p:nvSpPr>
          <p:cNvPr id="6" name="TextBox 5">
            <a:extLst>
              <a:ext uri="{FF2B5EF4-FFF2-40B4-BE49-F238E27FC236}">
                <a16:creationId xmlns:a16="http://schemas.microsoft.com/office/drawing/2014/main" id="{8DA2BCD0-6172-43EA-8BA8-86005E05BD8D}"/>
              </a:ext>
            </a:extLst>
          </p:cNvPr>
          <p:cNvSpPr txBox="1"/>
          <p:nvPr/>
        </p:nvSpPr>
        <p:spPr>
          <a:xfrm>
            <a:off x="2041235" y="1353188"/>
            <a:ext cx="6511637" cy="369332"/>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7. Enter the basic loan information as reflected in the LOS. </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8EAFEC2-72C4-477D-848C-568794CA5C85}"/>
              </a:ext>
            </a:extLst>
          </p:cNvPr>
          <p:cNvSpPr txBox="1"/>
          <p:nvPr/>
        </p:nvSpPr>
        <p:spPr>
          <a:xfrm>
            <a:off x="2041235" y="5171259"/>
            <a:ext cx="6096000" cy="667106"/>
          </a:xfrm>
          <a:prstGeom prst="rect">
            <a:avLst/>
          </a:prstGeom>
          <a:noFill/>
        </p:spPr>
        <p:txBody>
          <a:bodyPr wrap="square">
            <a:spAutoFit/>
          </a:bodyPr>
          <a:lstStyle/>
          <a:p>
            <a:pPr marR="0" lvl="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8. Click submit when done</a:t>
            </a:r>
          </a:p>
          <a:p>
            <a:pPr marR="0" lvl="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9. Enter all adjustments as reflected in the LOS.</a:t>
            </a:r>
          </a:p>
        </p:txBody>
      </p:sp>
    </p:spTree>
    <p:extLst>
      <p:ext uri="{BB962C8B-B14F-4D97-AF65-F5344CB8AC3E}">
        <p14:creationId xmlns:p14="http://schemas.microsoft.com/office/powerpoint/2010/main" val="1064835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52FA20-6FBE-4703-9065-BC3DC8C6170A}"/>
              </a:ext>
            </a:extLst>
          </p:cNvPr>
          <p:cNvSpPr>
            <a:spLocks noChangeArrowheads="1"/>
          </p:cNvSpPr>
          <p:nvPr/>
        </p:nvSpPr>
        <p:spPr bwMode="auto">
          <a:xfrm>
            <a:off x="2068945" y="1521753"/>
            <a:ext cx="74815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 Calculate PITI reserves using rate sheet and REO table in LOS.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9220" name="Picture 10">
            <a:extLst>
              <a:ext uri="{FF2B5EF4-FFF2-40B4-BE49-F238E27FC236}">
                <a16:creationId xmlns:a16="http://schemas.microsoft.com/office/drawing/2014/main" id="{DB5D8EB9-91F9-4D45-A714-5C10E505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2102851"/>
            <a:ext cx="6727209" cy="29586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1B0E275-BBA8-4366-AFE9-D4ACBA8AD13C}"/>
              </a:ext>
            </a:extLst>
          </p:cNvPr>
          <p:cNvSpPr>
            <a:spLocks noChangeArrowheads="1"/>
          </p:cNvSpPr>
          <p:nvPr/>
        </p:nvSpPr>
        <p:spPr bwMode="auto">
          <a:xfrm>
            <a:off x="2272145" y="5336247"/>
            <a:ext cx="76824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10. When complete click “Lock Loan” button on left side of screen.</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11. 180 seconds provided to check work, click “Accept” button when ready</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12. When disclaimer pops up click “I Agree” button.</a:t>
            </a: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92261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D2371-066C-4F48-88DA-0897BA5E7407}"/>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Lock In Information Screen</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Fields have been added to the lock in information screen that will be used to track information related to the rate lock. The Investor Commitment Info should be used to track the terms of the rate lock. The Price Calculator should be used to document the adjustments made to achieve the final borrower price as referenced on the rate sheet. The Basic Loan Information section is available for quick reference when completing the investor lock or updating the locked terms.</a:t>
            </a:r>
          </a:p>
          <a:p>
            <a:endParaRPr lang="en-US" dirty="0"/>
          </a:p>
        </p:txBody>
      </p:sp>
    </p:spTree>
    <p:extLst>
      <p:ext uri="{BB962C8B-B14F-4D97-AF65-F5344CB8AC3E}">
        <p14:creationId xmlns:p14="http://schemas.microsoft.com/office/powerpoint/2010/main" val="151889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637D66-46E7-4D88-A006-D186C7ABAE1F}"/>
              </a:ext>
            </a:extLst>
          </p:cNvPr>
          <p:cNvPicPr>
            <a:picLocks noChangeAspect="1"/>
          </p:cNvPicPr>
          <p:nvPr/>
        </p:nvPicPr>
        <p:blipFill>
          <a:blip r:embed="rId2"/>
          <a:stretch>
            <a:fillRect/>
          </a:stretch>
        </p:blipFill>
        <p:spPr>
          <a:xfrm>
            <a:off x="6225463" y="1388896"/>
            <a:ext cx="4858173" cy="5247743"/>
          </a:xfrm>
          <a:prstGeom prst="rect">
            <a:avLst/>
          </a:prstGeom>
        </p:spPr>
      </p:pic>
      <p:sp>
        <p:nvSpPr>
          <p:cNvPr id="8" name="TextBox 7">
            <a:extLst>
              <a:ext uri="{FF2B5EF4-FFF2-40B4-BE49-F238E27FC236}">
                <a16:creationId xmlns:a16="http://schemas.microsoft.com/office/drawing/2014/main" id="{1B81DCAE-15B0-42A0-8A7E-80FE631981E4}"/>
              </a:ext>
            </a:extLst>
          </p:cNvPr>
          <p:cNvSpPr txBox="1"/>
          <p:nvPr/>
        </p:nvSpPr>
        <p:spPr>
          <a:xfrm>
            <a:off x="822035" y="1388896"/>
            <a:ext cx="5273965" cy="4878836"/>
          </a:xfrm>
          <a:prstGeom prst="rect">
            <a:avLst/>
          </a:prstGeom>
          <a:noFill/>
        </p:spPr>
        <p:txBody>
          <a:bodyPr wrap="square">
            <a:spAutoFit/>
          </a:bodyPr>
          <a:lstStyle/>
          <a:p>
            <a:pPr marL="0" marR="0">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When all information has been filled on the Lock In Information screen complete the following steps:</a:t>
            </a:r>
          </a:p>
          <a:p>
            <a:pPr marL="342900" marR="0" lvl="0" indent="-342900">
              <a:lnSpc>
                <a:spcPct val="106000"/>
              </a:lnSpc>
              <a:spcBef>
                <a:spcPts val="0"/>
              </a:spcBef>
              <a:spcAft>
                <a:spcPts val="0"/>
              </a:spcAft>
              <a:buFont typeface="+mj-lt"/>
              <a:buAutoNum type="arabicPeriod"/>
            </a:pPr>
            <a:r>
              <a:rPr lang="en-US" sz="1600" dirty="0">
                <a:effectLst/>
                <a:latin typeface="Arial" panose="020B0604020202020204" pitchFamily="34" charset="0"/>
                <a:ea typeface="Calibri" panose="020F0502020204030204" pitchFamily="34" charset="0"/>
                <a:cs typeface="Arial" panose="020B0604020202020204" pitchFamily="34" charset="0"/>
              </a:rPr>
              <a:t>Choose the appropriate task from the list below</a:t>
            </a:r>
          </a:p>
          <a:p>
            <a:pPr marL="342900" marR="0" lvl="0" indent="-342900">
              <a:lnSpc>
                <a:spcPct val="106000"/>
              </a:lnSpc>
              <a:spcBef>
                <a:spcPts val="0"/>
              </a:spcBef>
              <a:spcAft>
                <a:spcPts val="0"/>
              </a:spcAft>
              <a:buFont typeface="+mj-lt"/>
              <a:buAutoNum type="arabicPeriod"/>
            </a:pPr>
            <a:r>
              <a:rPr lang="en-US" sz="1600" dirty="0">
                <a:effectLst/>
                <a:latin typeface="Arial" panose="020B0604020202020204" pitchFamily="34" charset="0"/>
                <a:ea typeface="Calibri" panose="020F0502020204030204" pitchFamily="34" charset="0"/>
                <a:cs typeface="Arial" panose="020B0604020202020204" pitchFamily="34" charset="0"/>
              </a:rPr>
              <a:t>Create a note in the conversation log with details of rate lock</a:t>
            </a:r>
          </a:p>
          <a:p>
            <a:pPr marL="342900" marR="0" lvl="0" indent="-342900">
              <a:lnSpc>
                <a:spcPct val="106000"/>
              </a:lnSpc>
              <a:spcBef>
                <a:spcPts val="0"/>
              </a:spcBef>
              <a:spcAft>
                <a:spcPts val="0"/>
              </a:spcAft>
              <a:buFont typeface="+mj-lt"/>
              <a:buAutoNum type="arabicPeriod"/>
            </a:pPr>
            <a:r>
              <a:rPr lang="en-US" sz="1600" dirty="0">
                <a:effectLst/>
                <a:latin typeface="Arial" panose="020B0604020202020204" pitchFamily="34" charset="0"/>
                <a:ea typeface="Calibri" panose="020F0502020204030204" pitchFamily="34" charset="0"/>
                <a:cs typeface="Arial" panose="020B0604020202020204" pitchFamily="34" charset="0"/>
              </a:rPr>
              <a:t>Print Acra – Wholesale Jumbo Prime Rate Lock Confirmation (from the Lock In Screen) </a:t>
            </a:r>
          </a:p>
          <a:p>
            <a:pPr marL="742950" marR="0" lvl="1" indent="-285750">
              <a:lnSpc>
                <a:spcPct val="106000"/>
              </a:lnSpc>
              <a:spcBef>
                <a:spcPts val="0"/>
              </a:spcBef>
              <a:spcAft>
                <a:spcPts val="0"/>
              </a:spcAft>
              <a:buFont typeface="+mj-lt"/>
              <a:buAutoNum type="alphaLcPeriod"/>
            </a:pPr>
            <a:r>
              <a:rPr lang="en-US" sz="1600" dirty="0">
                <a:effectLst/>
                <a:latin typeface="Arial" panose="020B0604020202020204" pitchFamily="34" charset="0"/>
                <a:ea typeface="Calibri" panose="020F0502020204030204" pitchFamily="34" charset="0"/>
                <a:cs typeface="Arial" panose="020B0604020202020204" pitchFamily="34" charset="0"/>
              </a:rPr>
              <a:t>Upload a copy to DocVelocity with the document tag “Lock Confirmation”</a:t>
            </a:r>
          </a:p>
          <a:p>
            <a:pPr marL="1143000" marR="0" lvl="2" indent="-228600">
              <a:lnSpc>
                <a:spcPct val="106000"/>
              </a:lnSpc>
              <a:spcBef>
                <a:spcPts val="0"/>
              </a:spcBef>
              <a:spcAft>
                <a:spcPts val="0"/>
              </a:spcAft>
              <a:buFont typeface="+mj-lt"/>
              <a:buAutoNum type="romanLcPeriod"/>
            </a:pPr>
            <a:r>
              <a:rPr lang="en-US" sz="1600" dirty="0">
                <a:effectLst/>
                <a:latin typeface="Arial" panose="020B0604020202020204" pitchFamily="34" charset="0"/>
                <a:ea typeface="Calibri" panose="020F0502020204030204" pitchFamily="34" charset="0"/>
                <a:cs typeface="Arial" panose="020B0604020202020204" pitchFamily="34" charset="0"/>
              </a:rPr>
              <a:t>Add note to designate whether initial lock or lock extension.</a:t>
            </a:r>
          </a:p>
          <a:p>
            <a:pPr marL="342900" marR="0" lvl="0" indent="-342900">
              <a:lnSpc>
                <a:spcPct val="106000"/>
              </a:lnSpc>
              <a:spcBef>
                <a:spcPts val="0"/>
              </a:spcBef>
              <a:spcAft>
                <a:spcPts val="0"/>
              </a:spcAft>
              <a:buFont typeface="+mj-lt"/>
              <a:buAutoNum type="arabicPeriod"/>
            </a:pPr>
            <a:r>
              <a:rPr lang="en-US" sz="1600" dirty="0">
                <a:effectLst/>
                <a:latin typeface="Arial" panose="020B0604020202020204" pitchFamily="34" charset="0"/>
                <a:ea typeface="Calibri" panose="020F0502020204030204" pitchFamily="34" charset="0"/>
                <a:cs typeface="Arial" panose="020B0604020202020204" pitchFamily="34" charset="0"/>
              </a:rPr>
              <a:t>Send notification email to Broker, AE, TM with Acra – Wholesale Jumbo Prime Rate Lock Confirmation attached.</a:t>
            </a:r>
          </a:p>
          <a:p>
            <a:pPr marL="742950" marR="0" lvl="1" indent="-285750">
              <a:lnSpc>
                <a:spcPct val="106000"/>
              </a:lnSpc>
              <a:spcBef>
                <a:spcPts val="0"/>
              </a:spcBef>
              <a:spcAft>
                <a:spcPts val="0"/>
              </a:spcAft>
              <a:buFont typeface="+mj-lt"/>
              <a:buAutoNum type="alphaLcPeriod"/>
            </a:pPr>
            <a:r>
              <a:rPr lang="en-US" sz="1600" dirty="0">
                <a:effectLst/>
                <a:latin typeface="Arial" panose="020B0604020202020204" pitchFamily="34" charset="0"/>
                <a:ea typeface="Calibri" panose="020F0502020204030204" pitchFamily="34" charset="0"/>
                <a:cs typeface="Arial" panose="020B0604020202020204" pitchFamily="34" charset="0"/>
              </a:rPr>
              <a:t>Also attach the rate sheet used for the broker’s reference.</a:t>
            </a:r>
          </a:p>
          <a:p>
            <a:pPr marL="342900" marR="0" lvl="0" indent="-342900">
              <a:lnSpc>
                <a:spcPct val="106000"/>
              </a:lnSpc>
              <a:spcBef>
                <a:spcPts val="0"/>
              </a:spcBef>
              <a:spcAft>
                <a:spcPts val="800"/>
              </a:spcAft>
              <a:buFont typeface="+mj-lt"/>
              <a:buAutoNum type="arabicPeriod"/>
            </a:pPr>
            <a:r>
              <a:rPr lang="en-US" sz="1600" dirty="0">
                <a:effectLst/>
                <a:latin typeface="Arial" panose="020B0604020202020204" pitchFamily="34" charset="0"/>
                <a:ea typeface="Calibri" panose="020F0502020204030204" pitchFamily="34" charset="0"/>
                <a:cs typeface="Arial" panose="020B0604020202020204" pitchFamily="34" charset="0"/>
              </a:rPr>
              <a:t>Upload a copy of Rate Lock Request for all loans to DV</a:t>
            </a:r>
          </a:p>
        </p:txBody>
      </p:sp>
    </p:spTree>
    <p:extLst>
      <p:ext uri="{BB962C8B-B14F-4D97-AF65-F5344CB8AC3E}">
        <p14:creationId xmlns:p14="http://schemas.microsoft.com/office/powerpoint/2010/main" val="417629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F5A9BC-416B-4D33-85D2-B1CA7C87253D}"/>
              </a:ext>
            </a:extLst>
          </p:cNvPr>
          <p:cNvPicPr>
            <a:picLocks noGrp="1" noChangeAspect="1"/>
          </p:cNvPicPr>
          <p:nvPr>
            <p:ph idx="1"/>
          </p:nvPr>
        </p:nvPicPr>
        <p:blipFill>
          <a:blip r:embed="rId2"/>
          <a:stretch>
            <a:fillRect/>
          </a:stretch>
        </p:blipFill>
        <p:spPr>
          <a:xfrm>
            <a:off x="4087415" y="1455738"/>
            <a:ext cx="3780096" cy="5037136"/>
          </a:xfrm>
        </p:spPr>
      </p:pic>
    </p:spTree>
    <p:extLst>
      <p:ext uri="{BB962C8B-B14F-4D97-AF65-F5344CB8AC3E}">
        <p14:creationId xmlns:p14="http://schemas.microsoft.com/office/powerpoint/2010/main" val="2609255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6DF45D-B702-40E4-8444-76AD658DB1F0}"/>
              </a:ext>
            </a:extLst>
          </p:cNvPr>
          <p:cNvSpPr>
            <a:spLocks noChangeArrowheads="1"/>
          </p:cNvSpPr>
          <p:nvPr/>
        </p:nvSpPr>
        <p:spPr bwMode="auto">
          <a:xfrm>
            <a:off x="849746" y="1177630"/>
            <a:ext cx="10252363" cy="273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F5496"/>
                </a:solidFill>
                <a:effectLst/>
                <a:ea typeface="Times New Roman" panose="02020603050405020304" pitchFamily="18" charset="0"/>
                <a:cs typeface="Arial" panose="020B0604020202020204" pitchFamily="34" charset="0"/>
              </a:rPr>
              <a:t>C</a:t>
            </a:r>
            <a:r>
              <a:rPr kumimoji="0" lang="en-US" altLang="en-US" sz="1600" b="1" i="0" u="none" strike="noStrike" cap="none" normalizeH="0" baseline="0" dirty="0" bmk="">
                <a:ln>
                  <a:noFill/>
                </a:ln>
                <a:solidFill>
                  <a:srgbClr val="2F5496"/>
                </a:solidFill>
                <a:effectLst/>
                <a:ea typeface="Times New Roman" panose="02020603050405020304" pitchFamily="18" charset="0"/>
                <a:cs typeface="Arial" panose="020B0604020202020204" pitchFamily="34" charset="0"/>
              </a:rPr>
              <a:t>hanges to existing locks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F5496"/>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The broker may update the terms of the loan by submitting a re-work request which will trigger the Underwriter to review the file. If changes are made to the loan which may affect the pricing the Underwriter will create a “Jumbo Prime Lock Update Request” task.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1. Upon receipt of a “Jumbo Prime Lock Update Request” task, The lock desk should review the new  terms in </a:t>
            </a:r>
            <a:r>
              <a:rPr kumimoji="0" lang="en-US" altLang="en-US" sz="16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Bytepro</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and update the investor portal. </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2. If eligible the lock desk will then update the pricing on the Lock in Screen</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230188" marR="0" lvl="0" indent="-230188"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3. If pricing on the loan was updated and requires redisclosure the lock desk must click the “Price Requires Re-disclosure checkbox” on the Lock In Screen.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pic>
        <p:nvPicPr>
          <p:cNvPr id="10244" name="Picture 26">
            <a:extLst>
              <a:ext uri="{FF2B5EF4-FFF2-40B4-BE49-F238E27FC236}">
                <a16:creationId xmlns:a16="http://schemas.microsoft.com/office/drawing/2014/main" id="{63D004FA-2048-4C58-BA24-B14913D17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964" y="3953075"/>
            <a:ext cx="4869872" cy="109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C6686DD-4165-4EAE-ACB9-0B7E5798BB13}"/>
              </a:ext>
            </a:extLst>
          </p:cNvPr>
          <p:cNvSpPr>
            <a:spLocks noChangeArrowheads="1"/>
          </p:cNvSpPr>
          <p:nvPr/>
        </p:nvSpPr>
        <p:spPr bwMode="auto">
          <a:xfrm>
            <a:off x="849746" y="5260721"/>
            <a:ext cx="102523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4. Print an updated “Acra – Wholesale Jumbo Prime Rate Lock Confirmation” document in </a:t>
            </a:r>
            <a:r>
              <a:rPr kumimoji="0" lang="en-US" altLang="en-US" sz="16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Bytepro</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and upload to DocVelocity with the Tag “Lock Confirmation”.</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5. Clear the “Jumbo Prime Lock Update Request” task</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6. Create a “Jumbo Prime Lock Update Complete” task.</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68449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B93643-7C29-4595-BEEB-7050BF60D6CB}"/>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Closed Loan Investor Lock Reconciliation</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All closed Jumbo Prime Loans require the lock desk to confirm that the investor lock reflects the final terms of the loan. Upon status change to Closed a task will be auto generated to initiate the process. Use the following steps to complete:</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Upon receipt of a “Jumbo Prime Investor Lock Reconciliation” task log into the investor portal and locate the rate lock for the specified loan.</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Confirm that all terms match the information in </a:t>
            </a:r>
            <a:r>
              <a:rPr lang="en-US" sz="1800" dirty="0" err="1">
                <a:effectLst/>
                <a:ea typeface="Calibri" panose="020F0502020204030204" pitchFamily="34" charset="0"/>
              </a:rPr>
              <a:t>Bytepro</a:t>
            </a:r>
            <a:r>
              <a:rPr lang="en-US" sz="1800" dirty="0">
                <a:effectLst/>
                <a:ea typeface="Calibri" panose="020F0502020204030204" pitchFamily="34" charset="0"/>
              </a:rPr>
              <a:t>.</a:t>
            </a:r>
          </a:p>
          <a:p>
            <a:pPr marL="342900" marR="0" lvl="0" indent="-342900">
              <a:lnSpc>
                <a:spcPct val="106000"/>
              </a:lnSpc>
              <a:spcBef>
                <a:spcPts val="0"/>
              </a:spcBef>
              <a:spcAft>
                <a:spcPts val="0"/>
              </a:spcAft>
              <a:buFont typeface="+mj-lt"/>
              <a:buAutoNum type="arabicPeriod"/>
            </a:pPr>
            <a:r>
              <a:rPr lang="en-US" sz="1800" dirty="0">
                <a:effectLst/>
                <a:ea typeface="Calibri" panose="020F0502020204030204" pitchFamily="34" charset="0"/>
              </a:rPr>
              <a:t>If any terms do not match update the investor lock to match the terms in </a:t>
            </a:r>
            <a:r>
              <a:rPr lang="en-US" sz="1800" dirty="0" err="1">
                <a:effectLst/>
                <a:ea typeface="Calibri" panose="020F0502020204030204" pitchFamily="34" charset="0"/>
              </a:rPr>
              <a:t>Bytepro</a:t>
            </a:r>
            <a:r>
              <a:rPr lang="en-US" sz="1800" dirty="0">
                <a:effectLst/>
                <a:ea typeface="Calibri" panose="020F0502020204030204" pitchFamily="34" charset="0"/>
              </a:rPr>
              <a:t>.</a:t>
            </a:r>
          </a:p>
          <a:p>
            <a:pPr marL="342900" marR="0" lvl="0" indent="-342900">
              <a:lnSpc>
                <a:spcPct val="106000"/>
              </a:lnSpc>
              <a:spcBef>
                <a:spcPts val="0"/>
              </a:spcBef>
              <a:spcAft>
                <a:spcPts val="800"/>
              </a:spcAft>
              <a:buFont typeface="+mj-lt"/>
              <a:buAutoNum type="arabicPeriod"/>
            </a:pPr>
            <a:r>
              <a:rPr lang="en-US" sz="1800" dirty="0">
                <a:effectLst/>
                <a:ea typeface="Calibri" panose="020F0502020204030204" pitchFamily="34" charset="0"/>
              </a:rPr>
              <a:t>Once all terms match, Clear the “Jumbo Prime Investor Lock Reconciliation” task.</a:t>
            </a:r>
          </a:p>
          <a:p>
            <a:endParaRPr lang="en-US" dirty="0"/>
          </a:p>
        </p:txBody>
      </p:sp>
    </p:spTree>
    <p:extLst>
      <p:ext uri="{BB962C8B-B14F-4D97-AF65-F5344CB8AC3E}">
        <p14:creationId xmlns:p14="http://schemas.microsoft.com/office/powerpoint/2010/main" val="3512126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1E6B9C-3302-4F25-B86A-28E2E0B62EE1}"/>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QM Testing</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The Lock Desk will need to complete a QM test in </a:t>
            </a:r>
            <a:r>
              <a:rPr lang="en-US" sz="1800" dirty="0" err="1">
                <a:effectLst/>
                <a:ea typeface="Calibri" panose="020F0502020204030204" pitchFamily="34" charset="0"/>
              </a:rPr>
              <a:t>Bytepro</a:t>
            </a:r>
            <a:r>
              <a:rPr lang="en-US" sz="1800" dirty="0">
                <a:effectLst/>
                <a:ea typeface="Calibri" panose="020F0502020204030204" pitchFamily="34" charset="0"/>
              </a:rPr>
              <a:t> to confirm that the rate lock terms are eligible.</a:t>
            </a:r>
          </a:p>
          <a:p>
            <a:pPr marL="0" marR="0" indent="0">
              <a:lnSpc>
                <a:spcPct val="107000"/>
              </a:lnSpc>
              <a:spcBef>
                <a:spcPts val="0"/>
              </a:spcBef>
              <a:spcAft>
                <a:spcPts val="800"/>
              </a:spcAft>
              <a:buNone/>
            </a:pPr>
            <a:r>
              <a:rPr lang="en-US" sz="1800" dirty="0">
                <a:effectLst/>
                <a:ea typeface="Calibri" panose="020F0502020204030204" pitchFamily="34" charset="0"/>
              </a:rPr>
              <a:t>To administer the test in </a:t>
            </a:r>
            <a:r>
              <a:rPr lang="en-US" sz="1800" dirty="0" err="1">
                <a:effectLst/>
                <a:ea typeface="Calibri" panose="020F0502020204030204" pitchFamily="34" charset="0"/>
              </a:rPr>
              <a:t>BytePro</a:t>
            </a:r>
            <a:r>
              <a:rPr lang="en-US" sz="1800" dirty="0">
                <a:effectLst/>
                <a:ea typeface="Calibri" panose="020F0502020204030204" pitchFamily="34" charset="0"/>
              </a:rPr>
              <a:t> a few items must be known:</a:t>
            </a:r>
          </a:p>
          <a:p>
            <a:pPr marL="342900" marR="0" lvl="0" indent="-342900">
              <a:lnSpc>
                <a:spcPct val="106000"/>
              </a:lnSpc>
              <a:spcBef>
                <a:spcPts val="0"/>
              </a:spcBef>
              <a:spcAft>
                <a:spcPts val="0"/>
              </a:spcAft>
              <a:buFont typeface="+mj-lt"/>
              <a:buAutoNum type="arabicPeriod"/>
            </a:pPr>
            <a:r>
              <a:rPr lang="en-US" sz="1800" dirty="0">
                <a:effectLst/>
                <a:ea typeface="Times New Roman" panose="02020603050405020304" pitchFamily="18" charset="0"/>
              </a:rPr>
              <a:t>The total amount of discount points</a:t>
            </a:r>
            <a:endParaRPr lang="en-US" sz="1800" dirty="0">
              <a:effectLst/>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800" dirty="0">
                <a:effectLst/>
                <a:ea typeface="Times New Roman" panose="02020603050405020304" pitchFamily="18" charset="0"/>
              </a:rPr>
              <a:t>Par / Undiscounted rate</a:t>
            </a:r>
            <a:endParaRPr lang="en-US" sz="1800" dirty="0">
              <a:effectLst/>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800" dirty="0">
                <a:effectLst/>
                <a:ea typeface="Times New Roman" panose="02020603050405020304" pitchFamily="18" charset="0"/>
              </a:rPr>
              <a:t>Par / Undiscounted price</a:t>
            </a:r>
            <a:endParaRPr lang="en-US" sz="1800" dirty="0">
              <a:effectLst/>
              <a:ea typeface="Calibri" panose="020F0502020204030204" pitchFamily="34" charset="0"/>
            </a:endParaRP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For the initial test access the loan in “Sandbox Mode” as inputs to the LE or CD page 2 will be required. Follow the process below once the loan has been opened in “Sandbox Mode”</a:t>
            </a:r>
          </a:p>
          <a:p>
            <a:endParaRPr lang="en-US" dirty="0"/>
          </a:p>
        </p:txBody>
      </p:sp>
    </p:spTree>
    <p:extLst>
      <p:ext uri="{BB962C8B-B14F-4D97-AF65-F5344CB8AC3E}">
        <p14:creationId xmlns:p14="http://schemas.microsoft.com/office/powerpoint/2010/main" val="3108993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a:extLst>
              <a:ext uri="{FF2B5EF4-FFF2-40B4-BE49-F238E27FC236}">
                <a16:creationId xmlns:a16="http://schemas.microsoft.com/office/drawing/2014/main" id="{F64122AE-7647-41D8-B1EA-D0749761083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87782" y="2577090"/>
            <a:ext cx="4768388"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a:extLst>
              <a:ext uri="{FF2B5EF4-FFF2-40B4-BE49-F238E27FC236}">
                <a16:creationId xmlns:a16="http://schemas.microsoft.com/office/drawing/2014/main" id="{E6DB1007-63CC-4C10-892F-9AFDC8A50D21}"/>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564472" y="6230339"/>
            <a:ext cx="4172340" cy="428625"/>
          </a:xfrm>
          <a:prstGeom prst="rect">
            <a:avLst/>
          </a:prstGeom>
          <a:noFill/>
          <a:extLst>
            <a:ext uri="{909E8E84-426E-40DD-AFC4-6F175D3DCCD1}">
              <a14:hiddenFill xmlns:a14="http://schemas.microsoft.com/office/drawing/2010/main">
                <a:solidFill>
                  <a:srgbClr val="FFFFFF"/>
                </a:solidFill>
              </a14:hiddenFill>
            </a:ext>
          </a:extLst>
        </p:spPr>
      </p:pic>
      <p:pic>
        <p:nvPicPr>
          <p:cNvPr id="11273" name="Picture 36">
            <a:extLst>
              <a:ext uri="{FF2B5EF4-FFF2-40B4-BE49-F238E27FC236}">
                <a16:creationId xmlns:a16="http://schemas.microsoft.com/office/drawing/2014/main" id="{E0F32DB0-3E24-4F2A-B6CA-D992965D9FA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89" y="3131561"/>
            <a:ext cx="397366" cy="4857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a:extLst>
              <a:ext uri="{FF2B5EF4-FFF2-40B4-BE49-F238E27FC236}">
                <a16:creationId xmlns:a16="http://schemas.microsoft.com/office/drawing/2014/main" id="{796ED22F-2437-406A-B604-C410D928A590}"/>
              </a:ext>
            </a:extLst>
          </p:cNvPr>
          <p:cNvSpPr>
            <a:spLocks noChangeArrowheads="1"/>
          </p:cNvSpPr>
          <p:nvPr/>
        </p:nvSpPr>
        <p:spPr bwMode="auto">
          <a:xfrm>
            <a:off x="1200726" y="1350734"/>
            <a:ext cx="978130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Testing a loan that has discount points for QM status requires the entry of discount points on the </a:t>
            </a: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Loan Estimate Page 2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screen. </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Enter all Discount Points Loan Estimate Page 2  </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Rectangle 11">
            <a:extLst>
              <a:ext uri="{FF2B5EF4-FFF2-40B4-BE49-F238E27FC236}">
                <a16:creationId xmlns:a16="http://schemas.microsoft.com/office/drawing/2014/main" id="{8AA9BA43-6BEB-4FB2-8C41-F16023A1525C}"/>
              </a:ext>
            </a:extLst>
          </p:cNvPr>
          <p:cNvSpPr>
            <a:spLocks noChangeArrowheads="1"/>
          </p:cNvSpPr>
          <p:nvPr/>
        </p:nvSpPr>
        <p:spPr bwMode="auto">
          <a:xfrm>
            <a:off x="1209964" y="1796473"/>
            <a:ext cx="978130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12">
            <a:extLst>
              <a:ext uri="{FF2B5EF4-FFF2-40B4-BE49-F238E27FC236}">
                <a16:creationId xmlns:a16="http://schemas.microsoft.com/office/drawing/2014/main" id="{BD1ED2B8-5D5B-45F2-9B97-F51E676C1F66}"/>
              </a:ext>
            </a:extLst>
          </p:cNvPr>
          <p:cNvSpPr>
            <a:spLocks noChangeArrowheads="1"/>
          </p:cNvSpPr>
          <p:nvPr/>
        </p:nvSpPr>
        <p:spPr bwMode="auto">
          <a:xfrm>
            <a:off x="1052945" y="4149143"/>
            <a:ext cx="978130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Bona Fide Designations</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1. Once the discount point amounts are entered, move to the </a:t>
            </a: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Compliance screen</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for additional editing.</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230188" marR="0" lvl="0" indent="-230188" algn="l" defTabSz="914400" rtl="0" eaLnBrk="0" fontAlgn="base" latinLnBrk="0" hangingPunct="0">
              <a:lnSpc>
                <a:spcPct val="100000"/>
              </a:lnSpc>
              <a:spcBef>
                <a:spcPct val="0"/>
              </a:spcBef>
              <a:spcAft>
                <a:spcPct val="0"/>
              </a:spcAft>
              <a:buClrTx/>
              <a:buSzTx/>
              <a:tabLst/>
            </a:pPr>
            <a:r>
              <a:rPr lang="en-US" altLang="en-US" sz="1600" dirty="0">
                <a:ea typeface="Calibri" panose="020F0502020204030204" pitchFamily="34" charset="0"/>
                <a:cs typeface="Arial" panose="020B0604020202020204" pitchFamily="34" charset="0"/>
              </a:rPr>
              <a:t>2. L</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ocate the </a:t>
            </a: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Points and Fees </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section, about halfway down the screen. Find the </a:t>
            </a: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Discount Points </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subsection. </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3. If the entire points percentage is bona fide, select the correct bona fide designation from the </a:t>
            </a: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Discount Points Bona Fide </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drop-down.</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684213" marR="0" lvl="1" indent="-227013"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a</a:t>
            </a:r>
            <a:r>
              <a:rPr lang="en-US" altLang="en-US" sz="1600" dirty="0">
                <a:ea typeface="Calibri" panose="020F050202020403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ea typeface="Calibri" panose="020F0502020204030204" pitchFamily="34" charset="0"/>
                <a:cs typeface="Arial" panose="020B0604020202020204" pitchFamily="34" charset="0"/>
              </a:rPr>
              <a:t>Bona fide type selections that include the word 'Federal' or the  'Bona Fide for All Tests' phrase will designate the points as bona fide for QM testing</a:t>
            </a:r>
            <a:r>
              <a:rPr kumimoji="0" lang="en-US" altLang="en-US" b="0" i="0" u="none" strike="noStrike" cap="none" normalizeH="0" baseline="0" dirty="0">
                <a:ln>
                  <a:noFill/>
                </a:ln>
                <a:solidFill>
                  <a:schemeClr val="tx1"/>
                </a:solidFill>
                <a:effectLst/>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713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EF21E2-345C-41C5-B1D1-D34171342E8C}"/>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ea typeface="Calibri" panose="020F0502020204030204" pitchFamily="34" charset="0"/>
              </a:rPr>
              <a:t>How Do You Exclude your QM Bona Fide Points from Points and Fees?</a:t>
            </a: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The maximum number of points that can be excluded will depend on the difference between the following rates:</a:t>
            </a:r>
          </a:p>
          <a:p>
            <a:pPr marL="342900" marR="0" lvl="0" indent="-342900">
              <a:lnSpc>
                <a:spcPct val="106000"/>
              </a:lnSpc>
              <a:spcBef>
                <a:spcPts val="0"/>
              </a:spcBef>
              <a:spcAft>
                <a:spcPts val="375"/>
              </a:spcAft>
              <a:buFont typeface="Symbol" panose="05050102010706020507" pitchFamily="18" charset="2"/>
              <a:buChar char=""/>
            </a:pPr>
            <a:r>
              <a:rPr lang="en-US" sz="1800" dirty="0">
                <a:effectLst/>
                <a:ea typeface="Times New Roman" panose="02020603050405020304" pitchFamily="18" charset="0"/>
              </a:rPr>
              <a:t>the APOR in effect when the interest rate is locked, and </a:t>
            </a:r>
            <a:endParaRPr lang="en-US" sz="1800" dirty="0">
              <a:effectLst/>
              <a:ea typeface="Calibri" panose="020F0502020204030204"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800" dirty="0">
                <a:effectLst/>
                <a:ea typeface="Times New Roman" panose="02020603050405020304" pitchFamily="18" charset="0"/>
              </a:rPr>
              <a:t>the undiscounted interest rate, entered in the </a:t>
            </a:r>
            <a:r>
              <a:rPr lang="en-US" sz="1800" b="1" dirty="0">
                <a:effectLst/>
                <a:ea typeface="Times New Roman" panose="02020603050405020304" pitchFamily="18" charset="0"/>
              </a:rPr>
              <a:t>Par / Undiscounted Rate </a:t>
            </a:r>
            <a:r>
              <a:rPr lang="en-US" sz="1800" dirty="0">
                <a:effectLst/>
                <a:ea typeface="Times New Roman" panose="02020603050405020304" pitchFamily="18" charset="0"/>
              </a:rPr>
              <a:t>field. </a:t>
            </a:r>
            <a:endParaRPr lang="en-US" dirty="0">
              <a:ea typeface="Times New Roman" panose="02020603050405020304" pitchFamily="18" charset="0"/>
            </a:endParaRPr>
          </a:p>
          <a:p>
            <a:pPr marL="0" marR="0" lvl="0" indent="0">
              <a:lnSpc>
                <a:spcPct val="106000"/>
              </a:lnSpc>
              <a:spcBef>
                <a:spcPts val="0"/>
              </a:spcBef>
              <a:spcAft>
                <a:spcPts val="800"/>
              </a:spcAft>
              <a:buNone/>
            </a:pPr>
            <a:r>
              <a:rPr lang="en-US" sz="1800" b="1" dirty="0">
                <a:effectLst/>
                <a:ea typeface="Calibri" panose="020F0502020204030204" pitchFamily="34" charset="0"/>
              </a:rPr>
              <a:t>NOTE</a:t>
            </a:r>
            <a:r>
              <a:rPr lang="en-US" sz="1800" dirty="0">
                <a:effectLst/>
                <a:ea typeface="Calibri" panose="020F0502020204030204" pitchFamily="34" charset="0"/>
              </a:rPr>
              <a:t>:  Both rates must be entered and accurate for the points exclusion calculation to be correct.</a:t>
            </a:r>
          </a:p>
          <a:p>
            <a:pPr marL="0" marR="0" indent="0">
              <a:lnSpc>
                <a:spcPct val="107000"/>
              </a:lnSpc>
              <a:spcBef>
                <a:spcPts val="0"/>
              </a:spcBef>
              <a:spcAft>
                <a:spcPts val="800"/>
              </a:spcAft>
              <a:buNone/>
            </a:pPr>
            <a:r>
              <a:rPr lang="en-US" sz="1800" dirty="0">
                <a:effectLst/>
                <a:ea typeface="Calibri" panose="020F0502020204030204" pitchFamily="34" charset="0"/>
              </a:rPr>
              <a:t>The “Undiscounted rate” can be defined as follows:</a:t>
            </a:r>
          </a:p>
          <a:p>
            <a:pPr marL="0" marR="0" indent="0">
              <a:lnSpc>
                <a:spcPct val="107000"/>
              </a:lnSpc>
              <a:spcBef>
                <a:spcPts val="0"/>
              </a:spcBef>
              <a:spcAft>
                <a:spcPts val="800"/>
              </a:spcAft>
              <a:buNone/>
            </a:pPr>
            <a:r>
              <a:rPr lang="en-US" sz="1800" dirty="0">
                <a:effectLst/>
                <a:ea typeface="Calibri" panose="020F0502020204030204" pitchFamily="34" charset="0"/>
              </a:rPr>
              <a:t>The undiscounted, fully adjusted par interest rate is the rate obtained from our rate sheet that includes all loan level pricing adjustments so that the price for the undiscounted rate is close to par. The undiscounted par rate must be available, not calculated. Since a rate that is exactly par is rarely available, the mechanism for selecting the rate should be consistent across the organization, and documented. For example, an organization might consistently select the available undiscounted rate that is less than, but closest to, a par price.</a:t>
            </a:r>
          </a:p>
          <a:p>
            <a:endParaRPr lang="en-US" dirty="0"/>
          </a:p>
        </p:txBody>
      </p:sp>
    </p:spTree>
    <p:extLst>
      <p:ext uri="{BB962C8B-B14F-4D97-AF65-F5344CB8AC3E}">
        <p14:creationId xmlns:p14="http://schemas.microsoft.com/office/powerpoint/2010/main" val="3577065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450960C-7710-48CB-BFD4-F6F569525E00}"/>
              </a:ext>
            </a:extLst>
          </p:cNvPr>
          <p:cNvSpPr txBox="1"/>
          <p:nvPr/>
        </p:nvSpPr>
        <p:spPr>
          <a:xfrm>
            <a:off x="738909" y="1322370"/>
            <a:ext cx="6096000" cy="375552"/>
          </a:xfrm>
          <a:prstGeom prst="rect">
            <a:avLst/>
          </a:prstGeom>
          <a:noFill/>
        </p:spPr>
        <p:txBody>
          <a:bodyPr wrap="square">
            <a:spAutoFit/>
          </a:bodyPr>
          <a:lstStyle/>
          <a:p>
            <a:pPr marL="0" marR="0">
              <a:lnSpc>
                <a:spcPct val="107000"/>
              </a:lnSpc>
              <a:spcBef>
                <a:spcPts val="0"/>
              </a:spcBef>
              <a:spcAft>
                <a:spcPts val="800"/>
              </a:spcAft>
            </a:pPr>
            <a:r>
              <a:rPr lang="en-US" sz="1800" u="sng" dirty="0">
                <a:effectLst/>
                <a:latin typeface="Arial" panose="020B0604020202020204" pitchFamily="34" charset="0"/>
                <a:ea typeface="Calibri" panose="020F0502020204030204" pitchFamily="34" charset="0"/>
                <a:cs typeface="Arial" panose="020B0604020202020204" pitchFamily="34" charset="0"/>
              </a:rPr>
              <a:t>Excluding the QM bona fide points from Points and Fees:</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63764944-A633-4B80-AF2D-0A433243CC62}"/>
              </a:ext>
            </a:extLst>
          </p:cNvPr>
          <p:cNvGraphicFramePr>
            <a:graphicFrameLocks noGrp="1"/>
          </p:cNvGraphicFramePr>
          <p:nvPr>
            <p:extLst>
              <p:ext uri="{D42A27DB-BD31-4B8C-83A1-F6EECF244321}">
                <p14:modId xmlns:p14="http://schemas.microsoft.com/office/powerpoint/2010/main" val="68972542"/>
              </p:ext>
            </p:extLst>
          </p:nvPr>
        </p:nvGraphicFramePr>
        <p:xfrm>
          <a:off x="836341" y="1850284"/>
          <a:ext cx="10123055" cy="1659446"/>
        </p:xfrm>
        <a:graphic>
          <a:graphicData uri="http://schemas.openxmlformats.org/drawingml/2006/table">
            <a:tbl>
              <a:tblPr firstRow="1" firstCol="1" bandRow="1">
                <a:tableStyleId>{5C22544A-7EE6-4342-B048-85BDC9FD1C3A}</a:tableStyleId>
              </a:tblPr>
              <a:tblGrid>
                <a:gridCol w="10123055">
                  <a:extLst>
                    <a:ext uri="{9D8B030D-6E8A-4147-A177-3AD203B41FA5}">
                      <a16:colId xmlns:a16="http://schemas.microsoft.com/office/drawing/2014/main" val="2549196811"/>
                    </a:ext>
                  </a:extLst>
                </a:gridCol>
              </a:tblGrid>
              <a:tr h="81498">
                <a:tc>
                  <a:txBody>
                    <a:bodyPr/>
                    <a:lstStyle/>
                    <a:p>
                      <a:pPr marL="0" marR="0">
                        <a:lnSpc>
                          <a:spcPct val="107000"/>
                        </a:lnSpc>
                        <a:spcBef>
                          <a:spcPts val="0"/>
                        </a:spcBef>
                        <a:spcAft>
                          <a:spcPts val="800"/>
                        </a:spcAft>
                      </a:pPr>
                      <a:r>
                        <a:rPr lang="en-US" sz="1600" b="0" dirty="0">
                          <a:solidFill>
                            <a:schemeClr val="tx1"/>
                          </a:solidFill>
                          <a:effectLst/>
                          <a:latin typeface="Arial" panose="020B0604020202020204" pitchFamily="34" charset="0"/>
                          <a:cs typeface="Arial" panose="020B0604020202020204" pitchFamily="34" charset="0"/>
                        </a:rPr>
                        <a:t>Verify that the file has a valid APOR rate (see the APOR section towards the top of the Compliance screen). The APOR rate is dependent upon an entered lock date or Regulatory Lock Date (in the APOR section) and the downloaded APOR table over the date range containing the lock date.</a:t>
                      </a:r>
                    </a:p>
                    <a:p>
                      <a:pPr marL="0" marR="0">
                        <a:lnSpc>
                          <a:spcPct val="107000"/>
                        </a:lnSpc>
                        <a:spcBef>
                          <a:spcPts val="0"/>
                        </a:spcBef>
                        <a:spcAft>
                          <a:spcPts val="800"/>
                        </a:spcAft>
                      </a:pP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noFill/>
                  </a:tcPr>
                </a:tc>
                <a:extLst>
                  <a:ext uri="{0D108BD9-81ED-4DB2-BD59-A6C34878D82A}">
                    <a16:rowId xmlns:a16="http://schemas.microsoft.com/office/drawing/2014/main" val="3657725750"/>
                  </a:ext>
                </a:extLst>
              </a:tr>
              <a:tr h="0">
                <a:tc>
                  <a:txBody>
                    <a:bodyPr/>
                    <a:lstStyle/>
                    <a:p>
                      <a:pPr marL="0" marR="0">
                        <a:lnSpc>
                          <a:spcPct val="107000"/>
                        </a:lnSpc>
                        <a:spcBef>
                          <a:spcPts val="0"/>
                        </a:spcBef>
                        <a:spcAft>
                          <a:spcPts val="800"/>
                        </a:spcAft>
                      </a:pPr>
                      <a:r>
                        <a:rPr lang="en-US" sz="1600" dirty="0">
                          <a:solidFill>
                            <a:schemeClr val="tx1"/>
                          </a:solidFill>
                          <a:effectLst/>
                          <a:latin typeface="Arial" panose="020B0604020202020204" pitchFamily="34" charset="0"/>
                          <a:cs typeface="Arial" panose="020B0604020202020204" pitchFamily="34" charset="0"/>
                        </a:rPr>
                        <a:t>NOTE that the APOR Rate is downloaded on a weekly basis. You will not need to down load the latest APOR </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noFill/>
                  </a:tcPr>
                </a:tc>
                <a:extLst>
                  <a:ext uri="{0D108BD9-81ED-4DB2-BD59-A6C34878D82A}">
                    <a16:rowId xmlns:a16="http://schemas.microsoft.com/office/drawing/2014/main" val="1149330952"/>
                  </a:ext>
                </a:extLst>
              </a:tr>
            </a:tbl>
          </a:graphicData>
        </a:graphic>
      </p:graphicFrame>
      <p:pic>
        <p:nvPicPr>
          <p:cNvPr id="15" name="Picture 14">
            <a:extLst>
              <a:ext uri="{FF2B5EF4-FFF2-40B4-BE49-F238E27FC236}">
                <a16:creationId xmlns:a16="http://schemas.microsoft.com/office/drawing/2014/main" id="{7A5056F3-E057-4438-9B6E-D2D02F460CFE}"/>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67441" y="3310913"/>
            <a:ext cx="5943600" cy="1529715"/>
          </a:xfrm>
          <a:prstGeom prst="rect">
            <a:avLst/>
          </a:prstGeom>
          <a:noFill/>
          <a:ln>
            <a:noFill/>
          </a:ln>
        </p:spPr>
      </p:pic>
      <p:graphicFrame>
        <p:nvGraphicFramePr>
          <p:cNvPr id="14" name="Table 13">
            <a:extLst>
              <a:ext uri="{FF2B5EF4-FFF2-40B4-BE49-F238E27FC236}">
                <a16:creationId xmlns:a16="http://schemas.microsoft.com/office/drawing/2014/main" id="{C3474355-83BC-42B4-AA47-00036CE8651B}"/>
              </a:ext>
            </a:extLst>
          </p:cNvPr>
          <p:cNvGraphicFramePr>
            <a:graphicFrameLocks noGrp="1"/>
          </p:cNvGraphicFramePr>
          <p:nvPr>
            <p:extLst>
              <p:ext uri="{D42A27DB-BD31-4B8C-83A1-F6EECF244321}">
                <p14:modId xmlns:p14="http://schemas.microsoft.com/office/powerpoint/2010/main" val="3157585779"/>
              </p:ext>
            </p:extLst>
          </p:nvPr>
        </p:nvGraphicFramePr>
        <p:xfrm>
          <a:off x="836341" y="4970360"/>
          <a:ext cx="10123054" cy="337620"/>
        </p:xfrm>
        <a:graphic>
          <a:graphicData uri="http://schemas.openxmlformats.org/drawingml/2006/table">
            <a:tbl>
              <a:tblPr firstRow="1" firstCol="1" bandRow="1">
                <a:tableStyleId>{5C22544A-7EE6-4342-B048-85BDC9FD1C3A}</a:tableStyleId>
              </a:tblPr>
              <a:tblGrid>
                <a:gridCol w="10123054">
                  <a:extLst>
                    <a:ext uri="{9D8B030D-6E8A-4147-A177-3AD203B41FA5}">
                      <a16:colId xmlns:a16="http://schemas.microsoft.com/office/drawing/2014/main" val="1518445185"/>
                    </a:ext>
                  </a:extLst>
                </a:gridCol>
              </a:tblGrid>
              <a:tr h="337620">
                <a:tc>
                  <a:txBody>
                    <a:bodyPr/>
                    <a:lstStyle/>
                    <a:p>
                      <a:pPr marL="0" marR="0" algn="l">
                        <a:lnSpc>
                          <a:spcPct val="107000"/>
                        </a:lnSpc>
                        <a:spcBef>
                          <a:spcPts val="0"/>
                        </a:spcBef>
                        <a:spcAft>
                          <a:spcPts val="800"/>
                        </a:spcAft>
                      </a:pPr>
                      <a:r>
                        <a:rPr lang="en-US" sz="1600" dirty="0">
                          <a:solidFill>
                            <a:schemeClr val="tx1"/>
                          </a:solidFill>
                          <a:effectLst/>
                          <a:latin typeface="Arial" panose="020B0604020202020204" pitchFamily="34" charset="0"/>
                          <a:cs typeface="Arial" panose="020B0604020202020204" pitchFamily="34" charset="0"/>
                        </a:rPr>
                        <a:t>Enter the undiscounted par rate in the Par / Undiscounted Rate field. </a:t>
                      </a:r>
                      <a:endParaRPr lang="en-US"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b">
                    <a:noFill/>
                  </a:tcPr>
                </a:tc>
                <a:extLst>
                  <a:ext uri="{0D108BD9-81ED-4DB2-BD59-A6C34878D82A}">
                    <a16:rowId xmlns:a16="http://schemas.microsoft.com/office/drawing/2014/main" val="958886452"/>
                  </a:ext>
                </a:extLst>
              </a:tr>
            </a:tbl>
          </a:graphicData>
        </a:graphic>
      </p:graphicFrame>
      <p:pic>
        <p:nvPicPr>
          <p:cNvPr id="19" name="Picture 18">
            <a:extLst>
              <a:ext uri="{FF2B5EF4-FFF2-40B4-BE49-F238E27FC236}">
                <a16:creationId xmlns:a16="http://schemas.microsoft.com/office/drawing/2014/main" id="{360F6940-3D9B-4C65-B7BF-A87A69CC452C}"/>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834908" y="5535629"/>
            <a:ext cx="2855501" cy="765627"/>
          </a:xfrm>
          <a:prstGeom prst="rect">
            <a:avLst/>
          </a:prstGeom>
          <a:noFill/>
          <a:ln>
            <a:noFill/>
          </a:ln>
        </p:spPr>
      </p:pic>
      <p:sp>
        <p:nvSpPr>
          <p:cNvPr id="21" name="TextBox 20">
            <a:extLst>
              <a:ext uri="{FF2B5EF4-FFF2-40B4-BE49-F238E27FC236}">
                <a16:creationId xmlns:a16="http://schemas.microsoft.com/office/drawing/2014/main" id="{0A793894-F0B2-491E-97DA-246F169193BA}"/>
              </a:ext>
            </a:extLst>
          </p:cNvPr>
          <p:cNvSpPr txBox="1"/>
          <p:nvPr/>
        </p:nvSpPr>
        <p:spPr>
          <a:xfrm>
            <a:off x="836341" y="5527198"/>
            <a:ext cx="6096000" cy="95994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It is also good practice to enter the Par / Undiscounted Price, but it will not affect the calculation. It's for documentation only.</a:t>
            </a:r>
          </a:p>
        </p:txBody>
      </p:sp>
    </p:spTree>
    <p:extLst>
      <p:ext uri="{BB962C8B-B14F-4D97-AF65-F5344CB8AC3E}">
        <p14:creationId xmlns:p14="http://schemas.microsoft.com/office/powerpoint/2010/main" val="1997822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935D15-9C28-4751-8B54-EE0BC8A07C09}"/>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ea typeface="Calibri" panose="020F0502020204030204" pitchFamily="34" charset="0"/>
              </a:rPr>
              <a:t>Once all the information has been entered you can expect the following:</a:t>
            </a:r>
            <a:endParaRPr lang="en-US" sz="1800" dirty="0">
              <a:effectLst/>
              <a:ea typeface="Calibri" panose="020F0502020204030204"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800" dirty="0">
                <a:effectLst/>
                <a:ea typeface="Times New Roman" panose="02020603050405020304" pitchFamily="18" charset="0"/>
              </a:rPr>
              <a:t>If the difference between the Par / Undiscounted Rate and the APOR is 1% or less, up to 2.00% discount points can be excluded from the Points and Fees total. </a:t>
            </a:r>
            <a:endParaRPr lang="en-US" sz="1800" dirty="0">
              <a:effectLst/>
              <a:ea typeface="Calibri" panose="020F0502020204030204"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800" dirty="0">
                <a:effectLst/>
                <a:ea typeface="Times New Roman" panose="02020603050405020304" pitchFamily="18" charset="0"/>
              </a:rPr>
              <a:t>If the difference is greater than 1.00% but less than or equal to 2.00%, you can deduct up to 1.00% in discount points.</a:t>
            </a:r>
            <a:endParaRPr lang="en-US" sz="1800" dirty="0">
              <a:effectLst/>
              <a:ea typeface="Calibri" panose="020F0502020204030204" pitchFamily="34" charset="0"/>
            </a:endParaRPr>
          </a:p>
          <a:p>
            <a:pPr marL="342900" marR="0" lvl="0" indent="-342900">
              <a:lnSpc>
                <a:spcPct val="106000"/>
              </a:lnSpc>
              <a:spcBef>
                <a:spcPts val="0"/>
              </a:spcBef>
              <a:spcAft>
                <a:spcPts val="375"/>
              </a:spcAft>
              <a:buFont typeface="Symbol" panose="05050102010706020507" pitchFamily="18" charset="2"/>
              <a:buChar char=""/>
            </a:pPr>
            <a:r>
              <a:rPr lang="en-US" sz="1800" dirty="0">
                <a:effectLst/>
                <a:ea typeface="Times New Roman" panose="02020603050405020304" pitchFamily="18" charset="0"/>
              </a:rPr>
              <a:t>If the difference is greater than 2.00%, no discount points can be excluded.</a:t>
            </a:r>
            <a:endParaRPr lang="en-US" sz="1800"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78837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A309A7-BA39-4332-9A28-AB00B243784A}"/>
              </a:ext>
            </a:extLst>
          </p:cNvPr>
          <p:cNvSpPr txBox="1"/>
          <p:nvPr/>
        </p:nvSpPr>
        <p:spPr>
          <a:xfrm>
            <a:off x="769434" y="1248937"/>
            <a:ext cx="10303727" cy="77450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cs typeface="Arial" panose="020B0604020202020204" pitchFamily="34" charset="0"/>
              </a:rPr>
              <a:t>What's the Result?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You'll need to look in the </a:t>
            </a:r>
            <a:r>
              <a:rPr lang="en-US" sz="1800" b="1" dirty="0">
                <a:effectLst/>
                <a:latin typeface="Arial" panose="020B0604020202020204" pitchFamily="34" charset="0"/>
                <a:ea typeface="Calibri" panose="020F0502020204030204" pitchFamily="34" charset="0"/>
                <a:cs typeface="Arial" panose="020B0604020202020204" pitchFamily="34" charset="0"/>
              </a:rPr>
              <a:t>Other Fees Itemization</a:t>
            </a:r>
            <a:r>
              <a:rPr lang="en-US" sz="1800" dirty="0">
                <a:effectLst/>
                <a:latin typeface="Arial" panose="020B0604020202020204" pitchFamily="34" charset="0"/>
                <a:ea typeface="Calibri" panose="020F0502020204030204" pitchFamily="34" charset="0"/>
                <a:cs typeface="Arial" panose="020B0604020202020204" pitchFamily="34" charset="0"/>
              </a:rPr>
              <a:t> table just below the Points section:</a:t>
            </a:r>
          </a:p>
        </p:txBody>
      </p:sp>
      <p:pic>
        <p:nvPicPr>
          <p:cNvPr id="6" name="Picture 5">
            <a:extLst>
              <a:ext uri="{FF2B5EF4-FFF2-40B4-BE49-F238E27FC236}">
                <a16:creationId xmlns:a16="http://schemas.microsoft.com/office/drawing/2014/main" id="{7F13B223-C95D-4647-BCDF-2E741912A918}"/>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49497" y="2243501"/>
            <a:ext cx="5943600" cy="1300480"/>
          </a:xfrm>
          <a:prstGeom prst="rect">
            <a:avLst/>
          </a:prstGeom>
          <a:noFill/>
          <a:ln>
            <a:noFill/>
          </a:ln>
        </p:spPr>
      </p:pic>
      <p:sp>
        <p:nvSpPr>
          <p:cNvPr id="8" name="TextBox 7">
            <a:extLst>
              <a:ext uri="{FF2B5EF4-FFF2-40B4-BE49-F238E27FC236}">
                <a16:creationId xmlns:a16="http://schemas.microsoft.com/office/drawing/2014/main" id="{C55C0218-A4AE-4D76-8DF0-1CD8D4920375}"/>
              </a:ext>
            </a:extLst>
          </p:cNvPr>
          <p:cNvSpPr txBox="1"/>
          <p:nvPr/>
        </p:nvSpPr>
        <p:spPr>
          <a:xfrm>
            <a:off x="769433" y="3750780"/>
            <a:ext cx="10303727" cy="2943306"/>
          </a:xfrm>
          <a:prstGeom prst="rect">
            <a:avLst/>
          </a:prstGeom>
          <a:noFill/>
        </p:spPr>
        <p:txBody>
          <a:bodyPr wrap="square">
            <a:spAutoFit/>
          </a:bodyPr>
          <a:lstStyle/>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b="1" dirty="0">
                <a:effectLst/>
                <a:latin typeface="Arial" panose="020B0604020202020204" pitchFamily="34" charset="0"/>
                <a:ea typeface="Calibri" panose="020F0502020204030204" pitchFamily="34" charset="0"/>
                <a:cs typeface="Arial" panose="020B0604020202020204" pitchFamily="34" charset="0"/>
              </a:rPr>
              <a:t>Bona Fide Discount Points </a:t>
            </a:r>
            <a:r>
              <a:rPr lang="en-US" sz="1800" dirty="0">
                <a:effectLst/>
                <a:latin typeface="Arial" panose="020B0604020202020204" pitchFamily="34" charset="0"/>
                <a:ea typeface="Calibri" panose="020F0502020204030204" pitchFamily="34" charset="0"/>
                <a:cs typeface="Arial" panose="020B0604020202020204" pitchFamily="34" charset="0"/>
              </a:rPr>
              <a:t>itemization will contain the bona fide points total percentage (the </a:t>
            </a:r>
            <a:r>
              <a:rPr lang="en-US" sz="1800" b="1" dirty="0">
                <a:effectLst/>
                <a:latin typeface="Arial" panose="020B0604020202020204" pitchFamily="34" charset="0"/>
                <a:ea typeface="Calibri" panose="020F0502020204030204" pitchFamily="34" charset="0"/>
                <a:cs typeface="Arial" panose="020B0604020202020204" pitchFamily="34" charset="0"/>
              </a:rPr>
              <a:t>Points</a:t>
            </a:r>
            <a:r>
              <a:rPr lang="en-US" sz="1800" dirty="0">
                <a:effectLst/>
                <a:latin typeface="Arial" panose="020B0604020202020204" pitchFamily="34" charset="0"/>
                <a:ea typeface="Calibri" panose="020F0502020204030204" pitchFamily="34" charset="0"/>
                <a:cs typeface="Arial" panose="020B0604020202020204" pitchFamily="34" charset="0"/>
              </a:rPr>
              <a:t> column), the </a:t>
            </a:r>
            <a:r>
              <a:rPr lang="en-US" sz="1800" b="1" dirty="0">
                <a:effectLst/>
                <a:latin typeface="Arial" panose="020B0604020202020204" pitchFamily="34" charset="0"/>
                <a:ea typeface="Calibri" panose="020F0502020204030204" pitchFamily="34" charset="0"/>
                <a:cs typeface="Arial" panose="020B0604020202020204" pitchFamily="34" charset="0"/>
              </a:rPr>
              <a:t>Par / Undiscounted Rate </a:t>
            </a: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b="1" dirty="0">
                <a:effectLst/>
                <a:latin typeface="Arial" panose="020B0604020202020204" pitchFamily="34" charset="0"/>
                <a:ea typeface="Calibri" panose="020F0502020204030204" pitchFamily="34" charset="0"/>
                <a:cs typeface="Arial" panose="020B0604020202020204" pitchFamily="34" charset="0"/>
              </a:rPr>
              <a:t>Par Rate </a:t>
            </a:r>
            <a:r>
              <a:rPr lang="en-US" sz="1800" dirty="0">
                <a:effectLst/>
                <a:latin typeface="Arial" panose="020B0604020202020204" pitchFamily="34" charset="0"/>
                <a:ea typeface="Calibri" panose="020F0502020204030204" pitchFamily="34" charset="0"/>
                <a:cs typeface="Arial" panose="020B0604020202020204" pitchFamily="34" charset="0"/>
              </a:rPr>
              <a:t>column), and the </a:t>
            </a:r>
            <a:r>
              <a:rPr lang="en-US" sz="1800" b="1" dirty="0">
                <a:effectLst/>
                <a:latin typeface="Arial" panose="020B0604020202020204" pitchFamily="34" charset="0"/>
                <a:ea typeface="Calibri" panose="020F0502020204030204" pitchFamily="34" charset="0"/>
                <a:cs typeface="Arial" panose="020B0604020202020204" pitchFamily="34" charset="0"/>
              </a:rPr>
              <a:t>APOR</a:t>
            </a:r>
            <a:r>
              <a:rPr lang="en-US" sz="1800" dirty="0">
                <a:effectLst/>
                <a:latin typeface="Arial" panose="020B0604020202020204" pitchFamily="34" charset="0"/>
                <a:ea typeface="Calibri" panose="020F0502020204030204" pitchFamily="34" charset="0"/>
                <a:cs typeface="Arial" panose="020B0604020202020204" pitchFamily="34" charset="0"/>
              </a:rPr>
              <a:t> for the file. Compute the difference between the par rate percentage and the APOR, and compare it with the rules listed above.</a:t>
            </a:r>
          </a:p>
          <a:p>
            <a:pPr marL="0" marR="0" indent="0">
              <a:lnSpc>
                <a:spcPct val="107000"/>
              </a:lnSpc>
              <a:spcBef>
                <a:spcPts val="0"/>
              </a:spcBef>
              <a:spcAft>
                <a:spcPts val="80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included and excluded amounts are listed next in the Points itemization (still in the table just above). In the example shown, the difference between APOR and the Par / Undiscounted Points rate (the Par Rate column)  is 4.375% - so 1% of bona fide discount points can be excluded. The remaining 1% of points is included in the </a:t>
            </a:r>
            <a:r>
              <a:rPr lang="en-US" sz="1800" b="1" dirty="0">
                <a:effectLst/>
                <a:latin typeface="Arial" panose="020B0604020202020204" pitchFamily="34" charset="0"/>
                <a:ea typeface="Calibri" panose="020F0502020204030204" pitchFamily="34" charset="0"/>
                <a:cs typeface="Arial" panose="020B0604020202020204" pitchFamily="34" charset="0"/>
              </a:rPr>
              <a:t>Points and Fees</a:t>
            </a:r>
            <a:r>
              <a:rPr lang="en-US" sz="1800" dirty="0">
                <a:effectLst/>
                <a:latin typeface="Arial" panose="020B0604020202020204" pitchFamily="34" charset="0"/>
                <a:ea typeface="Calibri" panose="020F0502020204030204" pitchFamily="34" charset="0"/>
                <a:cs typeface="Arial" panose="020B0604020202020204" pitchFamily="34" charset="0"/>
              </a:rPr>
              <a:t> total.</a:t>
            </a:r>
          </a:p>
        </p:txBody>
      </p:sp>
    </p:spTree>
    <p:extLst>
      <p:ext uri="{BB962C8B-B14F-4D97-AF65-F5344CB8AC3E}">
        <p14:creationId xmlns:p14="http://schemas.microsoft.com/office/powerpoint/2010/main" val="397467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E87690-990F-43DA-92A9-AE714D5BAF83}"/>
              </a:ext>
            </a:extLst>
          </p:cNvPr>
          <p:cNvSpPr>
            <a:spLocks noGrp="1"/>
          </p:cNvSpPr>
          <p:nvPr>
            <p:ph idx="1"/>
          </p:nvPr>
        </p:nvSpPr>
        <p:spPr>
          <a:xfrm>
            <a:off x="838200" y="1365879"/>
            <a:ext cx="10515600" cy="1254657"/>
          </a:xfrm>
        </p:spPr>
        <p:txBody>
          <a:bodyPr>
            <a:normAutofit fontScale="85000" lnSpcReduction="20000"/>
          </a:bodyPr>
          <a:lstStyle/>
          <a:p>
            <a:pPr marL="0" marR="0" indent="0">
              <a:lnSpc>
                <a:spcPct val="107000"/>
              </a:lnSpc>
              <a:spcBef>
                <a:spcPts val="0"/>
              </a:spcBef>
              <a:spcAft>
                <a:spcPts val="800"/>
              </a:spcAft>
              <a:buNone/>
            </a:pPr>
            <a:r>
              <a:rPr lang="en-US" sz="1900" dirty="0" err="1">
                <a:effectLst/>
                <a:ea typeface="Calibri" panose="020F0502020204030204" pitchFamily="34" charset="0"/>
              </a:rPr>
              <a:t>BytePro</a:t>
            </a:r>
            <a:r>
              <a:rPr lang="en-US" sz="1900" dirty="0">
                <a:effectLst/>
                <a:ea typeface="Calibri" panose="020F0502020204030204" pitchFamily="34" charset="0"/>
              </a:rPr>
              <a:t> will automatically deduct the maximum number of QM bona fide discount points from the Points and Fees total, shown at the top of the Points and Fees section on the Compliance screen.</a:t>
            </a:r>
          </a:p>
          <a:p>
            <a:pPr marL="0" indent="0">
              <a:lnSpc>
                <a:spcPct val="107000"/>
              </a:lnSpc>
              <a:spcBef>
                <a:spcPts val="0"/>
              </a:spcBef>
              <a:spcAft>
                <a:spcPts val="800"/>
              </a:spcAft>
              <a:buNone/>
            </a:pPr>
            <a:r>
              <a:rPr lang="en-US" sz="1900" dirty="0">
                <a:effectLst/>
                <a:ea typeface="Calibri" panose="020F0502020204030204" pitchFamily="34" charset="0"/>
              </a:rPr>
              <a:t>The compliance screen will provide additional information once all of this information is entered. </a:t>
            </a:r>
          </a:p>
          <a:p>
            <a:pPr marL="0" indent="0">
              <a:lnSpc>
                <a:spcPct val="107000"/>
              </a:lnSpc>
              <a:spcBef>
                <a:spcPts val="0"/>
              </a:spcBef>
              <a:spcAft>
                <a:spcPts val="800"/>
              </a:spcAft>
              <a:buNone/>
            </a:pPr>
            <a:r>
              <a:rPr lang="en-US" sz="1900" dirty="0">
                <a:effectLst/>
                <a:ea typeface="Calibri" panose="020F0502020204030204" pitchFamily="34" charset="0"/>
              </a:rPr>
              <a:t>If the QM Test fails, the loan or rate lock will need to be re-worked.</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endParaRPr lang="en-US" sz="1800" dirty="0">
              <a:effectLst/>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F7BE6DF3-B895-4484-B557-EF528694B0ED}"/>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11243" y="2754351"/>
            <a:ext cx="5943600" cy="3856990"/>
          </a:xfrm>
          <a:prstGeom prst="rect">
            <a:avLst/>
          </a:prstGeom>
          <a:noFill/>
          <a:ln>
            <a:noFill/>
          </a:ln>
        </p:spPr>
      </p:pic>
      <p:sp>
        <p:nvSpPr>
          <p:cNvPr id="7" name="Arrow: Right 6">
            <a:extLst>
              <a:ext uri="{FF2B5EF4-FFF2-40B4-BE49-F238E27FC236}">
                <a16:creationId xmlns:a16="http://schemas.microsoft.com/office/drawing/2014/main" id="{5B904828-41C0-4D95-AE26-BDD5B217BAD7}"/>
              </a:ext>
            </a:extLst>
          </p:cNvPr>
          <p:cNvSpPr/>
          <p:nvPr/>
        </p:nvSpPr>
        <p:spPr>
          <a:xfrm rot="11959001">
            <a:off x="4379775" y="3442622"/>
            <a:ext cx="1862255" cy="1735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97081BD-2108-4C9B-A649-2FA4F2F50392}"/>
              </a:ext>
            </a:extLst>
          </p:cNvPr>
          <p:cNvSpPr/>
          <p:nvPr/>
        </p:nvSpPr>
        <p:spPr>
          <a:xfrm rot="11959001">
            <a:off x="6606302" y="5624543"/>
            <a:ext cx="1862255" cy="1735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55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NEW TASKS GUIDE </a:t>
            </a:r>
          </a:p>
        </p:txBody>
      </p:sp>
    </p:spTree>
    <p:extLst>
      <p:ext uri="{BB962C8B-B14F-4D97-AF65-F5344CB8AC3E}">
        <p14:creationId xmlns:p14="http://schemas.microsoft.com/office/powerpoint/2010/main" val="115673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2F111-E9C8-4752-A95C-30A3B9112A17}"/>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 of lock guidelines</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Loans can be locked by the broker, on behalf of the borrower, for 30, 45, or 60 days. The interest rates available and the corresponding pricing will be made available via the Jumbo Prime Rate sheets and can be found on our website and the </a:t>
            </a:r>
            <a:r>
              <a:rPr lang="en-US" sz="1800" dirty="0" err="1">
                <a:effectLst/>
                <a:ea typeface="Calibri" panose="020F0502020204030204" pitchFamily="34" charset="0"/>
              </a:rPr>
              <a:t>Cintranet</a:t>
            </a:r>
            <a:r>
              <a:rPr lang="en-US" sz="1800" dirty="0">
                <a:effectLst/>
                <a:ea typeface="Calibri" panose="020F0502020204030204" pitchFamily="34" charset="0"/>
              </a:rPr>
              <a:t>. Rate locks can be extended for 15 days up to two separate times as needed. Loans may be locked as soon as a conditional approval has been issued.</a:t>
            </a:r>
          </a:p>
          <a:p>
            <a:pPr marL="0" marR="0" indent="0">
              <a:lnSpc>
                <a:spcPct val="107000"/>
              </a:lnSpc>
              <a:spcBef>
                <a:spcPts val="0"/>
              </a:spcBef>
              <a:spcAft>
                <a:spcPts val="800"/>
              </a:spcAft>
              <a:buNone/>
            </a:pPr>
            <a:r>
              <a:rPr lang="en-US" sz="1800" dirty="0">
                <a:effectLst/>
                <a:ea typeface="Calibri" panose="020F0502020204030204" pitchFamily="34" charset="0"/>
              </a:rPr>
              <a:t>Brokers will submit rate lock requests and extension requests to </a:t>
            </a:r>
            <a:r>
              <a:rPr lang="en-US" sz="1800" u="sng" dirty="0">
                <a:solidFill>
                  <a:srgbClr val="0563C1"/>
                </a:solidFill>
                <a:effectLst/>
                <a:ea typeface="Calibri" panose="020F0502020204030204" pitchFamily="34" charset="0"/>
                <a:hlinkClick r:id="rId2"/>
              </a:rPr>
              <a:t>Lockdesk@acralending.com</a:t>
            </a:r>
            <a:r>
              <a:rPr lang="en-US" sz="1800" dirty="0">
                <a:effectLst/>
                <a:ea typeface="Calibri" panose="020F0502020204030204" pitchFamily="34" charset="0"/>
              </a:rPr>
              <a:t>. The request must be completed using the “Rate Lock Request” form available in the broker portal. Rate lock request submissions received after 2:30pm PST are not able to be processed same day.</a:t>
            </a:r>
          </a:p>
          <a:p>
            <a:pPr marL="0" marR="0" indent="0">
              <a:lnSpc>
                <a:spcPct val="107000"/>
              </a:lnSpc>
              <a:spcBef>
                <a:spcPts val="0"/>
              </a:spcBef>
              <a:spcAft>
                <a:spcPts val="800"/>
              </a:spcAft>
              <a:buNone/>
            </a:pPr>
            <a:r>
              <a:rPr lang="en-US" sz="1800" dirty="0">
                <a:effectLst/>
                <a:ea typeface="Calibri" panose="020F0502020204030204" pitchFamily="34" charset="0"/>
              </a:rPr>
              <a:t>When the rate is locked a confirmation email will be sent out by Acra Lending’s lock desk to the broker, AE, and TM. </a:t>
            </a:r>
          </a:p>
          <a:p>
            <a:pPr marL="0" marR="0" indent="0">
              <a:lnSpc>
                <a:spcPct val="107000"/>
              </a:lnSpc>
              <a:spcBef>
                <a:spcPts val="0"/>
              </a:spcBef>
              <a:spcAft>
                <a:spcPts val="800"/>
              </a:spcAft>
              <a:buNone/>
            </a:pPr>
            <a:r>
              <a:rPr lang="en-US" sz="1800" dirty="0">
                <a:effectLst/>
                <a:ea typeface="Calibri" panose="020F0502020204030204" pitchFamily="34" charset="0"/>
              </a:rPr>
              <a:t>A rate lock must have at least 8 days remaining to be eligible to move to closing. If there are less than 8 days remaining a rate lock extension request must be submitted and processed.</a:t>
            </a:r>
          </a:p>
          <a:p>
            <a:endParaRPr lang="en-US" dirty="0"/>
          </a:p>
        </p:txBody>
      </p:sp>
    </p:spTree>
    <p:extLst>
      <p:ext uri="{BB962C8B-B14F-4D97-AF65-F5344CB8AC3E}">
        <p14:creationId xmlns:p14="http://schemas.microsoft.com/office/powerpoint/2010/main" val="233959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6537B3-3BEF-4695-A45C-AE80D72AF044}"/>
              </a:ext>
            </a:extLst>
          </p:cNvPr>
          <p:cNvSpPr>
            <a:spLocks noGrp="1"/>
          </p:cNvSpPr>
          <p:nvPr>
            <p:ph idx="1"/>
          </p:nvPr>
        </p:nvSpPr>
        <p:spPr>
          <a:xfrm>
            <a:off x="838200" y="1455088"/>
            <a:ext cx="10515600" cy="4945711"/>
          </a:xfrm>
        </p:spPr>
        <p:txBody>
          <a:bodyPr>
            <a:normAutofit/>
          </a:bodyPr>
          <a:lstStyle/>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Disclosure - 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Draw Task</a:t>
            </a:r>
          </a:p>
          <a:p>
            <a:pPr marL="742950" marR="0" lvl="1" indent="-285750">
              <a:lnSpc>
                <a:spcPct val="107000"/>
              </a:lnSpc>
              <a:spcBef>
                <a:spcPts val="0"/>
              </a:spcBef>
              <a:spcAft>
                <a:spcPts val="0"/>
              </a:spcAft>
              <a:buFont typeface="+mj-lt"/>
              <a:buAutoNum type="alphaLcPeriod"/>
            </a:pPr>
            <a:endParaRPr lang="en-US" dirty="0">
              <a:effectLst/>
              <a:ea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Disclosure CIC on CD</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 Change Circumstance Request to Funding</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Manual task created by QC in the event the CIC for rate lock can be processed on the CD (assuming funding can accommodate the timing of the CD release)</a:t>
            </a:r>
          </a:p>
          <a:p>
            <a:pPr marL="742950" marR="0" lvl="1" indent="-285750">
              <a:lnSpc>
                <a:spcPct val="107000"/>
              </a:lnSpc>
              <a:spcBef>
                <a:spcPts val="0"/>
              </a:spcBef>
              <a:spcAft>
                <a:spcPts val="0"/>
              </a:spcAft>
              <a:buFont typeface="+mj-lt"/>
              <a:buAutoNum type="alphaLcPeriod"/>
            </a:pPr>
            <a:endParaRPr lang="en-US" dirty="0">
              <a:effectLst/>
              <a:ea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Extension 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Mirrors Disclosure Draw Task</a:t>
            </a:r>
          </a:p>
          <a:p>
            <a:pPr marL="742950" marR="0" lvl="1" indent="-285750">
              <a:lnSpc>
                <a:spcPct val="107000"/>
              </a:lnSpc>
              <a:spcBef>
                <a:spcPts val="0"/>
              </a:spcBef>
              <a:spcAft>
                <a:spcPts val="0"/>
              </a:spcAft>
              <a:buFont typeface="+mj-lt"/>
              <a:buAutoNum type="alphaLcPeriod"/>
            </a:pPr>
            <a:endParaRPr lang="en-US" dirty="0">
              <a:effectLst/>
              <a:ea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b="1" dirty="0">
                <a:effectLst/>
                <a:ea typeface="Calibri" panose="020F0502020204030204" pitchFamily="34" charset="0"/>
              </a:rPr>
              <a:t>Jumbo Prime Rate Lock Extension CD</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Doc Drawer</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3 business days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ATM, Lock, Proc, LO, DOC, DOC2, FMNG, FUND, CLSR, CSS, AF, TMS</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Priority: High</a:t>
            </a:r>
          </a:p>
          <a:p>
            <a:endParaRPr lang="en-US" dirty="0"/>
          </a:p>
        </p:txBody>
      </p:sp>
    </p:spTree>
    <p:extLst>
      <p:ext uri="{BB962C8B-B14F-4D97-AF65-F5344CB8AC3E}">
        <p14:creationId xmlns:p14="http://schemas.microsoft.com/office/powerpoint/2010/main" val="1938633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6BAFD-E577-45AE-8B0E-7349B2CEE54B}"/>
              </a:ext>
            </a:extLst>
          </p:cNvPr>
          <p:cNvSpPr>
            <a:spLocks noGrp="1"/>
          </p:cNvSpPr>
          <p:nvPr>
            <p:ph idx="1"/>
          </p:nvPr>
        </p:nvSpPr>
        <p:spPr/>
        <p:txBody>
          <a:bodyPr/>
          <a:lstStyle/>
          <a:p>
            <a:pPr marL="0" marR="0" lvl="0" indent="0">
              <a:lnSpc>
                <a:spcPct val="107000"/>
              </a:lnSpc>
              <a:spcBef>
                <a:spcPts val="0"/>
              </a:spcBef>
              <a:spcAft>
                <a:spcPts val="0"/>
              </a:spcAft>
              <a:buNone/>
            </a:pPr>
            <a:r>
              <a:rPr lang="en-US" b="1" dirty="0">
                <a:effectLst/>
                <a:ea typeface="Calibri" panose="020F0502020204030204" pitchFamily="34" charset="0"/>
              </a:rPr>
              <a:t>5. Jumbo Prime Re-Lock/Extension Required – Wholesale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TM</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1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JTM, ATM, DOC, DOC2, FUND, CLSR, CSS, AF, FMNG, Lock, QCA, TMS</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closing department to request a relock or rate extension when they determine that the loan will not be able to fund before the current expiration.</a:t>
            </a:r>
          </a:p>
          <a:p>
            <a:endParaRPr lang="en-US" dirty="0"/>
          </a:p>
        </p:txBody>
      </p:sp>
    </p:spTree>
    <p:extLst>
      <p:ext uri="{BB962C8B-B14F-4D97-AF65-F5344CB8AC3E}">
        <p14:creationId xmlns:p14="http://schemas.microsoft.com/office/powerpoint/2010/main" val="2164826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C50C7-A1CE-44BB-AC44-60AC870DD114}"/>
              </a:ext>
            </a:extLst>
          </p:cNvPr>
          <p:cNvSpPr>
            <a:spLocks noGrp="1"/>
          </p:cNvSpPr>
          <p:nvPr>
            <p:ph idx="1"/>
          </p:nvPr>
        </p:nvSpPr>
        <p:spPr/>
        <p:txBody>
          <a:bodyPr/>
          <a:lstStyle/>
          <a:p>
            <a:pPr marL="0" marR="0" lvl="0" indent="0">
              <a:lnSpc>
                <a:spcPct val="107000"/>
              </a:lnSpc>
              <a:spcBef>
                <a:spcPts val="0"/>
              </a:spcBef>
              <a:spcAft>
                <a:spcPts val="0"/>
              </a:spcAft>
              <a:buNone/>
            </a:pPr>
            <a:r>
              <a:rPr lang="en-US" b="1" dirty="0">
                <a:effectLst/>
                <a:ea typeface="Calibri" panose="020F0502020204030204" pitchFamily="34" charset="0"/>
              </a:rPr>
              <a:t>6.  Jumbo Prime Lock Update Request</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Lock Desk</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1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Underwriter to request a pricing update from the lock desk when a re-work request is processed. The Lock desk will update the pricing on the Lock In Screen and task back to the Underwriter when complete.</a:t>
            </a:r>
          </a:p>
          <a:p>
            <a:endParaRPr lang="en-US" dirty="0"/>
          </a:p>
        </p:txBody>
      </p:sp>
    </p:spTree>
    <p:extLst>
      <p:ext uri="{BB962C8B-B14F-4D97-AF65-F5344CB8AC3E}">
        <p14:creationId xmlns:p14="http://schemas.microsoft.com/office/powerpoint/2010/main" val="4430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EB123-0598-4462-95F2-03767D5A55C0}"/>
              </a:ext>
            </a:extLst>
          </p:cNvPr>
          <p:cNvSpPr>
            <a:spLocks noGrp="1"/>
          </p:cNvSpPr>
          <p:nvPr>
            <p:ph idx="1"/>
          </p:nvPr>
        </p:nvSpPr>
        <p:spPr/>
        <p:txBody>
          <a:bodyPr/>
          <a:lstStyle/>
          <a:p>
            <a:pPr marL="0" marR="0" lvl="0" indent="0">
              <a:lnSpc>
                <a:spcPct val="107000"/>
              </a:lnSpc>
              <a:spcBef>
                <a:spcPts val="0"/>
              </a:spcBef>
              <a:spcAft>
                <a:spcPts val="0"/>
              </a:spcAft>
              <a:buNone/>
            </a:pPr>
            <a:r>
              <a:rPr lang="en-US" b="1" dirty="0">
                <a:effectLst/>
                <a:ea typeface="Calibri" panose="020F0502020204030204" pitchFamily="34" charset="0"/>
              </a:rPr>
              <a:t>7.   Jumbo Prime Lock Update Complete</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Underwriter</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0 business day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AE, TM, Lock, TMS, UW, UWS, QCA, LO, Proc</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High</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Lock Desk to inform the underwriter that the rate lock has been updated and they are clear to proceed with the re-work/re-disclosure.</a:t>
            </a:r>
          </a:p>
          <a:p>
            <a:endParaRPr lang="en-US" dirty="0"/>
          </a:p>
        </p:txBody>
      </p:sp>
    </p:spTree>
    <p:extLst>
      <p:ext uri="{BB962C8B-B14F-4D97-AF65-F5344CB8AC3E}">
        <p14:creationId xmlns:p14="http://schemas.microsoft.com/office/powerpoint/2010/main" val="3901255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84AC7-32AE-48DE-B1AE-9DBFD5F78F1E}"/>
              </a:ext>
            </a:extLst>
          </p:cNvPr>
          <p:cNvSpPr>
            <a:spLocks noGrp="1"/>
          </p:cNvSpPr>
          <p:nvPr>
            <p:ph idx="1"/>
          </p:nvPr>
        </p:nvSpPr>
        <p:spPr/>
        <p:txBody>
          <a:bodyPr/>
          <a:lstStyle/>
          <a:p>
            <a:pPr marL="0" marR="0" lvl="0" indent="0">
              <a:lnSpc>
                <a:spcPct val="107000"/>
              </a:lnSpc>
              <a:spcBef>
                <a:spcPts val="0"/>
              </a:spcBef>
              <a:spcAft>
                <a:spcPts val="0"/>
              </a:spcAft>
              <a:buNone/>
            </a:pPr>
            <a:r>
              <a:rPr lang="en-US" b="1" dirty="0">
                <a:effectLst/>
                <a:ea typeface="Calibri" panose="020F0502020204030204" pitchFamily="34" charset="0"/>
              </a:rPr>
              <a:t>8.  Jumbo Prime Investor Lock Reconciliation</a:t>
            </a:r>
            <a:endParaRPr lang="en-US" dirty="0">
              <a:effectLst/>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Assigned to: Lock Desk</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Due: 5 business days after creation</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Visible to: Lock, QCA</a:t>
            </a:r>
          </a:p>
          <a:p>
            <a:pPr marL="742950" marR="0" lvl="1" indent="-285750">
              <a:lnSpc>
                <a:spcPct val="107000"/>
              </a:lnSpc>
              <a:spcBef>
                <a:spcPts val="0"/>
              </a:spcBef>
              <a:spcAft>
                <a:spcPts val="0"/>
              </a:spcAft>
              <a:buFont typeface="+mj-lt"/>
              <a:buAutoNum type="alphaLcPeriod"/>
            </a:pPr>
            <a:r>
              <a:rPr lang="en-US" dirty="0">
                <a:effectLst/>
                <a:ea typeface="Calibri" panose="020F0502020204030204" pitchFamily="34" charset="0"/>
              </a:rPr>
              <a:t>Priority: Medium</a:t>
            </a:r>
          </a:p>
          <a:p>
            <a:pPr marL="742950" marR="0" lvl="1" indent="-285750">
              <a:lnSpc>
                <a:spcPct val="107000"/>
              </a:lnSpc>
              <a:spcBef>
                <a:spcPts val="0"/>
              </a:spcBef>
              <a:spcAft>
                <a:spcPts val="800"/>
              </a:spcAft>
              <a:buFont typeface="+mj-lt"/>
              <a:buAutoNum type="alphaLcPeriod"/>
            </a:pPr>
            <a:r>
              <a:rPr lang="en-US" dirty="0">
                <a:effectLst/>
                <a:ea typeface="Calibri" panose="020F0502020204030204" pitchFamily="34" charset="0"/>
              </a:rPr>
              <a:t>This is for the lock desk to confirm that the final terms of the loan are updated in the investor rate lock portal. This is automatically generated on Jumbo Prime loans when moved to Closed status.</a:t>
            </a:r>
          </a:p>
          <a:p>
            <a:endParaRPr lang="en-US" dirty="0"/>
          </a:p>
        </p:txBody>
      </p:sp>
    </p:spTree>
    <p:extLst>
      <p:ext uri="{BB962C8B-B14F-4D97-AF65-F5344CB8AC3E}">
        <p14:creationId xmlns:p14="http://schemas.microsoft.com/office/powerpoint/2010/main" val="129804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CLOSING / FUNDING GUIDE </a:t>
            </a:r>
          </a:p>
        </p:txBody>
      </p:sp>
    </p:spTree>
    <p:extLst>
      <p:ext uri="{BB962C8B-B14F-4D97-AF65-F5344CB8AC3E}">
        <p14:creationId xmlns:p14="http://schemas.microsoft.com/office/powerpoint/2010/main" val="2539900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B485A-08DF-4F9F-BB4E-805B6D403B25}"/>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Overview</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Jumbo Prime is a program which differs from all others offered by Acra Lending. A lock desk has been created that will handle interest rate lock requests and dictate the pricing to the disclosure and closing departments. Rate locks and rate lock extensions are a valid Change In Circumstance when requested by the borrower (or the broker on the borrower’s behalf) and must be disclosed within 3 days to maintain compliance with the TRID requirements.</a:t>
            </a:r>
          </a:p>
          <a:p>
            <a:endParaRPr lang="en-US" dirty="0"/>
          </a:p>
        </p:txBody>
      </p:sp>
    </p:spTree>
    <p:extLst>
      <p:ext uri="{BB962C8B-B14F-4D97-AF65-F5344CB8AC3E}">
        <p14:creationId xmlns:p14="http://schemas.microsoft.com/office/powerpoint/2010/main" val="413321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4F8C7C-1C4E-4EC9-B6EC-03FBE9B21A33}"/>
              </a:ext>
            </a:extLst>
          </p:cNvPr>
          <p:cNvSpPr>
            <a:spLocks noGrp="1"/>
          </p:cNvSpPr>
          <p:nvPr>
            <p:ph idx="1"/>
          </p:nvPr>
        </p:nvSpPr>
        <p:spPr/>
        <p:txBody>
          <a:bodyPr/>
          <a:lstStyle/>
          <a:p>
            <a:pPr marL="0" marR="0" indent="0">
              <a:lnSpc>
                <a:spcPct val="107000"/>
              </a:lnSpc>
              <a:spcBef>
                <a:spcPts val="200"/>
              </a:spcBef>
              <a:spcAft>
                <a:spcPts val="0"/>
              </a:spcAft>
              <a:buNone/>
            </a:pPr>
            <a:r>
              <a:rPr lang="en-US" b="1" dirty="0">
                <a:solidFill>
                  <a:srgbClr val="2F5496"/>
                </a:solidFill>
                <a:effectLst/>
                <a:ea typeface="Times New Roman" panose="02020603050405020304" pitchFamily="18" charset="0"/>
              </a:rPr>
              <a:t>New Tasks</a:t>
            </a:r>
          </a:p>
          <a:p>
            <a:pPr marL="0" marR="0" indent="0">
              <a:lnSpc>
                <a:spcPct val="107000"/>
              </a:lnSpc>
              <a:spcBef>
                <a:spcPts val="200"/>
              </a:spcBef>
              <a:spcAft>
                <a:spcPts val="0"/>
              </a:spcAft>
              <a:buNone/>
            </a:pPr>
            <a:endParaRPr lang="en-US" b="1" dirty="0">
              <a:solidFill>
                <a:srgbClr val="2F5496"/>
              </a:solidFill>
              <a:effectLst/>
              <a:ea typeface="Times New Roman" panose="02020603050405020304" pitchFamily="18" charset="0"/>
            </a:endParaRPr>
          </a:p>
          <a:p>
            <a:pPr marL="342900" marR="0" lvl="0" indent="-342900">
              <a:lnSpc>
                <a:spcPct val="106000"/>
              </a:lnSpc>
              <a:spcBef>
                <a:spcPts val="0"/>
              </a:spcBef>
              <a:spcAft>
                <a:spcPts val="0"/>
              </a:spcAft>
              <a:buFont typeface="+mj-lt"/>
              <a:buAutoNum type="arabicPeriod"/>
            </a:pPr>
            <a:r>
              <a:rPr lang="en-US" b="1" dirty="0">
                <a:effectLst/>
                <a:ea typeface="Calibri" panose="020F0502020204030204" pitchFamily="34" charset="0"/>
              </a:rPr>
              <a:t>Jumbo Prime Rate Lock Disclosure CIC on CD</a:t>
            </a:r>
            <a:endParaRPr lang="en-US" dirty="0">
              <a:effectLst/>
              <a:ea typeface="Calibri" panose="020F0502020204030204" pitchFamily="34" charset="0"/>
            </a:endParaRPr>
          </a:p>
          <a:p>
            <a:pPr marL="742950" marR="0" lvl="1" indent="-285750">
              <a:lnSpc>
                <a:spcPct val="106000"/>
              </a:lnSpc>
              <a:spcBef>
                <a:spcPts val="0"/>
              </a:spcBef>
              <a:spcAft>
                <a:spcPts val="0"/>
              </a:spcAft>
              <a:buFont typeface="+mj-lt"/>
              <a:buAutoNum type="alphaLcPeriod"/>
            </a:pPr>
            <a:r>
              <a:rPr lang="en-US" dirty="0">
                <a:effectLst/>
                <a:ea typeface="Calibri" panose="020F0502020204030204" pitchFamily="34" charset="0"/>
              </a:rPr>
              <a:t>Mirrors Disclosure – Change Circumstance Request to Funding</a:t>
            </a:r>
          </a:p>
          <a:p>
            <a:pPr marL="742950" marR="0" lvl="1" indent="-285750">
              <a:lnSpc>
                <a:spcPct val="106000"/>
              </a:lnSpc>
              <a:spcBef>
                <a:spcPts val="0"/>
              </a:spcBef>
              <a:spcAft>
                <a:spcPts val="0"/>
              </a:spcAft>
              <a:buFont typeface="+mj-lt"/>
              <a:buAutoNum type="alphaLcPeriod"/>
            </a:pPr>
            <a:r>
              <a:rPr lang="en-US" dirty="0">
                <a:effectLst/>
                <a:ea typeface="Calibri" panose="020F0502020204030204" pitchFamily="34" charset="0"/>
              </a:rPr>
              <a:t>Manual task created by QC in the event the CIC for rate lock can be processed on the CD (assuming funding can accommodate the timing of the CD release)</a:t>
            </a:r>
          </a:p>
          <a:p>
            <a:pPr marL="342900" marR="0" lvl="0" indent="-342900">
              <a:lnSpc>
                <a:spcPct val="106000"/>
              </a:lnSpc>
              <a:spcBef>
                <a:spcPts val="0"/>
              </a:spcBef>
              <a:spcAft>
                <a:spcPts val="0"/>
              </a:spcAft>
              <a:buFont typeface="+mj-lt"/>
              <a:buAutoNum type="arabicPeriod"/>
            </a:pPr>
            <a:r>
              <a:rPr lang="en-US" b="1" dirty="0">
                <a:effectLst/>
                <a:ea typeface="Calibri" panose="020F0502020204030204" pitchFamily="34" charset="0"/>
              </a:rPr>
              <a:t>Jumbo Prime Rate Lock Extension CD</a:t>
            </a:r>
            <a:endParaRPr lang="en-US" dirty="0">
              <a:effectLst/>
              <a:ea typeface="Calibri" panose="020F0502020204030204" pitchFamily="34" charset="0"/>
            </a:endParaRPr>
          </a:p>
          <a:p>
            <a:pPr marL="742950" marR="0" lvl="1" indent="-285750">
              <a:lnSpc>
                <a:spcPct val="106000"/>
              </a:lnSpc>
              <a:spcBef>
                <a:spcPts val="0"/>
              </a:spcBef>
              <a:spcAft>
                <a:spcPts val="0"/>
              </a:spcAft>
              <a:buFont typeface="+mj-lt"/>
              <a:buAutoNum type="alphaLcPeriod"/>
            </a:pPr>
            <a:r>
              <a:rPr lang="en-US" dirty="0">
                <a:effectLst/>
                <a:ea typeface="Calibri" panose="020F0502020204030204" pitchFamily="34" charset="0"/>
              </a:rPr>
              <a:t>Assigned to: Doc Drawer</a:t>
            </a:r>
          </a:p>
          <a:p>
            <a:pPr marL="742950" marR="0" lvl="1" indent="-285750">
              <a:lnSpc>
                <a:spcPct val="106000"/>
              </a:lnSpc>
              <a:spcBef>
                <a:spcPts val="0"/>
              </a:spcBef>
              <a:spcAft>
                <a:spcPts val="0"/>
              </a:spcAft>
              <a:buFont typeface="+mj-lt"/>
              <a:buAutoNum type="alphaLcPeriod"/>
            </a:pPr>
            <a:r>
              <a:rPr lang="en-US" dirty="0">
                <a:effectLst/>
                <a:ea typeface="Calibri" panose="020F0502020204030204" pitchFamily="34" charset="0"/>
              </a:rPr>
              <a:t>Due: 3 business days after creation</a:t>
            </a:r>
          </a:p>
          <a:p>
            <a:pPr marL="742950" marR="0" lvl="1" indent="-285750">
              <a:lnSpc>
                <a:spcPct val="106000"/>
              </a:lnSpc>
              <a:spcBef>
                <a:spcPts val="0"/>
              </a:spcBef>
              <a:spcAft>
                <a:spcPts val="0"/>
              </a:spcAft>
              <a:buFont typeface="+mj-lt"/>
              <a:buAutoNum type="alphaLcPeriod"/>
            </a:pPr>
            <a:r>
              <a:rPr lang="en-US" dirty="0">
                <a:effectLst/>
                <a:ea typeface="Calibri" panose="020F0502020204030204" pitchFamily="34" charset="0"/>
              </a:rPr>
              <a:t>Visible to: AE, TM, ATM, Lock, Proc, LO, DOC, DOC2, FMNG, FUND, CLSR, CSS, AF</a:t>
            </a:r>
          </a:p>
          <a:p>
            <a:pPr marL="742950" marR="0" lvl="1" indent="-285750">
              <a:lnSpc>
                <a:spcPct val="106000"/>
              </a:lnSpc>
              <a:spcBef>
                <a:spcPts val="0"/>
              </a:spcBef>
              <a:spcAft>
                <a:spcPts val="800"/>
              </a:spcAft>
              <a:buFont typeface="+mj-lt"/>
              <a:buAutoNum type="alphaLcPeriod"/>
            </a:pPr>
            <a:r>
              <a:rPr lang="en-US" dirty="0">
                <a:effectLst/>
                <a:ea typeface="Calibri" panose="020F0502020204030204" pitchFamily="34" charset="0"/>
              </a:rPr>
              <a:t>Priority: High</a:t>
            </a:r>
          </a:p>
          <a:p>
            <a:endParaRPr lang="en-US" dirty="0"/>
          </a:p>
        </p:txBody>
      </p:sp>
    </p:spTree>
    <p:extLst>
      <p:ext uri="{BB962C8B-B14F-4D97-AF65-F5344CB8AC3E}">
        <p14:creationId xmlns:p14="http://schemas.microsoft.com/office/powerpoint/2010/main" val="4140975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4B6D5-33F6-4B6D-B830-496D14BE44D4}"/>
              </a:ext>
            </a:extLst>
          </p:cNvPr>
          <p:cNvSpPr>
            <a:spLocks noGrp="1"/>
          </p:cNvSpPr>
          <p:nvPr>
            <p:ph idx="1"/>
          </p:nvPr>
        </p:nvSpPr>
        <p:spPr/>
        <p:txBody>
          <a:bodyPr/>
          <a:lstStyle/>
          <a:p>
            <a:pPr marL="0" marR="0" indent="0">
              <a:lnSpc>
                <a:spcPct val="107000"/>
              </a:lnSpc>
              <a:spcBef>
                <a:spcPts val="200"/>
              </a:spcBef>
              <a:spcAft>
                <a:spcPts val="0"/>
              </a:spcAft>
              <a:buNone/>
            </a:pPr>
            <a:r>
              <a:rPr lang="en-US" sz="1800" b="1" dirty="0">
                <a:solidFill>
                  <a:srgbClr val="2F5496"/>
                </a:solidFill>
                <a:effectLst/>
                <a:ea typeface="Times New Roman" panose="02020603050405020304" pitchFamily="18" charset="0"/>
              </a:rPr>
              <a:t>How to disclose fees</a:t>
            </a:r>
          </a:p>
          <a:p>
            <a:pPr marL="0" marR="0" indent="0">
              <a:lnSpc>
                <a:spcPct val="107000"/>
              </a:lnSpc>
              <a:spcBef>
                <a:spcPts val="200"/>
              </a:spcBef>
              <a:spcAft>
                <a:spcPts val="0"/>
              </a:spcAft>
              <a:buNone/>
            </a:pPr>
            <a:endParaRPr lang="en-US" sz="1800" b="1" dirty="0">
              <a:solidFill>
                <a:srgbClr val="2F5496"/>
              </a:solidFill>
              <a:effectLst/>
              <a:ea typeface="Times New Roman" panose="02020603050405020304" pitchFamily="18" charset="0"/>
            </a:endParaRPr>
          </a:p>
          <a:p>
            <a:pPr marL="0" marR="0" indent="0">
              <a:lnSpc>
                <a:spcPct val="107000"/>
              </a:lnSpc>
              <a:spcBef>
                <a:spcPts val="0"/>
              </a:spcBef>
              <a:spcAft>
                <a:spcPts val="800"/>
              </a:spcAft>
              <a:buNone/>
            </a:pPr>
            <a:r>
              <a:rPr lang="en-US" sz="1800" dirty="0">
                <a:effectLst/>
                <a:ea typeface="Calibri" panose="020F0502020204030204" pitchFamily="34" charset="0"/>
              </a:rPr>
              <a:t>When an interest rate is locked or extended a document will be uploaded by lock desk to DocVelocity titled “Lock Confirmation”. This document will include the locked interest rate. Every interest rate will have either discount points or lender credits which will be noted on the Lock Confirmation.</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If a lock has discount points the CD Page 2 field “discount points” must be updated to match the figure on the Lock Confirmation.</a:t>
            </a:r>
          </a:p>
          <a:p>
            <a:pPr marL="0" marR="0" indent="0">
              <a:lnSpc>
                <a:spcPct val="107000"/>
              </a:lnSpc>
              <a:spcBef>
                <a:spcPts val="0"/>
              </a:spcBef>
              <a:spcAft>
                <a:spcPts val="800"/>
              </a:spcAft>
              <a:buNone/>
            </a:pPr>
            <a:endParaRPr lang="en-US" sz="1800" dirty="0">
              <a:effectLst/>
              <a:ea typeface="Calibri" panose="020F0502020204030204" pitchFamily="34" charset="0"/>
            </a:endParaRPr>
          </a:p>
          <a:p>
            <a:pPr marL="0" marR="0" indent="0">
              <a:lnSpc>
                <a:spcPct val="107000"/>
              </a:lnSpc>
              <a:spcBef>
                <a:spcPts val="0"/>
              </a:spcBef>
              <a:spcAft>
                <a:spcPts val="800"/>
              </a:spcAft>
              <a:buNone/>
            </a:pPr>
            <a:r>
              <a:rPr lang="en-US" sz="1800" dirty="0">
                <a:effectLst/>
                <a:ea typeface="Calibri" panose="020F0502020204030204" pitchFamily="34" charset="0"/>
              </a:rPr>
              <a:t>If a lock has lender credits the CD section J field for Total Lender credits must be updated to match the figure on the Lock Confirmation.</a:t>
            </a:r>
          </a:p>
          <a:p>
            <a:endParaRPr lang="en-US" dirty="0"/>
          </a:p>
        </p:txBody>
      </p:sp>
    </p:spTree>
    <p:extLst>
      <p:ext uri="{BB962C8B-B14F-4D97-AF65-F5344CB8AC3E}">
        <p14:creationId xmlns:p14="http://schemas.microsoft.com/office/powerpoint/2010/main" val="1167461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781188-58B5-4AD6-9612-E002AEBB0DAC}"/>
              </a:ext>
            </a:extLst>
          </p:cNvPr>
          <p:cNvPicPr>
            <a:picLocks noGrp="1"/>
          </p:cNvPicPr>
          <p:nvPr>
            <p:ph idx="1"/>
          </p:nvPr>
        </p:nvPicPr>
        <p:blipFill>
          <a:blip r:embed="rId2"/>
          <a:stretch>
            <a:fillRect/>
          </a:stretch>
        </p:blipFill>
        <p:spPr>
          <a:xfrm>
            <a:off x="2957504" y="1452197"/>
            <a:ext cx="5773901" cy="3320526"/>
          </a:xfrm>
          <a:prstGeom prst="rect">
            <a:avLst/>
          </a:prstGeom>
        </p:spPr>
      </p:pic>
      <p:sp>
        <p:nvSpPr>
          <p:cNvPr id="6" name="TextBox 5">
            <a:extLst>
              <a:ext uri="{FF2B5EF4-FFF2-40B4-BE49-F238E27FC236}">
                <a16:creationId xmlns:a16="http://schemas.microsoft.com/office/drawing/2014/main" id="{E507D45F-B25B-41B0-B1E7-7A06993887DA}"/>
              </a:ext>
            </a:extLst>
          </p:cNvPr>
          <p:cNvSpPr txBox="1"/>
          <p:nvPr/>
        </p:nvSpPr>
        <p:spPr>
          <a:xfrm>
            <a:off x="927410" y="5034518"/>
            <a:ext cx="10337180" cy="1358898"/>
          </a:xfrm>
          <a:prstGeom prst="rect">
            <a:avLst/>
          </a:prstGeom>
          <a:noFill/>
        </p:spPr>
        <p:txBody>
          <a:bodyPr wrap="square">
            <a:spAutoFit/>
          </a:bodyPr>
          <a:lstStyle/>
          <a:p>
            <a:pPr marL="0" marR="0">
              <a:lnSpc>
                <a:spcPct val="107000"/>
              </a:lnSpc>
              <a:spcBef>
                <a:spcPts val="200"/>
              </a:spcBef>
              <a:spcAft>
                <a:spcPts val="0"/>
              </a:spcAft>
            </a:pPr>
            <a:r>
              <a:rPr lang="en-US" b="1" dirty="0">
                <a:solidFill>
                  <a:srgbClr val="2F5496"/>
                </a:solidFill>
                <a:effectLst/>
                <a:latin typeface="Arial" panose="020B0604020202020204" pitchFamily="34" charset="0"/>
                <a:ea typeface="Times New Roman" panose="02020603050405020304" pitchFamily="18" charset="0"/>
                <a:cs typeface="Arial" panose="020B0604020202020204" pitchFamily="34" charset="0"/>
              </a:rPr>
              <a:t>Rate lock/extension guidelines</a:t>
            </a: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Minimum of 8 days remaining on rate lock to be allowed to move to closing.</a:t>
            </a: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Closing dept will monitor rate lock expiration and notify AE, TM, and Broker if an extension will be required.</a:t>
            </a:r>
          </a:p>
        </p:txBody>
      </p:sp>
    </p:spTree>
    <p:extLst>
      <p:ext uri="{BB962C8B-B14F-4D97-AF65-F5344CB8AC3E}">
        <p14:creationId xmlns:p14="http://schemas.microsoft.com/office/powerpoint/2010/main" val="260496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3E9711-EE36-4F3E-B4CC-913DF39BCD0F}"/>
              </a:ext>
            </a:extLst>
          </p:cNvPr>
          <p:cNvPicPr>
            <a:picLocks noGrp="1" noChangeAspect="1"/>
          </p:cNvPicPr>
          <p:nvPr>
            <p:ph idx="1"/>
          </p:nvPr>
        </p:nvPicPr>
        <p:blipFill>
          <a:blip r:embed="rId2"/>
          <a:stretch>
            <a:fillRect/>
          </a:stretch>
        </p:blipFill>
        <p:spPr>
          <a:xfrm>
            <a:off x="3928936" y="1455738"/>
            <a:ext cx="4020582" cy="5120553"/>
          </a:xfrm>
        </p:spPr>
      </p:pic>
    </p:spTree>
    <p:extLst>
      <p:ext uri="{BB962C8B-B14F-4D97-AF65-F5344CB8AC3E}">
        <p14:creationId xmlns:p14="http://schemas.microsoft.com/office/powerpoint/2010/main" val="292455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C00CC86-977A-44A3-BFE9-47BA464C5AF6}"/>
              </a:ext>
            </a:extLst>
          </p:cNvPr>
          <p:cNvSpPr>
            <a:spLocks noChangeArrowheads="1"/>
          </p:cNvSpPr>
          <p:nvPr/>
        </p:nvSpPr>
        <p:spPr bwMode="auto">
          <a:xfrm>
            <a:off x="1496291" y="1614162"/>
            <a:ext cx="4429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Pricing will display in the following format: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20">
            <a:extLst>
              <a:ext uri="{FF2B5EF4-FFF2-40B4-BE49-F238E27FC236}">
                <a16:creationId xmlns:a16="http://schemas.microsoft.com/office/drawing/2014/main" id="{40626A66-D9B3-4140-BF5A-5AFE05033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2101272"/>
            <a:ext cx="314325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A0543C3B-1A10-4A20-AE18-08966B019FF7}"/>
              </a:ext>
            </a:extLst>
          </p:cNvPr>
          <p:cNvSpPr>
            <a:spLocks noChangeArrowheads="1"/>
          </p:cNvSpPr>
          <p:nvPr/>
        </p:nvSpPr>
        <p:spPr bwMode="auto">
          <a:xfrm>
            <a:off x="1427018" y="4956752"/>
            <a:ext cx="933796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Pricing greater than 100.000 will display on the Loan Estimate and Closing Disclosure as a credit. Pricing less than 100.000 will display on the Loan Estimate and Closing Disclosure as discount points.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Changes to the terms of the loan will not be permitted at the time of rate lock. Any changes must follow the existing re-work process.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76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14E-F114-4737-B3B9-BC74FAACF158}"/>
              </a:ext>
            </a:extLst>
          </p:cNvPr>
          <p:cNvSpPr>
            <a:spLocks noGrp="1"/>
          </p:cNvSpPr>
          <p:nvPr>
            <p:ph type="title"/>
          </p:nvPr>
        </p:nvSpPr>
        <p:spPr/>
        <p:txBody>
          <a:bodyPr/>
          <a:lstStyle/>
          <a:p>
            <a:pPr algn="l"/>
            <a:r>
              <a:rPr lang="en-US" dirty="0"/>
              <a:t>LOAN SET-UP GUIDE </a:t>
            </a:r>
          </a:p>
        </p:txBody>
      </p:sp>
    </p:spTree>
    <p:extLst>
      <p:ext uri="{BB962C8B-B14F-4D97-AF65-F5344CB8AC3E}">
        <p14:creationId xmlns:p14="http://schemas.microsoft.com/office/powerpoint/2010/main" val="159496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A82DDC-E0FC-4BB3-B382-4D0A6A646905}"/>
              </a:ext>
            </a:extLst>
          </p:cNvPr>
          <p:cNvSpPr>
            <a:spLocks noChangeArrowheads="1"/>
          </p:cNvSpPr>
          <p:nvPr/>
        </p:nvSpPr>
        <p:spPr bwMode="auto">
          <a:xfrm>
            <a:off x="812801" y="1435302"/>
            <a:ext cx="10280072" cy="141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F5496"/>
                </a:solidFill>
                <a:effectLst/>
                <a:latin typeface="Arial" panose="020B0604020202020204" pitchFamily="34" charset="0"/>
                <a:ea typeface="Times New Roman" panose="02020603050405020304" pitchFamily="18" charset="0"/>
                <a:cs typeface="Arial" panose="020B0604020202020204" pitchFamily="34" charset="0"/>
              </a:rPr>
              <a:t>L</a:t>
            </a:r>
            <a:r>
              <a:rPr kumimoji="0" lang="en-US" altLang="en-US" b="0" i="0" u="none" strike="noStrike" cap="none" normalizeH="0" baseline="0" dirty="0" bmk="">
                <a:ln>
                  <a:noFill/>
                </a:ln>
                <a:solidFill>
                  <a:srgbClr val="2F5496"/>
                </a:solidFill>
                <a:effectLst/>
                <a:latin typeface="Arial" panose="020B0604020202020204" pitchFamily="34" charset="0"/>
                <a:ea typeface="Times New Roman" panose="02020603050405020304" pitchFamily="18" charset="0"/>
                <a:cs typeface="Arial" panose="020B0604020202020204" pitchFamily="34" charset="0"/>
              </a:rPr>
              <a:t>oan Setup Guide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bmk="">
              <a:ln>
                <a:noFill/>
              </a:ln>
              <a:solidFill>
                <a:srgbClr val="2F5496"/>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bmk="">
                <a:ln>
                  <a:noFill/>
                </a:ln>
                <a:solidFill>
                  <a:srgbClr val="2F5496"/>
                </a:solidFill>
                <a:effectLst/>
                <a:latin typeface="Arial" panose="020B0604020202020204" pitchFamily="34" charset="0"/>
                <a:ea typeface="Times New Roman" panose="02020603050405020304" pitchFamily="18" charset="0"/>
                <a:cs typeface="Arial" panose="020B0604020202020204" pitchFamily="34" charset="0"/>
              </a:rPr>
              <a:t>Select Program:</a:t>
            </a:r>
            <a:endParaRPr kumimoji="0" lang="en-US" altLang="en-US" b="0" i="0" u="none" strike="noStrike" cap="none" normalizeH="0" baseline="0" dirty="0">
              <a:ln>
                <a:noFill/>
              </a:ln>
              <a:solidFill>
                <a:srgbClr val="2F5496"/>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loan program in the Loan Origination System must reflect Jumbo Prime (JP) for this type of loan.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a:extLst>
              <a:ext uri="{FF2B5EF4-FFF2-40B4-BE49-F238E27FC236}">
                <a16:creationId xmlns:a16="http://schemas.microsoft.com/office/drawing/2014/main" id="{1B7EB3D5-E05F-445F-95A6-03301F3B4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909" y="2845937"/>
            <a:ext cx="5943600" cy="30194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94E14176-E1DB-4AD7-8C0B-122DDC92B77B}"/>
              </a:ext>
            </a:extLst>
          </p:cNvPr>
          <p:cNvSpPr/>
          <p:nvPr/>
        </p:nvSpPr>
        <p:spPr>
          <a:xfrm>
            <a:off x="4100944" y="5689600"/>
            <a:ext cx="1330037" cy="2678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516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4419</Words>
  <Application>Microsoft Office PowerPoint</Application>
  <PresentationFormat>Widescreen</PresentationFormat>
  <Paragraphs>308</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Symbol</vt:lpstr>
      <vt:lpstr>Office Theme</vt:lpstr>
      <vt:lpstr>JUMBO PRIME </vt:lpstr>
      <vt:lpstr>ACCOUNT EXECUTIVE GUIDE</vt:lpstr>
      <vt:lpstr>PowerPoint Presentation</vt:lpstr>
      <vt:lpstr>PowerPoint Presentation</vt:lpstr>
      <vt:lpstr>PowerPoint Presentation</vt:lpstr>
      <vt:lpstr>PowerPoint Presentation</vt:lpstr>
      <vt:lpstr>PowerPoint Presentation</vt:lpstr>
      <vt:lpstr>LOAN SET-UP GUIDE </vt:lpstr>
      <vt:lpstr>PowerPoint Presentation</vt:lpstr>
      <vt:lpstr>PowerPoint Presentation</vt:lpstr>
      <vt:lpstr>TRANSACTION MANAGER GUIDE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UNDERWRITING GUIDE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DISCLOSURES GUIDE </vt:lpstr>
      <vt:lpstr>PowerPoint Presentation</vt:lpstr>
      <vt:lpstr>PowerPoint Presentation</vt:lpstr>
      <vt:lpstr>PowerPoint Presentation</vt:lpstr>
      <vt:lpstr>PowerPoint Presentation</vt:lpstr>
      <vt:lpstr>LOCK DESK GUIDE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TASKS GUIDE </vt:lpstr>
      <vt:lpstr>PowerPoint Presentation</vt:lpstr>
      <vt:lpstr>PowerPoint Presentation</vt:lpstr>
      <vt:lpstr>PowerPoint Presentation</vt:lpstr>
      <vt:lpstr>PowerPoint Presentation</vt:lpstr>
      <vt:lpstr>PowerPoint Presentation</vt:lpstr>
      <vt:lpstr>CLOSING / FUNDING GUIDE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Hitz Mistry</dc:creator>
  <cp:lastModifiedBy>Anthony Miller</cp:lastModifiedBy>
  <cp:revision>21</cp:revision>
  <dcterms:created xsi:type="dcterms:W3CDTF">2020-10-19T16:13:54Z</dcterms:created>
  <dcterms:modified xsi:type="dcterms:W3CDTF">2021-03-30T23:46:15Z</dcterms:modified>
</cp:coreProperties>
</file>