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7" r:id="rId3"/>
    <p:sldId id="408" r:id="rId4"/>
    <p:sldId id="418" r:id="rId5"/>
    <p:sldId id="419" r:id="rId6"/>
    <p:sldId id="409" r:id="rId7"/>
    <p:sldId id="420" r:id="rId8"/>
    <p:sldId id="417" r:id="rId9"/>
    <p:sldId id="429" r:id="rId10"/>
    <p:sldId id="375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1121A"/>
    <a:srgbClr val="A81E23"/>
    <a:srgbClr val="AD4246"/>
    <a:srgbClr val="C3BEE8"/>
    <a:srgbClr val="335AA1"/>
    <a:srgbClr val="C77884"/>
    <a:srgbClr val="C67783"/>
    <a:srgbClr val="C57783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44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96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0A0CCFC-A26E-491F-995C-82227D52A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1271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96DCFF-DE19-4D8E-80A3-A0D4E8EA37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7929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0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9617-2AFF-43F9-B567-D12DA05C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1A5F-7139-4EDE-968B-A3FDAA3FA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4379D-5A66-4A96-BA72-9593B2AB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09A9A-C6C1-4E7A-A8CF-78F159C8C3A7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1B68F-EF75-476C-B0C4-209852E8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6057-6F6D-499E-889D-C9C57000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D2B72-4F6A-4E13-9A8F-6A3F95113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F25F-492E-423D-8E6D-B249B2C7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9CE18-7619-4138-94F5-A5700B1B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4EF6-3E01-48E0-BAE0-BF612978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E36D18-3343-42C0-A1D2-13F7C96A2547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355B-C698-47D9-B925-C07D2C6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56823-3BB7-40E3-904F-18F5004C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D2B72-4F6A-4E13-9A8F-6A3F95113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7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F637E-45B6-406E-8C7D-5D9E7AD29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99502-EED3-4B6D-A8D1-3C68E1D8A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8C27E-82DF-49A7-A711-EDCDC4C2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83A34-91E5-4E25-A645-76A813A11286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B083-7EE5-4527-A357-EA22E15B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2E9B-7E7D-42A4-B4F7-8E85B718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D2B72-4F6A-4E13-9A8F-6A3F95113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2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7313-85CC-4BE9-9191-4FD1E1EF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2DFD-D58F-4A7E-A98E-0E453203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E767-F404-449E-963C-FCC7A892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1CB89-8114-42A2-A825-5C5A94EA1A40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D0660-DF97-4CBA-9AF6-71BBAE3A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90E5-7E47-4DDB-8C19-D45B76C6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D2B72-4F6A-4E13-9A8F-6A3F95113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4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84B2-0AC1-40E7-83FF-E00942E2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CB42-7477-47C2-86C1-2A671C30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EFFA-3858-42E5-B9F7-049A2393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956729-BD86-4B25-A7CB-F7A520909A46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9FEC-523A-4276-A16E-2E28AE62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5814-28A8-4EAB-9C88-D6F3FA78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D2B72-4F6A-4E13-9A8F-6A3F95113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0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59ED-E25D-4B42-AC9F-7A45EB03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7ADD-CE85-4818-95BC-490E8F616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E613C-E849-4EBA-BEEA-A35CA5DBF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1DF09-9782-4441-B081-CF473C74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45E01-8B52-4661-96C7-D85520533476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1ECE5-358E-49E6-A92B-92859378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136CE-EFA1-48D9-B60C-56B9C625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D2B72-4F6A-4E13-9A8F-6A3F95113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5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3D8A-2C20-4C20-A789-F088B476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26738-BB71-4705-9257-B25C34CA8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C0714-7E03-4C5C-AF60-8AA6143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4D139-3714-4A43-B06F-5D4939F36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4151A-E016-40AD-BDD8-5723530B2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337AA-9CEA-494D-855F-A4831190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30859-743D-4A8E-B680-AD41E62A1C15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18228-5970-40D9-A98D-767DB864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7F5B8-228D-452F-A22D-F310F9B8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D2B72-4F6A-4E13-9A8F-6A3F95113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C6FF-A304-4CF0-B7BF-7C7FE581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A8133-2E57-4A5D-B350-DFE71E1E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AC1662-D45F-4A83-B5E2-83170DB3D8B4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2FDBA-E97D-4D3F-9082-18BCF9C2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C599C-7BEF-47B7-805C-ACC31DEE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D2B72-4F6A-4E13-9A8F-6A3F95113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8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156A7-A5A7-4370-9040-2B8A136F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59A7E-12E1-41E7-93B3-42C618C5B91A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7D7DA-8445-400F-A9D2-BDCAD64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7C04-BD1A-488B-80F1-C5F44689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D2B72-4F6A-4E13-9A8F-6A3F95113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5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6B12-403E-4656-9CCA-7B69A5B3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3583-0CE3-4423-91FE-18431C18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A3721-8647-4875-AE72-337C4B7F5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B92D0-7587-4430-BF63-4BE28C5E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917579-D21C-4864-BD71-D5A2396649A6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ABB5A-576F-43D9-ABA6-EC0BB2F1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0C608-BA9C-4E4E-8B34-A80D59D2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D2B72-4F6A-4E13-9A8F-6A3F95113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8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7570-703A-4492-85E6-5613B183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A6159-3556-4F95-9630-C36C229D0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1ED25-3B48-440D-8928-CEBE77F51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F329-6505-4BD8-908A-E9581AD9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59D48D-FF40-4F37-A170-5411CB5EAACC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7DBB-715D-484D-B42A-ADB5E736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C70DC-26C8-48F0-A2EA-02102605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D2B72-4F6A-4E13-9A8F-6A3F95113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0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00E80-1A2A-43DE-95F1-1FBDDE7F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78F81-08B1-4533-B2B5-056F34F9045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"/>
          <a:stretch/>
        </p:blipFill>
        <p:spPr>
          <a:xfrm>
            <a:off x="0" y="6362700"/>
            <a:ext cx="122015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76D847-4719-45E7-BFFC-EDC312B28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76200"/>
            <a:ext cx="5488942" cy="1559864"/>
          </a:xfrm>
          <a:prstGeom prst="rect">
            <a:avLst/>
          </a:prstGeom>
        </p:spPr>
      </p:pic>
      <p:pic>
        <p:nvPicPr>
          <p:cNvPr id="3" name="Picture 2" descr="https://www.theaerialimage.com/wp-content/uploads/2015/03/Aerial-Photography-2.jpg">
            <a:extLst>
              <a:ext uri="{FF2B5EF4-FFF2-40B4-BE49-F238E27FC236}">
                <a16:creationId xmlns:a16="http://schemas.microsoft.com/office/drawing/2014/main" id="{0097938C-663D-497E-9D6D-B253ABEFA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8" b="40829"/>
          <a:stretch/>
        </p:blipFill>
        <p:spPr bwMode="auto">
          <a:xfrm>
            <a:off x="1219200" y="1752600"/>
            <a:ext cx="9963561" cy="23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436AAF-352B-44FB-9918-BED540FEDC10}"/>
              </a:ext>
            </a:extLst>
          </p:cNvPr>
          <p:cNvSpPr/>
          <p:nvPr/>
        </p:nvSpPr>
        <p:spPr>
          <a:xfrm>
            <a:off x="1219200" y="4419600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Master Hazard Insurance Review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(Condo Policy)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452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42375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adugi" panose="020B0502040204020203" pitchFamily="34" charset="0"/>
                <a:ea typeface="+mn-ea"/>
                <a:cs typeface="+mn-cs"/>
              </a:rPr>
              <a:t>Any Questions? 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009781" y="2758838"/>
            <a:ext cx="1701634" cy="17550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Gadugi" panose="020B0502040204020203" pitchFamily="34" charset="0"/>
              </a:rPr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1093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566E3-4EC9-465D-97AB-50E13664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7" y="12583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C8515-E982-4E66-8376-CB0E757F917E}"/>
              </a:ext>
            </a:extLst>
          </p:cNvPr>
          <p:cNvSpPr txBox="1"/>
          <p:nvPr/>
        </p:nvSpPr>
        <p:spPr>
          <a:xfrm>
            <a:off x="594515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23715-12F3-4513-BE75-4A325D678183}"/>
              </a:ext>
            </a:extLst>
          </p:cNvPr>
          <p:cNvSpPr txBox="1"/>
          <p:nvPr/>
        </p:nvSpPr>
        <p:spPr>
          <a:xfrm>
            <a:off x="2286000" y="19812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session will review the importance of how the Master Condo Policy needs to be handled for each loan.      </a:t>
            </a:r>
          </a:p>
        </p:txBody>
      </p:sp>
    </p:spTree>
    <p:extLst>
      <p:ext uri="{BB962C8B-B14F-4D97-AF65-F5344CB8AC3E}">
        <p14:creationId xmlns:p14="http://schemas.microsoft.com/office/powerpoint/2010/main" val="25320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BC33-373B-45C9-B400-692A5175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A946-4423-4530-8249-090C84E4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Evidence of Insurance or Declaration Page is required.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DD7A8-B473-4A5A-AA2B-E5CDCDC057CA}"/>
              </a:ext>
            </a:extLst>
          </p:cNvPr>
          <p:cNvSpPr txBox="1"/>
          <p:nvPr/>
        </p:nvSpPr>
        <p:spPr>
          <a:xfrm>
            <a:off x="594515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596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8CBF-EB87-4D5F-9492-17404A3B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60"/>
            <a:ext cx="113538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Borrower &amp; Property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F2E99-1E41-41B4-84A4-A65CD27B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10515600" cy="457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Borrower and Co-Borrower(s) must be reflected as well as the subject property address.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 1.	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name variations (I.E. Bob for Robert).  Borrower 			Name(s) must match docs exactly.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2. 	Parties that are vested on Title but are not on the 			loan can be listed, but are not required.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3.	Company names (Management Company) are not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allowed.*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	Trusts are not allowed.*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*This does not apply to Mixed Use ODF &amp; ODF+ loans.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35A58-A297-4A4A-821E-F7504DFD6A0C}"/>
              </a:ext>
            </a:extLst>
          </p:cNvPr>
          <p:cNvSpPr txBox="1"/>
          <p:nvPr/>
        </p:nvSpPr>
        <p:spPr>
          <a:xfrm>
            <a:off x="594515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80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8B89-2D51-4286-B7E2-FA710377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27714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Borrower &amp; Property Information (Cont.)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45B49-AC20-4C66-A0CA-E6E521E7F587}"/>
              </a:ext>
            </a:extLst>
          </p:cNvPr>
          <p:cNvSpPr txBox="1"/>
          <p:nvPr/>
        </p:nvSpPr>
        <p:spPr>
          <a:xfrm>
            <a:off x="594515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74713C-AFB4-4D02-9E12-CF4BF19E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10515600" cy="4424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5.  Address must match the Subject Property as reflected    	     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BytePro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(Street type or directional indicators 	      can be abbreviated, such as Ave., Blvd., NW, or SE.)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6.  Exception for Areas, such as Area of Glendale, City of 	      Los Angeles.  Glendale or Los Angeles are acceptable 	      as the Subject Property city.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C6AE-7DE0-4285-849F-29D32120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314E-EDB9-4FC1-AA1C-C67302B3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972800" cy="4732338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General Liability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must be at least $1,000,000.00.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Fidelity Bond (Employee Dishonesty/Crime)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must be at least $50,000.00.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Building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must have blanket coverage for full replacement of the subject unit.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Deductible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cannot exceed $10,000.00 or 1% of policy face amount.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HO-6 Dwelling Coverage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must be at least 20% of the lesser of Reconciled/Reviewed Value or Purchase Price.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NOTE:  1.  If policy includes Walls In Coverage, it must indicate including   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   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Improvements and Betterments.  (HO-6 will not be required)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 If policy only covers common areas (No Building Coverage, a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 1.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full HO-3 policy will be required.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 Directors and Officers Coverage is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Fidelity Bond.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30636-62DC-48A7-B74D-000D28FD5972}"/>
              </a:ext>
            </a:extLst>
          </p:cNvPr>
          <p:cNvSpPr txBox="1"/>
          <p:nvPr/>
        </p:nvSpPr>
        <p:spPr>
          <a:xfrm>
            <a:off x="594515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6845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13F8-C4BF-442F-AFF1-E8E67DD1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Mortgage Clause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61E22-657E-4B46-80B9-5A384E3280B8}"/>
              </a:ext>
            </a:extLst>
          </p:cNvPr>
          <p:cNvSpPr txBox="1"/>
          <p:nvPr/>
        </p:nvSpPr>
        <p:spPr>
          <a:xfrm>
            <a:off x="594515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44E33E-BDB2-4A12-AAF1-F531D1C54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351338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Policy must reflect CSC as the Mortgagee with CSC Loan Number.</a:t>
            </a:r>
          </a:p>
          <a:p>
            <a:pPr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other parties can be included.  </a:t>
            </a:r>
          </a:p>
          <a:p>
            <a:pPr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Citadel Servicing Corporation, ISAOA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15707 Rockfield Blvd., Suite 320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Irvine, CA 92618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Ln. # 711XXXX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DB0B-CB86-460B-B2C1-026CEF24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9" y="22371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DV Upload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D28D-D5B8-45EF-89B7-3D028AA6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3331"/>
            <a:ext cx="10515600" cy="4351338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Master Condo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Policy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uploaded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Condo Master Policy.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 1.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HO6 Policy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uploaded as HO6 Policy.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NOTE:  1.  Any policy uploaded for any property other than 			the Subject Property should be uploaded as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TAX-HAZ-HOA Bill(s) for non-subject property.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    2.  Any policy that has been updated and is no longer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being used needs to be hidden.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33B5D-1E1C-41ED-BCB2-B130077685DD}"/>
              </a:ext>
            </a:extLst>
          </p:cNvPr>
          <p:cNvSpPr txBox="1"/>
          <p:nvPr/>
        </p:nvSpPr>
        <p:spPr>
          <a:xfrm>
            <a:off x="594515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082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089-98D5-4282-BB90-AE6ABAD5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DV Upload Index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DC79-503A-4C1F-91E0-868AE8B867E3}"/>
              </a:ext>
            </a:extLst>
          </p:cNvPr>
          <p:cNvSpPr txBox="1"/>
          <p:nvPr/>
        </p:nvSpPr>
        <p:spPr>
          <a:xfrm>
            <a:off x="594515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7D6449-03BE-4E4A-8946-AB9FFB4D3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5351" y="1752600"/>
            <a:ext cx="4064715" cy="2552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CDE50-6242-4523-BF51-654F49C6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1752600"/>
            <a:ext cx="4419600" cy="14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35960"/>
      </p:ext>
    </p:extLst>
  </p:cSld>
  <p:clrMapOvr>
    <a:masterClrMapping/>
  </p:clrMapOvr>
</p:sld>
</file>

<file path=ppt/theme/theme1.xml><?xml version="1.0" encoding="utf-8"?>
<a:theme xmlns:a="http://schemas.openxmlformats.org/drawingml/2006/main" name="CS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" id="{CBA47087-FF08-4E2A-B9B5-6E0356E79746}" vid="{B6A2DDF1-C6F9-4B39-8B83-97E7F86E16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BF7696E-3731-4A98-B691-B175F314EF4C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CSC</Template>
  <TotalTime>29507</TotalTime>
  <Words>308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Gadugi</vt:lpstr>
      <vt:lpstr>CSC</vt:lpstr>
      <vt:lpstr>PowerPoint Presentation</vt:lpstr>
      <vt:lpstr>Introduction</vt:lpstr>
      <vt:lpstr>Document Type </vt:lpstr>
      <vt:lpstr>Borrower &amp; Property Information</vt:lpstr>
      <vt:lpstr>Borrower &amp; Property Information (Cont.)</vt:lpstr>
      <vt:lpstr>Coverage</vt:lpstr>
      <vt:lpstr>Mortgage Clause </vt:lpstr>
      <vt:lpstr>DV Upload Index </vt:lpstr>
      <vt:lpstr>DV Upload Index 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mr.robertdiazjr@gmail.com</dc:creator>
  <cp:lastModifiedBy>Anthony Miller</cp:lastModifiedBy>
  <cp:revision>709</cp:revision>
  <cp:lastPrinted>2019-01-04T20:32:40Z</cp:lastPrinted>
  <dcterms:created xsi:type="dcterms:W3CDTF">2014-04-03T23:13:42Z</dcterms:created>
  <dcterms:modified xsi:type="dcterms:W3CDTF">2019-05-03T16:26:05Z</dcterms:modified>
</cp:coreProperties>
</file>