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KNN to Identify Glass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Andrew Craig, CSE 5160 Fall 2021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5D16-DEF8-4466-AAE1-952C0A62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D4574-7A90-44A2-A286-7B293F2A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2200C-F602-4F4B-8FEE-EA6FC3A7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15540"/>
            <a:ext cx="9842500" cy="37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F4B9-7281-4F38-A3E5-DDA4C981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630B8-B645-47D4-8E6B-4CE9E10D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4E4C-E83A-4A9B-A04B-74F114A37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F720E-2BA5-432D-8D61-ED3EC04D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6"/>
            <a:ext cx="8632265" cy="48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051-33C2-44B6-B15D-B7AD6806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8C95D-0301-43BD-8ADD-CA3ACF2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0BE63-5092-4FBD-A767-6CD984EEB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CA9FD-0050-4D0E-841D-E59B869B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11287"/>
            <a:ext cx="5819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8445-5BAC-4BDA-A074-E3F69FF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41008-3746-47B8-9543-946DEEB1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AAE76-3163-468D-BA7A-1B596500A5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E4EF1-3918-4B49-857C-5E6E620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8505414" cy="39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3783-F21B-4326-808B-7B5CE0F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3B2E1-8F75-45C2-BA16-0FA69F8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5CDAC-938A-4839-9E23-EF5F22B1E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7A3A4-8E26-4E15-B2C4-1AA169DB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625385"/>
            <a:ext cx="8107829" cy="47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F23C-1F96-4605-B152-2797FAC5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E42A4-2366-4066-8F11-621D0056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E571-AB3D-4F61-BB61-D53019C9E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5F8CC-BBDA-4C7B-A6B1-50C1F120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9944804" cy="46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7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1334-757E-4A5C-87B2-14B904EE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542C1-D722-4F31-ADA1-66DD690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8448-17F0-46AB-800D-93CB9946D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3A0D4-4D59-42F8-95A3-A0ECA559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10841538" cy="28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3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1640-0181-46D6-9636-89EDFCF1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D7CB0B-47E7-491D-8FB5-8F1D9ED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C070D9-F5DB-4617-A86E-68AE6F75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00008"/>
            <a:ext cx="9035676" cy="48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B5E-8A16-41F8-8F69-961AAD1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4C0E4-851F-4F4A-85FE-7F59AF0D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B4E25-ED4B-4244-835C-4E77093E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580690"/>
            <a:ext cx="9062571" cy="48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9399-DA4B-431E-A4C3-243C1919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20297-1275-4BA8-A034-FB58995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27AB1-8075-4D57-8323-63A8BF1D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36047"/>
            <a:ext cx="9035676" cy="48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3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KNN stands for K-Nearest Neighbors</a:t>
            </a:r>
          </a:p>
          <a:p>
            <a:r>
              <a:rPr lang="en-US" sz="2000" dirty="0"/>
              <a:t>Supervised Learning algorithm</a:t>
            </a:r>
          </a:p>
          <a:p>
            <a:r>
              <a:rPr lang="en-US" sz="2000" dirty="0"/>
              <a:t>KNN Classifies and unknown instance of data </a:t>
            </a:r>
          </a:p>
          <a:p>
            <a:r>
              <a:rPr lang="en-US" sz="2000" dirty="0"/>
              <a:t>It does this by:</a:t>
            </a:r>
          </a:p>
          <a:p>
            <a:pPr lvl="1"/>
            <a:r>
              <a:rPr lang="en-US" sz="2000" dirty="0"/>
              <a:t>Computing the distance to other training instances</a:t>
            </a:r>
          </a:p>
          <a:p>
            <a:pPr lvl="1"/>
            <a:r>
              <a:rPr lang="en-US" sz="2000" dirty="0"/>
              <a:t>Identifies </a:t>
            </a:r>
            <a:r>
              <a:rPr lang="en-US" sz="2000" i="1" dirty="0"/>
              <a:t>k </a:t>
            </a:r>
            <a:r>
              <a:rPr lang="en-US" sz="2000" dirty="0"/>
              <a:t>nearest neighbors </a:t>
            </a:r>
          </a:p>
          <a:p>
            <a:pPr lvl="1"/>
            <a:r>
              <a:rPr lang="en-US" sz="2000" dirty="0"/>
              <a:t>Uses the class labels of nearest neighbors to determine the class label of the unknown instance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FD479-3C2B-41A4-8BAA-AD9A690A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284" y="542925"/>
            <a:ext cx="4409316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7BC-FDE9-441B-A880-9126FAB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9883E-2E5E-42B6-BFAA-AA8D1BE6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63199-B833-4DBC-A5E6-B27C3EA1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64961"/>
            <a:ext cx="2616809" cy="5159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F1865-8356-4CDB-8A94-7A5D3145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54" y="1264961"/>
            <a:ext cx="3059251" cy="51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3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FF15-8B31-4E6C-A154-A528E4B3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443" y="2807208"/>
            <a:ext cx="5935397" cy="1243584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716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5B70-66CA-46F8-80F4-AA94CA83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value for </a:t>
            </a:r>
            <a:r>
              <a:rPr lang="en-US" i="1" dirty="0"/>
              <a:t>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29D2B-BCDF-4E67-9B4A-48F59AA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35281-CECC-4166-9E1C-E95DEF294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If </a:t>
            </a:r>
            <a:r>
              <a:rPr lang="en-US" sz="2000" i="1" dirty="0"/>
              <a:t>K</a:t>
            </a:r>
            <a:r>
              <a:rPr lang="en-US" sz="2000" dirty="0"/>
              <a:t> is too small, it is sensitive to noise points</a:t>
            </a:r>
          </a:p>
          <a:p>
            <a:r>
              <a:rPr lang="en-US" sz="2000" dirty="0"/>
              <a:t>If </a:t>
            </a:r>
            <a:r>
              <a:rPr lang="en-US" sz="2000" i="1" dirty="0"/>
              <a:t>K</a:t>
            </a:r>
            <a:r>
              <a:rPr lang="en-US" sz="2000" dirty="0"/>
              <a:t> is too large, the neighborhood may include points from other classifiers </a:t>
            </a:r>
          </a:p>
          <a:p>
            <a:r>
              <a:rPr lang="en-US" sz="2000" dirty="0"/>
              <a:t>Odd values of </a:t>
            </a:r>
            <a:r>
              <a:rPr lang="en-US" sz="2000" i="1" dirty="0"/>
              <a:t>K </a:t>
            </a:r>
            <a:r>
              <a:rPr lang="en-US" sz="2000" dirty="0"/>
              <a:t>are used to prevent ties</a:t>
            </a:r>
          </a:p>
          <a:p>
            <a:r>
              <a:rPr lang="en-US" sz="2000" dirty="0"/>
              <a:t>Rule of thumb for choosing </a:t>
            </a:r>
            <a:r>
              <a:rPr lang="en-US" sz="2000" i="1" dirty="0"/>
              <a:t>K </a:t>
            </a:r>
            <a:r>
              <a:rPr lang="en-US" sz="2000" dirty="0"/>
              <a:t>is to use the square root of the size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9719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39E-365A-493C-8836-0D5F0D1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value for </a:t>
            </a:r>
            <a:r>
              <a:rPr lang="en-US" i="1" dirty="0"/>
              <a:t>K </a:t>
            </a:r>
            <a:r>
              <a:rPr lang="en-US" dirty="0"/>
              <a:t>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89C42-9366-4435-A6C2-CA63CD3B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9907-C71E-4F6D-AD01-6C2722A6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7767920" cy="34560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1BD6C2-9072-4452-A970-1F33E88005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6F55-CB86-4054-8366-D287D04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E9A01-B239-4F78-97C3-FD5A3FC3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09B-4C2A-48AA-98B1-66AD2B690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6718300" cy="4093243"/>
          </a:xfrm>
        </p:spPr>
        <p:txBody>
          <a:bodyPr/>
          <a:lstStyle/>
          <a:p>
            <a:r>
              <a:rPr lang="en-US" sz="1800" dirty="0"/>
              <a:t>UCI Machine learning Repository</a:t>
            </a:r>
          </a:p>
          <a:p>
            <a:r>
              <a:rPr lang="en-US" sz="1800" dirty="0"/>
              <a:t>214 instances of data</a:t>
            </a:r>
          </a:p>
          <a:p>
            <a:r>
              <a:rPr lang="en-US" sz="1800" dirty="0"/>
              <a:t>10 attributes:</a:t>
            </a:r>
          </a:p>
          <a:p>
            <a:pPr lvl="1"/>
            <a:r>
              <a:rPr lang="en-US" sz="1800" dirty="0"/>
              <a:t>Id number: 1 to 214</a:t>
            </a:r>
          </a:p>
          <a:p>
            <a:pPr lvl="1"/>
            <a:r>
              <a:rPr lang="en-US" sz="1800" dirty="0"/>
              <a:t>RI: refractive Index</a:t>
            </a:r>
          </a:p>
          <a:p>
            <a:pPr lvl="1"/>
            <a:r>
              <a:rPr lang="en-US" sz="1800" dirty="0"/>
              <a:t>Na: Sodium (Weight Percent for the elements)</a:t>
            </a:r>
          </a:p>
          <a:p>
            <a:pPr lvl="1"/>
            <a:r>
              <a:rPr lang="en-US" sz="1800" dirty="0"/>
              <a:t>MG: Magnesium</a:t>
            </a:r>
          </a:p>
          <a:p>
            <a:pPr lvl="1"/>
            <a:r>
              <a:rPr lang="en-US" sz="1800" dirty="0"/>
              <a:t>Al: Aluminum </a:t>
            </a:r>
          </a:p>
          <a:p>
            <a:pPr lvl="1"/>
            <a:r>
              <a:rPr lang="en-US" sz="1800" dirty="0"/>
              <a:t>Si: Silicon</a:t>
            </a:r>
          </a:p>
          <a:p>
            <a:pPr lvl="1"/>
            <a:r>
              <a:rPr lang="en-US" sz="1800" dirty="0"/>
              <a:t>K: Potassium</a:t>
            </a:r>
          </a:p>
          <a:p>
            <a:pPr lvl="1"/>
            <a:r>
              <a:rPr lang="en-US" sz="1800" dirty="0"/>
              <a:t>Ca: Calcium</a:t>
            </a:r>
          </a:p>
          <a:p>
            <a:pPr lvl="1"/>
            <a:r>
              <a:rPr lang="en-US" sz="1800" dirty="0"/>
              <a:t>Ba: Barium</a:t>
            </a:r>
          </a:p>
          <a:p>
            <a:pPr lvl="1"/>
            <a:r>
              <a:rPr lang="en-US" sz="1800" dirty="0"/>
              <a:t>Fe: Iron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644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2438-14F1-4C8E-8A5D-092D49D6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3D7EB-349D-4984-9872-539D47E2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C85C-4739-4F36-974F-2BC3CCD68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Classification (Type of glass):</a:t>
            </a:r>
          </a:p>
          <a:p>
            <a:pPr lvl="1"/>
            <a:r>
              <a:rPr lang="en-US" sz="2000" dirty="0"/>
              <a:t>Building windows float processed </a:t>
            </a:r>
          </a:p>
          <a:p>
            <a:pPr lvl="1"/>
            <a:r>
              <a:rPr lang="en-US" sz="2000" dirty="0"/>
              <a:t>Building windows non float processed</a:t>
            </a:r>
          </a:p>
          <a:p>
            <a:pPr lvl="1"/>
            <a:r>
              <a:rPr lang="en-US" sz="2000" dirty="0"/>
              <a:t>Vehicle windows float processed</a:t>
            </a:r>
          </a:p>
          <a:p>
            <a:pPr lvl="1"/>
            <a:r>
              <a:rPr lang="en-US" sz="2000" dirty="0"/>
              <a:t>Vehicle windows non float processed</a:t>
            </a:r>
          </a:p>
          <a:p>
            <a:pPr lvl="1"/>
            <a:r>
              <a:rPr lang="en-US" sz="2000" dirty="0"/>
              <a:t>Containers</a:t>
            </a:r>
          </a:p>
          <a:p>
            <a:pPr lvl="1"/>
            <a:r>
              <a:rPr lang="en-US" sz="2000" dirty="0"/>
              <a:t>Tableware</a:t>
            </a:r>
          </a:p>
          <a:p>
            <a:pPr lvl="1"/>
            <a:r>
              <a:rPr lang="en-US" sz="2000" dirty="0"/>
              <a:t>Headlamps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45A1-0999-4286-AF13-6CE5BCEB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B9A2A-55C1-4B1C-AFED-28CAF8EF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8041F-A3A7-4C94-9CAF-61ECA0256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B8B30-8FE5-4A53-95F8-858464D1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93449"/>
            <a:ext cx="7785100" cy="50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812B-4497-4BD4-B595-B895046F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2A77A-ABE9-48E5-BBA0-3142E54B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7417-F79B-4A02-BF03-0053E0C07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Programed in Python 3 version 3.8.12</a:t>
            </a:r>
          </a:p>
          <a:p>
            <a:r>
              <a:rPr lang="en-US" sz="2000" dirty="0"/>
              <a:t>Breaks the data set into two sets:</a:t>
            </a:r>
          </a:p>
          <a:p>
            <a:pPr lvl="1"/>
            <a:r>
              <a:rPr lang="en-US" sz="2000" dirty="0"/>
              <a:t>Training set (80% of the data, 171 instances)</a:t>
            </a:r>
          </a:p>
          <a:p>
            <a:pPr lvl="1"/>
            <a:r>
              <a:rPr lang="en-US" sz="2000" dirty="0"/>
              <a:t>Test set (20% of the data, 43 instances)</a:t>
            </a:r>
          </a:p>
          <a:p>
            <a:r>
              <a:rPr lang="en-US" sz="2000" dirty="0"/>
              <a:t>Used two ways to handle tie breakers:</a:t>
            </a:r>
          </a:p>
          <a:p>
            <a:pPr lvl="1"/>
            <a:r>
              <a:rPr lang="en-US" sz="2000" dirty="0"/>
              <a:t>The mode of the classifications for the training set (Mode tiebreak)</a:t>
            </a:r>
          </a:p>
          <a:p>
            <a:pPr lvl="1"/>
            <a:r>
              <a:rPr lang="en-US" sz="2000" dirty="0"/>
              <a:t>The first mode in the multimode for the specific instance of data (Multimode tiebreak)</a:t>
            </a:r>
          </a:p>
          <a:p>
            <a:pPr marL="225425" lvl="1" indent="-225425"/>
            <a:r>
              <a:rPr lang="en-US" sz="2000" dirty="0"/>
              <a:t>Since classification of the test set is known the program calculates the accuracy of the KNN algorithm 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449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9544-16A9-428C-B667-B5A8C895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50C73-9367-494E-952F-CB8759FC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8A531-C747-454E-8E11-59C16284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86123"/>
            <a:ext cx="7650629" cy="46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1726</TotalTime>
  <Words>376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Trade Gothic LT Pro</vt:lpstr>
      <vt:lpstr>Trebuchet MS</vt:lpstr>
      <vt:lpstr>Office Theme</vt:lpstr>
      <vt:lpstr>Using KNN to Identify Glass</vt:lpstr>
      <vt:lpstr>KNN algorithm</vt:lpstr>
      <vt:lpstr>Choosing a value for K</vt:lpstr>
      <vt:lpstr>Choosing a value for K Cont.</vt:lpstr>
      <vt:lpstr>The Data set</vt:lpstr>
      <vt:lpstr>The Data Set Cont.</vt:lpstr>
      <vt:lpstr>The Data Set Cont.</vt:lpstr>
      <vt:lpstr>The Program</vt:lpstr>
      <vt:lpstr>The Code</vt:lpstr>
      <vt:lpstr>The Code cont.</vt:lpstr>
      <vt:lpstr>The Code cont.</vt:lpstr>
      <vt:lpstr>The Code cont.</vt:lpstr>
      <vt:lpstr>The Code cont.</vt:lpstr>
      <vt:lpstr>The Code Cont.</vt:lpstr>
      <vt:lpstr>The Program Cont.</vt:lpstr>
      <vt:lpstr>The Program cont.</vt:lpstr>
      <vt:lpstr>Results</vt:lpstr>
      <vt:lpstr>Results cont.</vt:lpstr>
      <vt:lpstr>Results cont.</vt:lpstr>
      <vt:lpstr>Results cont.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KNN to Identify Glass</dc:title>
  <dc:creator>andrew craig</dc:creator>
  <cp:lastModifiedBy>andrew craig</cp:lastModifiedBy>
  <cp:revision>6</cp:revision>
  <dcterms:created xsi:type="dcterms:W3CDTF">2021-11-28T21:47:56Z</dcterms:created>
  <dcterms:modified xsi:type="dcterms:W3CDTF">2021-11-30T02:38:34Z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