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27432000" cy="36576000"/>
  <p:notesSz cx="7019925" cy="9305925"/>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0302"/>
    <a:srgbClr val="6F0000"/>
    <a:srgbClr val="500000"/>
    <a:srgbClr val="000096"/>
    <a:srgbClr val="32D4EA"/>
    <a:srgbClr val="61D2E1"/>
    <a:srgbClr val="246172"/>
    <a:srgbClr val="8F8F8C"/>
    <a:srgbClr val="998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4" autoAdjust="0"/>
    <p:restoredTop sz="94651"/>
  </p:normalViewPr>
  <p:slideViewPr>
    <p:cSldViewPr>
      <p:cViewPr>
        <p:scale>
          <a:sx n="26" d="100"/>
          <a:sy n="26" d="100"/>
        </p:scale>
        <p:origin x="3000" y="376"/>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0168542B-569F-4531-9EF3-74087CF14827}" type="datetimeFigureOut">
              <a:rPr lang="en-US" smtClean="0"/>
              <a:t>11/29/20</a:t>
            </a:fld>
            <a:endParaRPr lang="en-US"/>
          </a:p>
        </p:txBody>
      </p:sp>
      <p:sp>
        <p:nvSpPr>
          <p:cNvPr id="4" name="Slide Image Placeholder 3"/>
          <p:cNvSpPr>
            <a:spLocks noGrp="1" noRot="1" noChangeAspect="1"/>
          </p:cNvSpPr>
          <p:nvPr>
            <p:ph type="sldImg" idx="2"/>
          </p:nvPr>
        </p:nvSpPr>
        <p:spPr>
          <a:xfrm>
            <a:off x="2201863" y="698500"/>
            <a:ext cx="2616200"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AE226B16-6F2C-43F4-8703-C0E716AAD8C5}" type="slidenum">
              <a:rPr lang="en-US" smtClean="0"/>
              <a:t>‹#›</a:t>
            </a:fld>
            <a:endParaRPr lang="en-US"/>
          </a:p>
        </p:txBody>
      </p:sp>
    </p:spTree>
    <p:extLst>
      <p:ext uri="{BB962C8B-B14F-4D97-AF65-F5344CB8AC3E}">
        <p14:creationId xmlns:p14="http://schemas.microsoft.com/office/powerpoint/2010/main" val="18094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26B16-6F2C-43F4-8703-C0E716AAD8C5}" type="slidenum">
              <a:rPr lang="en-US" smtClean="0"/>
              <a:t>1</a:t>
            </a:fld>
            <a:endParaRPr lang="en-US"/>
          </a:p>
        </p:txBody>
      </p:sp>
    </p:spTree>
    <p:extLst>
      <p:ext uri="{BB962C8B-B14F-4D97-AF65-F5344CB8AC3E}">
        <p14:creationId xmlns:p14="http://schemas.microsoft.com/office/powerpoint/2010/main" val="4229183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1464739"/>
            <a:ext cx="617220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464739"/>
            <a:ext cx="1805940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944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371600" y="8534403"/>
            <a:ext cx="24688800" cy="24138469"/>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D8BD707-D9CF-40AE-B4C6-C98DA3205C09}" type="datetimeFigureOut">
              <a:rPr lang="en-US" smtClean="0"/>
              <a:pPr/>
              <a:t>11/29/20</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60" tIns="182880" rIns="365760" bIns="182880" rtlCol="0" anchor="ctr"/>
          <a:lstStyle>
            <a:lvl1pPr algn="r">
              <a:defRPr sz="4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hape 89"/>
          <p:cNvSpPr/>
          <p:nvPr/>
        </p:nvSpPr>
        <p:spPr>
          <a:xfrm>
            <a:off x="26517600" y="847619"/>
            <a:ext cx="914400" cy="35728382"/>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12" name="Shape 90"/>
          <p:cNvSpPr/>
          <p:nvPr/>
        </p:nvSpPr>
        <p:spPr>
          <a:xfrm>
            <a:off x="1" y="0"/>
            <a:ext cx="914400" cy="36576001"/>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13" name="Shape 91"/>
          <p:cNvSpPr/>
          <p:nvPr/>
        </p:nvSpPr>
        <p:spPr>
          <a:xfrm>
            <a:off x="0" y="2"/>
            <a:ext cx="27353428" cy="2538304"/>
          </a:xfrm>
          <a:prstGeom prst="rect">
            <a:avLst/>
          </a:prstGeom>
          <a:solidFill>
            <a:srgbClr val="500000"/>
          </a:solidFill>
          <a:ln>
            <a:noFill/>
          </a:ln>
        </p:spPr>
        <p:txBody>
          <a:bodyPr spcFirstLastPara="1" wrap="square" lIns="91425" tIns="274300" rIns="91425" bIns="274300" anchor="t" anchorCtr="0">
            <a:noAutofit/>
          </a:bodyPr>
          <a:lstStyle/>
          <a:p>
            <a:pPr lvl="0" algn="ctr"/>
            <a:r>
              <a:rPr lang="en-US" sz="6000" b="1" dirty="0">
                <a:solidFill>
                  <a:schemeClr val="lt1"/>
                </a:solidFill>
                <a:latin typeface="Arial"/>
                <a:ea typeface="Arial"/>
                <a:cs typeface="Arial"/>
                <a:sym typeface="Arial"/>
              </a:rPr>
              <a:t>Texas A&amp;M Disc Golf Website</a:t>
            </a:r>
          </a:p>
          <a:p>
            <a:pPr lvl="0" algn="ctr">
              <a:spcBef>
                <a:spcPts val="600"/>
              </a:spcBef>
            </a:pPr>
            <a:r>
              <a:rPr lang="en-US" sz="4000" baseline="30000" dirty="0" err="1">
                <a:solidFill>
                  <a:schemeClr val="lt1"/>
                </a:solidFill>
                <a:ea typeface="Calibri"/>
                <a:cs typeface="Calibri"/>
                <a:sym typeface="Calibri"/>
              </a:rPr>
              <a:t>Prathiksha</a:t>
            </a:r>
            <a:r>
              <a:rPr lang="en-US" sz="4000" baseline="30000" dirty="0">
                <a:solidFill>
                  <a:schemeClr val="lt1"/>
                </a:solidFill>
                <a:ea typeface="Calibri"/>
                <a:cs typeface="Calibri"/>
                <a:sym typeface="Calibri"/>
              </a:rPr>
              <a:t> Prasad,  Chandler Ochs, Andrew Cramer,  </a:t>
            </a:r>
            <a:r>
              <a:rPr lang="en-US" sz="4000" baseline="30000" dirty="0" err="1">
                <a:solidFill>
                  <a:schemeClr val="lt1"/>
                </a:solidFill>
                <a:ea typeface="Calibri"/>
                <a:cs typeface="Calibri"/>
                <a:sym typeface="Calibri"/>
              </a:rPr>
              <a:t>Snehasish</a:t>
            </a:r>
            <a:r>
              <a:rPr lang="en-US" sz="4000" baseline="30000" dirty="0">
                <a:solidFill>
                  <a:schemeClr val="lt1"/>
                </a:solidFill>
                <a:ea typeface="Calibri"/>
                <a:cs typeface="Calibri"/>
                <a:sym typeface="Calibri"/>
              </a:rPr>
              <a:t> Sen, Alok </a:t>
            </a:r>
            <a:r>
              <a:rPr lang="en-US" sz="4000" baseline="30000" dirty="0" err="1">
                <a:solidFill>
                  <a:schemeClr val="lt1"/>
                </a:solidFill>
                <a:ea typeface="Calibri"/>
                <a:cs typeface="Calibri"/>
                <a:sym typeface="Calibri"/>
              </a:rPr>
              <a:t>Chandrawal</a:t>
            </a:r>
            <a:r>
              <a:rPr lang="en-US" sz="4000" baseline="30000" dirty="0">
                <a:solidFill>
                  <a:schemeClr val="lt1"/>
                </a:solidFill>
                <a:ea typeface="Calibri"/>
                <a:cs typeface="Calibri"/>
                <a:sym typeface="Calibri"/>
              </a:rPr>
              <a:t>, Vignesh </a:t>
            </a:r>
            <a:r>
              <a:rPr lang="en-US" sz="4000" baseline="30000" dirty="0" err="1">
                <a:solidFill>
                  <a:schemeClr val="lt1"/>
                </a:solidFill>
                <a:ea typeface="Calibri"/>
                <a:cs typeface="Calibri"/>
                <a:sym typeface="Calibri"/>
              </a:rPr>
              <a:t>Gandudi</a:t>
            </a:r>
            <a:endParaRPr lang="en-US" sz="4000" baseline="30000" dirty="0">
              <a:solidFill>
                <a:schemeClr val="lt1"/>
              </a:solidFill>
              <a:ea typeface="Calibri"/>
              <a:cs typeface="Calibri"/>
              <a:sym typeface="Calibri"/>
            </a:endParaRPr>
          </a:p>
          <a:p>
            <a:pPr lvl="0" algn="ctr"/>
            <a:r>
              <a:rPr lang="en-US" sz="4000" dirty="0">
                <a:solidFill>
                  <a:schemeClr val="lt1"/>
                </a:solidFill>
                <a:ea typeface="Calibri"/>
                <a:cs typeface="Calibri"/>
                <a:sym typeface="Calibri"/>
              </a:rPr>
              <a:t>Dept. of Computer Science and Engineering, Texas A&amp;M University</a:t>
            </a:r>
            <a:endParaRPr lang="en-US" sz="4000" b="1" dirty="0">
              <a:solidFill>
                <a:schemeClr val="lt1"/>
              </a:solidFill>
              <a:ea typeface="Calibri"/>
              <a:cs typeface="Calibri"/>
              <a:sym typeface="Calibri"/>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dirty="0">
              <a:solidFill>
                <a:schemeClr val="dk1"/>
              </a:solidFill>
              <a:latin typeface="Arial"/>
              <a:ea typeface="Arial"/>
              <a:cs typeface="Arial"/>
              <a:sym typeface="Arial"/>
            </a:endParaRPr>
          </a:p>
        </p:txBody>
      </p:sp>
      <p:sp>
        <p:nvSpPr>
          <p:cNvPr id="14" name="Shape 92"/>
          <p:cNvSpPr/>
          <p:nvPr/>
        </p:nvSpPr>
        <p:spPr>
          <a:xfrm>
            <a:off x="0" y="12155"/>
            <a:ext cx="210766" cy="1167180"/>
          </a:xfrm>
          <a:prstGeom prst="rect">
            <a:avLst/>
          </a:prstGeom>
          <a:noFill/>
          <a:ln>
            <a:noFill/>
          </a:ln>
        </p:spPr>
        <p:txBody>
          <a:bodyPr spcFirstLastPara="1" wrap="square" lIns="104325" tIns="52150" rIns="104325" bIns="52150" anchor="ctr"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15" name="Shape 93"/>
          <p:cNvSpPr/>
          <p:nvPr/>
        </p:nvSpPr>
        <p:spPr>
          <a:xfrm>
            <a:off x="1190785" y="9762703"/>
            <a:ext cx="10058400" cy="8046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lvl="0" algn="ctr"/>
            <a:r>
              <a:rPr lang="en-US" sz="3600" b="1" dirty="0">
                <a:solidFill>
                  <a:schemeClr val="lt1"/>
                </a:solidFill>
                <a:latin typeface="Arial"/>
                <a:ea typeface="Arial"/>
                <a:cs typeface="Arial"/>
                <a:sym typeface="Arial"/>
              </a:rPr>
              <a:t>Database Design</a:t>
            </a:r>
            <a:endParaRPr lang="en-US" dirty="0"/>
          </a:p>
        </p:txBody>
      </p:sp>
      <p:pic>
        <p:nvPicPr>
          <p:cNvPr id="16" name="Shape 94" descr="CSEN-logo-maroon.jpg"/>
          <p:cNvPicPr preferRelativeResize="0"/>
          <p:nvPr/>
        </p:nvPicPr>
        <p:blipFill rotWithShape="1">
          <a:blip r:embed="rId3">
            <a:alphaModFix/>
          </a:blip>
          <a:srcRect/>
          <a:stretch/>
        </p:blipFill>
        <p:spPr>
          <a:xfrm>
            <a:off x="21463731" y="762001"/>
            <a:ext cx="5052535" cy="1014306"/>
          </a:xfrm>
          <a:prstGeom prst="rect">
            <a:avLst/>
          </a:prstGeom>
          <a:noFill/>
          <a:ln>
            <a:noFill/>
          </a:ln>
        </p:spPr>
      </p:pic>
      <p:sp>
        <p:nvSpPr>
          <p:cNvPr id="17" name="Shape 95"/>
          <p:cNvSpPr/>
          <p:nvPr/>
        </p:nvSpPr>
        <p:spPr>
          <a:xfrm>
            <a:off x="1" y="35844481"/>
            <a:ext cx="27433333" cy="731520"/>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18" name="Shape 97"/>
          <p:cNvSpPr/>
          <p:nvPr/>
        </p:nvSpPr>
        <p:spPr>
          <a:xfrm>
            <a:off x="984159" y="2700528"/>
            <a:ext cx="10058400" cy="804672"/>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dirty="0">
                <a:solidFill>
                  <a:schemeClr val="lt1"/>
                </a:solidFill>
                <a:latin typeface="Arial"/>
                <a:ea typeface="Arial"/>
                <a:cs typeface="Arial"/>
                <a:sym typeface="Arial"/>
              </a:rPr>
              <a:t>Introduction </a:t>
            </a:r>
            <a:endParaRPr dirty="0"/>
          </a:p>
        </p:txBody>
      </p:sp>
      <p:sp>
        <p:nvSpPr>
          <p:cNvPr id="19" name="Shape 98"/>
          <p:cNvSpPr txBox="1"/>
          <p:nvPr/>
        </p:nvSpPr>
        <p:spPr>
          <a:xfrm>
            <a:off x="1034149" y="3758589"/>
            <a:ext cx="10008410" cy="5591903"/>
          </a:xfrm>
          <a:prstGeom prst="rect">
            <a:avLst/>
          </a:prstGeom>
          <a:ln w="38100">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3425" tIns="46700" rIns="93425" bIns="46700" anchor="t" anchorCtr="0">
            <a:noAutofit/>
          </a:bodyPr>
          <a:lstStyle/>
          <a:p>
            <a:pPr marL="342900" lvl="0" indent="-342900" algn="just">
              <a:buClr>
                <a:schemeClr val="dk1"/>
              </a:buClr>
              <a:buSzPts val="2800"/>
              <a:buFont typeface="Noto Sans Symbols"/>
              <a:buChar char="➢"/>
            </a:pPr>
            <a:r>
              <a:rPr lang="en-US" sz="3000" dirty="0"/>
              <a:t> The disc golf club is one of the several student organizations at Texas A&amp;M University.</a:t>
            </a:r>
          </a:p>
          <a:p>
            <a:pPr marL="342900" lvl="0" indent="-342900" algn="just">
              <a:buClr>
                <a:schemeClr val="dk1"/>
              </a:buClr>
              <a:buSzPts val="2800"/>
              <a:buFont typeface="Noto Sans Symbols"/>
              <a:buChar char="➢"/>
            </a:pPr>
            <a:r>
              <a:rPr lang="en-US" sz="3000" dirty="0"/>
              <a:t> The objective of the club is to grow the sport of disc golf, host intra club tournaments, as well as competitive tournaments against other clubs and universities.</a:t>
            </a:r>
          </a:p>
          <a:p>
            <a:pPr marL="342900" lvl="0" indent="-342900" algn="just">
              <a:buClr>
                <a:schemeClr val="dk1"/>
              </a:buClr>
              <a:buSzPts val="2800"/>
              <a:buFont typeface="Noto Sans Symbols"/>
              <a:buChar char="➢"/>
            </a:pPr>
            <a:r>
              <a:rPr lang="en-US" sz="3000" dirty="0"/>
              <a:t> The platform includes two major functionalities: 1. New members’ ability to join the club and manage their profiles, 2. Admin users managing events, officers and teams in the club.</a:t>
            </a:r>
          </a:p>
          <a:p>
            <a:pPr marL="342900" lvl="0" indent="-342900" algn="just">
              <a:buClr>
                <a:schemeClr val="dk1"/>
              </a:buClr>
              <a:buSzPts val="2800"/>
              <a:buFont typeface="Noto Sans Symbols"/>
              <a:buChar char="➢"/>
            </a:pPr>
            <a:r>
              <a:rPr lang="en-US" sz="3000" dirty="0"/>
              <a:t> Developed several modules including ‘Local Courses’ to view courses on the google maps and ‘Lost &amp; Found‘ section to advertise lost items.</a:t>
            </a:r>
          </a:p>
        </p:txBody>
      </p:sp>
      <p:sp>
        <p:nvSpPr>
          <p:cNvPr id="26" name="Shape 138"/>
          <p:cNvSpPr/>
          <p:nvPr/>
        </p:nvSpPr>
        <p:spPr>
          <a:xfrm rot="-5400000">
            <a:off x="13629313" y="4781832"/>
            <a:ext cx="792000" cy="26751900"/>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27" name="Shape 139"/>
          <p:cNvSpPr/>
          <p:nvPr/>
        </p:nvSpPr>
        <p:spPr>
          <a:xfrm>
            <a:off x="12184532" y="2700528"/>
            <a:ext cx="14264640" cy="804672"/>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a:solidFill>
                  <a:schemeClr val="lt1"/>
                </a:solidFill>
              </a:rPr>
              <a:t>System Design</a:t>
            </a:r>
            <a:endParaRPr/>
          </a:p>
        </p:txBody>
      </p:sp>
      <p:sp>
        <p:nvSpPr>
          <p:cNvPr id="279" name="Shape 142"/>
          <p:cNvSpPr/>
          <p:nvPr/>
        </p:nvSpPr>
        <p:spPr>
          <a:xfrm>
            <a:off x="1209772" y="31692055"/>
            <a:ext cx="15145637" cy="8046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dirty="0">
                <a:solidFill>
                  <a:schemeClr val="lt1"/>
                </a:solidFill>
                <a:latin typeface="Arial"/>
                <a:ea typeface="Arial"/>
                <a:cs typeface="Arial"/>
                <a:sym typeface="Arial"/>
              </a:rPr>
              <a:t>Conclusion</a:t>
            </a:r>
            <a:endParaRPr sz="3600" b="1" dirty="0">
              <a:solidFill>
                <a:schemeClr val="lt1"/>
              </a:solidFill>
              <a:latin typeface="Arial"/>
              <a:ea typeface="Arial"/>
              <a:cs typeface="Arial"/>
              <a:sym typeface="Arial"/>
            </a:endParaRPr>
          </a:p>
        </p:txBody>
      </p:sp>
      <p:sp>
        <p:nvSpPr>
          <p:cNvPr id="280" name="Shape 143"/>
          <p:cNvSpPr txBox="1"/>
          <p:nvPr/>
        </p:nvSpPr>
        <p:spPr>
          <a:xfrm>
            <a:off x="1303181" y="32666331"/>
            <a:ext cx="14880716" cy="3076042"/>
          </a:xfrm>
          <a:prstGeom prst="rect">
            <a:avLst/>
          </a:prstGeom>
          <a:noFill/>
          <a:ln>
            <a:noFill/>
          </a:ln>
        </p:spPr>
        <p:txBody>
          <a:bodyPr spcFirstLastPara="1" wrap="square" lIns="93425" tIns="46700" rIns="93425" bIns="46700" anchor="t" anchorCtr="0">
            <a:noAutofit/>
          </a:bodyPr>
          <a:lstStyle/>
          <a:p>
            <a:pPr marL="0" lvl="1" algn="just"/>
            <a:r>
              <a:rPr lang="en-US" altLang="zh-CN" sz="2800" dirty="0">
                <a:solidFill>
                  <a:schemeClr val="dk1"/>
                </a:solidFill>
              </a:rPr>
              <a:t>The application developed meets the scope of user stories that were decided for the project duration. </a:t>
            </a:r>
          </a:p>
          <a:p>
            <a:pPr marL="0" lvl="1" algn="just"/>
            <a:r>
              <a:rPr lang="en-US" altLang="zh-CN" sz="2800" dirty="0">
                <a:solidFill>
                  <a:schemeClr val="dk1"/>
                </a:solidFill>
              </a:rPr>
              <a:t>Key features implemented include:</a:t>
            </a:r>
          </a:p>
          <a:p>
            <a:pPr marL="457200" lvl="1" indent="-457200" algn="just">
              <a:buFontTx/>
              <a:buChar char="-"/>
            </a:pPr>
            <a:r>
              <a:rPr lang="en-US" altLang="zh-CN" sz="2800" dirty="0">
                <a:solidFill>
                  <a:schemeClr val="dk1"/>
                </a:solidFill>
              </a:rPr>
              <a:t>Authentication of users and enabling role-based access.</a:t>
            </a:r>
          </a:p>
          <a:p>
            <a:pPr marL="0" lvl="1" algn="just"/>
            <a:r>
              <a:rPr lang="en-US" altLang="zh-CN" sz="2800" dirty="0">
                <a:solidFill>
                  <a:schemeClr val="dk1"/>
                </a:solidFill>
              </a:rPr>
              <a:t>     to various sections of the website.</a:t>
            </a:r>
          </a:p>
          <a:p>
            <a:pPr marL="457200" lvl="1" indent="-457200" algn="just">
              <a:buFontTx/>
              <a:buChar char="-"/>
            </a:pPr>
            <a:r>
              <a:rPr lang="en-US" altLang="zh-CN" sz="2800" dirty="0">
                <a:solidFill>
                  <a:schemeClr val="dk1"/>
                </a:solidFill>
              </a:rPr>
              <a:t>Local Courses with redirections to the actual course website.</a:t>
            </a:r>
          </a:p>
          <a:p>
            <a:pPr marL="457200" lvl="1" indent="-457200" algn="just">
              <a:buFontTx/>
              <a:buChar char="-"/>
            </a:pPr>
            <a:r>
              <a:rPr lang="en-US" altLang="zh-CN" sz="2800" dirty="0">
                <a:solidFill>
                  <a:schemeClr val="dk1"/>
                </a:solidFill>
              </a:rPr>
              <a:t>Lost and Found.</a:t>
            </a:r>
          </a:p>
          <a:p>
            <a:pPr marL="457200" lvl="1" indent="-457200" algn="just">
              <a:buFontTx/>
              <a:buChar char="-"/>
            </a:pPr>
            <a:r>
              <a:rPr lang="en-US" altLang="zh-CN" sz="2800" dirty="0">
                <a:solidFill>
                  <a:schemeClr val="dk1"/>
                </a:solidFill>
              </a:rPr>
              <a:t>Admin page allowing modification of website contents.</a:t>
            </a:r>
          </a:p>
        </p:txBody>
      </p:sp>
      <p:sp>
        <p:nvSpPr>
          <p:cNvPr id="281" name="Rounded Rectangle 280"/>
          <p:cNvSpPr/>
          <p:nvPr/>
        </p:nvSpPr>
        <p:spPr>
          <a:xfrm>
            <a:off x="17692816" y="31721319"/>
            <a:ext cx="8322154" cy="804672"/>
          </a:xfrm>
          <a:prstGeom prst="roundRect">
            <a:avLst/>
          </a:prstGeom>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Acknowledgement</a:t>
            </a:r>
          </a:p>
        </p:txBody>
      </p:sp>
      <p:sp>
        <p:nvSpPr>
          <p:cNvPr id="282" name="Text Box 1095"/>
          <p:cNvSpPr txBox="1">
            <a:spLocks noChangeArrowheads="1"/>
          </p:cNvSpPr>
          <p:nvPr/>
        </p:nvSpPr>
        <p:spPr bwMode="auto">
          <a:xfrm>
            <a:off x="17692816" y="32666331"/>
            <a:ext cx="8198861" cy="2679674"/>
          </a:xfrm>
          <a:prstGeom prst="rect">
            <a:avLst/>
          </a:prstGeom>
          <a:noFill/>
          <a:ln w="9525">
            <a:noFill/>
            <a:miter lim="800000"/>
            <a:headEnd/>
            <a:tailEnd/>
          </a:ln>
        </p:spPr>
        <p:txBody>
          <a:bodyPr wrap="square" lIns="93437" tIns="46719" rIns="93437" bIns="46719">
            <a:spAutoFit/>
          </a:bodyPr>
          <a:lstStyle/>
          <a:p>
            <a:pPr marL="0" lvl="1" algn="just"/>
            <a:r>
              <a:rPr lang="en-US" sz="2800" dirty="0">
                <a:ea typeface="宋体" pitchFamily="2" charset="-122"/>
                <a:cs typeface="Arial" panose="020B0604020202020204" pitchFamily="34" charset="0"/>
              </a:rPr>
              <a:t>We would like to thank Prof. Hank Walker for giving us the opportunity to enhance our practical skills in Software Engineering and for his support throughout the project. We would also like to thank our friend and customer for this project, Benjamin </a:t>
            </a:r>
            <a:r>
              <a:rPr lang="en-US" sz="2800" dirty="0" err="1">
                <a:ea typeface="宋体" pitchFamily="2" charset="-122"/>
                <a:cs typeface="Arial" panose="020B0604020202020204" pitchFamily="34" charset="0"/>
              </a:rPr>
              <a:t>Mueck</a:t>
            </a:r>
            <a:r>
              <a:rPr lang="en-US" sz="2800" dirty="0">
                <a:ea typeface="宋体" pitchFamily="2" charset="-122"/>
                <a:cs typeface="Arial" panose="020B0604020202020204" pitchFamily="34" charset="0"/>
              </a:rPr>
              <a:t>, for trusting us and providing his valuable feedback throughout.</a:t>
            </a:r>
          </a:p>
        </p:txBody>
      </p:sp>
      <p:sp>
        <p:nvSpPr>
          <p:cNvPr id="283" name="TextBox 282"/>
          <p:cNvSpPr txBox="1"/>
          <p:nvPr/>
        </p:nvSpPr>
        <p:spPr>
          <a:xfrm>
            <a:off x="10730091" y="33107894"/>
            <a:ext cx="6145966" cy="2677656"/>
          </a:xfrm>
          <a:prstGeom prst="rect">
            <a:avLst/>
          </a:prstGeom>
          <a:noFill/>
        </p:spPr>
        <p:txBody>
          <a:bodyPr wrap="square" rtlCol="0">
            <a:spAutoFit/>
          </a:bodyPr>
          <a:lstStyle/>
          <a:p>
            <a:pPr marL="0" lvl="1" algn="just"/>
            <a:r>
              <a:rPr lang="en-US" altLang="zh-CN" sz="2800" dirty="0">
                <a:solidFill>
                  <a:schemeClr val="dk1"/>
                </a:solidFill>
              </a:rPr>
              <a:t>Future Scope of the project:</a:t>
            </a:r>
          </a:p>
          <a:p>
            <a:pPr marL="457200" lvl="1" indent="-457200" algn="just">
              <a:buFontTx/>
              <a:buChar char="-"/>
            </a:pPr>
            <a:r>
              <a:rPr lang="en-US" altLang="zh-CN" sz="2800" dirty="0">
                <a:solidFill>
                  <a:schemeClr val="dk1"/>
                </a:solidFill>
              </a:rPr>
              <a:t>Ability to sort the Local Courses</a:t>
            </a:r>
          </a:p>
          <a:p>
            <a:pPr marL="0" lvl="1" algn="just"/>
            <a:r>
              <a:rPr lang="en-US" altLang="zh-CN" sz="2800" dirty="0">
                <a:solidFill>
                  <a:schemeClr val="dk1"/>
                </a:solidFill>
              </a:rPr>
              <a:t>      based on  Ratings and Distance </a:t>
            </a:r>
          </a:p>
          <a:p>
            <a:pPr marL="0" lvl="1" algn="just"/>
            <a:r>
              <a:rPr lang="en-US" altLang="zh-CN" sz="2800" dirty="0">
                <a:solidFill>
                  <a:schemeClr val="dk1"/>
                </a:solidFill>
              </a:rPr>
              <a:t>      from a User’s location</a:t>
            </a:r>
          </a:p>
          <a:p>
            <a:pPr marL="0" lvl="1" algn="just"/>
            <a:r>
              <a:rPr lang="en-US" altLang="zh-CN" sz="2800" dirty="0">
                <a:solidFill>
                  <a:schemeClr val="dk1"/>
                </a:solidFill>
              </a:rPr>
              <a:t>-    Optimize the backend to handle </a:t>
            </a:r>
          </a:p>
          <a:p>
            <a:pPr marL="0" lvl="1" algn="just"/>
            <a:r>
              <a:rPr lang="en-US" altLang="zh-CN" sz="2800" dirty="0">
                <a:solidFill>
                  <a:schemeClr val="dk1"/>
                </a:solidFill>
              </a:rPr>
              <a:t>     more traffic.</a:t>
            </a:r>
          </a:p>
        </p:txBody>
      </p:sp>
      <p:sp>
        <p:nvSpPr>
          <p:cNvPr id="137" name="Shape 139">
            <a:extLst>
              <a:ext uri="{FF2B5EF4-FFF2-40B4-BE49-F238E27FC236}">
                <a16:creationId xmlns:a16="http://schemas.microsoft.com/office/drawing/2014/main" id="{59FD02C1-B8F3-764E-9588-E84932F423C6}"/>
              </a:ext>
            </a:extLst>
          </p:cNvPr>
          <p:cNvSpPr/>
          <p:nvPr/>
        </p:nvSpPr>
        <p:spPr>
          <a:xfrm>
            <a:off x="13644922" y="18728676"/>
            <a:ext cx="12804249" cy="809279"/>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dirty="0">
                <a:solidFill>
                  <a:schemeClr val="lt1"/>
                </a:solidFill>
              </a:rPr>
              <a:t>User Authentication</a:t>
            </a:r>
          </a:p>
        </p:txBody>
      </p:sp>
      <p:sp>
        <p:nvSpPr>
          <p:cNvPr id="138" name="文本框 72">
            <a:extLst>
              <a:ext uri="{FF2B5EF4-FFF2-40B4-BE49-F238E27FC236}">
                <a16:creationId xmlns:a16="http://schemas.microsoft.com/office/drawing/2014/main" id="{78BC6015-0AC5-5A4C-A522-AA53031A687E}"/>
              </a:ext>
            </a:extLst>
          </p:cNvPr>
          <p:cNvSpPr txBox="1"/>
          <p:nvPr/>
        </p:nvSpPr>
        <p:spPr>
          <a:xfrm>
            <a:off x="13716001" y="19811999"/>
            <a:ext cx="12733172" cy="1150697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39" name="Shape 140">
            <a:extLst>
              <a:ext uri="{FF2B5EF4-FFF2-40B4-BE49-F238E27FC236}">
                <a16:creationId xmlns:a16="http://schemas.microsoft.com/office/drawing/2014/main" id="{A65A279C-2C1E-0448-A5C7-8A5F7FF14D87}"/>
              </a:ext>
            </a:extLst>
          </p:cNvPr>
          <p:cNvSpPr txBox="1"/>
          <p:nvPr/>
        </p:nvSpPr>
        <p:spPr>
          <a:xfrm>
            <a:off x="13840993" y="19886693"/>
            <a:ext cx="12524521" cy="4524265"/>
          </a:xfrm>
          <a:prstGeom prst="rect">
            <a:avLst/>
          </a:prstGeom>
          <a:noFill/>
          <a:ln>
            <a:noFill/>
          </a:ln>
        </p:spPr>
        <p:txBody>
          <a:bodyPr spcFirstLastPara="1" wrap="square" lIns="93425" tIns="46700" rIns="93425" bIns="46700" anchor="t" anchorCtr="0">
            <a:noAutofit/>
          </a:bodyPr>
          <a:lstStyle/>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Arial"/>
                <a:sym typeface="Arial"/>
              </a:rPr>
              <a:t> Registration: We first verify the form of the fields submitted (password matching etc.).  We then, check if the email already exists in the database.  Then we encrypt the password using </a:t>
            </a:r>
            <a:r>
              <a:rPr lang="en-US" sz="3000" dirty="0" err="1">
                <a:solidFill>
                  <a:schemeClr val="dk1"/>
                </a:solidFill>
                <a:ea typeface="Arial"/>
                <a:cs typeface="Arial"/>
                <a:sym typeface="Arial"/>
              </a:rPr>
              <a:t>Bcrypt</a:t>
            </a:r>
            <a:r>
              <a:rPr lang="en-US" sz="3000" dirty="0">
                <a:solidFill>
                  <a:schemeClr val="dk1"/>
                </a:solidFill>
                <a:ea typeface="Arial"/>
                <a:cs typeface="Arial"/>
                <a:sym typeface="Arial"/>
              </a:rPr>
              <a:t> and store values in a new record in the database.</a:t>
            </a:r>
          </a:p>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Arial"/>
                <a:sym typeface="Arial"/>
              </a:rPr>
              <a:t>Login: We first verify the form of the fields submitted.  Then we compare the passwords using </a:t>
            </a:r>
            <a:r>
              <a:rPr lang="en-US" sz="3000" dirty="0" err="1">
                <a:solidFill>
                  <a:schemeClr val="dk1"/>
                </a:solidFill>
                <a:ea typeface="Arial"/>
                <a:cs typeface="Arial"/>
                <a:sym typeface="Arial"/>
              </a:rPr>
              <a:t>Bcrypt</a:t>
            </a:r>
            <a:r>
              <a:rPr lang="en-US" sz="3000" dirty="0">
                <a:solidFill>
                  <a:schemeClr val="dk1"/>
                </a:solidFill>
                <a:ea typeface="Arial"/>
                <a:cs typeface="Arial"/>
                <a:sym typeface="Arial"/>
              </a:rPr>
              <a:t>.  Then we update the cookies using passport.</a:t>
            </a:r>
          </a:p>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Arial"/>
                <a:sym typeface="Arial"/>
              </a:rPr>
              <a:t>Protected pages:  In the get request, a call is made to </a:t>
            </a:r>
            <a:r>
              <a:rPr lang="en-US" sz="3000" dirty="0" err="1">
                <a:solidFill>
                  <a:schemeClr val="dk1"/>
                </a:solidFill>
                <a:ea typeface="Arial"/>
                <a:cs typeface="Arial"/>
                <a:sym typeface="Arial"/>
              </a:rPr>
              <a:t>AuthConfig</a:t>
            </a:r>
            <a:r>
              <a:rPr lang="en-US" sz="3000" dirty="0">
                <a:solidFill>
                  <a:schemeClr val="dk1"/>
                </a:solidFill>
                <a:ea typeface="Arial"/>
                <a:cs typeface="Arial"/>
                <a:sym typeface="Arial"/>
              </a:rPr>
              <a:t>, which checks passport to see if the user is logged or not, and what role they have.  If this doesn’t match the request permissions, the user is redirected to login.</a:t>
            </a:r>
          </a:p>
        </p:txBody>
      </p:sp>
      <p:pic>
        <p:nvPicPr>
          <p:cNvPr id="3" name="Picture 2" descr="Diagram&#10;&#10;Description automatically generated">
            <a:extLst>
              <a:ext uri="{FF2B5EF4-FFF2-40B4-BE49-F238E27FC236}">
                <a16:creationId xmlns:a16="http://schemas.microsoft.com/office/drawing/2014/main" id="{BF4D828A-EE9D-2041-884F-3D4A580D2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2089" y="24456361"/>
            <a:ext cx="9019709" cy="6440107"/>
          </a:xfrm>
          <a:prstGeom prst="rect">
            <a:avLst/>
          </a:prstGeom>
        </p:spPr>
      </p:pic>
      <p:sp>
        <p:nvSpPr>
          <p:cNvPr id="121" name="文本框 72">
            <a:extLst>
              <a:ext uri="{FF2B5EF4-FFF2-40B4-BE49-F238E27FC236}">
                <a16:creationId xmlns:a16="http://schemas.microsoft.com/office/drawing/2014/main" id="{92FA66B5-8984-B64E-B04E-4B0FE3C663C8}"/>
              </a:ext>
            </a:extLst>
          </p:cNvPr>
          <p:cNvSpPr txBox="1"/>
          <p:nvPr/>
        </p:nvSpPr>
        <p:spPr>
          <a:xfrm>
            <a:off x="982828" y="19811999"/>
            <a:ext cx="12649514" cy="1150697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22" name="Shape 139">
            <a:extLst>
              <a:ext uri="{FF2B5EF4-FFF2-40B4-BE49-F238E27FC236}">
                <a16:creationId xmlns:a16="http://schemas.microsoft.com/office/drawing/2014/main" id="{E594DD30-FC8C-D142-9B20-9E02EF7BA258}"/>
              </a:ext>
            </a:extLst>
          </p:cNvPr>
          <p:cNvSpPr/>
          <p:nvPr/>
        </p:nvSpPr>
        <p:spPr>
          <a:xfrm>
            <a:off x="954872" y="18723458"/>
            <a:ext cx="12552477" cy="853134"/>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dirty="0">
                <a:solidFill>
                  <a:schemeClr val="lt1"/>
                </a:solidFill>
              </a:rPr>
              <a:t>Dynamic Pages</a:t>
            </a:r>
          </a:p>
        </p:txBody>
      </p:sp>
      <p:sp>
        <p:nvSpPr>
          <p:cNvPr id="124" name="Shape 140">
            <a:extLst>
              <a:ext uri="{FF2B5EF4-FFF2-40B4-BE49-F238E27FC236}">
                <a16:creationId xmlns:a16="http://schemas.microsoft.com/office/drawing/2014/main" id="{C4BF9D6B-8FA7-2D41-BADA-08668ADA0C18}"/>
              </a:ext>
            </a:extLst>
          </p:cNvPr>
          <p:cNvSpPr txBox="1"/>
          <p:nvPr/>
        </p:nvSpPr>
        <p:spPr>
          <a:xfrm>
            <a:off x="982828" y="19988802"/>
            <a:ext cx="12524521" cy="4467559"/>
          </a:xfrm>
          <a:prstGeom prst="rect">
            <a:avLst/>
          </a:prstGeom>
          <a:noFill/>
          <a:ln>
            <a:noFill/>
          </a:ln>
        </p:spPr>
        <p:txBody>
          <a:bodyPr spcFirstLastPara="1" wrap="square" lIns="93425" tIns="46700" rIns="93425" bIns="46700" anchor="t" anchorCtr="0">
            <a:noAutofit/>
          </a:bodyPr>
          <a:lstStyle/>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Times New Roman" panose="02020603050405020304" pitchFamily="18" charset="0"/>
                <a:sym typeface="Arial"/>
              </a:rPr>
              <a:t> The website pages have been designed to be hierarchical and dynamic. Only subsections load on loading a page.</a:t>
            </a:r>
          </a:p>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Times New Roman" panose="02020603050405020304" pitchFamily="18" charset="0"/>
                <a:sym typeface="Arial"/>
              </a:rPr>
              <a:t> The integration with database has also been made seamless using Express Handlebars. DOM updates need not be handled using </a:t>
            </a:r>
            <a:r>
              <a:rPr lang="en-US" sz="3000" dirty="0" err="1">
                <a:solidFill>
                  <a:schemeClr val="dk1"/>
                </a:solidFill>
                <a:ea typeface="Arial"/>
                <a:cs typeface="Times New Roman" panose="02020603050405020304" pitchFamily="18" charset="0"/>
                <a:sym typeface="Arial"/>
              </a:rPr>
              <a:t>Javascript</a:t>
            </a:r>
            <a:r>
              <a:rPr lang="en-US" sz="3000" dirty="0">
                <a:solidFill>
                  <a:schemeClr val="dk1"/>
                </a:solidFill>
                <a:ea typeface="Arial"/>
                <a:cs typeface="Times New Roman" panose="02020603050405020304" pitchFamily="18" charset="0"/>
                <a:sym typeface="Arial"/>
              </a:rPr>
              <a:t>. We can use simple programming constructs like loops and if-else conditions in the HTML pages to make DOM updates.</a:t>
            </a:r>
          </a:p>
          <a:p>
            <a:pPr marL="342900" marR="0" lvl="0" indent="-342900" algn="just" rtl="0">
              <a:spcBef>
                <a:spcPts val="600"/>
              </a:spcBef>
              <a:spcAft>
                <a:spcPts val="0"/>
              </a:spcAft>
              <a:buClr>
                <a:schemeClr val="dk1"/>
              </a:buClr>
              <a:buSzPts val="2800"/>
              <a:buFont typeface="Noto Sans Symbols"/>
              <a:buChar char="➢"/>
            </a:pPr>
            <a:r>
              <a:rPr lang="en-US" sz="3000" dirty="0">
                <a:solidFill>
                  <a:schemeClr val="dk1"/>
                </a:solidFill>
                <a:ea typeface="Arial"/>
                <a:cs typeface="Times New Roman" panose="02020603050405020304" pitchFamily="18" charset="0"/>
                <a:sym typeface="Arial"/>
              </a:rPr>
              <a:t> Here we have a visual representation of how the Home page is rendered by handlebar. On deployment, handlebar combines the common layout and the page specific contents by understanding the hierarchy of HTML elements.</a:t>
            </a:r>
          </a:p>
        </p:txBody>
      </p:sp>
      <p:pic>
        <p:nvPicPr>
          <p:cNvPr id="1030" name="Picture 6" descr="Diagram&#10;&#10;Description automatically generated">
            <a:extLst>
              <a:ext uri="{FF2B5EF4-FFF2-40B4-BE49-F238E27FC236}">
                <a16:creationId xmlns:a16="http://schemas.microsoft.com/office/drawing/2014/main" id="{9CEE3F61-BFD3-4A4D-8D50-BCBB8B45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25400" y="6853026"/>
            <a:ext cx="12972106" cy="99711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A9A822A-9CC6-A941-B12C-CD9945EAEF8F}"/>
              </a:ext>
            </a:extLst>
          </p:cNvPr>
          <p:cNvSpPr/>
          <p:nvPr/>
        </p:nvSpPr>
        <p:spPr>
          <a:xfrm>
            <a:off x="12318830" y="3796523"/>
            <a:ext cx="13696139" cy="2554545"/>
          </a:xfrm>
          <a:prstGeom prst="rect">
            <a:avLst/>
          </a:prstGeom>
        </p:spPr>
        <p:txBody>
          <a:bodyPr wrap="square">
            <a:spAutoFit/>
          </a:bodyPr>
          <a:lstStyle/>
          <a:p>
            <a:pPr marL="457200" indent="-457200" algn="just" fontAlgn="base">
              <a:spcBef>
                <a:spcPts val="600"/>
              </a:spcBef>
              <a:buFont typeface="Wingdings" pitchFamily="2" charset="2"/>
              <a:buChar char="Ø"/>
            </a:pPr>
            <a:r>
              <a:rPr lang="en-US" sz="3000" dirty="0">
                <a:solidFill>
                  <a:srgbClr val="000000"/>
                </a:solidFill>
              </a:rPr>
              <a:t>Frontend: Based on </a:t>
            </a:r>
            <a:r>
              <a:rPr lang="en-US" sz="3000" dirty="0" err="1">
                <a:solidFill>
                  <a:srgbClr val="000000"/>
                </a:solidFill>
              </a:rPr>
              <a:t>Javascript</a:t>
            </a:r>
            <a:r>
              <a:rPr lang="en-US" sz="3000" dirty="0">
                <a:solidFill>
                  <a:srgbClr val="000000"/>
                </a:solidFill>
              </a:rPr>
              <a:t>. Users can view while admins can modify the data.</a:t>
            </a:r>
          </a:p>
          <a:p>
            <a:pPr marL="457200" indent="-457200" algn="just" fontAlgn="base">
              <a:spcBef>
                <a:spcPts val="600"/>
              </a:spcBef>
              <a:buFont typeface="Wingdings" pitchFamily="2" charset="2"/>
              <a:buChar char="Ø"/>
            </a:pPr>
            <a:r>
              <a:rPr lang="en-US" sz="3000" dirty="0">
                <a:solidFill>
                  <a:srgbClr val="000000"/>
                </a:solidFill>
              </a:rPr>
              <a:t>Backend: </a:t>
            </a:r>
            <a:r>
              <a:rPr lang="en-US" sz="3000" dirty="0" err="1">
                <a:solidFill>
                  <a:srgbClr val="000000"/>
                </a:solidFill>
              </a:rPr>
              <a:t>ExpressJS</a:t>
            </a:r>
            <a:r>
              <a:rPr lang="en-US" sz="3000" dirty="0">
                <a:solidFill>
                  <a:srgbClr val="000000"/>
                </a:solidFill>
              </a:rPr>
              <a:t> based server. Handles routing, user authentication, and database interactions.</a:t>
            </a:r>
          </a:p>
          <a:p>
            <a:pPr marL="457200" indent="-457200" algn="just" fontAlgn="base">
              <a:spcBef>
                <a:spcPts val="600"/>
              </a:spcBef>
              <a:buFont typeface="Wingdings" pitchFamily="2" charset="2"/>
              <a:buChar char="Ø"/>
            </a:pPr>
            <a:r>
              <a:rPr lang="en-US" sz="3000" dirty="0">
                <a:solidFill>
                  <a:srgbClr val="000000"/>
                </a:solidFill>
              </a:rPr>
              <a:t>Database: Postgres database for data storage. Migrations are handled using </a:t>
            </a:r>
            <a:r>
              <a:rPr lang="en-US" sz="3000" dirty="0" err="1">
                <a:solidFill>
                  <a:srgbClr val="000000"/>
                </a:solidFill>
              </a:rPr>
              <a:t>Sequelize</a:t>
            </a:r>
            <a:r>
              <a:rPr lang="en-US" sz="3000" dirty="0">
                <a:solidFill>
                  <a:srgbClr val="000000"/>
                </a:solidFill>
              </a:rPr>
              <a:t>.</a:t>
            </a:r>
          </a:p>
        </p:txBody>
      </p:sp>
      <p:grpSp>
        <p:nvGrpSpPr>
          <p:cNvPr id="125" name="Group 124">
            <a:extLst>
              <a:ext uri="{FF2B5EF4-FFF2-40B4-BE49-F238E27FC236}">
                <a16:creationId xmlns:a16="http://schemas.microsoft.com/office/drawing/2014/main" id="{EF82E987-1024-E944-8EF1-3B9E317EF5A5}"/>
              </a:ext>
            </a:extLst>
          </p:cNvPr>
          <p:cNvGrpSpPr/>
          <p:nvPr/>
        </p:nvGrpSpPr>
        <p:grpSpPr>
          <a:xfrm rot="21426447">
            <a:off x="2056307" y="25175844"/>
            <a:ext cx="11135810" cy="4792852"/>
            <a:chOff x="50893" y="635660"/>
            <a:chExt cx="11135810" cy="4792852"/>
          </a:xfrm>
        </p:grpSpPr>
        <p:pic>
          <p:nvPicPr>
            <p:cNvPr id="126" name="Picture 125" descr="Graphical user interface, text, website&#10;&#10;Description automatically generated">
              <a:extLst>
                <a:ext uri="{FF2B5EF4-FFF2-40B4-BE49-F238E27FC236}">
                  <a16:creationId xmlns:a16="http://schemas.microsoft.com/office/drawing/2014/main" id="{BFF1AB85-8B64-164C-9B17-C299F51C4B13}"/>
                </a:ext>
              </a:extLst>
            </p:cNvPr>
            <p:cNvPicPr>
              <a:picLocks noChangeAspect="1"/>
            </p:cNvPicPr>
            <p:nvPr/>
          </p:nvPicPr>
          <p:blipFill>
            <a:blip r:embed="rId6"/>
            <a:srcRect/>
            <a:stretch>
              <a:fillRect/>
            </a:stretch>
          </p:blipFill>
          <p:spPr>
            <a:xfrm>
              <a:off x="50893" y="681191"/>
              <a:ext cx="3592885" cy="4693998"/>
            </a:xfrm>
            <a:custGeom>
              <a:avLst/>
              <a:gdLst>
                <a:gd name="connsiteX0" fmla="*/ 0 w 4650549"/>
                <a:gd name="connsiteY0" fmla="*/ 5641194 h 6203760"/>
                <a:gd name="connsiteX1" fmla="*/ 4650549 w 4650549"/>
                <a:gd name="connsiteY1" fmla="*/ 5641194 h 6203760"/>
                <a:gd name="connsiteX2" fmla="*/ 4650549 w 4650549"/>
                <a:gd name="connsiteY2" fmla="*/ 6203760 h 6203760"/>
                <a:gd name="connsiteX3" fmla="*/ 0 w 4650549"/>
                <a:gd name="connsiteY3" fmla="*/ 6203760 h 6203760"/>
                <a:gd name="connsiteX4" fmla="*/ 0 w 4650549"/>
                <a:gd name="connsiteY4" fmla="*/ 0 h 6203760"/>
                <a:gd name="connsiteX5" fmla="*/ 4650549 w 4650549"/>
                <a:gd name="connsiteY5" fmla="*/ 0 h 6203760"/>
                <a:gd name="connsiteX6" fmla="*/ 4650549 w 4650549"/>
                <a:gd name="connsiteY6" fmla="*/ 266005 h 6203760"/>
                <a:gd name="connsiteX7" fmla="*/ 0 w 4650549"/>
                <a:gd name="connsiteY7" fmla="*/ 266005 h 620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0549" h="6203760">
                  <a:moveTo>
                    <a:pt x="0" y="5641194"/>
                  </a:moveTo>
                  <a:lnTo>
                    <a:pt x="4650549" y="5641194"/>
                  </a:lnTo>
                  <a:lnTo>
                    <a:pt x="4650549" y="6203760"/>
                  </a:lnTo>
                  <a:lnTo>
                    <a:pt x="0" y="6203760"/>
                  </a:lnTo>
                  <a:close/>
                  <a:moveTo>
                    <a:pt x="0" y="0"/>
                  </a:moveTo>
                  <a:lnTo>
                    <a:pt x="4650549" y="0"/>
                  </a:lnTo>
                  <a:lnTo>
                    <a:pt x="4650549" y="266005"/>
                  </a:lnTo>
                  <a:lnTo>
                    <a:pt x="0" y="266005"/>
                  </a:lnTo>
                  <a:close/>
                </a:path>
              </a:pathLst>
            </a:custGeom>
            <a:ln>
              <a:solidFill>
                <a:schemeClr val="tx1"/>
              </a:solidFill>
            </a:ln>
            <a:scene3d>
              <a:camera prst="perspectiveContrastingRightFacing">
                <a:rot lat="623787" lon="18963656" rev="21513203"/>
              </a:camera>
              <a:lightRig rig="threePt" dir="t"/>
            </a:scene3d>
          </p:spPr>
        </p:pic>
        <p:pic>
          <p:nvPicPr>
            <p:cNvPr id="127" name="Picture 126" descr="Graphical user interface, text, website&#10;&#10;Description automatically generated">
              <a:extLst>
                <a:ext uri="{FF2B5EF4-FFF2-40B4-BE49-F238E27FC236}">
                  <a16:creationId xmlns:a16="http://schemas.microsoft.com/office/drawing/2014/main" id="{17390E8A-5454-994C-8866-2DC7FB341E5F}"/>
                </a:ext>
              </a:extLst>
            </p:cNvPr>
            <p:cNvPicPr>
              <a:picLocks noChangeAspect="1"/>
            </p:cNvPicPr>
            <p:nvPr/>
          </p:nvPicPr>
          <p:blipFill rotWithShape="1">
            <a:blip r:embed="rId6"/>
            <a:srcRect t="4819" b="9533"/>
            <a:stretch/>
          </p:blipFill>
          <p:spPr>
            <a:xfrm>
              <a:off x="3804413" y="963827"/>
              <a:ext cx="3789405" cy="4046882"/>
            </a:xfrm>
            <a:prstGeom prst="rect">
              <a:avLst/>
            </a:prstGeom>
            <a:ln>
              <a:solidFill>
                <a:schemeClr val="tx1"/>
              </a:solidFill>
            </a:ln>
            <a:scene3d>
              <a:camera prst="perspectiveContrastingRightFacing">
                <a:rot lat="623785" lon="18963666" rev="21513211"/>
              </a:camera>
              <a:lightRig rig="threePt" dir="t"/>
            </a:scene3d>
          </p:spPr>
        </p:pic>
        <p:sp>
          <p:nvSpPr>
            <p:cNvPr id="128" name="Plus 127">
              <a:extLst>
                <a:ext uri="{FF2B5EF4-FFF2-40B4-BE49-F238E27FC236}">
                  <a16:creationId xmlns:a16="http://schemas.microsoft.com/office/drawing/2014/main" id="{D8CF6556-700D-0F4E-92F4-77F5C155133F}"/>
                </a:ext>
              </a:extLst>
            </p:cNvPr>
            <p:cNvSpPr/>
            <p:nvPr/>
          </p:nvSpPr>
          <p:spPr>
            <a:xfrm>
              <a:off x="3318380" y="2413463"/>
              <a:ext cx="432487" cy="432487"/>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Equal 128">
              <a:extLst>
                <a:ext uri="{FF2B5EF4-FFF2-40B4-BE49-F238E27FC236}">
                  <a16:creationId xmlns:a16="http://schemas.microsoft.com/office/drawing/2014/main" id="{8D65C18B-2588-9F48-B822-A89696584F2A}"/>
                </a:ext>
              </a:extLst>
            </p:cNvPr>
            <p:cNvSpPr/>
            <p:nvPr/>
          </p:nvSpPr>
          <p:spPr>
            <a:xfrm>
              <a:off x="7152497" y="2413462"/>
              <a:ext cx="494867" cy="43248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30" name="Picture 129">
              <a:extLst>
                <a:ext uri="{FF2B5EF4-FFF2-40B4-BE49-F238E27FC236}">
                  <a16:creationId xmlns:a16="http://schemas.microsoft.com/office/drawing/2014/main" id="{F7B5F430-B453-0843-BF48-96C993F36F66}"/>
                </a:ext>
              </a:extLst>
            </p:cNvPr>
            <p:cNvPicPr>
              <a:picLocks noChangeAspect="1"/>
            </p:cNvPicPr>
            <p:nvPr/>
          </p:nvPicPr>
          <p:blipFill>
            <a:blip r:embed="rId6"/>
            <a:stretch>
              <a:fillRect/>
            </a:stretch>
          </p:blipFill>
          <p:spPr>
            <a:xfrm>
              <a:off x="7593818" y="635660"/>
              <a:ext cx="3592885" cy="4792852"/>
            </a:xfrm>
            <a:prstGeom prst="rect">
              <a:avLst/>
            </a:prstGeom>
            <a:ln>
              <a:solidFill>
                <a:schemeClr val="tx1"/>
              </a:solidFill>
            </a:ln>
            <a:scene3d>
              <a:camera prst="perspectiveContrastingRightFacing">
                <a:rot lat="623785" lon="18963666" rev="21513211"/>
              </a:camera>
              <a:lightRig rig="threePt" dir="t"/>
            </a:scene3d>
          </p:spPr>
        </p:pic>
      </p:grpSp>
      <p:pic>
        <p:nvPicPr>
          <p:cNvPr id="5" name="Picture 4" descr="Graphical user interface, diagram&#10;&#10;Description automatically generated">
            <a:extLst>
              <a:ext uri="{FF2B5EF4-FFF2-40B4-BE49-F238E27FC236}">
                <a16:creationId xmlns:a16="http://schemas.microsoft.com/office/drawing/2014/main" id="{04F2D6D1-272D-F542-87E3-B61AFFBF52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0700" y="11033249"/>
            <a:ext cx="8337436" cy="6460584"/>
          </a:xfrm>
          <a:prstGeom prst="rect">
            <a:avLst/>
          </a:prstGeom>
        </p:spPr>
      </p:pic>
    </p:spTree>
    <p:extLst>
      <p:ext uri="{BB962C8B-B14F-4D97-AF65-F5344CB8AC3E}">
        <p14:creationId xmlns:p14="http://schemas.microsoft.com/office/powerpoint/2010/main" val="81605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2126</TotalTime>
  <Words>587</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Noto Sans Symbols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Teng (Tengteng) Zhang</dc:creator>
  <cp:lastModifiedBy>Sen, Snehasish</cp:lastModifiedBy>
  <cp:revision>275</cp:revision>
  <dcterms:created xsi:type="dcterms:W3CDTF">2006-08-16T00:00:00Z</dcterms:created>
  <dcterms:modified xsi:type="dcterms:W3CDTF">2020-11-30T06:08:08Z</dcterms:modified>
</cp:coreProperties>
</file>