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48DED72E.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7"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3B3C0EE-CB99-DFD9-8CC1-E7B586137603}" name="Ashton Craycraft" initials="AC" userId="S::ac4@wellesley.edu::2bd4b528-07b2-4dcd-af5f-b856aee30a0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B9E87"/>
    <a:srgbClr val="EDB230"/>
    <a:srgbClr val="BCCEC2"/>
    <a:srgbClr val="DDE7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93447" autoAdjust="0"/>
  </p:normalViewPr>
  <p:slideViewPr>
    <p:cSldViewPr snapToGrid="0">
      <p:cViewPr>
        <p:scale>
          <a:sx n="18" d="100"/>
          <a:sy n="18" d="100"/>
        </p:scale>
        <p:origin x="1372"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hto\Documents\Wellesley\2023_Spring\DS%20Capstone\Visualizations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420955220180543"/>
          <c:y val="3.1114174810177319E-2"/>
          <c:w val="0.76673471325986342"/>
          <c:h val="0.71366721686318979"/>
        </c:manualLayout>
      </c:layout>
      <c:scatterChart>
        <c:scatterStyle val="lineMarker"/>
        <c:varyColors val="0"/>
        <c:ser>
          <c:idx val="0"/>
          <c:order val="0"/>
          <c:tx>
            <c:v>Black Population %</c:v>
          </c:tx>
          <c:spPr>
            <a:ln w="25400" cap="rnd">
              <a:noFill/>
              <a:round/>
            </a:ln>
            <a:effectLst/>
          </c:spPr>
          <c:marker>
            <c:symbol val="circle"/>
            <c:size val="5"/>
            <c:spPr>
              <a:solidFill>
                <a:schemeClr val="accent1"/>
              </a:solidFill>
              <a:ln w="38100">
                <a:solidFill>
                  <a:schemeClr val="accent1"/>
                </a:solidFill>
              </a:ln>
              <a:effectLst/>
            </c:spPr>
          </c:marker>
          <c:dLbls>
            <c:delete val="1"/>
          </c:dLbls>
          <c:trendline>
            <c:spPr>
              <a:ln w="76200" cap="rnd">
                <a:solidFill>
                  <a:schemeClr val="accent1"/>
                </a:solidFill>
                <a:prstDash val="sysDot"/>
              </a:ln>
              <a:effectLst/>
            </c:spPr>
            <c:trendlineType val="linear"/>
            <c:dispRSqr val="0"/>
            <c:dispEq val="0"/>
          </c:trendline>
          <c:xVal>
            <c:numRef>
              <c:f>'demographic comparison'!$O$2:$O$16</c:f>
              <c:numCache>
                <c:formatCode>0.0%</c:formatCode>
                <c:ptCount val="15"/>
                <c:pt idx="0">
                  <c:v>5.7058304345568765E-2</c:v>
                </c:pt>
                <c:pt idx="1">
                  <c:v>4.2793679356688971E-2</c:v>
                </c:pt>
                <c:pt idx="2">
                  <c:v>1.4303482587064677E-2</c:v>
                </c:pt>
                <c:pt idx="3">
                  <c:v>4.3022225437184661E-2</c:v>
                </c:pt>
                <c:pt idx="4">
                  <c:v>3.9877635747842234E-2</c:v>
                </c:pt>
                <c:pt idx="5">
                  <c:v>0.53740072883316437</c:v>
                </c:pt>
                <c:pt idx="6">
                  <c:v>3.6609259758018216E-2</c:v>
                </c:pt>
                <c:pt idx="7">
                  <c:v>3.8004013398831631E-2</c:v>
                </c:pt>
                <c:pt idx="8">
                  <c:v>5.4047597718653889E-2</c:v>
                </c:pt>
                <c:pt idx="9">
                  <c:v>0.15267145563750026</c:v>
                </c:pt>
                <c:pt idx="10">
                  <c:v>0.1037470287529455</c:v>
                </c:pt>
                <c:pt idx="11">
                  <c:v>3.3146645330894959E-3</c:v>
                </c:pt>
                <c:pt idx="12">
                  <c:v>5.6129663874687263E-2</c:v>
                </c:pt>
                <c:pt idx="13">
                  <c:v>2.1121962298432887E-2</c:v>
                </c:pt>
                <c:pt idx="14">
                  <c:v>0.11264621902919775</c:v>
                </c:pt>
              </c:numCache>
            </c:numRef>
          </c:xVal>
          <c:yVal>
            <c:numRef>
              <c:f>'demographic comparison'!$R$2:$R$16</c:f>
              <c:numCache>
                <c:formatCode>"$"#,##0.00</c:formatCode>
                <c:ptCount val="15"/>
                <c:pt idx="0">
                  <c:v>113.19108280254777</c:v>
                </c:pt>
                <c:pt idx="1">
                  <c:v>239.38297872340425</c:v>
                </c:pt>
                <c:pt idx="2">
                  <c:v>202.78488372093022</c:v>
                </c:pt>
                <c:pt idx="3">
                  <c:v>124.35779816513761</c:v>
                </c:pt>
                <c:pt idx="4">
                  <c:v>229.80303030303031</c:v>
                </c:pt>
                <c:pt idx="5">
                  <c:v>110.17692307692307</c:v>
                </c:pt>
                <c:pt idx="6">
                  <c:v>225.47938144329896</c:v>
                </c:pt>
                <c:pt idx="7">
                  <c:v>141.04195804195805</c:v>
                </c:pt>
                <c:pt idx="8">
                  <c:v>196.23161764705881</c:v>
                </c:pt>
                <c:pt idx="9">
                  <c:v>131.69607843137254</c:v>
                </c:pt>
                <c:pt idx="10">
                  <c:v>141.51807228915663</c:v>
                </c:pt>
                <c:pt idx="11">
                  <c:v>190.09090909090909</c:v>
                </c:pt>
                <c:pt idx="12">
                  <c:v>184.91208791208791</c:v>
                </c:pt>
                <c:pt idx="13">
                  <c:v>266.86111111111109</c:v>
                </c:pt>
                <c:pt idx="14">
                  <c:v>193.48872180451127</c:v>
                </c:pt>
              </c:numCache>
            </c:numRef>
          </c:yVal>
          <c:smooth val="0"/>
          <c:extLst>
            <c:ext xmlns:c16="http://schemas.microsoft.com/office/drawing/2014/chart" uri="{C3380CC4-5D6E-409C-BE32-E72D297353CC}">
              <c16:uniqueId val="{00000001-883F-484B-92AD-B9D598E75804}"/>
            </c:ext>
          </c:extLst>
        </c:ser>
        <c:ser>
          <c:idx val="1"/>
          <c:order val="1"/>
          <c:tx>
            <c:v>Hispanic Population %</c:v>
          </c:tx>
          <c:spPr>
            <a:ln w="25400" cap="rnd">
              <a:noFill/>
              <a:round/>
            </a:ln>
            <a:effectLst/>
          </c:spPr>
          <c:marker>
            <c:symbol val="circle"/>
            <c:size val="5"/>
            <c:spPr>
              <a:solidFill>
                <a:schemeClr val="accent6"/>
              </a:solidFill>
              <a:ln w="38100">
                <a:solidFill>
                  <a:schemeClr val="accent6">
                    <a:lumMod val="60000"/>
                    <a:lumOff val="40000"/>
                  </a:schemeClr>
                </a:solidFill>
              </a:ln>
              <a:effectLst/>
            </c:spPr>
          </c:marker>
          <c:dLbls>
            <c:delete val="1"/>
          </c:dLbls>
          <c:trendline>
            <c:spPr>
              <a:ln w="76200" cap="rnd">
                <a:solidFill>
                  <a:schemeClr val="accent6">
                    <a:lumMod val="60000"/>
                    <a:lumOff val="40000"/>
                  </a:schemeClr>
                </a:solidFill>
                <a:prstDash val="sysDot"/>
              </a:ln>
              <a:effectLst/>
            </c:spPr>
            <c:trendlineType val="linear"/>
            <c:dispRSqr val="0"/>
            <c:dispEq val="0"/>
          </c:trendline>
          <c:xVal>
            <c:numRef>
              <c:f>'demographic comparison'!$N$2:$N$16</c:f>
              <c:numCache>
                <c:formatCode>0.0%</c:formatCode>
                <c:ptCount val="15"/>
                <c:pt idx="0">
                  <c:v>0.13426094179949119</c:v>
                </c:pt>
                <c:pt idx="1">
                  <c:v>9.6440420626440981E-2</c:v>
                </c:pt>
                <c:pt idx="2">
                  <c:v>6.0116086235489218E-2</c:v>
                </c:pt>
                <c:pt idx="3">
                  <c:v>0.12096497097491726</c:v>
                </c:pt>
                <c:pt idx="4">
                  <c:v>6.0089588113186931E-2</c:v>
                </c:pt>
                <c:pt idx="5">
                  <c:v>0.22775473836638693</c:v>
                </c:pt>
                <c:pt idx="6">
                  <c:v>6.2231605162974483E-2</c:v>
                </c:pt>
                <c:pt idx="7">
                  <c:v>0.33778991826562932</c:v>
                </c:pt>
                <c:pt idx="8">
                  <c:v>0.12009913703006958</c:v>
                </c:pt>
                <c:pt idx="9">
                  <c:v>0.18672718709765643</c:v>
                </c:pt>
                <c:pt idx="10">
                  <c:v>0.14321594071989002</c:v>
                </c:pt>
                <c:pt idx="11">
                  <c:v>7.0179449079894846E-2</c:v>
                </c:pt>
                <c:pt idx="12">
                  <c:v>0.11054606766017622</c:v>
                </c:pt>
                <c:pt idx="13">
                  <c:v>2.9071087894617306E-2</c:v>
                </c:pt>
                <c:pt idx="14">
                  <c:v>0.1447606766755703</c:v>
                </c:pt>
              </c:numCache>
            </c:numRef>
          </c:xVal>
          <c:yVal>
            <c:numRef>
              <c:f>'demographic comparison'!$R$2:$R$16</c:f>
              <c:numCache>
                <c:formatCode>"$"#,##0.00</c:formatCode>
                <c:ptCount val="15"/>
                <c:pt idx="0">
                  <c:v>113.19108280254777</c:v>
                </c:pt>
                <c:pt idx="1">
                  <c:v>239.38297872340425</c:v>
                </c:pt>
                <c:pt idx="2">
                  <c:v>202.78488372093022</c:v>
                </c:pt>
                <c:pt idx="3">
                  <c:v>124.35779816513761</c:v>
                </c:pt>
                <c:pt idx="4">
                  <c:v>229.80303030303031</c:v>
                </c:pt>
                <c:pt idx="5">
                  <c:v>110.17692307692307</c:v>
                </c:pt>
                <c:pt idx="6">
                  <c:v>225.47938144329896</c:v>
                </c:pt>
                <c:pt idx="7">
                  <c:v>141.04195804195805</c:v>
                </c:pt>
                <c:pt idx="8">
                  <c:v>196.23161764705881</c:v>
                </c:pt>
                <c:pt idx="9">
                  <c:v>131.69607843137254</c:v>
                </c:pt>
                <c:pt idx="10">
                  <c:v>141.51807228915663</c:v>
                </c:pt>
                <c:pt idx="11">
                  <c:v>190.09090909090909</c:v>
                </c:pt>
                <c:pt idx="12">
                  <c:v>184.91208791208791</c:v>
                </c:pt>
                <c:pt idx="13">
                  <c:v>266.86111111111109</c:v>
                </c:pt>
                <c:pt idx="14">
                  <c:v>193.48872180451127</c:v>
                </c:pt>
              </c:numCache>
            </c:numRef>
          </c:yVal>
          <c:smooth val="0"/>
          <c:extLst>
            <c:ext xmlns:c16="http://schemas.microsoft.com/office/drawing/2014/chart" uri="{C3380CC4-5D6E-409C-BE32-E72D297353CC}">
              <c16:uniqueId val="{00000003-883F-484B-92AD-B9D598E75804}"/>
            </c:ext>
          </c:extLst>
        </c:ser>
        <c:ser>
          <c:idx val="2"/>
          <c:order val="2"/>
          <c:tx>
            <c:v>Asian Population %</c:v>
          </c:tx>
          <c:spPr>
            <a:ln w="25400" cap="rnd">
              <a:noFill/>
              <a:round/>
            </a:ln>
            <a:effectLst/>
          </c:spPr>
          <c:marker>
            <c:symbol val="circle"/>
            <c:size val="5"/>
            <c:spPr>
              <a:solidFill>
                <a:srgbClr val="EDB230"/>
              </a:solidFill>
              <a:ln w="38100">
                <a:solidFill>
                  <a:srgbClr val="EDB230"/>
                </a:solidFill>
              </a:ln>
              <a:effectLst/>
            </c:spPr>
          </c:marker>
          <c:dLbls>
            <c:delete val="1"/>
          </c:dLbls>
          <c:trendline>
            <c:spPr>
              <a:ln w="76200" cap="rnd">
                <a:solidFill>
                  <a:srgbClr val="EDB230"/>
                </a:solidFill>
                <a:prstDash val="sysDot"/>
              </a:ln>
              <a:effectLst/>
            </c:spPr>
            <c:trendlineType val="linear"/>
            <c:dispRSqr val="0"/>
            <c:dispEq val="0"/>
          </c:trendline>
          <c:xVal>
            <c:numRef>
              <c:f>'demographic comparison'!$M$2:$M$16</c:f>
              <c:numCache>
                <c:formatCode>0.0%</c:formatCode>
                <c:ptCount val="15"/>
                <c:pt idx="0">
                  <c:v>0.24977934686672551</c:v>
                </c:pt>
                <c:pt idx="1">
                  <c:v>0.10779958387223754</c:v>
                </c:pt>
                <c:pt idx="2">
                  <c:v>5.9908789386401325E-2</c:v>
                </c:pt>
                <c:pt idx="3">
                  <c:v>0.14756677577445432</c:v>
                </c:pt>
                <c:pt idx="4">
                  <c:v>0.31142794712116245</c:v>
                </c:pt>
                <c:pt idx="5">
                  <c:v>4.3076013185752923E-2</c:v>
                </c:pt>
                <c:pt idx="6">
                  <c:v>0.13936352832728882</c:v>
                </c:pt>
                <c:pt idx="7">
                  <c:v>6.3472923626121447E-2</c:v>
                </c:pt>
                <c:pt idx="8">
                  <c:v>0.21114395771745947</c:v>
                </c:pt>
                <c:pt idx="9">
                  <c:v>4.9529541295707469E-2</c:v>
                </c:pt>
                <c:pt idx="10">
                  <c:v>0.16859347927131604</c:v>
                </c:pt>
                <c:pt idx="11">
                  <c:v>3.2803748999885703E-2</c:v>
                </c:pt>
                <c:pt idx="12">
                  <c:v>5.6292831502229961E-2</c:v>
                </c:pt>
                <c:pt idx="13">
                  <c:v>9.6525096525096526E-2</c:v>
                </c:pt>
                <c:pt idx="14">
                  <c:v>0.15271253569125909</c:v>
                </c:pt>
              </c:numCache>
            </c:numRef>
          </c:xVal>
          <c:yVal>
            <c:numRef>
              <c:f>'demographic comparison'!$R$2:$R$16</c:f>
              <c:numCache>
                <c:formatCode>"$"#,##0.00</c:formatCode>
                <c:ptCount val="15"/>
                <c:pt idx="0">
                  <c:v>113.19108280254777</c:v>
                </c:pt>
                <c:pt idx="1">
                  <c:v>239.38297872340425</c:v>
                </c:pt>
                <c:pt idx="2">
                  <c:v>202.78488372093022</c:v>
                </c:pt>
                <c:pt idx="3">
                  <c:v>124.35779816513761</c:v>
                </c:pt>
                <c:pt idx="4">
                  <c:v>229.80303030303031</c:v>
                </c:pt>
                <c:pt idx="5">
                  <c:v>110.17692307692307</c:v>
                </c:pt>
                <c:pt idx="6">
                  <c:v>225.47938144329896</c:v>
                </c:pt>
                <c:pt idx="7">
                  <c:v>141.04195804195805</c:v>
                </c:pt>
                <c:pt idx="8">
                  <c:v>196.23161764705881</c:v>
                </c:pt>
                <c:pt idx="9">
                  <c:v>131.69607843137254</c:v>
                </c:pt>
                <c:pt idx="10">
                  <c:v>141.51807228915663</c:v>
                </c:pt>
                <c:pt idx="11">
                  <c:v>190.09090909090909</c:v>
                </c:pt>
                <c:pt idx="12">
                  <c:v>184.91208791208791</c:v>
                </c:pt>
                <c:pt idx="13">
                  <c:v>266.86111111111109</c:v>
                </c:pt>
                <c:pt idx="14">
                  <c:v>193.48872180451127</c:v>
                </c:pt>
              </c:numCache>
            </c:numRef>
          </c:yVal>
          <c:smooth val="0"/>
          <c:extLst>
            <c:ext xmlns:c16="http://schemas.microsoft.com/office/drawing/2014/chart" uri="{C3380CC4-5D6E-409C-BE32-E72D297353CC}">
              <c16:uniqueId val="{00000005-883F-484B-92AD-B9D598E75804}"/>
            </c:ext>
          </c:extLst>
        </c:ser>
        <c:ser>
          <c:idx val="3"/>
          <c:order val="3"/>
          <c:tx>
            <c:v>White Population %</c:v>
          </c:tx>
          <c:spPr>
            <a:ln w="25400" cap="rnd">
              <a:noFill/>
              <a:round/>
            </a:ln>
            <a:effectLst/>
          </c:spPr>
          <c:marker>
            <c:symbol val="circle"/>
            <c:size val="5"/>
            <c:spPr>
              <a:solidFill>
                <a:schemeClr val="accent4">
                  <a:lumMod val="60000"/>
                  <a:lumOff val="40000"/>
                </a:schemeClr>
              </a:solidFill>
              <a:ln w="38100">
                <a:solidFill>
                  <a:schemeClr val="accent4">
                    <a:lumMod val="60000"/>
                    <a:lumOff val="40000"/>
                  </a:schemeClr>
                </a:solidFill>
              </a:ln>
              <a:effectLst/>
            </c:spPr>
          </c:marker>
          <c:dLbls>
            <c:delete val="1"/>
          </c:dLbls>
          <c:trendline>
            <c:spPr>
              <a:ln w="76200" cap="rnd">
                <a:solidFill>
                  <a:schemeClr val="accent4">
                    <a:lumMod val="60000"/>
                    <a:lumOff val="40000"/>
                  </a:schemeClr>
                </a:solidFill>
                <a:prstDash val="sysDot"/>
              </a:ln>
              <a:effectLst/>
            </c:spPr>
            <c:trendlineType val="linear"/>
            <c:dispRSqr val="0"/>
            <c:dispEq val="0"/>
          </c:trendline>
          <c:xVal>
            <c:numRef>
              <c:f>'demographic comparison'!$P$2:$P$16</c:f>
              <c:numCache>
                <c:formatCode>0.0%</c:formatCode>
                <c:ptCount val="15"/>
                <c:pt idx="0">
                  <c:v>0.55890140698821444</c:v>
                </c:pt>
                <c:pt idx="1">
                  <c:v>0.7529663161446325</c:v>
                </c:pt>
                <c:pt idx="2">
                  <c:v>0.86567164179104472</c:v>
                </c:pt>
                <c:pt idx="3">
                  <c:v>0.68844602781344377</c:v>
                </c:pt>
                <c:pt idx="4">
                  <c:v>0.58860482901780842</c:v>
                </c:pt>
                <c:pt idx="5">
                  <c:v>0.19176851961469576</c:v>
                </c:pt>
                <c:pt idx="6">
                  <c:v>0.76179560675171853</c:v>
                </c:pt>
                <c:pt idx="7">
                  <c:v>0.5607331447094176</c:v>
                </c:pt>
                <c:pt idx="8">
                  <c:v>0.61470930753381714</c:v>
                </c:pt>
                <c:pt idx="9">
                  <c:v>0.61107181596913573</c:v>
                </c:pt>
                <c:pt idx="10">
                  <c:v>0.58444355125584846</c:v>
                </c:pt>
                <c:pt idx="11">
                  <c:v>0.89370213738713</c:v>
                </c:pt>
                <c:pt idx="12">
                  <c:v>0.77703143696290655</c:v>
                </c:pt>
                <c:pt idx="13">
                  <c:v>0.85328185328185324</c:v>
                </c:pt>
                <c:pt idx="14">
                  <c:v>0.58988056860397298</c:v>
                </c:pt>
              </c:numCache>
            </c:numRef>
          </c:xVal>
          <c:yVal>
            <c:numRef>
              <c:f>'demographic comparison'!$R$2:$R$16</c:f>
              <c:numCache>
                <c:formatCode>"$"#,##0.00</c:formatCode>
                <c:ptCount val="15"/>
                <c:pt idx="0">
                  <c:v>113.19108280254777</c:v>
                </c:pt>
                <c:pt idx="1">
                  <c:v>239.38297872340425</c:v>
                </c:pt>
                <c:pt idx="2">
                  <c:v>202.78488372093022</c:v>
                </c:pt>
                <c:pt idx="3">
                  <c:v>124.35779816513761</c:v>
                </c:pt>
                <c:pt idx="4">
                  <c:v>229.80303030303031</c:v>
                </c:pt>
                <c:pt idx="5">
                  <c:v>110.17692307692307</c:v>
                </c:pt>
                <c:pt idx="6">
                  <c:v>225.47938144329896</c:v>
                </c:pt>
                <c:pt idx="7">
                  <c:v>141.04195804195805</c:v>
                </c:pt>
                <c:pt idx="8">
                  <c:v>196.23161764705881</c:v>
                </c:pt>
                <c:pt idx="9">
                  <c:v>131.69607843137254</c:v>
                </c:pt>
                <c:pt idx="10">
                  <c:v>141.51807228915663</c:v>
                </c:pt>
                <c:pt idx="11">
                  <c:v>190.09090909090909</c:v>
                </c:pt>
                <c:pt idx="12">
                  <c:v>184.91208791208791</c:v>
                </c:pt>
                <c:pt idx="13">
                  <c:v>266.86111111111109</c:v>
                </c:pt>
                <c:pt idx="14">
                  <c:v>193.48872180451127</c:v>
                </c:pt>
              </c:numCache>
            </c:numRef>
          </c:yVal>
          <c:smooth val="0"/>
          <c:extLst>
            <c:ext xmlns:c16="http://schemas.microsoft.com/office/drawing/2014/chart" uri="{C3380CC4-5D6E-409C-BE32-E72D297353CC}">
              <c16:uniqueId val="{00000007-883F-484B-92AD-B9D598E75804}"/>
            </c:ext>
          </c:extLst>
        </c:ser>
        <c:dLbls>
          <c:showLegendKey val="0"/>
          <c:showVal val="1"/>
          <c:showCatName val="0"/>
          <c:showSerName val="0"/>
          <c:showPercent val="0"/>
          <c:showBubbleSize val="0"/>
        </c:dLbls>
        <c:axId val="1894904319"/>
        <c:axId val="1894909727"/>
      </c:scatterChart>
      <c:valAx>
        <c:axId val="18949043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solidFill>
                    <a:latin typeface="Helvetica" panose="020B0604020202020204" pitchFamily="34" charset="0"/>
                    <a:ea typeface="+mn-ea"/>
                    <a:cs typeface="Helvetica" panose="020B0604020202020204" pitchFamily="34" charset="0"/>
                  </a:defRPr>
                </a:pPr>
                <a:r>
                  <a:rPr lang="en-US" sz="2000" b="1" i="0" baseline="0" dirty="0">
                    <a:effectLst/>
                  </a:rPr>
                  <a:t>Population Percentage (Race)</a:t>
                </a:r>
                <a:endParaRPr lang="en-US" sz="2000" dirty="0">
                  <a:effectLst/>
                </a:endParaRPr>
              </a:p>
            </c:rich>
          </c:tx>
          <c:layout>
            <c:manualLayout>
              <c:xMode val="edge"/>
              <c:yMode val="edge"/>
              <c:x val="0.37456423845878378"/>
              <c:y val="0.81831525956262108"/>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Helvetica" panose="020B0604020202020204" pitchFamily="34" charset="0"/>
                  <a:ea typeface="+mn-ea"/>
                  <a:cs typeface="Helvetica" panose="020B0604020202020204" pitchFamily="34" charset="0"/>
                </a:defRPr>
              </a:pPr>
              <a:endParaRPr lang="en-US"/>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Helvetica" panose="020B0604020202020204" pitchFamily="34" charset="0"/>
                <a:ea typeface="+mn-ea"/>
                <a:cs typeface="Helvetica" panose="020B0604020202020204" pitchFamily="34" charset="0"/>
              </a:defRPr>
            </a:pPr>
            <a:endParaRPr lang="en-US"/>
          </a:p>
        </c:txPr>
        <c:crossAx val="1894909727"/>
        <c:crosses val="autoZero"/>
        <c:crossBetween val="midCat"/>
      </c:valAx>
      <c:valAx>
        <c:axId val="18949097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1" i="0" u="none" strike="noStrike" kern="1200" baseline="0">
                    <a:solidFill>
                      <a:schemeClr val="tx1"/>
                    </a:solidFill>
                    <a:latin typeface="Helvetica" panose="020B0604020202020204" pitchFamily="34" charset="0"/>
                    <a:ea typeface="+mn-ea"/>
                    <a:cs typeface="Helvetica" panose="020B0604020202020204" pitchFamily="34" charset="0"/>
                  </a:defRPr>
                </a:pPr>
                <a:r>
                  <a:rPr lang="en-US" sz="2000" b="1" dirty="0"/>
                  <a:t>Average Airbnb Rental Price (Boston)</a:t>
                </a:r>
              </a:p>
            </c:rich>
          </c:tx>
          <c:layout>
            <c:manualLayout>
              <c:xMode val="edge"/>
              <c:yMode val="edge"/>
              <c:x val="2.3806403666970056E-2"/>
              <c:y val="3.3180869824739376E-2"/>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solidFill>
                  <a:latin typeface="Helvetica" panose="020B0604020202020204" pitchFamily="34" charset="0"/>
                  <a:ea typeface="+mn-ea"/>
                  <a:cs typeface="Helvetica" panose="020B0604020202020204" pitchFamily="34" charset="0"/>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Helvetica" panose="020B0604020202020204" pitchFamily="34" charset="0"/>
                <a:ea typeface="+mn-ea"/>
                <a:cs typeface="Helvetica" panose="020B0604020202020204" pitchFamily="34" charset="0"/>
              </a:defRPr>
            </a:pPr>
            <a:endParaRPr lang="en-US"/>
          </a:p>
        </c:txPr>
        <c:crossAx val="1894904319"/>
        <c:crosses val="autoZero"/>
        <c:crossBetween val="midCat"/>
      </c:valAx>
      <c:spPr>
        <a:noFill/>
        <a:ln>
          <a:noFill/>
        </a:ln>
        <a:effectLst/>
      </c:spPr>
    </c:plotArea>
    <c:legend>
      <c:legendPos val="b"/>
      <c:legendEntry>
        <c:idx val="0"/>
        <c:delete val="1"/>
      </c:legendEntry>
      <c:legendEntry>
        <c:idx val="1"/>
        <c:delete val="1"/>
      </c:legendEntry>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Helvetica" panose="020B0604020202020204" pitchFamily="34" charset="0"/>
              <a:ea typeface="+mn-ea"/>
              <a:cs typeface="Helvetica"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Helvetica" panose="020B0604020202020204" pitchFamily="34" charset="0"/>
          <a:cs typeface="Helvetica"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1_48DED72E.xml><?xml version="1.0" encoding="utf-8"?>
<p188:cmLst xmlns:a="http://schemas.openxmlformats.org/drawingml/2006/main" xmlns:r="http://schemas.openxmlformats.org/officeDocument/2006/relationships" xmlns:p188="http://schemas.microsoft.com/office/powerpoint/2018/8/main">
  <p188:cm id="{C5E4022D-891D-446F-B0A0-598581BCD889}" authorId="{03B3C0EE-CB99-DFD9-8CC1-E7B586137603}" created="2023-03-10T00:36:41.013">
    <ac:deMkLst xmlns:ac="http://schemas.microsoft.com/office/drawing/2013/main/command">
      <pc:docMk xmlns:pc="http://schemas.microsoft.com/office/powerpoint/2013/main/command"/>
      <pc:sldMk xmlns:pc="http://schemas.microsoft.com/office/powerpoint/2013/main/command" cId="1222563630" sldId="257"/>
      <ac:picMk id="1030" creationId="{5476301F-78A4-6A94-CD78-FBB1A7705219}"/>
    </ac:deMkLst>
    <p188:txBody>
      <a:bodyPr/>
      <a:lstStyle/>
      <a:p>
        <a:r>
          <a:rPr lang="en-US"/>
          <a:t>70/125</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3393922" y="3591560"/>
            <a:ext cx="23804906" cy="1142898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3393922" y="17670274"/>
            <a:ext cx="23804906" cy="3023613"/>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3/9/2023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11" y="16459200"/>
            <a:ext cx="329183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88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3/9/2023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4494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24435470" y="2682238"/>
            <a:ext cx="6219790" cy="1708404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2263140" y="2682238"/>
            <a:ext cx="20882610" cy="170840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3/9/2023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23790610" y="0"/>
            <a:ext cx="0" cy="2194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36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3/9/2023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6041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2263140" y="2682240"/>
            <a:ext cx="25484328" cy="1316736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2263140" y="16694912"/>
            <a:ext cx="25484328" cy="2568448"/>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3/9/2023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66462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2263140" y="6437374"/>
            <a:ext cx="13990320" cy="133289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16664940" y="6437374"/>
            <a:ext cx="13990320" cy="133289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3/9/2023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4798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2267428" y="1215297"/>
            <a:ext cx="28392120" cy="424180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2267431" y="5836912"/>
            <a:ext cx="13492256" cy="2179328"/>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2267431" y="8016240"/>
            <a:ext cx="13492256"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17158716" y="5836912"/>
            <a:ext cx="13500832" cy="2179328"/>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17158716" y="8016240"/>
            <a:ext cx="13500832"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3/9/2023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3025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2263140" y="3198696"/>
            <a:ext cx="28392120" cy="503431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3/9/2023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01020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3/9/2023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43110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2267430" y="1463040"/>
            <a:ext cx="9967909" cy="544576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14889956" y="3159762"/>
            <a:ext cx="15769590" cy="16103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2267432" y="7591552"/>
            <a:ext cx="9967906" cy="111892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3/9/2023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13562645" y="0"/>
            <a:ext cx="0" cy="2194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28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2267431" y="1463040"/>
            <a:ext cx="9980960" cy="544576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15622524" y="2682242"/>
            <a:ext cx="15128743" cy="1658111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2267431" y="7575296"/>
            <a:ext cx="9980960" cy="112054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3/9/2023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13562645" y="0"/>
            <a:ext cx="0" cy="2194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71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2263140" y="1871970"/>
            <a:ext cx="28392120" cy="357379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2263140" y="6596703"/>
            <a:ext cx="28392120" cy="13167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27473476" y="15089987"/>
            <a:ext cx="8661408" cy="985838"/>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3/9/2023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3797515" y="5188745"/>
            <a:ext cx="9515270" cy="985838"/>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31083199" y="20340322"/>
            <a:ext cx="1551474" cy="1168400"/>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11" y="5837155"/>
            <a:ext cx="329183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5445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4.png"/><Relationship Id="rId2" Type="http://schemas.microsoft.com/office/2018/10/relationships/comments" Target="../comments/modernComment_101_48DED72E.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F854BE-C3DA-5EC9-11DA-145B9F3951C7}"/>
              </a:ext>
            </a:extLst>
          </p:cNvPr>
          <p:cNvSpPr txBox="1"/>
          <p:nvPr/>
        </p:nvSpPr>
        <p:spPr>
          <a:xfrm flipH="1">
            <a:off x="5069359" y="656881"/>
            <a:ext cx="22779682" cy="2708434"/>
          </a:xfrm>
          <a:prstGeom prst="rect">
            <a:avLst/>
          </a:prstGeom>
          <a:noFill/>
        </p:spPr>
        <p:txBody>
          <a:bodyPr wrap="square" rtlCol="0">
            <a:spAutoFit/>
          </a:bodyPr>
          <a:lstStyle/>
          <a:p>
            <a:pPr algn="ctr"/>
            <a:r>
              <a:rPr lang="en-US" sz="8500" dirty="0">
                <a:latin typeface="Helvetica" panose="020B0604020202020204" pitchFamily="34" charset="0"/>
                <a:cs typeface="Helvetica" panose="020B0604020202020204" pitchFamily="34" charset="0"/>
              </a:rPr>
              <a:t>The Importance of Neighborhood when Predicting Airbnb Prices</a:t>
            </a:r>
          </a:p>
        </p:txBody>
      </p:sp>
      <p:sp>
        <p:nvSpPr>
          <p:cNvPr id="6" name="TextBox 5">
            <a:extLst>
              <a:ext uri="{FF2B5EF4-FFF2-40B4-BE49-F238E27FC236}">
                <a16:creationId xmlns:a16="http://schemas.microsoft.com/office/drawing/2014/main" id="{F38274A8-5A2D-DCAF-E128-03C1EBF84662}"/>
              </a:ext>
            </a:extLst>
          </p:cNvPr>
          <p:cNvSpPr txBox="1"/>
          <p:nvPr/>
        </p:nvSpPr>
        <p:spPr>
          <a:xfrm flipH="1">
            <a:off x="758754" y="4912663"/>
            <a:ext cx="9455286" cy="830997"/>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rPr>
              <a:t>How strongly does the neighborhood impact or correlate with Airbnb prices in Boston, San Francisco, and Washington D.C.?</a:t>
            </a:r>
          </a:p>
        </p:txBody>
      </p:sp>
      <p:cxnSp>
        <p:nvCxnSpPr>
          <p:cNvPr id="9" name="Straight Connector 8">
            <a:extLst>
              <a:ext uri="{FF2B5EF4-FFF2-40B4-BE49-F238E27FC236}">
                <a16:creationId xmlns:a16="http://schemas.microsoft.com/office/drawing/2014/main" id="{BDEADCB6-EBFE-574E-C437-01ADDF2DB6CD}"/>
              </a:ext>
            </a:extLst>
          </p:cNvPr>
          <p:cNvCxnSpPr>
            <a:cxnSpLocks/>
          </p:cNvCxnSpPr>
          <p:nvPr/>
        </p:nvCxnSpPr>
        <p:spPr>
          <a:xfrm>
            <a:off x="0" y="3561243"/>
            <a:ext cx="32918400" cy="0"/>
          </a:xfrm>
          <a:prstGeom prst="line">
            <a:avLst/>
          </a:prstGeom>
          <a:ln w="76200">
            <a:solidFill>
              <a:srgbClr val="7B9E87"/>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1A4C1A7-CABB-2A12-7AC7-1FE0188E2943}"/>
              </a:ext>
            </a:extLst>
          </p:cNvPr>
          <p:cNvSpPr/>
          <p:nvPr/>
        </p:nvSpPr>
        <p:spPr>
          <a:xfrm>
            <a:off x="758757" y="4082858"/>
            <a:ext cx="9455286" cy="819052"/>
          </a:xfrm>
          <a:prstGeom prst="rect">
            <a:avLst/>
          </a:prstGeom>
          <a:solidFill>
            <a:srgbClr val="EDB23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Helvetica" panose="020B0604020202020204" pitchFamily="34" charset="0"/>
                <a:cs typeface="Helvetica" panose="020B0604020202020204" pitchFamily="34" charset="0"/>
              </a:rPr>
              <a:t>Research Question</a:t>
            </a:r>
          </a:p>
        </p:txBody>
      </p:sp>
      <p:sp>
        <p:nvSpPr>
          <p:cNvPr id="20" name="TextBox 19">
            <a:extLst>
              <a:ext uri="{FF2B5EF4-FFF2-40B4-BE49-F238E27FC236}">
                <a16:creationId xmlns:a16="http://schemas.microsoft.com/office/drawing/2014/main" id="{E2D05EA3-43AB-558F-7DFD-28AA5A156E6C}"/>
              </a:ext>
            </a:extLst>
          </p:cNvPr>
          <p:cNvSpPr txBox="1"/>
          <p:nvPr/>
        </p:nvSpPr>
        <p:spPr>
          <a:xfrm flipH="1">
            <a:off x="758754" y="6989783"/>
            <a:ext cx="9455286" cy="4154984"/>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rPr>
              <a:t>Exploring Airbnb prices is a great way to understand equity issues within the current market for rental spaces. Airbnb can contribute to local renting markets by investment into homes and the neighborhood (Xu, 2021). Unfortunately, in the long-term the over-tourism that companies like Airbnb facilitate can push out residents, in a process similar to gentrification (Bivens, 2019). Furthermore, research has shown that Airbnb can contribute to neighborhood gentrification and a widening of the rent gap (Wachsmuth 2018). The goal of this research is to highlight the differences in pricing for Airbnb apartments based on neighborhood, providing concrete evidence of gentrification-in-progress.</a:t>
            </a:r>
          </a:p>
        </p:txBody>
      </p:sp>
      <p:sp>
        <p:nvSpPr>
          <p:cNvPr id="21" name="Rectangle 20">
            <a:extLst>
              <a:ext uri="{FF2B5EF4-FFF2-40B4-BE49-F238E27FC236}">
                <a16:creationId xmlns:a16="http://schemas.microsoft.com/office/drawing/2014/main" id="{C738EDFC-D047-BD59-397A-9E69958ED908}"/>
              </a:ext>
            </a:extLst>
          </p:cNvPr>
          <p:cNvSpPr/>
          <p:nvPr/>
        </p:nvSpPr>
        <p:spPr>
          <a:xfrm>
            <a:off x="758754" y="6170731"/>
            <a:ext cx="9455286" cy="819052"/>
          </a:xfrm>
          <a:prstGeom prst="rect">
            <a:avLst/>
          </a:prstGeom>
          <a:solidFill>
            <a:srgbClr val="EDB23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Helvetica" panose="020B0604020202020204" pitchFamily="34" charset="0"/>
                <a:cs typeface="Helvetica" panose="020B0604020202020204" pitchFamily="34" charset="0"/>
              </a:rPr>
              <a:t>Background</a:t>
            </a:r>
          </a:p>
        </p:txBody>
      </p:sp>
      <p:sp>
        <p:nvSpPr>
          <p:cNvPr id="22" name="Rectangle 21">
            <a:extLst>
              <a:ext uri="{FF2B5EF4-FFF2-40B4-BE49-F238E27FC236}">
                <a16:creationId xmlns:a16="http://schemas.microsoft.com/office/drawing/2014/main" id="{D0191882-F369-7A77-E0AF-8351927DB90F}"/>
              </a:ext>
            </a:extLst>
          </p:cNvPr>
          <p:cNvSpPr/>
          <p:nvPr/>
        </p:nvSpPr>
        <p:spPr>
          <a:xfrm>
            <a:off x="758754" y="11554293"/>
            <a:ext cx="9455286" cy="819052"/>
          </a:xfrm>
          <a:prstGeom prst="rect">
            <a:avLst/>
          </a:prstGeom>
          <a:solidFill>
            <a:srgbClr val="EDB23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Helvetica" panose="020B0604020202020204" pitchFamily="34" charset="0"/>
                <a:cs typeface="Helvetica" panose="020B0604020202020204" pitchFamily="34" charset="0"/>
              </a:rPr>
              <a:t>Data</a:t>
            </a:r>
          </a:p>
        </p:txBody>
      </p:sp>
      <p:sp>
        <p:nvSpPr>
          <p:cNvPr id="24" name="TextBox 23">
            <a:extLst>
              <a:ext uri="{FF2B5EF4-FFF2-40B4-BE49-F238E27FC236}">
                <a16:creationId xmlns:a16="http://schemas.microsoft.com/office/drawing/2014/main" id="{FCDE350D-9BA3-5868-E714-1896767D538F}"/>
              </a:ext>
            </a:extLst>
          </p:cNvPr>
          <p:cNvSpPr txBox="1"/>
          <p:nvPr/>
        </p:nvSpPr>
        <p:spPr>
          <a:xfrm flipH="1">
            <a:off x="22704350" y="18040714"/>
            <a:ext cx="9455286" cy="3248005"/>
          </a:xfrm>
          <a:prstGeom prst="rect">
            <a:avLst/>
          </a:prstGeom>
          <a:noFill/>
        </p:spPr>
        <p:txBody>
          <a:bodyPr wrap="square" rtlCol="0">
            <a:spAutoFit/>
          </a:bodyPr>
          <a:lstStyle/>
          <a:p>
            <a:pPr marL="457200" marR="0" indent="-457200">
              <a:lnSpc>
                <a:spcPct val="107000"/>
              </a:lnSpc>
              <a:spcBef>
                <a:spcPts val="0"/>
              </a:spcBef>
              <a:spcAft>
                <a:spcPts val="800"/>
              </a:spcAft>
            </a:pPr>
            <a:r>
              <a:rPr lang="en-US" sz="1800" dirty="0">
                <a:effectLst/>
                <a:latin typeface="Helvetica" panose="020B0604020202020204" pitchFamily="34" charset="0"/>
                <a:ea typeface="Calibri" panose="020F0502020204030204" pitchFamily="34" charset="0"/>
                <a:cs typeface="Helvetica" panose="020B0604020202020204" pitchFamily="34" charset="0"/>
              </a:rPr>
              <a:t>Bivens, Josh. (2019). The economic costs and benefits of Airbnb: No reason for local policymakers to let Airbnb bypass tax or regulatory obligations. Economic Policy Institute, https://www.epi.org/publication/the-economic-costs-and-benefits-of-airbnb-no-reason-for-local-policymakers-to-let-airbnb-bypass-tax-or-regulatory-obligations/ </a:t>
            </a:r>
          </a:p>
          <a:p>
            <a:pPr marL="457200" marR="0" indent="-457200">
              <a:lnSpc>
                <a:spcPct val="107000"/>
              </a:lnSpc>
              <a:spcBef>
                <a:spcPts val="0"/>
              </a:spcBef>
              <a:spcAft>
                <a:spcPts val="800"/>
              </a:spcAft>
            </a:pPr>
            <a:r>
              <a:rPr lang="en-US" sz="1800" dirty="0">
                <a:effectLst/>
                <a:latin typeface="Helvetica" panose="020B0604020202020204" pitchFamily="34" charset="0"/>
                <a:ea typeface="Calibri" panose="020F0502020204030204" pitchFamily="34" charset="0"/>
                <a:cs typeface="Helvetica" panose="020B0604020202020204" pitchFamily="34" charset="0"/>
              </a:rPr>
              <a:t>Wachsmuth, D., &amp; </a:t>
            </a:r>
            <a:r>
              <a:rPr lang="en-US" sz="1800" dirty="0" err="1">
                <a:effectLst/>
                <a:latin typeface="Helvetica" panose="020B0604020202020204" pitchFamily="34" charset="0"/>
                <a:ea typeface="Calibri" panose="020F0502020204030204" pitchFamily="34" charset="0"/>
                <a:cs typeface="Helvetica" panose="020B0604020202020204" pitchFamily="34" charset="0"/>
              </a:rPr>
              <a:t>Weisler</a:t>
            </a:r>
            <a:r>
              <a:rPr lang="en-US" sz="1800" dirty="0">
                <a:effectLst/>
                <a:latin typeface="Helvetica" panose="020B0604020202020204" pitchFamily="34" charset="0"/>
                <a:ea typeface="Calibri" panose="020F0502020204030204" pitchFamily="34" charset="0"/>
                <a:cs typeface="Helvetica" panose="020B0604020202020204" pitchFamily="34" charset="0"/>
              </a:rPr>
              <a:t>, A. (2018). Airbnb and the rent gap: Gentrification through the sharing economy. Environment and Planning A: Economy and Space, 50(6), 1147–1170. https://doi.org/10.1177/0308518X18778038</a:t>
            </a:r>
          </a:p>
          <a:p>
            <a:pPr marL="457200" marR="0" indent="-457200">
              <a:lnSpc>
                <a:spcPct val="107000"/>
              </a:lnSpc>
              <a:spcBef>
                <a:spcPts val="0"/>
              </a:spcBef>
              <a:spcAft>
                <a:spcPts val="800"/>
              </a:spcAft>
            </a:pPr>
            <a:r>
              <a:rPr lang="en-US" sz="1800" dirty="0">
                <a:effectLst/>
                <a:latin typeface="Helvetica" panose="020B0604020202020204" pitchFamily="34" charset="0"/>
                <a:ea typeface="Calibri" panose="020F0502020204030204" pitchFamily="34" charset="0"/>
                <a:cs typeface="Helvetica" panose="020B0604020202020204" pitchFamily="34" charset="0"/>
              </a:rPr>
              <a:t>Xu, </a:t>
            </a:r>
            <a:r>
              <a:rPr lang="en-US" sz="1800" dirty="0" err="1">
                <a:effectLst/>
                <a:latin typeface="Helvetica" panose="020B0604020202020204" pitchFamily="34" charset="0"/>
                <a:ea typeface="Calibri" panose="020F0502020204030204" pitchFamily="34" charset="0"/>
                <a:cs typeface="Helvetica" panose="020B0604020202020204" pitchFamily="34" charset="0"/>
              </a:rPr>
              <a:t>Minhong</a:t>
            </a:r>
            <a:r>
              <a:rPr lang="en-US" sz="1800" dirty="0">
                <a:effectLst/>
                <a:latin typeface="Helvetica" panose="020B0604020202020204" pitchFamily="34" charset="0"/>
                <a:ea typeface="Calibri" panose="020F0502020204030204" pitchFamily="34" charset="0"/>
                <a:cs typeface="Helvetica" panose="020B0604020202020204" pitchFamily="34" charset="0"/>
              </a:rPr>
              <a:t> &amp; Xu, </a:t>
            </a:r>
            <a:r>
              <a:rPr lang="en-US" sz="1800" dirty="0" err="1">
                <a:effectLst/>
                <a:latin typeface="Helvetica" panose="020B0604020202020204" pitchFamily="34" charset="0"/>
                <a:ea typeface="Calibri" panose="020F0502020204030204" pitchFamily="34" charset="0"/>
                <a:cs typeface="Helvetica" panose="020B0604020202020204" pitchFamily="34" charset="0"/>
              </a:rPr>
              <a:t>Yilan</a:t>
            </a:r>
            <a:r>
              <a:rPr lang="en-US" sz="1800" dirty="0">
                <a:effectLst/>
                <a:latin typeface="Helvetica" panose="020B0604020202020204" pitchFamily="34" charset="0"/>
                <a:ea typeface="Calibri" panose="020F0502020204030204" pitchFamily="34" charset="0"/>
                <a:cs typeface="Helvetica" panose="020B0604020202020204" pitchFamily="34" charset="0"/>
              </a:rPr>
              <a:t>. (2021). What happens when Airbnb comes to the neighborhood: The impact of home-sharing on neighborhood investment. Regional Science and Urban Economics, 88. https://doi.org/10.1016/j.regsciurbeco.2021.103670</a:t>
            </a:r>
          </a:p>
        </p:txBody>
      </p:sp>
      <p:sp>
        <p:nvSpPr>
          <p:cNvPr id="25" name="TextBox 24">
            <a:extLst>
              <a:ext uri="{FF2B5EF4-FFF2-40B4-BE49-F238E27FC236}">
                <a16:creationId xmlns:a16="http://schemas.microsoft.com/office/drawing/2014/main" id="{CCFFEDEC-0CE5-3F7F-A7EA-6FEE4DAB0C32}"/>
              </a:ext>
            </a:extLst>
          </p:cNvPr>
          <p:cNvSpPr txBox="1"/>
          <p:nvPr/>
        </p:nvSpPr>
        <p:spPr>
          <a:xfrm flipH="1">
            <a:off x="758754" y="12373345"/>
            <a:ext cx="9455286" cy="1569660"/>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rPr>
              <a:t>Data for this project was pulled from Inside Airbnb’s dataset of Airbnb listings from October 2020. This project focuses specifically on apartment listings in Boston, Washington D.C., and San Francisco.</a:t>
            </a:r>
          </a:p>
        </p:txBody>
      </p:sp>
      <p:sp>
        <p:nvSpPr>
          <p:cNvPr id="30" name="Rectangle 29">
            <a:extLst>
              <a:ext uri="{FF2B5EF4-FFF2-40B4-BE49-F238E27FC236}">
                <a16:creationId xmlns:a16="http://schemas.microsoft.com/office/drawing/2014/main" id="{670ABF4F-A7BF-3DA3-C13E-C026E4A4EB78}"/>
              </a:ext>
            </a:extLst>
          </p:cNvPr>
          <p:cNvSpPr/>
          <p:nvPr/>
        </p:nvSpPr>
        <p:spPr>
          <a:xfrm>
            <a:off x="22704357" y="4082857"/>
            <a:ext cx="9455286" cy="1211143"/>
          </a:xfrm>
          <a:prstGeom prst="rect">
            <a:avLst/>
          </a:prstGeom>
          <a:solidFill>
            <a:srgbClr val="EDB23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Helvetica" panose="020B0604020202020204" pitchFamily="34" charset="0"/>
                <a:cs typeface="Helvetica" panose="020B0604020202020204" pitchFamily="34" charset="0"/>
              </a:rPr>
              <a:t>Comparing Models with and Without Neighborhood</a:t>
            </a:r>
          </a:p>
        </p:txBody>
      </p:sp>
      <p:sp>
        <p:nvSpPr>
          <p:cNvPr id="31" name="Rectangle 30">
            <a:extLst>
              <a:ext uri="{FF2B5EF4-FFF2-40B4-BE49-F238E27FC236}">
                <a16:creationId xmlns:a16="http://schemas.microsoft.com/office/drawing/2014/main" id="{15064CA6-D138-E5FA-2709-483744DC3EE4}"/>
              </a:ext>
            </a:extLst>
          </p:cNvPr>
          <p:cNvSpPr/>
          <p:nvPr/>
        </p:nvSpPr>
        <p:spPr>
          <a:xfrm>
            <a:off x="11887189" y="4082857"/>
            <a:ext cx="9455286" cy="1211145"/>
          </a:xfrm>
          <a:prstGeom prst="rect">
            <a:avLst/>
          </a:prstGeom>
          <a:solidFill>
            <a:srgbClr val="EDB23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Helvetica" panose="020B0604020202020204" pitchFamily="34" charset="0"/>
                <a:cs typeface="Helvetica" panose="020B0604020202020204" pitchFamily="34" charset="0"/>
              </a:rPr>
              <a:t>Average Airbnb Price per Night by Neighborhood</a:t>
            </a:r>
          </a:p>
        </p:txBody>
      </p:sp>
      <p:sp>
        <p:nvSpPr>
          <p:cNvPr id="32" name="Rectangle 31">
            <a:extLst>
              <a:ext uri="{FF2B5EF4-FFF2-40B4-BE49-F238E27FC236}">
                <a16:creationId xmlns:a16="http://schemas.microsoft.com/office/drawing/2014/main" id="{30ABA9DE-D66C-9C7A-B057-F295A6E936FA}"/>
              </a:ext>
            </a:extLst>
          </p:cNvPr>
          <p:cNvSpPr/>
          <p:nvPr/>
        </p:nvSpPr>
        <p:spPr>
          <a:xfrm>
            <a:off x="22704350" y="12952013"/>
            <a:ext cx="9455286" cy="819052"/>
          </a:xfrm>
          <a:prstGeom prst="rect">
            <a:avLst/>
          </a:prstGeom>
          <a:solidFill>
            <a:srgbClr val="EDB23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Helvetica" panose="020B0604020202020204" pitchFamily="34" charset="0"/>
                <a:cs typeface="Helvetica" panose="020B0604020202020204" pitchFamily="34" charset="0"/>
              </a:rPr>
              <a:t>Data Ethics and Limitations</a:t>
            </a:r>
          </a:p>
        </p:txBody>
      </p:sp>
      <p:sp>
        <p:nvSpPr>
          <p:cNvPr id="33" name="Rectangle 32">
            <a:extLst>
              <a:ext uri="{FF2B5EF4-FFF2-40B4-BE49-F238E27FC236}">
                <a16:creationId xmlns:a16="http://schemas.microsoft.com/office/drawing/2014/main" id="{812B2980-069E-1728-EF43-74BECF9C5B8A}"/>
              </a:ext>
            </a:extLst>
          </p:cNvPr>
          <p:cNvSpPr/>
          <p:nvPr/>
        </p:nvSpPr>
        <p:spPr>
          <a:xfrm>
            <a:off x="22704350" y="17221662"/>
            <a:ext cx="9455286" cy="819052"/>
          </a:xfrm>
          <a:prstGeom prst="rect">
            <a:avLst/>
          </a:prstGeom>
          <a:solidFill>
            <a:srgbClr val="EDB23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Helvetica" panose="020B0604020202020204" pitchFamily="34" charset="0"/>
                <a:cs typeface="Helvetica" panose="020B0604020202020204" pitchFamily="34" charset="0"/>
              </a:rPr>
              <a:t>Sources</a:t>
            </a:r>
          </a:p>
        </p:txBody>
      </p:sp>
      <p:sp>
        <p:nvSpPr>
          <p:cNvPr id="37" name="Rectangle 36">
            <a:extLst>
              <a:ext uri="{FF2B5EF4-FFF2-40B4-BE49-F238E27FC236}">
                <a16:creationId xmlns:a16="http://schemas.microsoft.com/office/drawing/2014/main" id="{6B8D2DAE-E894-7715-7BCF-A5371E7F3319}"/>
              </a:ext>
            </a:extLst>
          </p:cNvPr>
          <p:cNvSpPr/>
          <p:nvPr/>
        </p:nvSpPr>
        <p:spPr>
          <a:xfrm>
            <a:off x="22704350" y="8976690"/>
            <a:ext cx="9455286" cy="819052"/>
          </a:xfrm>
          <a:prstGeom prst="rect">
            <a:avLst/>
          </a:prstGeom>
          <a:solidFill>
            <a:srgbClr val="EDB23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Helvetica" panose="020B0604020202020204" pitchFamily="34" charset="0"/>
                <a:cs typeface="Helvetica" panose="020B0604020202020204" pitchFamily="34" charset="0"/>
              </a:rPr>
              <a:t>Methods</a:t>
            </a:r>
          </a:p>
        </p:txBody>
      </p:sp>
      <p:sp>
        <p:nvSpPr>
          <p:cNvPr id="47" name="TextBox 46">
            <a:extLst>
              <a:ext uri="{FF2B5EF4-FFF2-40B4-BE49-F238E27FC236}">
                <a16:creationId xmlns:a16="http://schemas.microsoft.com/office/drawing/2014/main" id="{CA043750-B7CA-A0FD-E3F4-4A65F4C52837}"/>
              </a:ext>
            </a:extLst>
          </p:cNvPr>
          <p:cNvSpPr txBox="1"/>
          <p:nvPr/>
        </p:nvSpPr>
        <p:spPr>
          <a:xfrm flipH="1">
            <a:off x="22704350" y="13771065"/>
            <a:ext cx="9455286" cy="3416320"/>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rPr>
              <a:t>The main ethical issue with this data is that some neighborhoods had to be consolidated into levels with other neighborhoods during the data cleaning process, due to low levels of Airbnb rentals in those neighborhoods. While socioeconomic characteristics were the main method for finding appropriate groupings, consolidation necessarily may include the obfuscation of demographic trends. A major limitation is that this data did not include socioeconomic characteristics by neighborhood, which is thus an opportunity for expansion in future research.</a:t>
            </a:r>
          </a:p>
        </p:txBody>
      </p:sp>
      <p:sp>
        <p:nvSpPr>
          <p:cNvPr id="49" name="TextBox 48">
            <a:extLst>
              <a:ext uri="{FF2B5EF4-FFF2-40B4-BE49-F238E27FC236}">
                <a16:creationId xmlns:a16="http://schemas.microsoft.com/office/drawing/2014/main" id="{4379A82A-98C3-C6A4-8553-28D876506A6B}"/>
              </a:ext>
            </a:extLst>
          </p:cNvPr>
          <p:cNvSpPr txBox="1"/>
          <p:nvPr/>
        </p:nvSpPr>
        <p:spPr>
          <a:xfrm flipH="1">
            <a:off x="22704343" y="9795742"/>
            <a:ext cx="9455286" cy="3046988"/>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rPr>
              <a:t>I first consolidated neighborhoods into levels based on socioeconomic characteristics, then used multiple imputation package to deal with missingness. The initial models were produced by applying AIC and BIC to determine the best single-order models. Then, of the models identified, I chose the most useful using 5-fold cross-validation. Finally, I produced the presented model for each city after checking regression assumptions, applying a Box-Cox transformation to the price variable, and removing influential outliers.</a:t>
            </a:r>
          </a:p>
        </p:txBody>
      </p:sp>
      <p:sp>
        <p:nvSpPr>
          <p:cNvPr id="50" name="TextBox 49">
            <a:extLst>
              <a:ext uri="{FF2B5EF4-FFF2-40B4-BE49-F238E27FC236}">
                <a16:creationId xmlns:a16="http://schemas.microsoft.com/office/drawing/2014/main" id="{2244BB6A-9767-4C07-B070-0BF97ABED114}"/>
              </a:ext>
            </a:extLst>
          </p:cNvPr>
          <p:cNvSpPr txBox="1"/>
          <p:nvPr/>
        </p:nvSpPr>
        <p:spPr>
          <a:xfrm flipH="1">
            <a:off x="758754" y="20822753"/>
            <a:ext cx="9455286" cy="646331"/>
          </a:xfrm>
          <a:prstGeom prst="rect">
            <a:avLst/>
          </a:prstGeom>
          <a:noFill/>
        </p:spPr>
        <p:txBody>
          <a:bodyPr wrap="square" rtlCol="0">
            <a:spAutoFit/>
          </a:bodyPr>
          <a:lstStyle/>
          <a:p>
            <a:r>
              <a:rPr lang="en-US" sz="1800" dirty="0">
                <a:latin typeface="Helvetica" panose="020B0604020202020204" pitchFamily="34" charset="0"/>
                <a:cs typeface="Helvetica" panose="020B0604020202020204" pitchFamily="34" charset="0"/>
              </a:rPr>
              <a:t>Fig 1. Average Boston Neighborhood Airbnb Price by Racial Population Race Percentages. Data from Airbnb and ACS. </a:t>
            </a:r>
          </a:p>
        </p:txBody>
      </p:sp>
      <p:graphicFrame>
        <p:nvGraphicFramePr>
          <p:cNvPr id="3" name="Chart 2">
            <a:extLst>
              <a:ext uri="{FF2B5EF4-FFF2-40B4-BE49-F238E27FC236}">
                <a16:creationId xmlns:a16="http://schemas.microsoft.com/office/drawing/2014/main" id="{A791E6E1-675B-ED88-23F3-C3A9D14AEE45}"/>
              </a:ext>
            </a:extLst>
          </p:cNvPr>
          <p:cNvGraphicFramePr>
            <a:graphicFrameLocks/>
          </p:cNvGraphicFramePr>
          <p:nvPr>
            <p:extLst>
              <p:ext uri="{D42A27DB-BD31-4B8C-83A1-F6EECF244321}">
                <p14:modId xmlns:p14="http://schemas.microsoft.com/office/powerpoint/2010/main" val="944072035"/>
              </p:ext>
            </p:extLst>
          </p:nvPr>
        </p:nvGraphicFramePr>
        <p:xfrm>
          <a:off x="758754" y="14139081"/>
          <a:ext cx="9455286" cy="66836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6">
            <a:extLst>
              <a:ext uri="{FF2B5EF4-FFF2-40B4-BE49-F238E27FC236}">
                <a16:creationId xmlns:a16="http://schemas.microsoft.com/office/drawing/2014/main" id="{1C0A699A-5D69-159A-D988-B0DD7D360257}"/>
              </a:ext>
            </a:extLst>
          </p:cNvPr>
          <p:cNvGraphicFramePr>
            <a:graphicFrameLocks noGrp="1"/>
          </p:cNvGraphicFramePr>
          <p:nvPr>
            <p:extLst>
              <p:ext uri="{D42A27DB-BD31-4B8C-83A1-F6EECF244321}">
                <p14:modId xmlns:p14="http://schemas.microsoft.com/office/powerpoint/2010/main" val="287822567"/>
              </p:ext>
            </p:extLst>
          </p:nvPr>
        </p:nvGraphicFramePr>
        <p:xfrm>
          <a:off x="22704357" y="5979975"/>
          <a:ext cx="9455283" cy="2194560"/>
        </p:xfrm>
        <a:graphic>
          <a:graphicData uri="http://schemas.openxmlformats.org/drawingml/2006/table">
            <a:tbl>
              <a:tblPr firstRow="1" bandRow="1">
                <a:tableStyleId>{5C22544A-7EE6-4342-B048-85BDC9FD1C3A}</a:tableStyleId>
              </a:tblPr>
              <a:tblGrid>
                <a:gridCol w="3151761">
                  <a:extLst>
                    <a:ext uri="{9D8B030D-6E8A-4147-A177-3AD203B41FA5}">
                      <a16:colId xmlns:a16="http://schemas.microsoft.com/office/drawing/2014/main" val="2373757111"/>
                    </a:ext>
                  </a:extLst>
                </a:gridCol>
                <a:gridCol w="3151761">
                  <a:extLst>
                    <a:ext uri="{9D8B030D-6E8A-4147-A177-3AD203B41FA5}">
                      <a16:colId xmlns:a16="http://schemas.microsoft.com/office/drawing/2014/main" val="1043040514"/>
                    </a:ext>
                  </a:extLst>
                </a:gridCol>
                <a:gridCol w="3151761">
                  <a:extLst>
                    <a:ext uri="{9D8B030D-6E8A-4147-A177-3AD203B41FA5}">
                      <a16:colId xmlns:a16="http://schemas.microsoft.com/office/drawing/2014/main" val="2560753638"/>
                    </a:ext>
                  </a:extLst>
                </a:gridCol>
              </a:tblGrid>
              <a:tr h="370840">
                <a:tc>
                  <a:txBody>
                    <a:bodyPr/>
                    <a:lstStyle/>
                    <a:p>
                      <a:pPr algn="ctr"/>
                      <a:r>
                        <a:rPr lang="en-US" sz="2400" dirty="0">
                          <a:latin typeface="Helvetica" panose="020B0604020202020204" pitchFamily="34" charset="0"/>
                          <a:cs typeface="Helvetica" panose="020B0604020202020204" pitchFamily="34" charset="0"/>
                        </a:rPr>
                        <a:t>City</a:t>
                      </a:r>
                    </a:p>
                  </a:txBody>
                  <a:tcPr anchor="ctr">
                    <a:solidFill>
                      <a:srgbClr val="7B9E87"/>
                    </a:solidFill>
                  </a:tcPr>
                </a:tc>
                <a:tc>
                  <a:txBody>
                    <a:bodyPr/>
                    <a:lstStyle/>
                    <a:p>
                      <a:pPr algn="ctr"/>
                      <a:r>
                        <a:rPr lang="en-US" sz="2400" i="0" dirty="0">
                          <a:latin typeface="Helvetica" panose="020B0604020202020204" pitchFamily="34" charset="0"/>
                          <a:cs typeface="Helvetica" panose="020B0604020202020204" pitchFamily="34" charset="0"/>
                        </a:rPr>
                        <a:t>Adj. R</a:t>
                      </a:r>
                      <a:r>
                        <a:rPr lang="en-US" sz="2400" i="0" baseline="30000" dirty="0">
                          <a:latin typeface="Helvetica" panose="020B0604020202020204" pitchFamily="34" charset="0"/>
                          <a:cs typeface="Helvetica" panose="020B0604020202020204" pitchFamily="34" charset="0"/>
                        </a:rPr>
                        <a:t>2</a:t>
                      </a:r>
                      <a:r>
                        <a:rPr lang="en-US" sz="2400" i="1" baseline="30000" dirty="0">
                          <a:latin typeface="Helvetica" panose="020B0604020202020204" pitchFamily="34" charset="0"/>
                          <a:cs typeface="Helvetica" panose="020B0604020202020204" pitchFamily="34" charset="0"/>
                        </a:rPr>
                        <a:t> </a:t>
                      </a:r>
                      <a:r>
                        <a:rPr lang="en-US" sz="2400" dirty="0">
                          <a:latin typeface="Helvetica" panose="020B0604020202020204" pitchFamily="34" charset="0"/>
                          <a:cs typeface="Helvetica" panose="020B0604020202020204" pitchFamily="34" charset="0"/>
                        </a:rPr>
                        <a:t>With Neighborhood</a:t>
                      </a:r>
                    </a:p>
                  </a:txBody>
                  <a:tcPr anchor="ctr">
                    <a:solidFill>
                      <a:srgbClr val="7B9E87"/>
                    </a:solidFill>
                  </a:tcPr>
                </a:tc>
                <a:tc>
                  <a:txBody>
                    <a:bodyPr/>
                    <a:lstStyle/>
                    <a:p>
                      <a:pPr algn="ctr"/>
                      <a:r>
                        <a:rPr lang="en-US" sz="2400" i="0" dirty="0">
                          <a:latin typeface="Helvetica" panose="020B0604020202020204" pitchFamily="34" charset="0"/>
                          <a:cs typeface="Helvetica" panose="020B0604020202020204" pitchFamily="34" charset="0"/>
                        </a:rPr>
                        <a:t>Adj. R</a:t>
                      </a:r>
                      <a:r>
                        <a:rPr lang="en-US" sz="2400" i="0" baseline="30000" dirty="0">
                          <a:latin typeface="Helvetica" panose="020B0604020202020204" pitchFamily="34" charset="0"/>
                          <a:cs typeface="Helvetica" panose="020B0604020202020204" pitchFamily="34" charset="0"/>
                        </a:rPr>
                        <a:t>2 </a:t>
                      </a:r>
                      <a:r>
                        <a:rPr lang="en-US" sz="2400" dirty="0">
                          <a:latin typeface="Helvetica" panose="020B0604020202020204" pitchFamily="34" charset="0"/>
                          <a:cs typeface="Helvetica" panose="020B0604020202020204" pitchFamily="34" charset="0"/>
                        </a:rPr>
                        <a:t>Without Neighborhood</a:t>
                      </a:r>
                    </a:p>
                  </a:txBody>
                  <a:tcPr anchor="ctr">
                    <a:solidFill>
                      <a:srgbClr val="7B9E87"/>
                    </a:solidFill>
                  </a:tcPr>
                </a:tc>
                <a:extLst>
                  <a:ext uri="{0D108BD9-81ED-4DB2-BD59-A6C34878D82A}">
                    <a16:rowId xmlns:a16="http://schemas.microsoft.com/office/drawing/2014/main" val="1698406090"/>
                  </a:ext>
                </a:extLst>
              </a:tr>
              <a:tr h="370840">
                <a:tc>
                  <a:txBody>
                    <a:bodyPr/>
                    <a:lstStyle/>
                    <a:p>
                      <a:pPr algn="ctr"/>
                      <a:r>
                        <a:rPr lang="en-US" sz="2400" dirty="0">
                          <a:latin typeface="Helvetica" panose="020B0604020202020204" pitchFamily="34" charset="0"/>
                          <a:cs typeface="Helvetica" panose="020B0604020202020204" pitchFamily="34" charset="0"/>
                        </a:rPr>
                        <a:t>Boston</a:t>
                      </a:r>
                    </a:p>
                  </a:txBody>
                  <a:tcPr>
                    <a:solidFill>
                      <a:srgbClr val="BCCEC2"/>
                    </a:solidFill>
                  </a:tcPr>
                </a:tc>
                <a:tc>
                  <a:txBody>
                    <a:bodyPr/>
                    <a:lstStyle/>
                    <a:p>
                      <a:pPr algn="ctr"/>
                      <a:r>
                        <a:rPr lang="en-US" sz="2400" dirty="0">
                          <a:latin typeface="Helvetica" panose="020B0604020202020204" pitchFamily="34" charset="0"/>
                          <a:cs typeface="Helvetica" panose="020B0604020202020204" pitchFamily="34" charset="0"/>
                        </a:rPr>
                        <a:t>0.6634 </a:t>
                      </a:r>
                    </a:p>
                  </a:txBody>
                  <a:tcPr>
                    <a:solidFill>
                      <a:srgbClr val="BCCEC2"/>
                    </a:solidFill>
                  </a:tcPr>
                </a:tc>
                <a:tc>
                  <a:txBody>
                    <a:bodyPr/>
                    <a:lstStyle/>
                    <a:p>
                      <a:pPr algn="ctr"/>
                      <a:r>
                        <a:rPr lang="en-US" sz="2400" dirty="0">
                          <a:latin typeface="Helvetica" panose="020B0604020202020204" pitchFamily="34" charset="0"/>
                          <a:cs typeface="Helvetica" panose="020B0604020202020204" pitchFamily="34" charset="0"/>
                        </a:rPr>
                        <a:t>0.5669 </a:t>
                      </a:r>
                    </a:p>
                  </a:txBody>
                  <a:tcPr>
                    <a:solidFill>
                      <a:srgbClr val="BCCEC2"/>
                    </a:solidFill>
                  </a:tcPr>
                </a:tc>
                <a:extLst>
                  <a:ext uri="{0D108BD9-81ED-4DB2-BD59-A6C34878D82A}">
                    <a16:rowId xmlns:a16="http://schemas.microsoft.com/office/drawing/2014/main" val="3419460393"/>
                  </a:ext>
                </a:extLst>
              </a:tr>
              <a:tr h="370840">
                <a:tc>
                  <a:txBody>
                    <a:bodyPr/>
                    <a:lstStyle/>
                    <a:p>
                      <a:pPr algn="ctr"/>
                      <a:r>
                        <a:rPr lang="en-US" sz="2400" dirty="0">
                          <a:latin typeface="Helvetica" panose="020B0604020202020204" pitchFamily="34" charset="0"/>
                          <a:cs typeface="Helvetica" panose="020B0604020202020204" pitchFamily="34" charset="0"/>
                        </a:rPr>
                        <a:t>Washington D.C.</a:t>
                      </a:r>
                    </a:p>
                  </a:txBody>
                  <a:tcPr>
                    <a:solidFill>
                      <a:srgbClr val="DDE7E0"/>
                    </a:solidFill>
                  </a:tcPr>
                </a:tc>
                <a:tc>
                  <a:txBody>
                    <a:bodyPr/>
                    <a:lstStyle/>
                    <a:p>
                      <a:pPr algn="ctr"/>
                      <a:r>
                        <a:rPr lang="en-US" sz="2400" dirty="0">
                          <a:latin typeface="Helvetica" panose="020B0604020202020204" pitchFamily="34" charset="0"/>
                          <a:cs typeface="Helvetica" panose="020B0604020202020204" pitchFamily="34" charset="0"/>
                        </a:rPr>
                        <a:t>0.3723</a:t>
                      </a:r>
                    </a:p>
                  </a:txBody>
                  <a:tcPr>
                    <a:solidFill>
                      <a:srgbClr val="DDE7E0"/>
                    </a:solidFill>
                  </a:tcPr>
                </a:tc>
                <a:tc>
                  <a:txBody>
                    <a:bodyPr/>
                    <a:lstStyle/>
                    <a:p>
                      <a:pPr algn="ctr"/>
                      <a:r>
                        <a:rPr lang="en-US" sz="2400" dirty="0">
                          <a:latin typeface="Helvetica" panose="020B0604020202020204" pitchFamily="34" charset="0"/>
                          <a:cs typeface="Helvetica" panose="020B0604020202020204" pitchFamily="34" charset="0"/>
                        </a:rPr>
                        <a:t>0.3052</a:t>
                      </a:r>
                    </a:p>
                  </a:txBody>
                  <a:tcPr>
                    <a:solidFill>
                      <a:srgbClr val="DDE7E0"/>
                    </a:solidFill>
                  </a:tcPr>
                </a:tc>
                <a:extLst>
                  <a:ext uri="{0D108BD9-81ED-4DB2-BD59-A6C34878D82A}">
                    <a16:rowId xmlns:a16="http://schemas.microsoft.com/office/drawing/2014/main" val="243062286"/>
                  </a:ext>
                </a:extLst>
              </a:tr>
              <a:tr h="370840">
                <a:tc>
                  <a:txBody>
                    <a:bodyPr/>
                    <a:lstStyle/>
                    <a:p>
                      <a:pPr algn="ctr"/>
                      <a:r>
                        <a:rPr lang="en-US" sz="2400" dirty="0">
                          <a:latin typeface="Helvetica" panose="020B0604020202020204" pitchFamily="34" charset="0"/>
                          <a:cs typeface="Helvetica" panose="020B0604020202020204" pitchFamily="34" charset="0"/>
                        </a:rPr>
                        <a:t>San Francisco</a:t>
                      </a:r>
                    </a:p>
                  </a:txBody>
                  <a:tcPr>
                    <a:solidFill>
                      <a:srgbClr val="BCCEC2"/>
                    </a:solidFill>
                  </a:tcPr>
                </a:tc>
                <a:tc>
                  <a:txBody>
                    <a:bodyPr/>
                    <a:lstStyle/>
                    <a:p>
                      <a:pPr algn="ctr"/>
                      <a:r>
                        <a:rPr lang="en-US" sz="2400" dirty="0">
                          <a:latin typeface="Helvetica" panose="020B0604020202020204" pitchFamily="34" charset="0"/>
                          <a:cs typeface="Helvetica" panose="020B0604020202020204" pitchFamily="34" charset="0"/>
                        </a:rPr>
                        <a:t>0.487</a:t>
                      </a:r>
                    </a:p>
                  </a:txBody>
                  <a:tcPr>
                    <a:solidFill>
                      <a:srgbClr val="BCCEC2"/>
                    </a:solidFill>
                  </a:tcPr>
                </a:tc>
                <a:tc>
                  <a:txBody>
                    <a:bodyPr/>
                    <a:lstStyle/>
                    <a:p>
                      <a:pPr algn="ctr"/>
                      <a:r>
                        <a:rPr lang="en-US" sz="2400" dirty="0">
                          <a:latin typeface="Helvetica" panose="020B0604020202020204" pitchFamily="34" charset="0"/>
                          <a:cs typeface="Helvetica" panose="020B0604020202020204" pitchFamily="34" charset="0"/>
                        </a:rPr>
                        <a:t>0.4381 </a:t>
                      </a:r>
                    </a:p>
                  </a:txBody>
                  <a:tcPr>
                    <a:solidFill>
                      <a:srgbClr val="BCCEC2"/>
                    </a:solidFill>
                  </a:tcPr>
                </a:tc>
                <a:extLst>
                  <a:ext uri="{0D108BD9-81ED-4DB2-BD59-A6C34878D82A}">
                    <a16:rowId xmlns:a16="http://schemas.microsoft.com/office/drawing/2014/main" val="2916222411"/>
                  </a:ext>
                </a:extLst>
              </a:tr>
            </a:tbl>
          </a:graphicData>
        </a:graphic>
      </p:graphicFrame>
      <p:pic>
        <p:nvPicPr>
          <p:cNvPr id="1030" name="Picture 6" descr="Plot object">
            <a:extLst>
              <a:ext uri="{FF2B5EF4-FFF2-40B4-BE49-F238E27FC236}">
                <a16:creationId xmlns:a16="http://schemas.microsoft.com/office/drawing/2014/main" id="{5476301F-78A4-6A94-CD78-FBB1A77052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12149" y="15441756"/>
            <a:ext cx="9381418" cy="52959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lot object">
            <a:extLst>
              <a:ext uri="{FF2B5EF4-FFF2-40B4-BE49-F238E27FC236}">
                <a16:creationId xmlns:a16="http://schemas.microsoft.com/office/drawing/2014/main" id="{83C34958-4E14-CF29-7B11-A6042868C4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05140" y="10396488"/>
            <a:ext cx="8937332" cy="50452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lot object">
            <a:extLst>
              <a:ext uri="{FF2B5EF4-FFF2-40B4-BE49-F238E27FC236}">
                <a16:creationId xmlns:a16="http://schemas.microsoft.com/office/drawing/2014/main" id="{5E05634A-A2E1-3398-59D8-07B3981E2F2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705"/>
          <a:stretch/>
        </p:blipFill>
        <p:spPr bwMode="auto">
          <a:xfrm>
            <a:off x="11887189" y="5597541"/>
            <a:ext cx="9455283" cy="50331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7CC7D1-6112-125A-F203-37F5C6A79A6B}"/>
              </a:ext>
            </a:extLst>
          </p:cNvPr>
          <p:cNvSpPr txBox="1"/>
          <p:nvPr/>
        </p:nvSpPr>
        <p:spPr>
          <a:xfrm flipH="1">
            <a:off x="12405140" y="20822753"/>
            <a:ext cx="8988427" cy="646331"/>
          </a:xfrm>
          <a:prstGeom prst="rect">
            <a:avLst/>
          </a:prstGeom>
          <a:noFill/>
        </p:spPr>
        <p:txBody>
          <a:bodyPr wrap="square" rtlCol="0">
            <a:spAutoFit/>
          </a:bodyPr>
          <a:lstStyle/>
          <a:p>
            <a:r>
              <a:rPr lang="en-US" sz="1800" dirty="0">
                <a:latin typeface="Helvetica" panose="020B0604020202020204" pitchFamily="34" charset="0"/>
                <a:cs typeface="Helvetica" panose="020B0604020202020204" pitchFamily="34" charset="0"/>
              </a:rPr>
              <a:t>Fig 2. Forest Plots of Airbnb Prices by Neighborhood, least to greatest, for Boston, Washington D.C. and San Francisco in that order. Data from Airbnb.</a:t>
            </a:r>
          </a:p>
        </p:txBody>
      </p:sp>
      <p:sp>
        <p:nvSpPr>
          <p:cNvPr id="7" name="TextBox 6">
            <a:extLst>
              <a:ext uri="{FF2B5EF4-FFF2-40B4-BE49-F238E27FC236}">
                <a16:creationId xmlns:a16="http://schemas.microsoft.com/office/drawing/2014/main" id="{6A0D82CD-D66E-1A3D-391C-B680B51F921F}"/>
              </a:ext>
            </a:extLst>
          </p:cNvPr>
          <p:cNvSpPr txBox="1"/>
          <p:nvPr/>
        </p:nvSpPr>
        <p:spPr>
          <a:xfrm flipH="1">
            <a:off x="22704343" y="8179926"/>
            <a:ext cx="9455282" cy="646331"/>
          </a:xfrm>
          <a:prstGeom prst="rect">
            <a:avLst/>
          </a:prstGeom>
          <a:noFill/>
        </p:spPr>
        <p:txBody>
          <a:bodyPr wrap="square" rtlCol="0">
            <a:spAutoFit/>
          </a:bodyPr>
          <a:lstStyle/>
          <a:p>
            <a:r>
              <a:rPr lang="en-US" sz="1800" dirty="0">
                <a:latin typeface="Helvetica" panose="020B0604020202020204" pitchFamily="34" charset="0"/>
                <a:cs typeface="Helvetica" panose="020B0604020202020204" pitchFamily="34" charset="0"/>
              </a:rPr>
              <a:t>Fig 3. Table comparing adjusted R</a:t>
            </a:r>
            <a:r>
              <a:rPr lang="en-US" sz="1800" i="0" baseline="30000" dirty="0">
                <a:latin typeface="Helvetica" panose="020B0604020202020204" pitchFamily="34" charset="0"/>
                <a:cs typeface="Helvetica" panose="020B0604020202020204" pitchFamily="34" charset="0"/>
              </a:rPr>
              <a:t>2</a:t>
            </a:r>
            <a:r>
              <a:rPr lang="en-US" sz="1800" dirty="0">
                <a:latin typeface="Helvetica" panose="020B0604020202020204" pitchFamily="34" charset="0"/>
                <a:cs typeface="Helvetica" panose="020B0604020202020204" pitchFamily="34" charset="0"/>
              </a:rPr>
              <a:t> with neighborhood as a model variable to adjusted R</a:t>
            </a:r>
            <a:r>
              <a:rPr lang="en-US" sz="1800" i="0" baseline="30000" dirty="0">
                <a:latin typeface="Helvetica" panose="020B0604020202020204" pitchFamily="34" charset="0"/>
                <a:cs typeface="Helvetica" panose="020B0604020202020204" pitchFamily="34" charset="0"/>
              </a:rPr>
              <a:t>2</a:t>
            </a:r>
            <a:r>
              <a:rPr lang="en-US" sz="1800" dirty="0">
                <a:latin typeface="Helvetica" panose="020B0604020202020204" pitchFamily="34" charset="0"/>
                <a:cs typeface="Helvetica" panose="020B0604020202020204" pitchFamily="34" charset="0"/>
              </a:rPr>
              <a:t> without neighborhood in the model for each city.  Data from Airbnb. </a:t>
            </a:r>
          </a:p>
        </p:txBody>
      </p:sp>
      <p:sp>
        <p:nvSpPr>
          <p:cNvPr id="11" name="TextBox 10">
            <a:extLst>
              <a:ext uri="{FF2B5EF4-FFF2-40B4-BE49-F238E27FC236}">
                <a16:creationId xmlns:a16="http://schemas.microsoft.com/office/drawing/2014/main" id="{0A562A8A-EBC3-3ED4-D8B1-DE257E059D2F}"/>
              </a:ext>
            </a:extLst>
          </p:cNvPr>
          <p:cNvSpPr txBox="1"/>
          <p:nvPr/>
        </p:nvSpPr>
        <p:spPr>
          <a:xfrm flipH="1">
            <a:off x="22704343" y="5407290"/>
            <a:ext cx="9455286" cy="461665"/>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rPr>
              <a:t>Models with neighborhood were more predictive of Airbnb price.</a:t>
            </a:r>
          </a:p>
        </p:txBody>
      </p:sp>
      <p:sp>
        <p:nvSpPr>
          <p:cNvPr id="12" name="TextBox 11">
            <a:extLst>
              <a:ext uri="{FF2B5EF4-FFF2-40B4-BE49-F238E27FC236}">
                <a16:creationId xmlns:a16="http://schemas.microsoft.com/office/drawing/2014/main" id="{F7886403-40C2-AF6F-C551-AFDC52E0E138}"/>
              </a:ext>
            </a:extLst>
          </p:cNvPr>
          <p:cNvSpPr txBox="1"/>
          <p:nvPr/>
        </p:nvSpPr>
        <p:spPr>
          <a:xfrm flipH="1">
            <a:off x="758754" y="2332355"/>
            <a:ext cx="5192810" cy="830997"/>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rPr>
              <a:t>Ashton Craycraft ‘23</a:t>
            </a:r>
          </a:p>
          <a:p>
            <a:r>
              <a:rPr lang="en-US" sz="2400" dirty="0">
                <a:latin typeface="Helvetica" panose="020B0604020202020204" pitchFamily="34" charset="0"/>
                <a:cs typeface="Helvetica" panose="020B0604020202020204" pitchFamily="34" charset="0"/>
              </a:rPr>
              <a:t>Data Science Major Capstone</a:t>
            </a:r>
          </a:p>
        </p:txBody>
      </p:sp>
      <p:pic>
        <p:nvPicPr>
          <p:cNvPr id="15" name="Picture 14" descr="Shape&#10;&#10;Description automatically generated with medium confidence">
            <a:extLst>
              <a:ext uri="{FF2B5EF4-FFF2-40B4-BE49-F238E27FC236}">
                <a16:creationId xmlns:a16="http://schemas.microsoft.com/office/drawing/2014/main" id="{C994F03F-D204-CF56-8990-069E5129C5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67040" y="1303015"/>
            <a:ext cx="2204309" cy="1416166"/>
          </a:xfrm>
          <a:prstGeom prst="rect">
            <a:avLst/>
          </a:prstGeom>
        </p:spPr>
      </p:pic>
    </p:spTree>
    <p:extLst>
      <p:ext uri="{BB962C8B-B14F-4D97-AF65-F5344CB8AC3E}">
        <p14:creationId xmlns:p14="http://schemas.microsoft.com/office/powerpoint/2010/main" val="1222563630"/>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ArchwayVTI">
  <a:themeElements>
    <a:clrScheme name="AnalogousFromRegularSeed_2SEEDS">
      <a:dk1>
        <a:srgbClr val="000000"/>
      </a:dk1>
      <a:lt1>
        <a:srgbClr val="FFFFFF"/>
      </a:lt1>
      <a:dk2>
        <a:srgbClr val="1A282F"/>
      </a:dk2>
      <a:lt2>
        <a:srgbClr val="F0F2F3"/>
      </a:lt2>
      <a:accent1>
        <a:srgbClr val="B16C3B"/>
      </a:accent1>
      <a:accent2>
        <a:srgbClr val="C34D4D"/>
      </a:accent2>
      <a:accent3>
        <a:srgbClr val="B5A347"/>
      </a:accent3>
      <a:accent4>
        <a:srgbClr val="3BA9B1"/>
      </a:accent4>
      <a:accent5>
        <a:srgbClr val="4D89C3"/>
      </a:accent5>
      <a:accent6>
        <a:srgbClr val="3E49B3"/>
      </a:accent6>
      <a:hlink>
        <a:srgbClr val="3F89BF"/>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3320</TotalTime>
  <Words>648</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Felix Titling</vt:lpstr>
      <vt:lpstr>Goudy Old Style</vt:lpstr>
      <vt:lpstr>Helvetica</vt:lpstr>
      <vt:lpstr>ArchwayVTI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Ashton Craycraft</dc:creator>
  <cp:lastModifiedBy>Ashton Craycraft</cp:lastModifiedBy>
  <cp:revision>27</cp:revision>
  <dcterms:created xsi:type="dcterms:W3CDTF">2023-03-06T21:28:03Z</dcterms:created>
  <dcterms:modified xsi:type="dcterms:W3CDTF">2023-03-10T20:17:38Z</dcterms:modified>
</cp:coreProperties>
</file>