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62" r:id="rId5"/>
    <p:sldId id="271" r:id="rId6"/>
    <p:sldId id="268" r:id="rId7"/>
    <p:sldId id="269" r:id="rId8"/>
    <p:sldId id="259" r:id="rId9"/>
    <p:sldId id="263" r:id="rId10"/>
    <p:sldId id="272" r:id="rId11"/>
    <p:sldId id="266" r:id="rId12"/>
    <p:sldId id="258" r:id="rId13"/>
    <p:sldId id="260" r:id="rId14"/>
    <p:sldId id="261" r:id="rId15"/>
    <p:sldId id="265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7" autoAdjust="0"/>
  </p:normalViewPr>
  <p:slideViewPr>
    <p:cSldViewPr snapToGrid="0" snapToObjects="1">
      <p:cViewPr varScale="1">
        <p:scale>
          <a:sx n="116" d="100"/>
          <a:sy n="116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FC11-0F4F-1A4A-B20C-2EE3B2630F2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60CD-B060-9A4F-8D3C-6B4D3611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5781" y="3895287"/>
            <a:ext cx="3254665" cy="1387690"/>
          </a:xfrm>
        </p:spPr>
        <p:txBody>
          <a:bodyPr>
            <a:normAutofit/>
          </a:bodyPr>
          <a:lstStyle/>
          <a:p>
            <a:r>
              <a:rPr lang="en-US" dirty="0" smtClean="0"/>
              <a:t>The Material of The Future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786690" y="548105"/>
            <a:ext cx="5570620" cy="1208008"/>
          </a:xfr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Carbon Nanotubes</a:t>
            </a:r>
            <a:endParaRPr lang="en-US" sz="5400" dirty="0"/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254001" y="5815265"/>
            <a:ext cx="4728135" cy="64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Presenter: Andrew Crenwelge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Projected Market Demand</a:t>
            </a:r>
            <a:endParaRPr lang="en-US" dirty="0"/>
          </a:p>
        </p:txBody>
      </p:sp>
      <p:pic>
        <p:nvPicPr>
          <p:cNvPr id="5" name="Content Placeholder 4" descr="CNT market2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" t="-26" b="-26"/>
          <a:stretch/>
        </p:blipFill>
        <p:spPr>
          <a:xfrm>
            <a:off x="895684" y="1720850"/>
            <a:ext cx="7151354" cy="4525963"/>
          </a:xfrm>
        </p:spPr>
      </p:pic>
    </p:spTree>
    <p:extLst>
      <p:ext uri="{BB962C8B-B14F-4D97-AF65-F5344CB8AC3E}">
        <p14:creationId xmlns:p14="http://schemas.microsoft.com/office/powerpoint/2010/main" val="121081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Polymers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use of CNT</a:t>
            </a:r>
          </a:p>
          <a:p>
            <a:r>
              <a:rPr lang="en-US" dirty="0" smtClean="0"/>
              <a:t>Bulk CNT (unorganized fragments) added as composite fibers in polymers to improve physical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Energy Industry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3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Transistors</a:t>
            </a:r>
            <a:endParaRPr lang="en-US" dirty="0" smtClean="0"/>
          </a:p>
          <a:p>
            <a:r>
              <a:rPr lang="en-US" dirty="0" smtClean="0"/>
              <a:t>Electrical Cables</a:t>
            </a:r>
          </a:p>
          <a:p>
            <a:pPr lvl="1"/>
            <a:r>
              <a:rPr lang="en-US" dirty="0" smtClean="0"/>
              <a:t>Power/Data </a:t>
            </a:r>
            <a:r>
              <a:rPr lang="en-US" dirty="0" smtClean="0"/>
              <a:t>Transmission</a:t>
            </a:r>
            <a:endParaRPr lang="en-US" dirty="0" smtClean="0"/>
          </a:p>
          <a:p>
            <a:r>
              <a:rPr lang="en-US" dirty="0" smtClean="0"/>
              <a:t>Paper</a:t>
            </a:r>
            <a:r>
              <a:rPr lang="en-US" baseline="0" dirty="0" smtClean="0"/>
              <a:t> </a:t>
            </a:r>
            <a:r>
              <a:rPr lang="en-US" baseline="0" dirty="0" smtClean="0"/>
              <a:t>Batteries</a:t>
            </a:r>
          </a:p>
          <a:p>
            <a:pPr lvl="1"/>
            <a:r>
              <a:rPr lang="en-US" dirty="0" smtClean="0"/>
              <a:t>Cellulose infused w/CNTs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baseline="0" dirty="0" smtClean="0"/>
              <a:t>hat function</a:t>
            </a:r>
            <a:r>
              <a:rPr lang="en-US" dirty="0" smtClean="0"/>
              <a:t> as anodes</a:t>
            </a:r>
            <a:endParaRPr lang="en-US" baseline="0" dirty="0" smtClean="0"/>
          </a:p>
          <a:p>
            <a:r>
              <a:rPr lang="en-US" baseline="0" dirty="0" smtClean="0"/>
              <a:t>Photovoltaic </a:t>
            </a:r>
            <a:r>
              <a:rPr lang="en-US" baseline="0" dirty="0" smtClean="0"/>
              <a:t>Cells</a:t>
            </a:r>
          </a:p>
          <a:p>
            <a:pPr lvl="1"/>
            <a:r>
              <a:rPr lang="en-US" sz="2600" dirty="0"/>
              <a:t>Experimentally observed to</a:t>
            </a:r>
          </a:p>
          <a:p>
            <a:pPr marL="457200" lvl="1" indent="0">
              <a:buNone/>
            </a:pPr>
            <a:r>
              <a:rPr lang="en-US" sz="2600" dirty="0" smtClean="0"/>
              <a:t>increase efficiency up to </a:t>
            </a:r>
            <a:r>
              <a:rPr lang="en-US" sz="2600" dirty="0"/>
              <a:t>8.5</a:t>
            </a:r>
            <a:r>
              <a:rPr lang="en-US" sz="2600" dirty="0" smtClean="0"/>
              <a:t>% due to UV absorption qualities</a:t>
            </a:r>
            <a:endParaRPr lang="en-US" sz="2600" baseline="0" dirty="0" smtClean="0"/>
          </a:p>
        </p:txBody>
      </p:sp>
      <p:pic>
        <p:nvPicPr>
          <p:cNvPr id="2" name="Picture 1" descr="Paper Batter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98" y="2682596"/>
            <a:ext cx="3755924" cy="2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1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Applications: Water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850"/>
          </a:xfrm>
        </p:spPr>
        <p:txBody>
          <a:bodyPr>
            <a:normAutofit/>
          </a:bodyPr>
          <a:lstStyle/>
          <a:p>
            <a:r>
              <a:rPr lang="en-US" dirty="0" smtClean="0"/>
              <a:t>Boron</a:t>
            </a:r>
            <a:r>
              <a:rPr lang="en-US" dirty="0" smtClean="0"/>
              <a:t>-doped MWNT </a:t>
            </a:r>
            <a:r>
              <a:rPr lang="en-US" dirty="0" err="1" smtClean="0"/>
              <a:t>nano</a:t>
            </a:r>
            <a:r>
              <a:rPr lang="en-US" dirty="0" smtClean="0"/>
              <a:t>-sponges can absorb oil from water</a:t>
            </a:r>
          </a:p>
          <a:p>
            <a:pPr lvl="1"/>
            <a:r>
              <a:rPr lang="en-US" dirty="0" err="1" smtClean="0"/>
              <a:t>Superhydrophobic</a:t>
            </a:r>
            <a:r>
              <a:rPr lang="en-US" dirty="0" smtClean="0"/>
              <a:t>: remains at water surface</a:t>
            </a:r>
          </a:p>
          <a:p>
            <a:pPr lvl="1"/>
            <a:r>
              <a:rPr lang="en-US" dirty="0" err="1" smtClean="0"/>
              <a:t>Oleophilic</a:t>
            </a:r>
            <a:r>
              <a:rPr lang="en-US" dirty="0" smtClean="0"/>
              <a:t>: draws oil to it</a:t>
            </a:r>
          </a:p>
          <a:p>
            <a:pPr lvl="1"/>
            <a:r>
              <a:rPr lang="en-US" dirty="0" smtClean="0"/>
              <a:t>Easy to retrieve due to magnetic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Desalination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ater molecules separated from salt by passing through nanotube networks</a:t>
            </a:r>
          </a:p>
          <a:p>
            <a:pPr lvl="1"/>
            <a:r>
              <a:rPr lang="en-US" dirty="0" smtClean="0"/>
              <a:t>Requires lower pressure than reverse osmosis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35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Applications: Future Space Elevator?</a:t>
            </a:r>
            <a:endParaRPr lang="en-US" dirty="0"/>
          </a:p>
        </p:txBody>
      </p:sp>
      <p:pic>
        <p:nvPicPr>
          <p:cNvPr id="4" name="Content Placeholder 3" descr="Space Elevat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33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CNTs are </a:t>
            </a:r>
            <a:r>
              <a:rPr lang="en-US" dirty="0" smtClean="0"/>
              <a:t>cylindrical arrangements of </a:t>
            </a:r>
            <a:r>
              <a:rPr lang="en-US" dirty="0" err="1" smtClean="0"/>
              <a:t>graphene</a:t>
            </a:r>
            <a:r>
              <a:rPr lang="en-US" dirty="0" smtClean="0"/>
              <a:t> sheets</a:t>
            </a:r>
            <a:endParaRPr lang="en-US" dirty="0" smtClean="0"/>
          </a:p>
          <a:p>
            <a:r>
              <a:rPr lang="en-US" dirty="0" smtClean="0"/>
              <a:t>CNTs have </a:t>
            </a:r>
            <a:r>
              <a:rPr lang="en-US" dirty="0" smtClean="0"/>
              <a:t>excellent strength, thermal and electrical conductivity, and low density due to their sp</a:t>
            </a:r>
            <a:r>
              <a:rPr lang="en-US" baseline="30000" dirty="0" smtClean="0"/>
              <a:t>2</a:t>
            </a:r>
            <a:r>
              <a:rPr lang="en-US" dirty="0" smtClean="0"/>
              <a:t>-hybridized C bonds</a:t>
            </a:r>
            <a:endParaRPr lang="en-US" dirty="0" smtClean="0"/>
          </a:p>
          <a:p>
            <a:r>
              <a:rPr lang="en-US" dirty="0" smtClean="0"/>
              <a:t>CNTs have the potential to improve many fields and industries</a:t>
            </a:r>
          </a:p>
          <a:p>
            <a:r>
              <a:rPr lang="en-US" dirty="0" smtClean="0"/>
              <a:t>Diverse applications, from energy storage to environmental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2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"Beyond batteries: Storing power in a sheet of paper</a:t>
            </a:r>
            <a:r>
              <a:rPr lang="en-US" sz="2400" dirty="0" smtClean="0"/>
              <a:t>.” 	</a:t>
            </a:r>
            <a:r>
              <a:rPr lang="en-US" sz="2400" dirty="0" err="1" smtClean="0"/>
              <a:t>EurekAlert</a:t>
            </a:r>
            <a:r>
              <a:rPr lang="en-US" sz="2400" dirty="0"/>
              <a:t>! Science News. 13 Aug. 2007. Web. 07 </a:t>
            </a:r>
            <a:r>
              <a:rPr lang="en-US" sz="2400" dirty="0" smtClean="0"/>
              <a:t>Feb</a:t>
            </a:r>
            <a:r>
              <a:rPr lang="en-US" sz="2400" dirty="0"/>
              <a:t>. </a:t>
            </a:r>
            <a:r>
              <a:rPr lang="en-US" sz="2400" dirty="0" smtClean="0"/>
              <a:t>	2016.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Callister</a:t>
            </a:r>
            <a:r>
              <a:rPr lang="en-US" sz="2400" dirty="0"/>
              <a:t>, William D. </a:t>
            </a:r>
            <a:r>
              <a:rPr lang="en-US" sz="2400" i="1" dirty="0"/>
              <a:t>Fundamentals of Materials Science and </a:t>
            </a:r>
            <a:r>
              <a:rPr lang="en-US" sz="2400" i="1" dirty="0" smtClean="0"/>
              <a:t>	Engineering</a:t>
            </a:r>
            <a:r>
              <a:rPr lang="en-US" sz="2400" i="1" dirty="0"/>
              <a:t>: An Integrated Approach</a:t>
            </a:r>
            <a:r>
              <a:rPr lang="en-US" sz="2400" dirty="0"/>
              <a:t>. 4th ed. Hoboken, </a:t>
            </a:r>
            <a:r>
              <a:rPr lang="en-US" sz="2400" dirty="0" smtClean="0"/>
              <a:t>	NJ</a:t>
            </a:r>
            <a:r>
              <a:rPr lang="en-US" sz="2400" dirty="0"/>
              <a:t>: John Wiley &amp; Sons, 2005. </a:t>
            </a:r>
            <a:r>
              <a:rPr lang="en-US" sz="2400" dirty="0" smtClean="0"/>
              <a:t>Print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Gethard</a:t>
            </a:r>
            <a:r>
              <a:rPr lang="en-US" sz="2400" dirty="0" smtClean="0"/>
              <a:t>, Ken, et al. “Water </a:t>
            </a:r>
            <a:r>
              <a:rPr lang="en-US" sz="2400" dirty="0"/>
              <a:t>Desalination Using Carbon</a:t>
            </a:r>
            <a:r>
              <a:rPr lang="en-US" sz="2400" dirty="0" smtClean="0"/>
              <a:t>-	Nanotube</a:t>
            </a:r>
            <a:r>
              <a:rPr lang="en-US" sz="2400" dirty="0"/>
              <a:t>-Enhanced Membrane Distillation</a:t>
            </a:r>
            <a:r>
              <a:rPr lang="en-US" sz="2400" dirty="0" smtClean="0"/>
              <a:t>.” </a:t>
            </a:r>
            <a:r>
              <a:rPr lang="en-US" sz="2400" i="1" dirty="0"/>
              <a:t>ACS Applied </a:t>
            </a:r>
            <a:r>
              <a:rPr lang="en-US" sz="2400" i="1" dirty="0" smtClean="0"/>
              <a:t>	Materials </a:t>
            </a:r>
            <a:r>
              <a:rPr lang="en-US" sz="2400" i="1" dirty="0"/>
              <a:t>&amp; Interfaces</a:t>
            </a:r>
            <a:r>
              <a:rPr lang="en-US" sz="2400" dirty="0"/>
              <a:t>, 2011; 3 (2): 110 </a:t>
            </a:r>
            <a:r>
              <a:rPr lang="en-US" sz="2400" dirty="0" smtClean="0"/>
              <a:t>. Web. 7 Feb 	2016.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Guo</a:t>
            </a:r>
            <a:r>
              <a:rPr lang="en-US" sz="2400" dirty="0"/>
              <a:t>, Ting, </a:t>
            </a:r>
            <a:r>
              <a:rPr lang="en-US" sz="2400" dirty="0" smtClean="0"/>
              <a:t>et al. </a:t>
            </a:r>
            <a:r>
              <a:rPr lang="en-US" sz="2400" dirty="0"/>
              <a:t>"Self</a:t>
            </a:r>
            <a:r>
              <a:rPr lang="en-US" sz="2400" dirty="0" smtClean="0"/>
              <a:t>-	Assembly </a:t>
            </a:r>
            <a:r>
              <a:rPr lang="en-US" sz="2400" dirty="0"/>
              <a:t>of Tubular Fullerenes." </a:t>
            </a:r>
            <a:r>
              <a:rPr lang="en-US" sz="2400" i="1" dirty="0"/>
              <a:t>The </a:t>
            </a:r>
            <a:r>
              <a:rPr lang="en-US" sz="2400" i="1" dirty="0" smtClean="0"/>
              <a:t>	Journal </a:t>
            </a:r>
            <a:r>
              <a:rPr lang="en-US" sz="2400" i="1" dirty="0"/>
              <a:t>of Physical </a:t>
            </a:r>
            <a:r>
              <a:rPr lang="en-US" sz="2400" i="1" dirty="0" smtClean="0"/>
              <a:t>Chemistry</a:t>
            </a:r>
            <a:r>
              <a:rPr lang="en-US" sz="2400" dirty="0" smtClean="0"/>
              <a:t>. </a:t>
            </a:r>
            <a:r>
              <a:rPr lang="en-US" sz="2400" dirty="0"/>
              <a:t>99.27 (1995</a:t>
            </a:r>
            <a:r>
              <a:rPr lang="en-US" sz="2400" dirty="0" smtClean="0"/>
              <a:t>). Web</a:t>
            </a:r>
            <a:r>
              <a:rPr lang="en-US" sz="2400" dirty="0"/>
              <a:t>. 6 </a:t>
            </a:r>
            <a:r>
              <a:rPr lang="en-US" sz="2400" dirty="0" smtClean="0"/>
              <a:t>Feb 	2016.</a:t>
            </a:r>
          </a:p>
        </p:txBody>
      </p:sp>
    </p:spTree>
    <p:extLst>
      <p:ext uri="{BB962C8B-B14F-4D97-AF65-F5344CB8AC3E}">
        <p14:creationId xmlns:p14="http://schemas.microsoft.com/office/powerpoint/2010/main" val="254260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Janas</a:t>
            </a:r>
            <a:r>
              <a:rPr lang="en-US" sz="2400" dirty="0"/>
              <a:t>, </a:t>
            </a:r>
            <a:r>
              <a:rPr lang="en-US" sz="2400" dirty="0" err="1"/>
              <a:t>Dawid</a:t>
            </a:r>
            <a:r>
              <a:rPr lang="en-US" sz="2400" dirty="0"/>
              <a:t>, et al (February 22, 2014). "Iodine </a:t>
            </a:r>
            <a:r>
              <a:rPr lang="en-US" sz="2400" dirty="0" err="1"/>
              <a:t>monochloride</a:t>
            </a:r>
            <a:r>
              <a:rPr lang="en-US" sz="2400" dirty="0"/>
              <a:t> as 	a powerful enhancer of electrical conductivity of carbon 	nanotube wires". </a:t>
            </a:r>
            <a:r>
              <a:rPr lang="en-US" sz="2400" i="1" dirty="0"/>
              <a:t>Carbon</a:t>
            </a:r>
            <a:r>
              <a:rPr lang="en-US" sz="2400" dirty="0"/>
              <a:t> </a:t>
            </a:r>
            <a:r>
              <a:rPr lang="en-US" sz="2400" b="1" dirty="0"/>
              <a:t>73</a:t>
            </a:r>
            <a:r>
              <a:rPr lang="en-US" sz="2400" dirty="0"/>
              <a:t>: 225–233. Web. 7 Feb 2016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Naha</a:t>
            </a:r>
            <a:r>
              <a:rPr lang="en-US" sz="2400" dirty="0"/>
              <a:t>, </a:t>
            </a:r>
            <a:r>
              <a:rPr lang="en-US" sz="2400" dirty="0" err="1"/>
              <a:t>Sayangdev</a:t>
            </a:r>
            <a:r>
              <a:rPr lang="en-US" sz="2400" dirty="0"/>
              <a:t>, and </a:t>
            </a:r>
            <a:r>
              <a:rPr lang="en-US" sz="2400" dirty="0" err="1"/>
              <a:t>Ishwar</a:t>
            </a:r>
            <a:r>
              <a:rPr lang="en-US" sz="2400" dirty="0"/>
              <a:t> K. </a:t>
            </a:r>
            <a:r>
              <a:rPr lang="en-US" sz="2400" dirty="0" err="1"/>
              <a:t>Puri</a:t>
            </a:r>
            <a:r>
              <a:rPr lang="en-US" sz="2400" dirty="0"/>
              <a:t> (2008). </a:t>
            </a:r>
            <a:r>
              <a:rPr lang="en-US" sz="2400" dirty="0" smtClean="0"/>
              <a:t>"</a:t>
            </a:r>
            <a:r>
              <a:rPr lang="en-US" sz="2400" dirty="0"/>
              <a:t>A </a:t>
            </a:r>
            <a:r>
              <a:rPr lang="en-US" sz="2400" dirty="0" smtClean="0"/>
              <a:t>model for 	catalytic </a:t>
            </a:r>
            <a:r>
              <a:rPr lang="en-US" sz="2400" dirty="0"/>
              <a:t>growth of carbon </a:t>
            </a:r>
            <a:r>
              <a:rPr lang="en-US" sz="2400" dirty="0" smtClean="0"/>
              <a:t>nanotubes</a:t>
            </a:r>
            <a:r>
              <a:rPr lang="en-US" sz="2400" dirty="0"/>
              <a:t>". </a:t>
            </a:r>
            <a:r>
              <a:rPr lang="en-US" sz="2400" i="1" dirty="0" smtClean="0"/>
              <a:t>Journal </a:t>
            </a:r>
            <a:r>
              <a:rPr lang="en-US" sz="2400" i="1" dirty="0"/>
              <a:t>of </a:t>
            </a:r>
            <a:r>
              <a:rPr lang="en-US" sz="2400" i="1" dirty="0" smtClean="0"/>
              <a:t>	Physics </a:t>
            </a:r>
            <a:r>
              <a:rPr lang="en-US" sz="2400" i="1" dirty="0"/>
              <a:t>D: Applied </a:t>
            </a:r>
            <a:r>
              <a:rPr lang="en-US" sz="2400" i="1" dirty="0" smtClean="0"/>
              <a:t>Physics</a:t>
            </a:r>
            <a:r>
              <a:rPr lang="en-US" sz="2400" dirty="0" smtClean="0"/>
              <a:t> </a:t>
            </a:r>
            <a:r>
              <a:rPr lang="en-US" sz="2400" b="1" dirty="0"/>
              <a:t>41</a:t>
            </a:r>
            <a:r>
              <a:rPr lang="en-US" sz="2400" dirty="0"/>
              <a:t> (6): </a:t>
            </a:r>
            <a:r>
              <a:rPr lang="en-US" sz="2400" dirty="0" smtClean="0"/>
              <a:t>065304. </a:t>
            </a:r>
            <a:r>
              <a:rPr lang="en-US" sz="2400" dirty="0"/>
              <a:t>Web. </a:t>
            </a:r>
            <a:r>
              <a:rPr lang="en-US" sz="2400" dirty="0" smtClean="0"/>
              <a:t>7 </a:t>
            </a:r>
            <a:r>
              <a:rPr lang="en-US" sz="2400" dirty="0"/>
              <a:t>Feb </a:t>
            </a:r>
            <a:r>
              <a:rPr lang="en-US" sz="2400" dirty="0" smtClean="0"/>
              <a:t>	2016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Smiljanic</a:t>
            </a:r>
            <a:r>
              <a:rPr lang="en-US" sz="2400" dirty="0"/>
              <a:t>, Olivier; et al (22 April 2002). “Gas-phase </a:t>
            </a:r>
            <a:r>
              <a:rPr lang="en-US" sz="2400" dirty="0" smtClean="0"/>
              <a:t>synthesis </a:t>
            </a:r>
            <a:r>
              <a:rPr lang="en-US" sz="2400" dirty="0"/>
              <a:t>of </a:t>
            </a:r>
            <a:r>
              <a:rPr lang="en-US" sz="2400" dirty="0" smtClean="0"/>
              <a:t>	SWNT </a:t>
            </a:r>
            <a:r>
              <a:rPr lang="en-US" sz="2400" dirty="0"/>
              <a:t>by an atmospheric pressure </a:t>
            </a:r>
            <a:r>
              <a:rPr lang="en-US" sz="2400" dirty="0" smtClean="0"/>
              <a:t>plasma </a:t>
            </a:r>
            <a:r>
              <a:rPr lang="en-US" sz="2400" dirty="0"/>
              <a:t>jet.” </a:t>
            </a:r>
            <a:r>
              <a:rPr lang="en-US" sz="2400" i="1" dirty="0"/>
              <a:t>Chemical </a:t>
            </a:r>
            <a:r>
              <a:rPr lang="en-US" sz="2400" i="1" dirty="0" smtClean="0"/>
              <a:t>	Physics </a:t>
            </a:r>
            <a:r>
              <a:rPr lang="en-US" sz="2400" i="1" dirty="0"/>
              <a:t>Letters </a:t>
            </a:r>
            <a:r>
              <a:rPr lang="en-US" sz="2400" dirty="0"/>
              <a:t>356 (3-4): </a:t>
            </a:r>
            <a:r>
              <a:rPr lang="en-US" sz="2400" dirty="0" smtClean="0"/>
              <a:t>189</a:t>
            </a:r>
            <a:r>
              <a:rPr lang="en-US" sz="2400" dirty="0"/>
              <a:t>-193. Web. 6 Feb 2016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388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/>
              <a:t>c</a:t>
            </a:r>
            <a:r>
              <a:rPr lang="en-US" dirty="0" smtClean="0"/>
              <a:t>arbon nanotubes?</a:t>
            </a:r>
          </a:p>
          <a:p>
            <a:r>
              <a:rPr lang="en-US" dirty="0" smtClean="0"/>
              <a:t>Why are CNTs important materials?</a:t>
            </a:r>
          </a:p>
          <a:p>
            <a:r>
              <a:rPr lang="en-US" dirty="0" smtClean="0"/>
              <a:t>Applications and Impact on Industry</a:t>
            </a:r>
          </a:p>
          <a:p>
            <a:r>
              <a:rPr lang="en-US" dirty="0" smtClean="0"/>
              <a:t>Futuristic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2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48372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smtClean="0"/>
              <a:t>What are carbon nanotubes?</a:t>
            </a:r>
            <a:endParaRPr lang="en-US" sz="5400" b="0" dirty="0"/>
          </a:p>
        </p:txBody>
      </p:sp>
      <p:pic>
        <p:nvPicPr>
          <p:cNvPr id="3" name="Picture 2" descr="Colorful C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6238" r="16906" b="12387"/>
          <a:stretch/>
        </p:blipFill>
        <p:spPr>
          <a:xfrm>
            <a:off x="2273326" y="2834711"/>
            <a:ext cx="4664054" cy="32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Carbon</a:t>
            </a:r>
            <a:r>
              <a:rPr lang="en-US" baseline="0" dirty="0" smtClean="0"/>
              <a:t> Nanotubes (CNTs)?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Allotropes of carbon</a:t>
            </a:r>
          </a:p>
          <a:p>
            <a:pPr lvl="1"/>
            <a:r>
              <a:rPr lang="en-US" sz="2400" dirty="0" smtClean="0"/>
              <a:t>Cylindrical </a:t>
            </a:r>
            <a:r>
              <a:rPr lang="en-US" sz="2400" dirty="0" smtClean="0"/>
              <a:t>arrangement of </a:t>
            </a:r>
            <a:r>
              <a:rPr lang="en-US" sz="2400" dirty="0" smtClean="0"/>
              <a:t>carbon sheet (</a:t>
            </a:r>
            <a:r>
              <a:rPr lang="en-US" sz="2400" dirty="0" err="1" smtClean="0"/>
              <a:t>graphene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Categorized into single-walled carbon nanotubes (SWCNT) and multi-walled carbon nanotubes (MWCNT)</a:t>
            </a:r>
          </a:p>
          <a:p>
            <a:r>
              <a:rPr lang="en-US" sz="2800" dirty="0" smtClean="0"/>
              <a:t>All bonds are </a:t>
            </a:r>
            <a:r>
              <a:rPr lang="en-US" sz="2800" i="1" dirty="0" smtClean="0"/>
              <a:t>sp</a:t>
            </a:r>
            <a:r>
              <a:rPr lang="en-US" sz="2800" i="1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/>
              <a:t>hybridized</a:t>
            </a:r>
            <a:endParaRPr lang="en-US" sz="2800" dirty="0" smtClean="0"/>
          </a:p>
        </p:txBody>
      </p:sp>
      <p:pic>
        <p:nvPicPr>
          <p:cNvPr id="4" name="Picture 3" descr="SW:MW 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11" y="3743889"/>
            <a:ext cx="3430580" cy="27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Synthesis of Carbon</a:t>
            </a:r>
            <a:r>
              <a:rPr lang="en-US" baseline="0" dirty="0" smtClean="0"/>
              <a:t> Nanotubes (CNTs)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Synthesis Processes</a:t>
            </a:r>
          </a:p>
          <a:p>
            <a:pPr lvl="1"/>
            <a:r>
              <a:rPr lang="en-US" dirty="0" smtClean="0"/>
              <a:t>Laser Ablation</a:t>
            </a:r>
          </a:p>
          <a:p>
            <a:pPr lvl="1"/>
            <a:r>
              <a:rPr lang="en-US" dirty="0" smtClean="0"/>
              <a:t>Plasma torch</a:t>
            </a:r>
          </a:p>
          <a:p>
            <a:pPr lvl="1"/>
            <a:r>
              <a:rPr lang="en-US" dirty="0" smtClean="0"/>
              <a:t>Chemical vapor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deposition </a:t>
            </a:r>
            <a:r>
              <a:rPr lang="en-US" dirty="0" smtClean="0"/>
              <a:t>(CVD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Most widely used</a:t>
            </a:r>
          </a:p>
        </p:txBody>
      </p:sp>
      <p:pic>
        <p:nvPicPr>
          <p:cNvPr id="2" name="Picture 1" descr="CVD proce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12137" b="15503"/>
          <a:stretch/>
        </p:blipFill>
        <p:spPr>
          <a:xfrm>
            <a:off x="5011625" y="1417638"/>
            <a:ext cx="3205568" cy="3786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2987" y="5325254"/>
            <a:ext cx="3008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Chemical Vapor Deposition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955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85800" y="2578040"/>
            <a:ext cx="7772400" cy="1701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WHY ARE CNTs IMPORTANT?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9442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CNTs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07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Incredible physical properties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Strength: Highest tensile strength and elastic modulus ever discovered with low density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with stand pressure of 50 </a:t>
            </a:r>
            <a:r>
              <a:rPr lang="en-US" dirty="0" err="1" smtClean="0"/>
              <a:t>GPa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Electrical: can be engineered to be conductor or semi-conductor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Theoretically, 1000x current density of Cu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Thermal conductors </a:t>
            </a:r>
            <a:r>
              <a:rPr lang="en-US" dirty="0" smtClean="0"/>
              <a:t>axially, </a:t>
            </a:r>
            <a:r>
              <a:rPr lang="en-US" dirty="0" smtClean="0"/>
              <a:t>but insulators laterally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Why</a:t>
            </a:r>
            <a:r>
              <a:rPr lang="en-US" dirty="0" smtClean="0"/>
              <a:t>? Strong </a:t>
            </a:r>
            <a:r>
              <a:rPr lang="en-US" i="1" dirty="0"/>
              <a:t>s</a:t>
            </a:r>
            <a:r>
              <a:rPr lang="en-US" i="1" dirty="0" smtClean="0"/>
              <a:t>p</a:t>
            </a:r>
            <a:r>
              <a:rPr lang="en-US" i="1" baseline="30000" dirty="0" smtClean="0"/>
              <a:t>2</a:t>
            </a:r>
            <a:r>
              <a:rPr lang="en-US" dirty="0" smtClean="0"/>
              <a:t>-hybridized bonds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7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32272"/>
            <a:ext cx="7772400" cy="1793456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smtClean="0"/>
              <a:t>Applications &amp; Impact on</a:t>
            </a:r>
            <a:r>
              <a:rPr lang="en-US" sz="5400" b="0" baseline="0" dirty="0" smtClean="0"/>
              <a:t> INDUSTRY</a:t>
            </a:r>
            <a:endParaRPr lang="en-US" sz="5400" b="0" dirty="0"/>
          </a:p>
        </p:txBody>
      </p:sp>
    </p:spTree>
    <p:extLst>
      <p:ext uri="{BB962C8B-B14F-4D97-AF65-F5344CB8AC3E}">
        <p14:creationId xmlns:p14="http://schemas.microsoft.com/office/powerpoint/2010/main" val="152160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Demand</a:t>
            </a:r>
            <a:endParaRPr lang="en-US" dirty="0"/>
          </a:p>
        </p:txBody>
      </p:sp>
      <p:pic>
        <p:nvPicPr>
          <p:cNvPr id="7" name="Content Placeholder 6" descr="CNT market forecast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2452" r="1408" b="4211"/>
          <a:stretch/>
        </p:blipFill>
        <p:spPr>
          <a:xfrm>
            <a:off x="1270000" y="1705778"/>
            <a:ext cx="6604000" cy="4224421"/>
          </a:xfrm>
        </p:spPr>
      </p:pic>
    </p:spTree>
    <p:extLst>
      <p:ext uri="{BB962C8B-B14F-4D97-AF65-F5344CB8AC3E}">
        <p14:creationId xmlns:p14="http://schemas.microsoft.com/office/powerpoint/2010/main" val="18190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569</TotalTime>
  <Words>378</Words>
  <Application>Microsoft Macintosh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Carbon Nanotubes</vt:lpstr>
      <vt:lpstr>Overview</vt:lpstr>
      <vt:lpstr>What are carbon nanotubes?</vt:lpstr>
      <vt:lpstr>What Are Carbon Nanotubes (CNTs)?</vt:lpstr>
      <vt:lpstr>Synthesis of Carbon Nanotubes (CNTs)</vt:lpstr>
      <vt:lpstr>PowerPoint Presentation</vt:lpstr>
      <vt:lpstr>Why are CNTs Important?</vt:lpstr>
      <vt:lpstr>Applications &amp; Impact on INDUSTRY</vt:lpstr>
      <vt:lpstr>Market Demand</vt:lpstr>
      <vt:lpstr>Projected Market Demand</vt:lpstr>
      <vt:lpstr>Applications: Polymers</vt:lpstr>
      <vt:lpstr>Applications: Energy Industry</vt:lpstr>
      <vt:lpstr>Applications: Water Treatment</vt:lpstr>
      <vt:lpstr>Applications: Future Space Elevator?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Nanotubes</dc:title>
  <dc:creator>Andrew Crenwelge</dc:creator>
  <cp:lastModifiedBy>Andrew Crenwelge</cp:lastModifiedBy>
  <cp:revision>23</cp:revision>
  <dcterms:created xsi:type="dcterms:W3CDTF">2016-02-03T02:52:32Z</dcterms:created>
  <dcterms:modified xsi:type="dcterms:W3CDTF">2016-02-09T02:24:41Z</dcterms:modified>
</cp:coreProperties>
</file>