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sldIdLst>
    <p:sldId id="256" r:id="rId2"/>
    <p:sldId id="257" r:id="rId3"/>
    <p:sldId id="258" r:id="rId4"/>
    <p:sldId id="273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71" r:id="rId15"/>
    <p:sldId id="266" r:id="rId16"/>
    <p:sldId id="267" r:id="rId17"/>
    <p:sldId id="268" r:id="rId18"/>
    <p:sldId id="269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77" autoAdjust="0"/>
  </p:normalViewPr>
  <p:slideViewPr>
    <p:cSldViewPr snapToGrid="0" snapToObjects="1">
      <p:cViewPr varScale="1">
        <p:scale>
          <a:sx n="104" d="100"/>
          <a:sy n="104" d="100"/>
        </p:scale>
        <p:origin x="-1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Global Water Distribution</c:v>
                </c:pt>
              </c:strCache>
            </c:strRef>
          </c:tx>
          <c:dLbls>
            <c:dLbl>
              <c:idx val="1"/>
              <c:layout>
                <c:manualLayout>
                  <c:x val="-0.038574171284145"/>
                  <c:y val="0.00146466067000548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0445686303101001"/>
                  <c:y val="-0.0045528432291647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.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Oceans (saline)</c:v>
                </c:pt>
                <c:pt idx="1">
                  <c:v>Other saline</c:v>
                </c:pt>
                <c:pt idx="2">
                  <c:v>Freshwater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96.5</c:v>
                </c:pt>
                <c:pt idx="1">
                  <c:v>1.0</c:v>
                </c:pt>
                <c:pt idx="2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347D5-8FD1-4946-B789-D75D252CE8FE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CD2DDB08-565B-7C43-B533-CD6B98F2BBC2}">
      <dgm:prSet phldrT="[Text]"/>
      <dgm:spPr/>
      <dgm:t>
        <a:bodyPr/>
        <a:lstStyle/>
        <a:p>
          <a:r>
            <a:rPr lang="en-US" dirty="0" smtClean="0"/>
            <a:t>Low head circulating pumps</a:t>
          </a:r>
          <a:endParaRPr lang="en-US" dirty="0"/>
        </a:p>
      </dgm:t>
    </dgm:pt>
    <dgm:pt modelId="{B55F131A-4DFD-6D41-BF2F-7FB3C2B388A5}" type="parTrans" cxnId="{CC9FAFE1-172C-9D40-8DAD-C0441359A6FA}">
      <dgm:prSet/>
      <dgm:spPr/>
      <dgm:t>
        <a:bodyPr/>
        <a:lstStyle/>
        <a:p>
          <a:endParaRPr lang="en-US"/>
        </a:p>
      </dgm:t>
    </dgm:pt>
    <dgm:pt modelId="{1E92C758-2B42-9449-BEE2-CBF6FED43C9B}" type="sibTrans" cxnId="{CC9FAFE1-172C-9D40-8DAD-C0441359A6FA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BA7C76EE-DA3A-884A-B39D-C1AA5843FF19}">
      <dgm:prSet phldrT="[Text]"/>
      <dgm:spPr/>
      <dgm:t>
        <a:bodyPr/>
        <a:lstStyle/>
        <a:p>
          <a:r>
            <a:rPr lang="en-US" dirty="0" smtClean="0"/>
            <a:t>Course Filtration</a:t>
          </a:r>
          <a:endParaRPr lang="en-US" dirty="0"/>
        </a:p>
      </dgm:t>
    </dgm:pt>
    <dgm:pt modelId="{8F8FF690-2D12-D54F-9C56-3DAD53BFC6BE}" type="parTrans" cxnId="{85B68526-3301-0249-A701-03925E9B6241}">
      <dgm:prSet/>
      <dgm:spPr/>
      <dgm:t>
        <a:bodyPr/>
        <a:lstStyle/>
        <a:p>
          <a:endParaRPr lang="en-US"/>
        </a:p>
      </dgm:t>
    </dgm:pt>
    <dgm:pt modelId="{2C697590-FF29-624F-9D5E-F1D3EC88869C}" type="sibTrans" cxnId="{85B68526-3301-0249-A701-03925E9B624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C900DE1A-32BC-E747-AA38-72BE8258A154}">
      <dgm:prSet phldrT="[Text]"/>
      <dgm:spPr/>
      <dgm:t>
        <a:bodyPr/>
        <a:lstStyle/>
        <a:p>
          <a:r>
            <a:rPr lang="en-US" dirty="0" smtClean="0"/>
            <a:t>Seawater</a:t>
          </a:r>
          <a:endParaRPr lang="en-US" dirty="0"/>
        </a:p>
      </dgm:t>
    </dgm:pt>
    <dgm:pt modelId="{C41836E6-4F21-1249-93E5-1CB04FE7E172}" type="parTrans" cxnId="{DC3439C5-C4AA-3B41-8239-447BF3FEAAFF}">
      <dgm:prSet/>
      <dgm:spPr/>
      <dgm:t>
        <a:bodyPr/>
        <a:lstStyle/>
        <a:p>
          <a:endParaRPr lang="en-US"/>
        </a:p>
      </dgm:t>
    </dgm:pt>
    <dgm:pt modelId="{B37D943F-A296-AB4F-B1E9-05096739B774}" type="sibTrans" cxnId="{DC3439C5-C4AA-3B41-8239-447BF3FEAAFF}">
      <dgm:prSet/>
      <dgm:spPr/>
      <dgm:t>
        <a:bodyPr/>
        <a:lstStyle/>
        <a:p>
          <a:endParaRPr lang="en-US"/>
        </a:p>
      </dgm:t>
    </dgm:pt>
    <dgm:pt modelId="{00C38059-5FB0-C347-8F60-0B4B467ED0ED}">
      <dgm:prSet/>
      <dgm:spPr>
        <a:noFill/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Freshwater</a:t>
          </a:r>
          <a:endParaRPr lang="en-US" dirty="0">
            <a:solidFill>
              <a:schemeClr val="tx1"/>
            </a:solidFill>
          </a:endParaRPr>
        </a:p>
      </dgm:t>
    </dgm:pt>
    <dgm:pt modelId="{5B5C7AC5-B60E-A646-BB07-188E578CD50B}" type="parTrans" cxnId="{34F7DA89-088E-0049-8256-2360795B5E81}">
      <dgm:prSet/>
      <dgm:spPr/>
      <dgm:t>
        <a:bodyPr/>
        <a:lstStyle/>
        <a:p>
          <a:endParaRPr lang="en-US"/>
        </a:p>
      </dgm:t>
    </dgm:pt>
    <dgm:pt modelId="{57008B21-1636-074F-9FD6-3D1418D58366}" type="sibTrans" cxnId="{34F7DA89-088E-0049-8256-2360795B5E81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93C12F17-79DC-2348-8A24-23B57CCFA09E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Post Treatment</a:t>
          </a:r>
          <a:endParaRPr lang="en-US" dirty="0"/>
        </a:p>
      </dgm:t>
    </dgm:pt>
    <dgm:pt modelId="{70E108D3-78E4-D043-9EB0-6FF6C1950FEA}" type="parTrans" cxnId="{C7B44985-EFE1-AD4D-B3DF-B007EAB0D7B4}">
      <dgm:prSet/>
      <dgm:spPr/>
      <dgm:t>
        <a:bodyPr/>
        <a:lstStyle/>
        <a:p>
          <a:endParaRPr lang="en-US"/>
        </a:p>
      </dgm:t>
    </dgm:pt>
    <dgm:pt modelId="{B8289A49-9CAC-D448-A103-BD5A708B6925}" type="sibTrans" cxnId="{C7B44985-EFE1-AD4D-B3DF-B007EAB0D7B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4B14D46-6F5F-A54D-B2BE-81175401EBAD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Storage Tank</a:t>
          </a:r>
          <a:endParaRPr lang="en-US" dirty="0"/>
        </a:p>
      </dgm:t>
    </dgm:pt>
    <dgm:pt modelId="{F6DF7B44-BDD0-4143-B79F-C32F2C0E3BD4}" type="parTrans" cxnId="{294951AC-8807-3540-95CD-AA7123FB81F4}">
      <dgm:prSet/>
      <dgm:spPr/>
      <dgm:t>
        <a:bodyPr/>
        <a:lstStyle/>
        <a:p>
          <a:endParaRPr lang="en-US"/>
        </a:p>
      </dgm:t>
    </dgm:pt>
    <dgm:pt modelId="{1E3EE795-E6A2-7A45-948D-2535FE4FFC5D}" type="sibTrans" cxnId="{294951AC-8807-3540-95CD-AA7123FB81F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6BF03B33-F829-534A-9309-1944FEB541FB}">
      <dgm:prSet/>
      <dgm:spPr/>
      <dgm:t>
        <a:bodyPr/>
        <a:lstStyle/>
        <a:p>
          <a:r>
            <a:rPr lang="en-US" dirty="0" smtClean="0"/>
            <a:t>Reverse Osmosis Process</a:t>
          </a:r>
          <a:endParaRPr lang="en-US" dirty="0"/>
        </a:p>
      </dgm:t>
    </dgm:pt>
    <dgm:pt modelId="{839C8143-0C27-284F-BBF9-3E41FDB6B79B}" type="parTrans" cxnId="{C53AF668-7247-7E4B-A937-46D25175EF11}">
      <dgm:prSet/>
      <dgm:spPr/>
      <dgm:t>
        <a:bodyPr/>
        <a:lstStyle/>
        <a:p>
          <a:endParaRPr lang="en-US"/>
        </a:p>
      </dgm:t>
    </dgm:pt>
    <dgm:pt modelId="{EF52E789-4D7C-B341-91B8-224F6ACCD0D2}" type="sibTrans" cxnId="{C53AF668-7247-7E4B-A937-46D25175EF1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BC575495-3AE8-8C41-A2D2-2124A6F6D683}" type="pres">
      <dgm:prSet presAssocID="{B64347D5-8FD1-4946-B789-D75D252CE8FE}" presName="linearFlow" presStyleCnt="0">
        <dgm:presLayoutVars>
          <dgm:resizeHandles val="exact"/>
        </dgm:presLayoutVars>
      </dgm:prSet>
      <dgm:spPr/>
    </dgm:pt>
    <dgm:pt modelId="{540074D9-B3C6-364F-AAAA-33A56484C257}" type="pres">
      <dgm:prSet presAssocID="{14B14D46-6F5F-A54D-B2BE-81175401EBA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A0CA0-028A-B445-B328-8622E6910149}" type="pres">
      <dgm:prSet presAssocID="{1E3EE795-E6A2-7A45-948D-2535FE4FFC5D}" presName="sibTrans" presStyleLbl="sibTrans2D1" presStyleIdx="0" presStyleCnt="6" custAng="10800000"/>
      <dgm:spPr/>
      <dgm:t>
        <a:bodyPr/>
        <a:lstStyle/>
        <a:p>
          <a:endParaRPr lang="en-US"/>
        </a:p>
      </dgm:t>
    </dgm:pt>
    <dgm:pt modelId="{1A2324E5-6593-6342-9E72-637B739B384C}" type="pres">
      <dgm:prSet presAssocID="{1E3EE795-E6A2-7A45-948D-2535FE4FFC5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BE5A7572-D85C-5649-BF18-73A6CF4D20CE}" type="pres">
      <dgm:prSet presAssocID="{93C12F17-79DC-2348-8A24-23B57CCFA09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B04FA-A74F-7E48-A3A9-284B7D6DE0F3}" type="pres">
      <dgm:prSet presAssocID="{B8289A49-9CAC-D448-A103-BD5A708B6925}" presName="sibTrans" presStyleLbl="sibTrans2D1" presStyleIdx="1" presStyleCnt="6" custAng="10800000"/>
      <dgm:spPr/>
      <dgm:t>
        <a:bodyPr/>
        <a:lstStyle/>
        <a:p>
          <a:endParaRPr lang="en-US"/>
        </a:p>
      </dgm:t>
    </dgm:pt>
    <dgm:pt modelId="{344D262C-5197-5940-AA91-9DEC7A675232}" type="pres">
      <dgm:prSet presAssocID="{B8289A49-9CAC-D448-A103-BD5A708B6925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38C2D938-3EC5-C540-8FE7-37D0803B6808}" type="pres">
      <dgm:prSet presAssocID="{00C38059-5FB0-C347-8F60-0B4B467ED0E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F7B52-A87E-5044-A3BD-2B91FA9DA9C8}" type="pres">
      <dgm:prSet presAssocID="{57008B21-1636-074F-9FD6-3D1418D58366}" presName="sibTrans" presStyleLbl="sibTrans2D1" presStyleIdx="2" presStyleCnt="6" custAng="10800000"/>
      <dgm:spPr/>
      <dgm:t>
        <a:bodyPr/>
        <a:lstStyle/>
        <a:p>
          <a:endParaRPr lang="en-US"/>
        </a:p>
      </dgm:t>
    </dgm:pt>
    <dgm:pt modelId="{51A50EA6-CC42-2D48-AAEC-D784FEA2A180}" type="pres">
      <dgm:prSet presAssocID="{57008B21-1636-074F-9FD6-3D1418D58366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88BE374A-3EFF-F643-8908-10BBCE23FDF8}" type="pres">
      <dgm:prSet presAssocID="{6BF03B33-F829-534A-9309-1944FEB541F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ECB04-F14A-4F48-B058-925E54C0B570}" type="pres">
      <dgm:prSet presAssocID="{EF52E789-4D7C-B341-91B8-224F6ACCD0D2}" presName="sibTrans" presStyleLbl="sibTrans2D1" presStyleIdx="3" presStyleCnt="6" custAng="10800000"/>
      <dgm:spPr/>
      <dgm:t>
        <a:bodyPr/>
        <a:lstStyle/>
        <a:p>
          <a:endParaRPr lang="en-US"/>
        </a:p>
      </dgm:t>
    </dgm:pt>
    <dgm:pt modelId="{FF50A736-9A69-CC49-9F3B-827794658B4F}" type="pres">
      <dgm:prSet presAssocID="{EF52E789-4D7C-B341-91B8-224F6ACCD0D2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8DBBA20-308C-274B-B400-C9B4D9AF1EE1}" type="pres">
      <dgm:prSet presAssocID="{CD2DDB08-565B-7C43-B533-CD6B98F2BBC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84155-7EF6-3541-B58A-0BB850F7741C}" type="pres">
      <dgm:prSet presAssocID="{1E92C758-2B42-9449-BEE2-CBF6FED43C9B}" presName="sibTrans" presStyleLbl="sibTrans2D1" presStyleIdx="4" presStyleCnt="6" custAng="10800000"/>
      <dgm:spPr/>
      <dgm:t>
        <a:bodyPr/>
        <a:lstStyle/>
        <a:p>
          <a:endParaRPr lang="en-US"/>
        </a:p>
      </dgm:t>
    </dgm:pt>
    <dgm:pt modelId="{720A5C70-EDFA-FB48-8729-9AA38B35E721}" type="pres">
      <dgm:prSet presAssocID="{1E92C758-2B42-9449-BEE2-CBF6FED43C9B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6DF479F0-3592-E14F-BA04-C5ED6022CC8F}" type="pres">
      <dgm:prSet presAssocID="{BA7C76EE-DA3A-884A-B39D-C1AA5843FF1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ECA90-BB44-F747-9A67-718D3E9D2220}" type="pres">
      <dgm:prSet presAssocID="{2C697590-FF29-624F-9D5E-F1D3EC88869C}" presName="sibTrans" presStyleLbl="sibTrans2D1" presStyleIdx="5" presStyleCnt="6" custAng="10800000"/>
      <dgm:spPr/>
      <dgm:t>
        <a:bodyPr/>
        <a:lstStyle/>
        <a:p>
          <a:endParaRPr lang="en-US"/>
        </a:p>
      </dgm:t>
    </dgm:pt>
    <dgm:pt modelId="{837F7F9C-121E-FE48-92A5-8F9A9BF89A9C}" type="pres">
      <dgm:prSet presAssocID="{2C697590-FF29-624F-9D5E-F1D3EC88869C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047EECB6-3D64-6D41-9CC1-8591CB96893F}" type="pres">
      <dgm:prSet presAssocID="{C900DE1A-32BC-E747-AA38-72BE8258A15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4B4024-88E0-4D4C-AD6A-06617C07C7B9}" type="presOf" srcId="{EF52E789-4D7C-B341-91B8-224F6ACCD0D2}" destId="{FF50A736-9A69-CC49-9F3B-827794658B4F}" srcOrd="1" destOrd="0" presId="urn:microsoft.com/office/officeart/2005/8/layout/process2"/>
    <dgm:cxn modelId="{294951AC-8807-3540-95CD-AA7123FB81F4}" srcId="{B64347D5-8FD1-4946-B789-D75D252CE8FE}" destId="{14B14D46-6F5F-A54D-B2BE-81175401EBAD}" srcOrd="0" destOrd="0" parTransId="{F6DF7B44-BDD0-4143-B79F-C32F2C0E3BD4}" sibTransId="{1E3EE795-E6A2-7A45-948D-2535FE4FFC5D}"/>
    <dgm:cxn modelId="{0ADBB9BA-7314-1D42-9CC8-A8F0CDD317D8}" type="presOf" srcId="{57008B21-1636-074F-9FD6-3D1418D58366}" destId="{51A50EA6-CC42-2D48-AAEC-D784FEA2A180}" srcOrd="1" destOrd="0" presId="urn:microsoft.com/office/officeart/2005/8/layout/process2"/>
    <dgm:cxn modelId="{6D6DD024-8B87-8147-A0C8-7D437F9C5D13}" type="presOf" srcId="{B64347D5-8FD1-4946-B789-D75D252CE8FE}" destId="{BC575495-3AE8-8C41-A2D2-2124A6F6D683}" srcOrd="0" destOrd="0" presId="urn:microsoft.com/office/officeart/2005/8/layout/process2"/>
    <dgm:cxn modelId="{742A92E3-9D0D-174A-B84D-5B3C780D43F5}" type="presOf" srcId="{6BF03B33-F829-534A-9309-1944FEB541FB}" destId="{88BE374A-3EFF-F643-8908-10BBCE23FDF8}" srcOrd="0" destOrd="0" presId="urn:microsoft.com/office/officeart/2005/8/layout/process2"/>
    <dgm:cxn modelId="{DB4AD6FC-5C75-7340-AAF4-22E77C502C6F}" type="presOf" srcId="{1E3EE795-E6A2-7A45-948D-2535FE4FFC5D}" destId="{1A2324E5-6593-6342-9E72-637B739B384C}" srcOrd="1" destOrd="0" presId="urn:microsoft.com/office/officeart/2005/8/layout/process2"/>
    <dgm:cxn modelId="{2D22F881-8AD8-F84D-BCD4-59B31E7746B9}" type="presOf" srcId="{14B14D46-6F5F-A54D-B2BE-81175401EBAD}" destId="{540074D9-B3C6-364F-AAAA-33A56484C257}" srcOrd="0" destOrd="0" presId="urn:microsoft.com/office/officeart/2005/8/layout/process2"/>
    <dgm:cxn modelId="{DC3439C5-C4AA-3B41-8239-447BF3FEAAFF}" srcId="{B64347D5-8FD1-4946-B789-D75D252CE8FE}" destId="{C900DE1A-32BC-E747-AA38-72BE8258A154}" srcOrd="6" destOrd="0" parTransId="{C41836E6-4F21-1249-93E5-1CB04FE7E172}" sibTransId="{B37D943F-A296-AB4F-B1E9-05096739B774}"/>
    <dgm:cxn modelId="{4AD5D57E-C52E-064C-A70D-D6AA5B7D1B22}" type="presOf" srcId="{C900DE1A-32BC-E747-AA38-72BE8258A154}" destId="{047EECB6-3D64-6D41-9CC1-8591CB96893F}" srcOrd="0" destOrd="0" presId="urn:microsoft.com/office/officeart/2005/8/layout/process2"/>
    <dgm:cxn modelId="{45466C6A-8CF3-CC4A-A201-29D57314C558}" type="presOf" srcId="{57008B21-1636-074F-9FD6-3D1418D58366}" destId="{AF6F7B52-A87E-5044-A3BD-2B91FA9DA9C8}" srcOrd="0" destOrd="0" presId="urn:microsoft.com/office/officeart/2005/8/layout/process2"/>
    <dgm:cxn modelId="{C7B44985-EFE1-AD4D-B3DF-B007EAB0D7B4}" srcId="{B64347D5-8FD1-4946-B789-D75D252CE8FE}" destId="{93C12F17-79DC-2348-8A24-23B57CCFA09E}" srcOrd="1" destOrd="0" parTransId="{70E108D3-78E4-D043-9EB0-6FF6C1950FEA}" sibTransId="{B8289A49-9CAC-D448-A103-BD5A708B6925}"/>
    <dgm:cxn modelId="{B746968E-B979-F84F-A3E7-355D101A5655}" type="presOf" srcId="{00C38059-5FB0-C347-8F60-0B4B467ED0ED}" destId="{38C2D938-3EC5-C540-8FE7-37D0803B6808}" srcOrd="0" destOrd="0" presId="urn:microsoft.com/office/officeart/2005/8/layout/process2"/>
    <dgm:cxn modelId="{5396980A-5707-4147-8827-0EB06AC840C7}" type="presOf" srcId="{2C697590-FF29-624F-9D5E-F1D3EC88869C}" destId="{837F7F9C-121E-FE48-92A5-8F9A9BF89A9C}" srcOrd="1" destOrd="0" presId="urn:microsoft.com/office/officeart/2005/8/layout/process2"/>
    <dgm:cxn modelId="{D61A1F32-E98A-5947-97AF-3447C4CEDB35}" type="presOf" srcId="{B8289A49-9CAC-D448-A103-BD5A708B6925}" destId="{344D262C-5197-5940-AA91-9DEC7A675232}" srcOrd="1" destOrd="0" presId="urn:microsoft.com/office/officeart/2005/8/layout/process2"/>
    <dgm:cxn modelId="{9B2CE7D7-6043-1E4A-B05F-BD14FC8DFC6F}" type="presOf" srcId="{93C12F17-79DC-2348-8A24-23B57CCFA09E}" destId="{BE5A7572-D85C-5649-BF18-73A6CF4D20CE}" srcOrd="0" destOrd="0" presId="urn:microsoft.com/office/officeart/2005/8/layout/process2"/>
    <dgm:cxn modelId="{85B68526-3301-0249-A701-03925E9B6241}" srcId="{B64347D5-8FD1-4946-B789-D75D252CE8FE}" destId="{BA7C76EE-DA3A-884A-B39D-C1AA5843FF19}" srcOrd="5" destOrd="0" parTransId="{8F8FF690-2D12-D54F-9C56-3DAD53BFC6BE}" sibTransId="{2C697590-FF29-624F-9D5E-F1D3EC88869C}"/>
    <dgm:cxn modelId="{6F7E3750-F458-B443-8F4C-5FAB310F0160}" type="presOf" srcId="{BA7C76EE-DA3A-884A-B39D-C1AA5843FF19}" destId="{6DF479F0-3592-E14F-BA04-C5ED6022CC8F}" srcOrd="0" destOrd="0" presId="urn:microsoft.com/office/officeart/2005/8/layout/process2"/>
    <dgm:cxn modelId="{CC9FAFE1-172C-9D40-8DAD-C0441359A6FA}" srcId="{B64347D5-8FD1-4946-B789-D75D252CE8FE}" destId="{CD2DDB08-565B-7C43-B533-CD6B98F2BBC2}" srcOrd="4" destOrd="0" parTransId="{B55F131A-4DFD-6D41-BF2F-7FB3C2B388A5}" sibTransId="{1E92C758-2B42-9449-BEE2-CBF6FED43C9B}"/>
    <dgm:cxn modelId="{7D0928D3-B6D2-6E43-8810-5E79A0E71D3E}" type="presOf" srcId="{2C697590-FF29-624F-9D5E-F1D3EC88869C}" destId="{D5AECA90-BB44-F747-9A67-718D3E9D2220}" srcOrd="0" destOrd="0" presId="urn:microsoft.com/office/officeart/2005/8/layout/process2"/>
    <dgm:cxn modelId="{C6DE1F38-E4B5-1240-9584-7CD11EBDE150}" type="presOf" srcId="{CD2DDB08-565B-7C43-B533-CD6B98F2BBC2}" destId="{78DBBA20-308C-274B-B400-C9B4D9AF1EE1}" srcOrd="0" destOrd="0" presId="urn:microsoft.com/office/officeart/2005/8/layout/process2"/>
    <dgm:cxn modelId="{A5B97AE4-601A-C54E-9C8A-84541F662066}" type="presOf" srcId="{EF52E789-4D7C-B341-91B8-224F6ACCD0D2}" destId="{916ECB04-F14A-4F48-B058-925E54C0B570}" srcOrd="0" destOrd="0" presId="urn:microsoft.com/office/officeart/2005/8/layout/process2"/>
    <dgm:cxn modelId="{733D27FE-4758-B541-94DA-48026978E700}" type="presOf" srcId="{1E3EE795-E6A2-7A45-948D-2535FE4FFC5D}" destId="{715A0CA0-028A-B445-B328-8622E6910149}" srcOrd="0" destOrd="0" presId="urn:microsoft.com/office/officeart/2005/8/layout/process2"/>
    <dgm:cxn modelId="{89FCEFAD-33DA-2340-BE56-88909747049B}" type="presOf" srcId="{B8289A49-9CAC-D448-A103-BD5A708B6925}" destId="{1E5B04FA-A74F-7E48-A3A9-284B7D6DE0F3}" srcOrd="0" destOrd="0" presId="urn:microsoft.com/office/officeart/2005/8/layout/process2"/>
    <dgm:cxn modelId="{9D0F902F-0091-0E42-A4EC-2086AEE92E8C}" type="presOf" srcId="{1E92C758-2B42-9449-BEE2-CBF6FED43C9B}" destId="{94F84155-7EF6-3541-B58A-0BB850F7741C}" srcOrd="0" destOrd="0" presId="urn:microsoft.com/office/officeart/2005/8/layout/process2"/>
    <dgm:cxn modelId="{C53AF668-7247-7E4B-A937-46D25175EF11}" srcId="{B64347D5-8FD1-4946-B789-D75D252CE8FE}" destId="{6BF03B33-F829-534A-9309-1944FEB541FB}" srcOrd="3" destOrd="0" parTransId="{839C8143-0C27-284F-BBF9-3E41FDB6B79B}" sibTransId="{EF52E789-4D7C-B341-91B8-224F6ACCD0D2}"/>
    <dgm:cxn modelId="{B3A9AE08-72F9-3C42-9103-A1555A8DC673}" type="presOf" srcId="{1E92C758-2B42-9449-BEE2-CBF6FED43C9B}" destId="{720A5C70-EDFA-FB48-8729-9AA38B35E721}" srcOrd="1" destOrd="0" presId="urn:microsoft.com/office/officeart/2005/8/layout/process2"/>
    <dgm:cxn modelId="{34F7DA89-088E-0049-8256-2360795B5E81}" srcId="{B64347D5-8FD1-4946-B789-D75D252CE8FE}" destId="{00C38059-5FB0-C347-8F60-0B4B467ED0ED}" srcOrd="2" destOrd="0" parTransId="{5B5C7AC5-B60E-A646-BB07-188E578CD50B}" sibTransId="{57008B21-1636-074F-9FD6-3D1418D58366}"/>
    <dgm:cxn modelId="{CDE8E948-9C7B-4343-BBCE-1DF4EF5C0D98}" type="presParOf" srcId="{BC575495-3AE8-8C41-A2D2-2124A6F6D683}" destId="{540074D9-B3C6-364F-AAAA-33A56484C257}" srcOrd="0" destOrd="0" presId="urn:microsoft.com/office/officeart/2005/8/layout/process2"/>
    <dgm:cxn modelId="{C67FBBA2-7060-494C-8D37-14C300DC763C}" type="presParOf" srcId="{BC575495-3AE8-8C41-A2D2-2124A6F6D683}" destId="{715A0CA0-028A-B445-B328-8622E6910149}" srcOrd="1" destOrd="0" presId="urn:microsoft.com/office/officeart/2005/8/layout/process2"/>
    <dgm:cxn modelId="{5BE253EF-43F3-A740-A9A9-66F86F6655D5}" type="presParOf" srcId="{715A0CA0-028A-B445-B328-8622E6910149}" destId="{1A2324E5-6593-6342-9E72-637B739B384C}" srcOrd="0" destOrd="0" presId="urn:microsoft.com/office/officeart/2005/8/layout/process2"/>
    <dgm:cxn modelId="{5A8772FF-AF4F-504E-B3D2-9AC1D139A1A1}" type="presParOf" srcId="{BC575495-3AE8-8C41-A2D2-2124A6F6D683}" destId="{BE5A7572-D85C-5649-BF18-73A6CF4D20CE}" srcOrd="2" destOrd="0" presId="urn:microsoft.com/office/officeart/2005/8/layout/process2"/>
    <dgm:cxn modelId="{9D91F664-6F70-2E4F-9D01-999A448DC25F}" type="presParOf" srcId="{BC575495-3AE8-8C41-A2D2-2124A6F6D683}" destId="{1E5B04FA-A74F-7E48-A3A9-284B7D6DE0F3}" srcOrd="3" destOrd="0" presId="urn:microsoft.com/office/officeart/2005/8/layout/process2"/>
    <dgm:cxn modelId="{1E836416-1A38-714A-A626-44400907111C}" type="presParOf" srcId="{1E5B04FA-A74F-7E48-A3A9-284B7D6DE0F3}" destId="{344D262C-5197-5940-AA91-9DEC7A675232}" srcOrd="0" destOrd="0" presId="urn:microsoft.com/office/officeart/2005/8/layout/process2"/>
    <dgm:cxn modelId="{B9FADF83-5C18-4D4D-9C8F-0309C0B31333}" type="presParOf" srcId="{BC575495-3AE8-8C41-A2D2-2124A6F6D683}" destId="{38C2D938-3EC5-C540-8FE7-37D0803B6808}" srcOrd="4" destOrd="0" presId="urn:microsoft.com/office/officeart/2005/8/layout/process2"/>
    <dgm:cxn modelId="{187D4623-53D9-6F45-BFA3-F6A14D6634A4}" type="presParOf" srcId="{BC575495-3AE8-8C41-A2D2-2124A6F6D683}" destId="{AF6F7B52-A87E-5044-A3BD-2B91FA9DA9C8}" srcOrd="5" destOrd="0" presId="urn:microsoft.com/office/officeart/2005/8/layout/process2"/>
    <dgm:cxn modelId="{BC6DB6FA-A3C6-E242-8EAD-7AE11E5A4310}" type="presParOf" srcId="{AF6F7B52-A87E-5044-A3BD-2B91FA9DA9C8}" destId="{51A50EA6-CC42-2D48-AAEC-D784FEA2A180}" srcOrd="0" destOrd="0" presId="urn:microsoft.com/office/officeart/2005/8/layout/process2"/>
    <dgm:cxn modelId="{BAB0382E-EE04-4B46-8C4C-7E41D6FC9446}" type="presParOf" srcId="{BC575495-3AE8-8C41-A2D2-2124A6F6D683}" destId="{88BE374A-3EFF-F643-8908-10BBCE23FDF8}" srcOrd="6" destOrd="0" presId="urn:microsoft.com/office/officeart/2005/8/layout/process2"/>
    <dgm:cxn modelId="{4F5B966E-5CCF-1E47-8F5C-0D53BA0F84FC}" type="presParOf" srcId="{BC575495-3AE8-8C41-A2D2-2124A6F6D683}" destId="{916ECB04-F14A-4F48-B058-925E54C0B570}" srcOrd="7" destOrd="0" presId="urn:microsoft.com/office/officeart/2005/8/layout/process2"/>
    <dgm:cxn modelId="{DF0CE4F6-30D2-F641-8D54-C8683910E169}" type="presParOf" srcId="{916ECB04-F14A-4F48-B058-925E54C0B570}" destId="{FF50A736-9A69-CC49-9F3B-827794658B4F}" srcOrd="0" destOrd="0" presId="urn:microsoft.com/office/officeart/2005/8/layout/process2"/>
    <dgm:cxn modelId="{A201023C-DBA6-D14B-A611-19C0BF37DB2C}" type="presParOf" srcId="{BC575495-3AE8-8C41-A2D2-2124A6F6D683}" destId="{78DBBA20-308C-274B-B400-C9B4D9AF1EE1}" srcOrd="8" destOrd="0" presId="urn:microsoft.com/office/officeart/2005/8/layout/process2"/>
    <dgm:cxn modelId="{B62AD64A-63D9-6C43-BCB7-20B089E19C9D}" type="presParOf" srcId="{BC575495-3AE8-8C41-A2D2-2124A6F6D683}" destId="{94F84155-7EF6-3541-B58A-0BB850F7741C}" srcOrd="9" destOrd="0" presId="urn:microsoft.com/office/officeart/2005/8/layout/process2"/>
    <dgm:cxn modelId="{DCD9A983-2798-5544-9276-31198E1EFCC0}" type="presParOf" srcId="{94F84155-7EF6-3541-B58A-0BB850F7741C}" destId="{720A5C70-EDFA-FB48-8729-9AA38B35E721}" srcOrd="0" destOrd="0" presId="urn:microsoft.com/office/officeart/2005/8/layout/process2"/>
    <dgm:cxn modelId="{162828CC-6B7E-314B-92CB-86BB39EB2C20}" type="presParOf" srcId="{BC575495-3AE8-8C41-A2D2-2124A6F6D683}" destId="{6DF479F0-3592-E14F-BA04-C5ED6022CC8F}" srcOrd="10" destOrd="0" presId="urn:microsoft.com/office/officeart/2005/8/layout/process2"/>
    <dgm:cxn modelId="{EC450C14-9D12-3340-96C8-FB22E5CE0700}" type="presParOf" srcId="{BC575495-3AE8-8C41-A2D2-2124A6F6D683}" destId="{D5AECA90-BB44-F747-9A67-718D3E9D2220}" srcOrd="11" destOrd="0" presId="urn:microsoft.com/office/officeart/2005/8/layout/process2"/>
    <dgm:cxn modelId="{99DBF3A1-8C6A-9140-B02C-100384E778F1}" type="presParOf" srcId="{D5AECA90-BB44-F747-9A67-718D3E9D2220}" destId="{837F7F9C-121E-FE48-92A5-8F9A9BF89A9C}" srcOrd="0" destOrd="0" presId="urn:microsoft.com/office/officeart/2005/8/layout/process2"/>
    <dgm:cxn modelId="{43A72AD5-0EEF-454E-AE32-A7278A3BB4B3}" type="presParOf" srcId="{BC575495-3AE8-8C41-A2D2-2124A6F6D683}" destId="{047EECB6-3D64-6D41-9CC1-8591CB96893F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347D5-8FD1-4946-B789-D75D252CE8FE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BA7C76EE-DA3A-884A-B39D-C1AA5843FF19}">
      <dgm:prSet phldrT="[Text]" custT="1"/>
      <dgm:spPr/>
      <dgm:t>
        <a:bodyPr/>
        <a:lstStyle/>
        <a:p>
          <a:r>
            <a:rPr lang="en-US" sz="1200" dirty="0" smtClean="0"/>
            <a:t>Pretreatment</a:t>
          </a:r>
          <a:endParaRPr lang="en-US" sz="1200" dirty="0"/>
        </a:p>
      </dgm:t>
    </dgm:pt>
    <dgm:pt modelId="{8F8FF690-2D12-D54F-9C56-3DAD53BFC6BE}" type="parTrans" cxnId="{85B68526-3301-0249-A701-03925E9B6241}">
      <dgm:prSet/>
      <dgm:spPr/>
      <dgm:t>
        <a:bodyPr/>
        <a:lstStyle/>
        <a:p>
          <a:endParaRPr lang="en-US" sz="1200"/>
        </a:p>
      </dgm:t>
    </dgm:pt>
    <dgm:pt modelId="{2C697590-FF29-624F-9D5E-F1D3EC88869C}" type="sibTrans" cxnId="{85B68526-3301-0249-A701-03925E9B624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/>
        </a:p>
      </dgm:t>
    </dgm:pt>
    <dgm:pt modelId="{C900DE1A-32BC-E747-AA38-72BE8258A154}">
      <dgm:prSet phldrT="[Text]" custT="1"/>
      <dgm:spPr/>
      <dgm:t>
        <a:bodyPr/>
        <a:lstStyle/>
        <a:p>
          <a:r>
            <a:rPr lang="en-US" sz="1200" dirty="0" smtClean="0"/>
            <a:t>Seawater</a:t>
          </a:r>
          <a:endParaRPr lang="en-US" sz="1200" dirty="0"/>
        </a:p>
      </dgm:t>
    </dgm:pt>
    <dgm:pt modelId="{C41836E6-4F21-1249-93E5-1CB04FE7E172}" type="parTrans" cxnId="{DC3439C5-C4AA-3B41-8239-447BF3FEAAFF}">
      <dgm:prSet/>
      <dgm:spPr/>
      <dgm:t>
        <a:bodyPr/>
        <a:lstStyle/>
        <a:p>
          <a:endParaRPr lang="en-US" sz="1200"/>
        </a:p>
      </dgm:t>
    </dgm:pt>
    <dgm:pt modelId="{B37D943F-A296-AB4F-B1E9-05096739B774}" type="sibTrans" cxnId="{DC3439C5-C4AA-3B41-8239-447BF3FEAAFF}">
      <dgm:prSet/>
      <dgm:spPr/>
      <dgm:t>
        <a:bodyPr/>
        <a:lstStyle/>
        <a:p>
          <a:endParaRPr lang="en-US" sz="1200"/>
        </a:p>
      </dgm:t>
    </dgm:pt>
    <dgm:pt modelId="{00C38059-5FB0-C347-8F60-0B4B467ED0ED}">
      <dgm:prSet custT="1"/>
      <dgm:spPr>
        <a:noFill/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Freshwater</a:t>
          </a:r>
          <a:endParaRPr lang="en-US" sz="1200" dirty="0">
            <a:solidFill>
              <a:schemeClr val="tx1"/>
            </a:solidFill>
          </a:endParaRPr>
        </a:p>
      </dgm:t>
    </dgm:pt>
    <dgm:pt modelId="{5B5C7AC5-B60E-A646-BB07-188E578CD50B}" type="parTrans" cxnId="{34F7DA89-088E-0049-8256-2360795B5E81}">
      <dgm:prSet/>
      <dgm:spPr/>
      <dgm:t>
        <a:bodyPr/>
        <a:lstStyle/>
        <a:p>
          <a:endParaRPr lang="en-US" sz="1200"/>
        </a:p>
      </dgm:t>
    </dgm:pt>
    <dgm:pt modelId="{57008B21-1636-074F-9FD6-3D1418D58366}" type="sibTrans" cxnId="{34F7DA89-088E-0049-8256-2360795B5E8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 b="1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gm:t>
    </dgm:pt>
    <dgm:pt modelId="{93C12F17-79DC-2348-8A24-23B57CCFA09E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Post Treatment</a:t>
          </a:r>
          <a:endParaRPr lang="en-US" sz="1200" dirty="0"/>
        </a:p>
      </dgm:t>
    </dgm:pt>
    <dgm:pt modelId="{70E108D3-78E4-D043-9EB0-6FF6C1950FEA}" type="parTrans" cxnId="{C7B44985-EFE1-AD4D-B3DF-B007EAB0D7B4}">
      <dgm:prSet/>
      <dgm:spPr/>
      <dgm:t>
        <a:bodyPr/>
        <a:lstStyle/>
        <a:p>
          <a:endParaRPr lang="en-US" sz="1200"/>
        </a:p>
      </dgm:t>
    </dgm:pt>
    <dgm:pt modelId="{B8289A49-9CAC-D448-A103-BD5A708B6925}" type="sibTrans" cxnId="{C7B44985-EFE1-AD4D-B3DF-B007EAB0D7B4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/>
        </a:p>
      </dgm:t>
    </dgm:pt>
    <dgm:pt modelId="{14B14D46-6F5F-A54D-B2BE-81175401EBAD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Storage Tank</a:t>
          </a:r>
          <a:endParaRPr lang="en-US" sz="1200" dirty="0"/>
        </a:p>
      </dgm:t>
    </dgm:pt>
    <dgm:pt modelId="{F6DF7B44-BDD0-4143-B79F-C32F2C0E3BD4}" type="parTrans" cxnId="{294951AC-8807-3540-95CD-AA7123FB81F4}">
      <dgm:prSet/>
      <dgm:spPr/>
      <dgm:t>
        <a:bodyPr/>
        <a:lstStyle/>
        <a:p>
          <a:endParaRPr lang="en-US" sz="1200"/>
        </a:p>
      </dgm:t>
    </dgm:pt>
    <dgm:pt modelId="{1E3EE795-E6A2-7A45-948D-2535FE4FFC5D}" type="sibTrans" cxnId="{294951AC-8807-3540-95CD-AA7123FB81F4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/>
        </a:p>
      </dgm:t>
    </dgm:pt>
    <dgm:pt modelId="{6BF03B33-F829-534A-9309-1944FEB541F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Reverse Osmosis Process</a:t>
          </a:r>
          <a:endParaRPr lang="en-US" sz="1200" dirty="0"/>
        </a:p>
      </dgm:t>
    </dgm:pt>
    <dgm:pt modelId="{839C8143-0C27-284F-BBF9-3E41FDB6B79B}" type="parTrans" cxnId="{C53AF668-7247-7E4B-A937-46D25175EF11}">
      <dgm:prSet/>
      <dgm:spPr/>
      <dgm:t>
        <a:bodyPr/>
        <a:lstStyle/>
        <a:p>
          <a:endParaRPr lang="en-US" sz="1200"/>
        </a:p>
      </dgm:t>
    </dgm:pt>
    <dgm:pt modelId="{EF52E789-4D7C-B341-91B8-224F6ACCD0D2}" type="sibTrans" cxnId="{C53AF668-7247-7E4B-A937-46D25175EF1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/>
        </a:p>
      </dgm:t>
    </dgm:pt>
    <dgm:pt modelId="{A7A267F7-3801-9D44-B254-1C11D000FC3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High Pressure Pumps</a:t>
          </a:r>
          <a:endParaRPr lang="en-US" sz="1200" dirty="0"/>
        </a:p>
      </dgm:t>
    </dgm:pt>
    <dgm:pt modelId="{DFA8FE66-574C-134E-91FE-8D10E51D0553}" type="parTrans" cxnId="{D2A9D42A-7028-9344-AA08-8609C71503EC}">
      <dgm:prSet/>
      <dgm:spPr/>
      <dgm:t>
        <a:bodyPr/>
        <a:lstStyle/>
        <a:p>
          <a:endParaRPr lang="en-US" sz="1200"/>
        </a:p>
      </dgm:t>
    </dgm:pt>
    <dgm:pt modelId="{BC0F413E-79C9-2F41-880D-7BA428385EEE}" type="sibTrans" cxnId="{D2A9D42A-7028-9344-AA08-8609C71503EC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/>
        </a:p>
      </dgm:t>
    </dgm:pt>
    <dgm:pt modelId="{BC575495-3AE8-8C41-A2D2-2124A6F6D683}" type="pres">
      <dgm:prSet presAssocID="{B64347D5-8FD1-4946-B789-D75D252CE8FE}" presName="linearFlow" presStyleCnt="0">
        <dgm:presLayoutVars>
          <dgm:resizeHandles val="exact"/>
        </dgm:presLayoutVars>
      </dgm:prSet>
      <dgm:spPr/>
    </dgm:pt>
    <dgm:pt modelId="{540074D9-B3C6-364F-AAAA-33A56484C257}" type="pres">
      <dgm:prSet presAssocID="{14B14D46-6F5F-A54D-B2BE-81175401EBAD}" presName="node" presStyleLbl="node1" presStyleIdx="0" presStyleCnt="7" custScaleX="1080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A0CA0-028A-B445-B328-8622E6910149}" type="pres">
      <dgm:prSet presAssocID="{1E3EE795-E6A2-7A45-948D-2535FE4FFC5D}" presName="sibTrans" presStyleLbl="sibTrans2D1" presStyleIdx="0" presStyleCnt="6" custAng="10800000"/>
      <dgm:spPr/>
      <dgm:t>
        <a:bodyPr/>
        <a:lstStyle/>
        <a:p>
          <a:endParaRPr lang="en-US"/>
        </a:p>
      </dgm:t>
    </dgm:pt>
    <dgm:pt modelId="{1A2324E5-6593-6342-9E72-637B739B384C}" type="pres">
      <dgm:prSet presAssocID="{1E3EE795-E6A2-7A45-948D-2535FE4FFC5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BE5A7572-D85C-5649-BF18-73A6CF4D20CE}" type="pres">
      <dgm:prSet presAssocID="{93C12F17-79DC-2348-8A24-23B57CCFA09E}" presName="node" presStyleLbl="node1" presStyleIdx="1" presStyleCnt="7" custScaleX="1097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B04FA-A74F-7E48-A3A9-284B7D6DE0F3}" type="pres">
      <dgm:prSet presAssocID="{B8289A49-9CAC-D448-A103-BD5A708B6925}" presName="sibTrans" presStyleLbl="sibTrans2D1" presStyleIdx="1" presStyleCnt="6" custAng="10800000"/>
      <dgm:spPr/>
      <dgm:t>
        <a:bodyPr/>
        <a:lstStyle/>
        <a:p>
          <a:endParaRPr lang="en-US"/>
        </a:p>
      </dgm:t>
    </dgm:pt>
    <dgm:pt modelId="{344D262C-5197-5940-AA91-9DEC7A675232}" type="pres">
      <dgm:prSet presAssocID="{B8289A49-9CAC-D448-A103-BD5A708B6925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38C2D938-3EC5-C540-8FE7-37D0803B6808}" type="pres">
      <dgm:prSet presAssocID="{00C38059-5FB0-C347-8F60-0B4B467ED0ED}" presName="node" presStyleLbl="node1" presStyleIdx="2" presStyleCnt="7" custScaleX="1076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F7B52-A87E-5044-A3BD-2B91FA9DA9C8}" type="pres">
      <dgm:prSet presAssocID="{57008B21-1636-074F-9FD6-3D1418D58366}" presName="sibTrans" presStyleLbl="sibTrans2D1" presStyleIdx="2" presStyleCnt="6" custAng="10800000"/>
      <dgm:spPr/>
      <dgm:t>
        <a:bodyPr/>
        <a:lstStyle/>
        <a:p>
          <a:endParaRPr lang="en-US"/>
        </a:p>
      </dgm:t>
    </dgm:pt>
    <dgm:pt modelId="{51A50EA6-CC42-2D48-AAEC-D784FEA2A180}" type="pres">
      <dgm:prSet presAssocID="{57008B21-1636-074F-9FD6-3D1418D58366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88BE374A-3EFF-F643-8908-10BBCE23FDF8}" type="pres">
      <dgm:prSet presAssocID="{6BF03B33-F829-534A-9309-1944FEB541FB}" presName="node" presStyleLbl="node1" presStyleIdx="3" presStyleCnt="7" custScaleX="1110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ECB04-F14A-4F48-B058-925E54C0B570}" type="pres">
      <dgm:prSet presAssocID="{EF52E789-4D7C-B341-91B8-224F6ACCD0D2}" presName="sibTrans" presStyleLbl="sibTrans2D1" presStyleIdx="3" presStyleCnt="6" custAng="10800000"/>
      <dgm:spPr/>
      <dgm:t>
        <a:bodyPr/>
        <a:lstStyle/>
        <a:p>
          <a:endParaRPr lang="en-US"/>
        </a:p>
      </dgm:t>
    </dgm:pt>
    <dgm:pt modelId="{FF50A736-9A69-CC49-9F3B-827794658B4F}" type="pres">
      <dgm:prSet presAssocID="{EF52E789-4D7C-B341-91B8-224F6ACCD0D2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013FE8E4-1943-874B-A6BB-E01DE5D15113}" type="pres">
      <dgm:prSet presAssocID="{A7A267F7-3801-9D44-B254-1C11D000FC3B}" presName="node" presStyleLbl="node1" presStyleIdx="4" presStyleCnt="7" custScaleX="103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685A9-FF7C-C445-8C03-99AA54CDB9D2}" type="pres">
      <dgm:prSet presAssocID="{BC0F413E-79C9-2F41-880D-7BA428385EEE}" presName="sibTrans" presStyleLbl="sibTrans2D1" presStyleIdx="4" presStyleCnt="6" custAng="10800000"/>
      <dgm:spPr/>
      <dgm:t>
        <a:bodyPr/>
        <a:lstStyle/>
        <a:p>
          <a:endParaRPr lang="en-US"/>
        </a:p>
      </dgm:t>
    </dgm:pt>
    <dgm:pt modelId="{79A0F629-CCC0-E144-8F3E-0B189253ED2C}" type="pres">
      <dgm:prSet presAssocID="{BC0F413E-79C9-2F41-880D-7BA428385EEE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6DF479F0-3592-E14F-BA04-C5ED6022CC8F}" type="pres">
      <dgm:prSet presAssocID="{BA7C76EE-DA3A-884A-B39D-C1AA5843FF19}" presName="node" presStyleLbl="node1" presStyleIdx="5" presStyleCnt="7" custScaleX="108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ECA90-BB44-F747-9A67-718D3E9D2220}" type="pres">
      <dgm:prSet presAssocID="{2C697590-FF29-624F-9D5E-F1D3EC88869C}" presName="sibTrans" presStyleLbl="sibTrans2D1" presStyleIdx="5" presStyleCnt="6" custAng="10800000"/>
      <dgm:spPr/>
      <dgm:t>
        <a:bodyPr/>
        <a:lstStyle/>
        <a:p>
          <a:endParaRPr lang="en-US"/>
        </a:p>
      </dgm:t>
    </dgm:pt>
    <dgm:pt modelId="{837F7F9C-121E-FE48-92A5-8F9A9BF89A9C}" type="pres">
      <dgm:prSet presAssocID="{2C697590-FF29-624F-9D5E-F1D3EC88869C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047EECB6-3D64-6D41-9CC1-8591CB96893F}" type="pres">
      <dgm:prSet presAssocID="{C900DE1A-32BC-E747-AA38-72BE8258A154}" presName="node" presStyleLbl="node1" presStyleIdx="6" presStyleCnt="7" custScaleX="103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4951AC-8807-3540-95CD-AA7123FB81F4}" srcId="{B64347D5-8FD1-4946-B789-D75D252CE8FE}" destId="{14B14D46-6F5F-A54D-B2BE-81175401EBAD}" srcOrd="0" destOrd="0" parTransId="{F6DF7B44-BDD0-4143-B79F-C32F2C0E3BD4}" sibTransId="{1E3EE795-E6A2-7A45-948D-2535FE4FFC5D}"/>
    <dgm:cxn modelId="{45A8D9E2-5280-1244-A86F-C8C61029D07F}" type="presOf" srcId="{6BF03B33-F829-534A-9309-1944FEB541FB}" destId="{88BE374A-3EFF-F643-8908-10BBCE23FDF8}" srcOrd="0" destOrd="0" presId="urn:microsoft.com/office/officeart/2005/8/layout/process2"/>
    <dgm:cxn modelId="{9FCE0643-9352-5648-B0B9-E67ADD6D44CE}" type="presOf" srcId="{B64347D5-8FD1-4946-B789-D75D252CE8FE}" destId="{BC575495-3AE8-8C41-A2D2-2124A6F6D683}" srcOrd="0" destOrd="0" presId="urn:microsoft.com/office/officeart/2005/8/layout/process2"/>
    <dgm:cxn modelId="{DC3439C5-C4AA-3B41-8239-447BF3FEAAFF}" srcId="{B64347D5-8FD1-4946-B789-D75D252CE8FE}" destId="{C900DE1A-32BC-E747-AA38-72BE8258A154}" srcOrd="6" destOrd="0" parTransId="{C41836E6-4F21-1249-93E5-1CB04FE7E172}" sibTransId="{B37D943F-A296-AB4F-B1E9-05096739B774}"/>
    <dgm:cxn modelId="{C7B44985-EFE1-AD4D-B3DF-B007EAB0D7B4}" srcId="{B64347D5-8FD1-4946-B789-D75D252CE8FE}" destId="{93C12F17-79DC-2348-8A24-23B57CCFA09E}" srcOrd="1" destOrd="0" parTransId="{70E108D3-78E4-D043-9EB0-6FF6C1950FEA}" sibTransId="{B8289A49-9CAC-D448-A103-BD5A708B6925}"/>
    <dgm:cxn modelId="{68122F95-3131-B64F-9885-917E4A893F25}" type="presOf" srcId="{2C697590-FF29-624F-9D5E-F1D3EC88869C}" destId="{837F7F9C-121E-FE48-92A5-8F9A9BF89A9C}" srcOrd="1" destOrd="0" presId="urn:microsoft.com/office/officeart/2005/8/layout/process2"/>
    <dgm:cxn modelId="{CD152104-F8F8-9D40-AC4F-CE9970ACEB71}" type="presOf" srcId="{2C697590-FF29-624F-9D5E-F1D3EC88869C}" destId="{D5AECA90-BB44-F747-9A67-718D3E9D2220}" srcOrd="0" destOrd="0" presId="urn:microsoft.com/office/officeart/2005/8/layout/process2"/>
    <dgm:cxn modelId="{85B68526-3301-0249-A701-03925E9B6241}" srcId="{B64347D5-8FD1-4946-B789-D75D252CE8FE}" destId="{BA7C76EE-DA3A-884A-B39D-C1AA5843FF19}" srcOrd="5" destOrd="0" parTransId="{8F8FF690-2D12-D54F-9C56-3DAD53BFC6BE}" sibTransId="{2C697590-FF29-624F-9D5E-F1D3EC88869C}"/>
    <dgm:cxn modelId="{55B6E33C-1850-3948-8A08-406C4AFF54AE}" type="presOf" srcId="{EF52E789-4D7C-B341-91B8-224F6ACCD0D2}" destId="{FF50A736-9A69-CC49-9F3B-827794658B4F}" srcOrd="1" destOrd="0" presId="urn:microsoft.com/office/officeart/2005/8/layout/process2"/>
    <dgm:cxn modelId="{F178905E-A72C-124F-A2D7-F6BBA1F419E8}" type="presOf" srcId="{B8289A49-9CAC-D448-A103-BD5A708B6925}" destId="{344D262C-5197-5940-AA91-9DEC7A675232}" srcOrd="1" destOrd="0" presId="urn:microsoft.com/office/officeart/2005/8/layout/process2"/>
    <dgm:cxn modelId="{DE3867AF-37C0-CE47-B761-EF0951EEB772}" type="presOf" srcId="{57008B21-1636-074F-9FD6-3D1418D58366}" destId="{AF6F7B52-A87E-5044-A3BD-2B91FA9DA9C8}" srcOrd="0" destOrd="0" presId="urn:microsoft.com/office/officeart/2005/8/layout/process2"/>
    <dgm:cxn modelId="{176A25CD-CD16-A241-91CD-C94021473B92}" type="presOf" srcId="{C900DE1A-32BC-E747-AA38-72BE8258A154}" destId="{047EECB6-3D64-6D41-9CC1-8591CB96893F}" srcOrd="0" destOrd="0" presId="urn:microsoft.com/office/officeart/2005/8/layout/process2"/>
    <dgm:cxn modelId="{D2A9D42A-7028-9344-AA08-8609C71503EC}" srcId="{B64347D5-8FD1-4946-B789-D75D252CE8FE}" destId="{A7A267F7-3801-9D44-B254-1C11D000FC3B}" srcOrd="4" destOrd="0" parTransId="{DFA8FE66-574C-134E-91FE-8D10E51D0553}" sibTransId="{BC0F413E-79C9-2F41-880D-7BA428385EEE}"/>
    <dgm:cxn modelId="{2EA2D706-73EE-7147-8C40-7DC290966831}" type="presOf" srcId="{14B14D46-6F5F-A54D-B2BE-81175401EBAD}" destId="{540074D9-B3C6-364F-AAAA-33A56484C257}" srcOrd="0" destOrd="0" presId="urn:microsoft.com/office/officeart/2005/8/layout/process2"/>
    <dgm:cxn modelId="{CA20362F-AE68-5C48-8819-65F2E1E2282B}" type="presOf" srcId="{A7A267F7-3801-9D44-B254-1C11D000FC3B}" destId="{013FE8E4-1943-874B-A6BB-E01DE5D15113}" srcOrd="0" destOrd="0" presId="urn:microsoft.com/office/officeart/2005/8/layout/process2"/>
    <dgm:cxn modelId="{6951AC1B-1C99-5949-8A77-7931CEF1E0C5}" type="presOf" srcId="{93C12F17-79DC-2348-8A24-23B57CCFA09E}" destId="{BE5A7572-D85C-5649-BF18-73A6CF4D20CE}" srcOrd="0" destOrd="0" presId="urn:microsoft.com/office/officeart/2005/8/layout/process2"/>
    <dgm:cxn modelId="{9C62347D-8C12-7846-A1A5-E65ECA35E5DF}" type="presOf" srcId="{EF52E789-4D7C-B341-91B8-224F6ACCD0D2}" destId="{916ECB04-F14A-4F48-B058-925E54C0B570}" srcOrd="0" destOrd="0" presId="urn:microsoft.com/office/officeart/2005/8/layout/process2"/>
    <dgm:cxn modelId="{C53AF668-7247-7E4B-A937-46D25175EF11}" srcId="{B64347D5-8FD1-4946-B789-D75D252CE8FE}" destId="{6BF03B33-F829-534A-9309-1944FEB541FB}" srcOrd="3" destOrd="0" parTransId="{839C8143-0C27-284F-BBF9-3E41FDB6B79B}" sibTransId="{EF52E789-4D7C-B341-91B8-224F6ACCD0D2}"/>
    <dgm:cxn modelId="{BFD4C02B-24EA-FE46-B852-3AD61C82110F}" type="presOf" srcId="{1E3EE795-E6A2-7A45-948D-2535FE4FFC5D}" destId="{715A0CA0-028A-B445-B328-8622E6910149}" srcOrd="0" destOrd="0" presId="urn:microsoft.com/office/officeart/2005/8/layout/process2"/>
    <dgm:cxn modelId="{753CA2BC-C418-274F-AEBA-8AF38F5D392C}" type="presOf" srcId="{BC0F413E-79C9-2F41-880D-7BA428385EEE}" destId="{79A0F629-CCC0-E144-8F3E-0B189253ED2C}" srcOrd="1" destOrd="0" presId="urn:microsoft.com/office/officeart/2005/8/layout/process2"/>
    <dgm:cxn modelId="{34F7DA89-088E-0049-8256-2360795B5E81}" srcId="{B64347D5-8FD1-4946-B789-D75D252CE8FE}" destId="{00C38059-5FB0-C347-8F60-0B4B467ED0ED}" srcOrd="2" destOrd="0" parTransId="{5B5C7AC5-B60E-A646-BB07-188E578CD50B}" sibTransId="{57008B21-1636-074F-9FD6-3D1418D58366}"/>
    <dgm:cxn modelId="{0237F75F-9605-B14B-A28F-4CB7CBC53AF7}" type="presOf" srcId="{57008B21-1636-074F-9FD6-3D1418D58366}" destId="{51A50EA6-CC42-2D48-AAEC-D784FEA2A180}" srcOrd="1" destOrd="0" presId="urn:microsoft.com/office/officeart/2005/8/layout/process2"/>
    <dgm:cxn modelId="{EE77B085-4E0A-CA40-A983-84DF26F85C97}" type="presOf" srcId="{BC0F413E-79C9-2F41-880D-7BA428385EEE}" destId="{2E3685A9-FF7C-C445-8C03-99AA54CDB9D2}" srcOrd="0" destOrd="0" presId="urn:microsoft.com/office/officeart/2005/8/layout/process2"/>
    <dgm:cxn modelId="{64691009-6B44-2242-8959-765A23EB70D1}" type="presOf" srcId="{1E3EE795-E6A2-7A45-948D-2535FE4FFC5D}" destId="{1A2324E5-6593-6342-9E72-637B739B384C}" srcOrd="1" destOrd="0" presId="urn:microsoft.com/office/officeart/2005/8/layout/process2"/>
    <dgm:cxn modelId="{A8B0EFB4-78D4-854A-B151-4D8BB2057390}" type="presOf" srcId="{00C38059-5FB0-C347-8F60-0B4B467ED0ED}" destId="{38C2D938-3EC5-C540-8FE7-37D0803B6808}" srcOrd="0" destOrd="0" presId="urn:microsoft.com/office/officeart/2005/8/layout/process2"/>
    <dgm:cxn modelId="{0281D278-F32B-204A-9990-DC8E6D25BFC3}" type="presOf" srcId="{B8289A49-9CAC-D448-A103-BD5A708B6925}" destId="{1E5B04FA-A74F-7E48-A3A9-284B7D6DE0F3}" srcOrd="0" destOrd="0" presId="urn:microsoft.com/office/officeart/2005/8/layout/process2"/>
    <dgm:cxn modelId="{317E3F22-BDA4-BC48-B331-45A52A2C1D1A}" type="presOf" srcId="{BA7C76EE-DA3A-884A-B39D-C1AA5843FF19}" destId="{6DF479F0-3592-E14F-BA04-C5ED6022CC8F}" srcOrd="0" destOrd="0" presId="urn:microsoft.com/office/officeart/2005/8/layout/process2"/>
    <dgm:cxn modelId="{5DCAC118-1C49-6F40-93E8-C7359EEE7B08}" type="presParOf" srcId="{BC575495-3AE8-8C41-A2D2-2124A6F6D683}" destId="{540074D9-B3C6-364F-AAAA-33A56484C257}" srcOrd="0" destOrd="0" presId="urn:microsoft.com/office/officeart/2005/8/layout/process2"/>
    <dgm:cxn modelId="{B3434348-B546-6C42-9A01-9D0174DA998B}" type="presParOf" srcId="{BC575495-3AE8-8C41-A2D2-2124A6F6D683}" destId="{715A0CA0-028A-B445-B328-8622E6910149}" srcOrd="1" destOrd="0" presId="urn:microsoft.com/office/officeart/2005/8/layout/process2"/>
    <dgm:cxn modelId="{B68C4D0C-21BF-AB4B-A440-54457EB40F90}" type="presParOf" srcId="{715A0CA0-028A-B445-B328-8622E6910149}" destId="{1A2324E5-6593-6342-9E72-637B739B384C}" srcOrd="0" destOrd="0" presId="urn:microsoft.com/office/officeart/2005/8/layout/process2"/>
    <dgm:cxn modelId="{6CE08A47-5240-244E-BDB2-4F2264B9FE53}" type="presParOf" srcId="{BC575495-3AE8-8C41-A2D2-2124A6F6D683}" destId="{BE5A7572-D85C-5649-BF18-73A6CF4D20CE}" srcOrd="2" destOrd="0" presId="urn:microsoft.com/office/officeart/2005/8/layout/process2"/>
    <dgm:cxn modelId="{FA765BA6-3C99-8A46-BFAE-5D406345DF08}" type="presParOf" srcId="{BC575495-3AE8-8C41-A2D2-2124A6F6D683}" destId="{1E5B04FA-A74F-7E48-A3A9-284B7D6DE0F3}" srcOrd="3" destOrd="0" presId="urn:microsoft.com/office/officeart/2005/8/layout/process2"/>
    <dgm:cxn modelId="{8770221F-945F-E549-BAC0-24FFDA4B7132}" type="presParOf" srcId="{1E5B04FA-A74F-7E48-A3A9-284B7D6DE0F3}" destId="{344D262C-5197-5940-AA91-9DEC7A675232}" srcOrd="0" destOrd="0" presId="urn:microsoft.com/office/officeart/2005/8/layout/process2"/>
    <dgm:cxn modelId="{130A1AC4-CD76-6D43-8E7C-4BCC34A466C7}" type="presParOf" srcId="{BC575495-3AE8-8C41-A2D2-2124A6F6D683}" destId="{38C2D938-3EC5-C540-8FE7-37D0803B6808}" srcOrd="4" destOrd="0" presId="urn:microsoft.com/office/officeart/2005/8/layout/process2"/>
    <dgm:cxn modelId="{F9B47F53-CD80-3947-8400-DD2799290A06}" type="presParOf" srcId="{BC575495-3AE8-8C41-A2D2-2124A6F6D683}" destId="{AF6F7B52-A87E-5044-A3BD-2B91FA9DA9C8}" srcOrd="5" destOrd="0" presId="urn:microsoft.com/office/officeart/2005/8/layout/process2"/>
    <dgm:cxn modelId="{F0676568-D8FD-A14A-8DDE-D009BEF75FCE}" type="presParOf" srcId="{AF6F7B52-A87E-5044-A3BD-2B91FA9DA9C8}" destId="{51A50EA6-CC42-2D48-AAEC-D784FEA2A180}" srcOrd="0" destOrd="0" presId="urn:microsoft.com/office/officeart/2005/8/layout/process2"/>
    <dgm:cxn modelId="{CDE2AAF1-22EC-0042-9F7B-5E8CA72C8A52}" type="presParOf" srcId="{BC575495-3AE8-8C41-A2D2-2124A6F6D683}" destId="{88BE374A-3EFF-F643-8908-10BBCE23FDF8}" srcOrd="6" destOrd="0" presId="urn:microsoft.com/office/officeart/2005/8/layout/process2"/>
    <dgm:cxn modelId="{BE87B156-6042-9F4F-88DE-1FC6CB4EF60D}" type="presParOf" srcId="{BC575495-3AE8-8C41-A2D2-2124A6F6D683}" destId="{916ECB04-F14A-4F48-B058-925E54C0B570}" srcOrd="7" destOrd="0" presId="urn:microsoft.com/office/officeart/2005/8/layout/process2"/>
    <dgm:cxn modelId="{129B4111-5E48-744D-AF86-892EDDE3B440}" type="presParOf" srcId="{916ECB04-F14A-4F48-B058-925E54C0B570}" destId="{FF50A736-9A69-CC49-9F3B-827794658B4F}" srcOrd="0" destOrd="0" presId="urn:microsoft.com/office/officeart/2005/8/layout/process2"/>
    <dgm:cxn modelId="{0AF050AF-854E-6241-91D1-CED982BECDBF}" type="presParOf" srcId="{BC575495-3AE8-8C41-A2D2-2124A6F6D683}" destId="{013FE8E4-1943-874B-A6BB-E01DE5D15113}" srcOrd="8" destOrd="0" presId="urn:microsoft.com/office/officeart/2005/8/layout/process2"/>
    <dgm:cxn modelId="{643D34D5-70E0-D743-BB36-9765B23E9A1A}" type="presParOf" srcId="{BC575495-3AE8-8C41-A2D2-2124A6F6D683}" destId="{2E3685A9-FF7C-C445-8C03-99AA54CDB9D2}" srcOrd="9" destOrd="0" presId="urn:microsoft.com/office/officeart/2005/8/layout/process2"/>
    <dgm:cxn modelId="{8D19578B-5F35-C449-99EC-6700023ECA1E}" type="presParOf" srcId="{2E3685A9-FF7C-C445-8C03-99AA54CDB9D2}" destId="{79A0F629-CCC0-E144-8F3E-0B189253ED2C}" srcOrd="0" destOrd="0" presId="urn:microsoft.com/office/officeart/2005/8/layout/process2"/>
    <dgm:cxn modelId="{41B535BA-D5F6-1C4D-A8EE-A3234F644099}" type="presParOf" srcId="{BC575495-3AE8-8C41-A2D2-2124A6F6D683}" destId="{6DF479F0-3592-E14F-BA04-C5ED6022CC8F}" srcOrd="10" destOrd="0" presId="urn:microsoft.com/office/officeart/2005/8/layout/process2"/>
    <dgm:cxn modelId="{12575F44-67C5-7A4C-AB49-3AD07184373D}" type="presParOf" srcId="{BC575495-3AE8-8C41-A2D2-2124A6F6D683}" destId="{D5AECA90-BB44-F747-9A67-718D3E9D2220}" srcOrd="11" destOrd="0" presId="urn:microsoft.com/office/officeart/2005/8/layout/process2"/>
    <dgm:cxn modelId="{198805AB-C075-0549-BAC0-7EDBA93F130D}" type="presParOf" srcId="{D5AECA90-BB44-F747-9A67-718D3E9D2220}" destId="{837F7F9C-121E-FE48-92A5-8F9A9BF89A9C}" srcOrd="0" destOrd="0" presId="urn:microsoft.com/office/officeart/2005/8/layout/process2"/>
    <dgm:cxn modelId="{BBC230DD-907A-6B45-94AE-35A177E580FB}" type="presParOf" srcId="{BC575495-3AE8-8C41-A2D2-2124A6F6D683}" destId="{047EECB6-3D64-6D41-9CC1-8591CB96893F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074D9-B3C6-364F-AAAA-33A56484C257}">
      <dsp:nvSpPr>
        <dsp:cNvPr id="0" name=""/>
        <dsp:cNvSpPr/>
      </dsp:nvSpPr>
      <dsp:spPr>
        <a:xfrm>
          <a:off x="1867171" y="622"/>
          <a:ext cx="1333138" cy="5095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Storage Tank</a:t>
          </a:r>
          <a:endParaRPr lang="en-US" sz="1300" kern="1200" dirty="0"/>
        </a:p>
      </dsp:txBody>
      <dsp:txXfrm>
        <a:off x="1882095" y="15546"/>
        <a:ext cx="1303290" cy="479682"/>
      </dsp:txXfrm>
    </dsp:sp>
    <dsp:sp modelId="{715A0CA0-028A-B445-B328-8622E6910149}">
      <dsp:nvSpPr>
        <dsp:cNvPr id="0" name=""/>
        <dsp:cNvSpPr/>
      </dsp:nvSpPr>
      <dsp:spPr>
        <a:xfrm rot="16200000">
          <a:off x="2438203" y="522890"/>
          <a:ext cx="191073" cy="22928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464954" y="599319"/>
        <a:ext cx="137572" cy="133751"/>
      </dsp:txXfrm>
    </dsp:sp>
    <dsp:sp modelId="{BE5A7572-D85C-5649-BF18-73A6CF4D20CE}">
      <dsp:nvSpPr>
        <dsp:cNvPr id="0" name=""/>
        <dsp:cNvSpPr/>
      </dsp:nvSpPr>
      <dsp:spPr>
        <a:xfrm>
          <a:off x="1867171" y="764917"/>
          <a:ext cx="1333138" cy="50953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Post Treatment</a:t>
          </a:r>
          <a:endParaRPr lang="en-US" sz="1300" kern="1200" dirty="0"/>
        </a:p>
      </dsp:txBody>
      <dsp:txXfrm>
        <a:off x="1882095" y="779841"/>
        <a:ext cx="1303290" cy="479682"/>
      </dsp:txXfrm>
    </dsp:sp>
    <dsp:sp modelId="{1E5B04FA-A74F-7E48-A3A9-284B7D6DE0F3}">
      <dsp:nvSpPr>
        <dsp:cNvPr id="0" name=""/>
        <dsp:cNvSpPr/>
      </dsp:nvSpPr>
      <dsp:spPr>
        <a:xfrm rot="16200000">
          <a:off x="2438203" y="1287186"/>
          <a:ext cx="191073" cy="22928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464954" y="1363615"/>
        <a:ext cx="137572" cy="133751"/>
      </dsp:txXfrm>
    </dsp:sp>
    <dsp:sp modelId="{38C2D938-3EC5-C540-8FE7-37D0803B6808}">
      <dsp:nvSpPr>
        <dsp:cNvPr id="0" name=""/>
        <dsp:cNvSpPr/>
      </dsp:nvSpPr>
      <dsp:spPr>
        <a:xfrm>
          <a:off x="1867171" y="1529212"/>
          <a:ext cx="1333138" cy="50953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Freshwater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882095" y="1544136"/>
        <a:ext cx="1303290" cy="479682"/>
      </dsp:txXfrm>
    </dsp:sp>
    <dsp:sp modelId="{AF6F7B52-A87E-5044-A3BD-2B91FA9DA9C8}">
      <dsp:nvSpPr>
        <dsp:cNvPr id="0" name=""/>
        <dsp:cNvSpPr/>
      </dsp:nvSpPr>
      <dsp:spPr>
        <a:xfrm rot="16200000">
          <a:off x="2438203" y="2051481"/>
          <a:ext cx="191073" cy="22928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 rot="-5400000">
        <a:off x="2464954" y="2127910"/>
        <a:ext cx="137572" cy="133751"/>
      </dsp:txXfrm>
    </dsp:sp>
    <dsp:sp modelId="{88BE374A-3EFF-F643-8908-10BBCE23FDF8}">
      <dsp:nvSpPr>
        <dsp:cNvPr id="0" name=""/>
        <dsp:cNvSpPr/>
      </dsp:nvSpPr>
      <dsp:spPr>
        <a:xfrm>
          <a:off x="1867171" y="2293508"/>
          <a:ext cx="1333138" cy="509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Reverse Osmosis Process</a:t>
          </a:r>
          <a:endParaRPr lang="en-US" sz="1300" kern="1200" dirty="0"/>
        </a:p>
      </dsp:txBody>
      <dsp:txXfrm>
        <a:off x="1882095" y="2308432"/>
        <a:ext cx="1303290" cy="479682"/>
      </dsp:txXfrm>
    </dsp:sp>
    <dsp:sp modelId="{916ECB04-F14A-4F48-B058-925E54C0B570}">
      <dsp:nvSpPr>
        <dsp:cNvPr id="0" name=""/>
        <dsp:cNvSpPr/>
      </dsp:nvSpPr>
      <dsp:spPr>
        <a:xfrm rot="16200000">
          <a:off x="2438203" y="2815776"/>
          <a:ext cx="191073" cy="22928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464954" y="2892205"/>
        <a:ext cx="137572" cy="133751"/>
      </dsp:txXfrm>
    </dsp:sp>
    <dsp:sp modelId="{78DBBA20-308C-274B-B400-C9B4D9AF1EE1}">
      <dsp:nvSpPr>
        <dsp:cNvPr id="0" name=""/>
        <dsp:cNvSpPr/>
      </dsp:nvSpPr>
      <dsp:spPr>
        <a:xfrm>
          <a:off x="1867171" y="3057803"/>
          <a:ext cx="1333138" cy="509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Low head circulating pumps</a:t>
          </a:r>
          <a:endParaRPr lang="en-US" sz="1300" kern="1200" dirty="0"/>
        </a:p>
      </dsp:txBody>
      <dsp:txXfrm>
        <a:off x="1882095" y="3072727"/>
        <a:ext cx="1303290" cy="479682"/>
      </dsp:txXfrm>
    </dsp:sp>
    <dsp:sp modelId="{94F84155-7EF6-3541-B58A-0BB850F7741C}">
      <dsp:nvSpPr>
        <dsp:cNvPr id="0" name=""/>
        <dsp:cNvSpPr/>
      </dsp:nvSpPr>
      <dsp:spPr>
        <a:xfrm rot="16200000">
          <a:off x="2438203" y="3580072"/>
          <a:ext cx="191073" cy="22928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464954" y="3656501"/>
        <a:ext cx="137572" cy="133751"/>
      </dsp:txXfrm>
    </dsp:sp>
    <dsp:sp modelId="{6DF479F0-3592-E14F-BA04-C5ED6022CC8F}">
      <dsp:nvSpPr>
        <dsp:cNvPr id="0" name=""/>
        <dsp:cNvSpPr/>
      </dsp:nvSpPr>
      <dsp:spPr>
        <a:xfrm>
          <a:off x="1867171" y="3822099"/>
          <a:ext cx="1333138" cy="509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Course Filtration</a:t>
          </a:r>
          <a:endParaRPr lang="en-US" sz="1300" kern="1200" dirty="0"/>
        </a:p>
      </dsp:txBody>
      <dsp:txXfrm>
        <a:off x="1882095" y="3837023"/>
        <a:ext cx="1303290" cy="479682"/>
      </dsp:txXfrm>
    </dsp:sp>
    <dsp:sp modelId="{D5AECA90-BB44-F747-9A67-718D3E9D2220}">
      <dsp:nvSpPr>
        <dsp:cNvPr id="0" name=""/>
        <dsp:cNvSpPr/>
      </dsp:nvSpPr>
      <dsp:spPr>
        <a:xfrm rot="16200000">
          <a:off x="2438203" y="4344367"/>
          <a:ext cx="191073" cy="22928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464954" y="4420796"/>
        <a:ext cx="137572" cy="133751"/>
      </dsp:txXfrm>
    </dsp:sp>
    <dsp:sp modelId="{047EECB6-3D64-6D41-9CC1-8591CB96893F}">
      <dsp:nvSpPr>
        <dsp:cNvPr id="0" name=""/>
        <dsp:cNvSpPr/>
      </dsp:nvSpPr>
      <dsp:spPr>
        <a:xfrm>
          <a:off x="1867171" y="4586394"/>
          <a:ext cx="1333138" cy="509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Seawater</a:t>
          </a:r>
          <a:endParaRPr lang="en-US" sz="1300" kern="1200" dirty="0"/>
        </a:p>
      </dsp:txBody>
      <dsp:txXfrm>
        <a:off x="1882095" y="4601318"/>
        <a:ext cx="1303290" cy="479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074D9-B3C6-364F-AAAA-33A56484C257}">
      <dsp:nvSpPr>
        <dsp:cNvPr id="0" name=""/>
        <dsp:cNvSpPr/>
      </dsp:nvSpPr>
      <dsp:spPr>
        <a:xfrm>
          <a:off x="1584062" y="622"/>
          <a:ext cx="1256471" cy="5095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Storage Tank</a:t>
          </a:r>
          <a:endParaRPr lang="en-US" sz="1200" kern="1200" dirty="0"/>
        </a:p>
      </dsp:txBody>
      <dsp:txXfrm>
        <a:off x="1598986" y="15546"/>
        <a:ext cx="1226623" cy="479682"/>
      </dsp:txXfrm>
    </dsp:sp>
    <dsp:sp modelId="{715A0CA0-028A-B445-B328-8622E6910149}">
      <dsp:nvSpPr>
        <dsp:cNvPr id="0" name=""/>
        <dsp:cNvSpPr/>
      </dsp:nvSpPr>
      <dsp:spPr>
        <a:xfrm rot="16200000">
          <a:off x="2116761" y="522890"/>
          <a:ext cx="191073" cy="22928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2143512" y="599319"/>
        <a:ext cx="137572" cy="133751"/>
      </dsp:txXfrm>
    </dsp:sp>
    <dsp:sp modelId="{BE5A7572-D85C-5649-BF18-73A6CF4D20CE}">
      <dsp:nvSpPr>
        <dsp:cNvPr id="0" name=""/>
        <dsp:cNvSpPr/>
      </dsp:nvSpPr>
      <dsp:spPr>
        <a:xfrm>
          <a:off x="1574206" y="764917"/>
          <a:ext cx="1276184" cy="50953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Post Treatment</a:t>
          </a:r>
          <a:endParaRPr lang="en-US" sz="1200" kern="1200" dirty="0"/>
        </a:p>
      </dsp:txBody>
      <dsp:txXfrm>
        <a:off x="1589130" y="779841"/>
        <a:ext cx="1246336" cy="479682"/>
      </dsp:txXfrm>
    </dsp:sp>
    <dsp:sp modelId="{1E5B04FA-A74F-7E48-A3A9-284B7D6DE0F3}">
      <dsp:nvSpPr>
        <dsp:cNvPr id="0" name=""/>
        <dsp:cNvSpPr/>
      </dsp:nvSpPr>
      <dsp:spPr>
        <a:xfrm rot="16200000">
          <a:off x="2116761" y="1287186"/>
          <a:ext cx="191073" cy="22928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2143512" y="1363615"/>
        <a:ext cx="137572" cy="133751"/>
      </dsp:txXfrm>
    </dsp:sp>
    <dsp:sp modelId="{38C2D938-3EC5-C540-8FE7-37D0803B6808}">
      <dsp:nvSpPr>
        <dsp:cNvPr id="0" name=""/>
        <dsp:cNvSpPr/>
      </dsp:nvSpPr>
      <dsp:spPr>
        <a:xfrm>
          <a:off x="1586405" y="1529212"/>
          <a:ext cx="1251786" cy="50953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Freshwater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601329" y="1544136"/>
        <a:ext cx="1221938" cy="479682"/>
      </dsp:txXfrm>
    </dsp:sp>
    <dsp:sp modelId="{AF6F7B52-A87E-5044-A3BD-2B91FA9DA9C8}">
      <dsp:nvSpPr>
        <dsp:cNvPr id="0" name=""/>
        <dsp:cNvSpPr/>
      </dsp:nvSpPr>
      <dsp:spPr>
        <a:xfrm rot="16200000">
          <a:off x="2116761" y="2051481"/>
          <a:ext cx="191073" cy="22928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cap="none" spc="0"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</a:endParaRPr>
        </a:p>
      </dsp:txBody>
      <dsp:txXfrm rot="-5400000">
        <a:off x="2143512" y="2127910"/>
        <a:ext cx="137572" cy="133751"/>
      </dsp:txXfrm>
    </dsp:sp>
    <dsp:sp modelId="{88BE374A-3EFF-F643-8908-10BBCE23FDF8}">
      <dsp:nvSpPr>
        <dsp:cNvPr id="0" name=""/>
        <dsp:cNvSpPr/>
      </dsp:nvSpPr>
      <dsp:spPr>
        <a:xfrm>
          <a:off x="1566691" y="2293508"/>
          <a:ext cx="1291214" cy="5095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Reverse Osmosis Process</a:t>
          </a:r>
          <a:endParaRPr lang="en-US" sz="1200" kern="1200" dirty="0"/>
        </a:p>
      </dsp:txBody>
      <dsp:txXfrm>
        <a:off x="1581615" y="2308432"/>
        <a:ext cx="1261366" cy="479682"/>
      </dsp:txXfrm>
    </dsp:sp>
    <dsp:sp modelId="{916ECB04-F14A-4F48-B058-925E54C0B570}">
      <dsp:nvSpPr>
        <dsp:cNvPr id="0" name=""/>
        <dsp:cNvSpPr/>
      </dsp:nvSpPr>
      <dsp:spPr>
        <a:xfrm rot="16200000">
          <a:off x="2116761" y="2815776"/>
          <a:ext cx="191073" cy="22928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2143512" y="2892205"/>
        <a:ext cx="137572" cy="133751"/>
      </dsp:txXfrm>
    </dsp:sp>
    <dsp:sp modelId="{013FE8E4-1943-874B-A6BB-E01DE5D15113}">
      <dsp:nvSpPr>
        <dsp:cNvPr id="0" name=""/>
        <dsp:cNvSpPr/>
      </dsp:nvSpPr>
      <dsp:spPr>
        <a:xfrm>
          <a:off x="1612610" y="3057803"/>
          <a:ext cx="1199375" cy="5095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High Pressure Pumps</a:t>
          </a:r>
          <a:endParaRPr lang="en-US" sz="1200" kern="1200" dirty="0"/>
        </a:p>
      </dsp:txBody>
      <dsp:txXfrm>
        <a:off x="1627534" y="3072727"/>
        <a:ext cx="1169527" cy="479682"/>
      </dsp:txXfrm>
    </dsp:sp>
    <dsp:sp modelId="{2E3685A9-FF7C-C445-8C03-99AA54CDB9D2}">
      <dsp:nvSpPr>
        <dsp:cNvPr id="0" name=""/>
        <dsp:cNvSpPr/>
      </dsp:nvSpPr>
      <dsp:spPr>
        <a:xfrm rot="16200000">
          <a:off x="2116761" y="3580072"/>
          <a:ext cx="191073" cy="22928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2143512" y="3656501"/>
        <a:ext cx="137572" cy="133751"/>
      </dsp:txXfrm>
    </dsp:sp>
    <dsp:sp modelId="{6DF479F0-3592-E14F-BA04-C5ED6022CC8F}">
      <dsp:nvSpPr>
        <dsp:cNvPr id="0" name=""/>
        <dsp:cNvSpPr/>
      </dsp:nvSpPr>
      <dsp:spPr>
        <a:xfrm>
          <a:off x="1582371" y="3822099"/>
          <a:ext cx="1259853" cy="509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Pretreatment</a:t>
          </a:r>
          <a:endParaRPr lang="en-US" sz="1200" kern="1200" dirty="0"/>
        </a:p>
      </dsp:txBody>
      <dsp:txXfrm>
        <a:off x="1597295" y="3837023"/>
        <a:ext cx="1230005" cy="479682"/>
      </dsp:txXfrm>
    </dsp:sp>
    <dsp:sp modelId="{D5AECA90-BB44-F747-9A67-718D3E9D2220}">
      <dsp:nvSpPr>
        <dsp:cNvPr id="0" name=""/>
        <dsp:cNvSpPr/>
      </dsp:nvSpPr>
      <dsp:spPr>
        <a:xfrm rot="16200000">
          <a:off x="2116761" y="4344367"/>
          <a:ext cx="191073" cy="22928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2143512" y="4420796"/>
        <a:ext cx="137572" cy="133751"/>
      </dsp:txXfrm>
    </dsp:sp>
    <dsp:sp modelId="{047EECB6-3D64-6D41-9CC1-8591CB96893F}">
      <dsp:nvSpPr>
        <dsp:cNvPr id="0" name=""/>
        <dsp:cNvSpPr/>
      </dsp:nvSpPr>
      <dsp:spPr>
        <a:xfrm>
          <a:off x="1612610" y="4586394"/>
          <a:ext cx="1199375" cy="509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Seawater</a:t>
          </a:r>
          <a:endParaRPr lang="en-US" sz="1200" kern="1200" dirty="0"/>
        </a:p>
      </dsp:txBody>
      <dsp:txXfrm>
        <a:off x="1627534" y="4601318"/>
        <a:ext cx="1169527" cy="479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CED1-53BC-8D40-9612-9949F8CD765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0064-C3B0-884D-842A-4AE49C6C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CED1-53BC-8D40-9612-9949F8CD765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0064-C3B0-884D-842A-4AE49C6C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CED1-53BC-8D40-9612-9949F8CD765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0064-C3B0-884D-842A-4AE49C6C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CED1-53BC-8D40-9612-9949F8CD765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0064-C3B0-884D-842A-4AE49C6C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9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CED1-53BC-8D40-9612-9949F8CD765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0064-C3B0-884D-842A-4AE49C6C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4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CED1-53BC-8D40-9612-9949F8CD765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0064-C3B0-884D-842A-4AE49C6C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7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CED1-53BC-8D40-9612-9949F8CD765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0064-C3B0-884D-842A-4AE49C6C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0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CED1-53BC-8D40-9612-9949F8CD765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0064-C3B0-884D-842A-4AE49C6C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2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CED1-53BC-8D40-9612-9949F8CD765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0064-C3B0-884D-842A-4AE49C6C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6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CED1-53BC-8D40-9612-9949F8CD765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0064-C3B0-884D-842A-4AE49C6C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9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CED1-53BC-8D40-9612-9949F8CD765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0064-C3B0-884D-842A-4AE49C6C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CED1-53BC-8D40-9612-9949F8CD765E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0064-C3B0-884D-842A-4AE49C6C1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en.wikipedia.org/wiki/Pressure_exchang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6" y="36633"/>
            <a:ext cx="9144000" cy="5120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37256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Andrew Crenwelge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873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Multi-Effect Distillation (MED)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22433" cy="4525963"/>
          </a:xfrm>
        </p:spPr>
        <p:txBody>
          <a:bodyPr>
            <a:noAutofit/>
          </a:bodyPr>
          <a:lstStyle/>
          <a:p>
            <a:r>
              <a:rPr lang="en-US" sz="1600" dirty="0" smtClean="0"/>
              <a:t>Multiple stages where the water is heated by steam in tubes and the evaporated water flows into tubes of the next stage</a:t>
            </a:r>
          </a:p>
          <a:p>
            <a:r>
              <a:rPr lang="en-US" sz="1600" dirty="0" smtClean="0"/>
              <a:t>Essentially reuses energy from previous stages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an </a:t>
            </a:r>
            <a:r>
              <a:rPr lang="en-US" sz="1600" dirty="0"/>
              <a:t>increase </a:t>
            </a:r>
            <a:r>
              <a:rPr lang="en-US" sz="1600" dirty="0" smtClean="0"/>
              <a:t>the </a:t>
            </a:r>
            <a:r>
              <a:rPr lang="en-US" sz="1600" dirty="0"/>
              <a:t>number and length of the </a:t>
            </a:r>
            <a:r>
              <a:rPr lang="en-US" sz="1600" dirty="0" smtClean="0"/>
              <a:t>tubes (higher efficiency), </a:t>
            </a:r>
            <a:r>
              <a:rPr lang="en-US" sz="1600" dirty="0"/>
              <a:t>at the expense of increased installation </a:t>
            </a:r>
            <a:r>
              <a:rPr lang="en-US" sz="1600" dirty="0" smtClean="0"/>
              <a:t>cost</a:t>
            </a:r>
          </a:p>
          <a:p>
            <a:r>
              <a:rPr lang="en-US" sz="1600" dirty="0" smtClean="0"/>
              <a:t>Advantages:</a:t>
            </a:r>
          </a:p>
          <a:p>
            <a:pPr lvl="1"/>
            <a:r>
              <a:rPr lang="en-US" sz="1600" dirty="0"/>
              <a:t>Low energy consumption compared to other thermal processes</a:t>
            </a:r>
          </a:p>
          <a:p>
            <a:pPr lvl="1"/>
            <a:r>
              <a:rPr lang="en-US" sz="1600" dirty="0" smtClean="0"/>
              <a:t>Does </a:t>
            </a:r>
            <a:r>
              <a:rPr lang="en-US" sz="1600" dirty="0"/>
              <a:t>not need pre-treatment of sea water and tolerates variations in sea water conditions</a:t>
            </a:r>
          </a:p>
          <a:p>
            <a:pPr lvl="1"/>
            <a:r>
              <a:rPr lang="en-US" sz="1600" dirty="0"/>
              <a:t>Highly reliable and simple to operate</a:t>
            </a:r>
          </a:p>
          <a:p>
            <a:pPr lvl="1"/>
            <a:r>
              <a:rPr lang="en-US" sz="1600" dirty="0"/>
              <a:t>Low maintenance </a:t>
            </a:r>
            <a:r>
              <a:rPr lang="en-US" sz="1600" dirty="0" smtClean="0"/>
              <a:t>cost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10923" y="1246164"/>
            <a:ext cx="3965962" cy="56118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02231" y="2584616"/>
            <a:ext cx="1886811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 smtClean="0"/>
              <a:t>F - feed water in</a:t>
            </a:r>
          </a:p>
          <a:p>
            <a:r>
              <a:rPr lang="en-US" sz="1400" b="1" dirty="0" smtClean="0"/>
              <a:t>S - heating steam in</a:t>
            </a:r>
          </a:p>
          <a:p>
            <a:r>
              <a:rPr lang="en-US" sz="1400" b="1" dirty="0" smtClean="0"/>
              <a:t>C - heating steam out</a:t>
            </a:r>
          </a:p>
          <a:p>
            <a:r>
              <a:rPr lang="en-US" sz="1400" b="1" dirty="0" smtClean="0"/>
              <a:t>W - Fresh water out</a:t>
            </a:r>
          </a:p>
          <a:p>
            <a:r>
              <a:rPr lang="en-US" sz="1400" b="1" dirty="0" smtClean="0"/>
              <a:t>R - brine out</a:t>
            </a:r>
          </a:p>
          <a:p>
            <a:r>
              <a:rPr lang="en-US" sz="1400" b="1" dirty="0" smtClean="0"/>
              <a:t>O - coolant in</a:t>
            </a:r>
          </a:p>
          <a:p>
            <a:r>
              <a:rPr lang="en-US" sz="1400" b="1" dirty="0" smtClean="0"/>
              <a:t>P - coolant out </a:t>
            </a:r>
          </a:p>
          <a:p>
            <a:r>
              <a:rPr lang="en-US" sz="1400" b="1" dirty="0" smtClean="0"/>
              <a:t>VC - last-stage cooler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0183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Mechanical Vapor Compression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 way to achieve MVC is vacuum vapor compression, which evaporates the saline water at sub-atmospheric pressures</a:t>
            </a:r>
          </a:p>
          <a:p>
            <a:r>
              <a:rPr lang="en-US" sz="2800" dirty="0" smtClean="0"/>
              <a:t>This process requires less heat to be supplied (due to a lower boiling point at lower pressures)</a:t>
            </a:r>
          </a:p>
          <a:p>
            <a:r>
              <a:rPr lang="en-US" sz="2800" dirty="0" smtClean="0"/>
              <a:t>“Waste” heat can be minimized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3054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Osmosis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558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Reverse osmosis technology </a:t>
            </a:r>
            <a:r>
              <a:rPr lang="en-US" sz="2000" dirty="0"/>
              <a:t>uses pressure gradients across semi-permeable membranes to filter out salts and other </a:t>
            </a:r>
            <a:r>
              <a:rPr lang="en-US" sz="2000" dirty="0" smtClean="0"/>
              <a:t>particles</a:t>
            </a:r>
          </a:p>
          <a:p>
            <a:r>
              <a:rPr lang="en-US" sz="2000" dirty="0" smtClean="0"/>
              <a:t>To </a:t>
            </a:r>
            <a:r>
              <a:rPr lang="en-US" sz="2000" dirty="0"/>
              <a:t>be </a:t>
            </a:r>
            <a:r>
              <a:rPr lang="en-US" sz="2000" dirty="0" smtClean="0"/>
              <a:t>“selective” or semi-permeable, the </a:t>
            </a:r>
            <a:r>
              <a:rPr lang="en-US" sz="2000" dirty="0"/>
              <a:t>membrane should not allow large molecules or ions through </a:t>
            </a:r>
            <a:r>
              <a:rPr lang="en-US" sz="2000" dirty="0" smtClean="0"/>
              <a:t>the pores, but should allow smaller components of the solution (such as solvent molecules) to pass freely</a:t>
            </a:r>
            <a:endParaRPr lang="en-US" sz="2000" dirty="0" smtClean="0"/>
          </a:p>
        </p:txBody>
      </p:sp>
      <p:pic>
        <p:nvPicPr>
          <p:cNvPr id="4" name="Picture 3" descr="RO flow 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404819"/>
            <a:ext cx="4907554" cy="29126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64922" y="3343764"/>
            <a:ext cx="33052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Schematics of a reverse osmosis desalination system using </a:t>
            </a:r>
            <a:r>
              <a:rPr lang="en-US" sz="1600" dirty="0" smtClean="0"/>
              <a:t>a pressure exchanger:</a:t>
            </a:r>
          </a:p>
          <a:p>
            <a:endParaRPr lang="en-US" sz="1100" dirty="0">
              <a:hlinkClick r:id="rId3"/>
            </a:endParaRPr>
          </a:p>
          <a:p>
            <a:r>
              <a:rPr lang="en-US" sz="1600" i="1" dirty="0"/>
              <a:t>1</a:t>
            </a:r>
            <a:r>
              <a:rPr lang="en-US" sz="1600" dirty="0"/>
              <a:t>: Sea water </a:t>
            </a:r>
            <a:r>
              <a:rPr lang="en-US" sz="1600" dirty="0" smtClean="0"/>
              <a:t>inflow</a:t>
            </a:r>
            <a:endParaRPr lang="en-US" sz="1600" dirty="0"/>
          </a:p>
          <a:p>
            <a:r>
              <a:rPr lang="en-US" sz="1600" i="1" dirty="0"/>
              <a:t>2</a:t>
            </a:r>
            <a:r>
              <a:rPr lang="en-US" sz="1600" dirty="0"/>
              <a:t>: Fresh water </a:t>
            </a:r>
            <a:r>
              <a:rPr lang="en-US" sz="1600" dirty="0" smtClean="0"/>
              <a:t>flow</a:t>
            </a:r>
            <a:endParaRPr lang="en-US" sz="1600" dirty="0"/>
          </a:p>
          <a:p>
            <a:r>
              <a:rPr lang="en-US" sz="1600" i="1" dirty="0"/>
              <a:t>3</a:t>
            </a:r>
            <a:r>
              <a:rPr lang="en-US" sz="1600" dirty="0"/>
              <a:t>: Concentrate </a:t>
            </a:r>
            <a:r>
              <a:rPr lang="en-US" sz="1600" dirty="0" smtClean="0"/>
              <a:t>flow</a:t>
            </a:r>
            <a:endParaRPr lang="en-US" sz="1600" dirty="0"/>
          </a:p>
          <a:p>
            <a:r>
              <a:rPr lang="en-US" sz="1600" i="1" dirty="0"/>
              <a:t>4</a:t>
            </a:r>
            <a:r>
              <a:rPr lang="en-US" sz="1600" dirty="0"/>
              <a:t>: Sea water </a:t>
            </a:r>
            <a:r>
              <a:rPr lang="en-US" sz="1600" dirty="0" smtClean="0"/>
              <a:t>flow</a:t>
            </a:r>
            <a:endParaRPr lang="en-US" sz="1600" dirty="0"/>
          </a:p>
          <a:p>
            <a:r>
              <a:rPr lang="en-US" sz="1600" i="1" dirty="0"/>
              <a:t>5</a:t>
            </a:r>
            <a:r>
              <a:rPr lang="en-US" sz="1600" dirty="0"/>
              <a:t>: Concentrate (drain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i="1" dirty="0"/>
              <a:t>A: Pump </a:t>
            </a:r>
            <a:r>
              <a:rPr lang="en-US" sz="1600" i="1" dirty="0" smtClean="0"/>
              <a:t>flow</a:t>
            </a:r>
            <a:endParaRPr lang="en-US" sz="1600" i="1" dirty="0"/>
          </a:p>
          <a:p>
            <a:r>
              <a:rPr lang="en-US" sz="1600" dirty="0"/>
              <a:t>B</a:t>
            </a:r>
            <a:r>
              <a:rPr lang="en-US" sz="1600" i="1" dirty="0"/>
              <a:t>: Circulation </a:t>
            </a:r>
            <a:r>
              <a:rPr lang="en-US" sz="1600" i="1" dirty="0" smtClean="0"/>
              <a:t>pump</a:t>
            </a:r>
            <a:endParaRPr lang="en-US" sz="1600" i="1" dirty="0"/>
          </a:p>
          <a:p>
            <a:r>
              <a:rPr lang="en-US" sz="1600" dirty="0"/>
              <a:t>C</a:t>
            </a:r>
            <a:r>
              <a:rPr lang="en-US" sz="1600" i="1" dirty="0"/>
              <a:t>: Osmosis unit with </a:t>
            </a:r>
            <a:r>
              <a:rPr lang="en-US" sz="1600" i="1" dirty="0" smtClean="0"/>
              <a:t>membrane</a:t>
            </a:r>
            <a:endParaRPr lang="en-US" sz="1600" i="1" dirty="0"/>
          </a:p>
          <a:p>
            <a:r>
              <a:rPr lang="en-US" sz="1600" dirty="0"/>
              <a:t>D</a:t>
            </a:r>
            <a:r>
              <a:rPr lang="en-US" sz="1600" i="1" dirty="0"/>
              <a:t>: Pressure exchanger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489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Wave-powered Deep Sea Reverse Osmosis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82825" cy="4525963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Dashtpour</a:t>
            </a:r>
            <a:r>
              <a:rPr lang="en-US" sz="1800" dirty="0" smtClean="0"/>
              <a:t> and Al-</a:t>
            </a:r>
            <a:r>
              <a:rPr lang="en-US" sz="1800" dirty="0" err="1" smtClean="0"/>
              <a:t>Zubaidy</a:t>
            </a:r>
            <a:r>
              <a:rPr lang="en-US" sz="1800" dirty="0" smtClean="0"/>
              <a:t> have researched a new method using deep sea hydrostatic pressure in conjunction with wave energy</a:t>
            </a:r>
          </a:p>
          <a:p>
            <a:r>
              <a:rPr lang="en-US" sz="1800" dirty="0" smtClean="0"/>
              <a:t>This process reduces energy costs because only the produced fresh water is pumped to the surface</a:t>
            </a:r>
          </a:p>
          <a:p>
            <a:r>
              <a:rPr lang="en-US" sz="1800" dirty="0"/>
              <a:t>A</a:t>
            </a:r>
            <a:r>
              <a:rPr lang="en-US" sz="1800" dirty="0" smtClean="0"/>
              <a:t> </a:t>
            </a:r>
            <a:r>
              <a:rPr lang="en-US" sz="1800" dirty="0"/>
              <a:t>typical seawater reverse osmosis plant, 3 to 10 kWh of </a:t>
            </a:r>
            <a:r>
              <a:rPr lang="en-US" sz="1800" dirty="0" smtClean="0"/>
              <a:t>electricity is </a:t>
            </a:r>
            <a:r>
              <a:rPr lang="en-US" sz="1800" dirty="0"/>
              <a:t>required to produce one cubic meter of </a:t>
            </a:r>
            <a:r>
              <a:rPr lang="en-US" sz="1800" dirty="0" smtClean="0"/>
              <a:t>freshwater; </a:t>
            </a:r>
            <a:r>
              <a:rPr lang="en-US" sz="1800" dirty="0"/>
              <a:t>in </a:t>
            </a:r>
            <a:r>
              <a:rPr lang="en-US" sz="1800" dirty="0" smtClean="0"/>
              <a:t>this approach</a:t>
            </a:r>
            <a:r>
              <a:rPr lang="en-US" sz="1800" dirty="0"/>
              <a:t>, </a:t>
            </a:r>
            <a:r>
              <a:rPr lang="en-US" sz="1800" dirty="0" smtClean="0"/>
              <a:t>specific </a:t>
            </a:r>
            <a:r>
              <a:rPr lang="en-US" sz="1800" dirty="0"/>
              <a:t>energy consumption can be reduced to 2.46 </a:t>
            </a:r>
            <a:r>
              <a:rPr lang="en-US" sz="1800" dirty="0" smtClean="0"/>
              <a:t>kWh</a:t>
            </a:r>
            <a:endParaRPr lang="en-US" sz="1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4699849" y="1630440"/>
            <a:ext cx="5067481" cy="5096547"/>
            <a:chOff x="2979814" y="1147834"/>
            <a:chExt cx="6164185" cy="5385048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767367986"/>
                </p:ext>
              </p:extLst>
            </p:nvPr>
          </p:nvGraphicFramePr>
          <p:xfrm>
            <a:off x="2979814" y="1147834"/>
            <a:ext cx="6164185" cy="53850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9" name="Straight Connector 18"/>
            <p:cNvCxnSpPr/>
            <p:nvPr/>
          </p:nvCxnSpPr>
          <p:spPr>
            <a:xfrm>
              <a:off x="6869977" y="3799616"/>
              <a:ext cx="76818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28" idx="0"/>
            </p:cNvCxnSpPr>
            <p:nvPr/>
          </p:nvCxnSpPr>
          <p:spPr>
            <a:xfrm>
              <a:off x="7638165" y="3799616"/>
              <a:ext cx="0" cy="827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638165" y="5581249"/>
              <a:ext cx="0" cy="6968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6869977" y="6278072"/>
              <a:ext cx="7681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895008" y="4627142"/>
              <a:ext cx="14863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Low Pressure Uncontaminated Concentrated Seawater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909179" y="1282407"/>
            <a:ext cx="1540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Current Method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6459096" y="1278601"/>
            <a:ext cx="1692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Proposed Method</a:t>
            </a:r>
            <a:endParaRPr lang="en-US" sz="16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446954" y="1622120"/>
            <a:ext cx="4424597" cy="5096547"/>
            <a:chOff x="2979814" y="1147834"/>
            <a:chExt cx="6164185" cy="5385048"/>
          </a:xfrm>
        </p:grpSpPr>
        <p:graphicFrame>
          <p:nvGraphicFramePr>
            <p:cNvPr id="33" name="Diagram 32"/>
            <p:cNvGraphicFramePr/>
            <p:nvPr>
              <p:extLst>
                <p:ext uri="{D42A27DB-BD31-4B8C-83A1-F6EECF244321}">
                  <p14:modId xmlns:p14="http://schemas.microsoft.com/office/powerpoint/2010/main" val="2914985776"/>
                </p:ext>
              </p:extLst>
            </p:nvPr>
          </p:nvGraphicFramePr>
          <p:xfrm>
            <a:off x="2979814" y="1147834"/>
            <a:ext cx="6164185" cy="53850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34" name="Straight Connector 33"/>
            <p:cNvCxnSpPr/>
            <p:nvPr/>
          </p:nvCxnSpPr>
          <p:spPr>
            <a:xfrm flipV="1">
              <a:off x="4468864" y="3799616"/>
              <a:ext cx="686565" cy="879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81125" y="3799616"/>
              <a:ext cx="0" cy="82752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68864" y="5458139"/>
              <a:ext cx="0" cy="8199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68864" y="6278072"/>
              <a:ext cx="7446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727197" y="4627142"/>
              <a:ext cx="1486315" cy="878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High Pressure </a:t>
              </a:r>
              <a:r>
                <a:rPr lang="en-US" sz="1200" dirty="0"/>
                <a:t>C</a:t>
              </a:r>
              <a:r>
                <a:rPr lang="en-US" sz="1200" dirty="0" smtClean="0"/>
                <a:t>ontaminated Concentrated Seawater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59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Wave-powered Deep Sea Reverse Osmosis</a:t>
            </a:r>
            <a:endParaRPr lang="en-US" sz="3600" dirty="0"/>
          </a:p>
        </p:txBody>
      </p:sp>
      <p:pic>
        <p:nvPicPr>
          <p:cNvPr id="4" name="Content Placeholder 3" descr="Dist from shor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292" b="-28292"/>
          <a:stretch>
            <a:fillRect/>
          </a:stretch>
        </p:blipFill>
        <p:spPr>
          <a:xfrm>
            <a:off x="4081918" y="965581"/>
            <a:ext cx="5062082" cy="567295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607803"/>
            <a:ext cx="3624718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research has shown that energy costs are higher at distances further from the shore</a:t>
            </a:r>
          </a:p>
          <a:p>
            <a:r>
              <a:rPr lang="en-US" sz="2000" dirty="0" smtClean="0"/>
              <a:t>However, specific energy consumption for process units located under 10km from shore are less than typical seawater reverse osmosis plants</a:t>
            </a:r>
          </a:p>
        </p:txBody>
      </p:sp>
    </p:spTree>
    <p:extLst>
      <p:ext uri="{BB962C8B-B14F-4D97-AF65-F5344CB8AC3E}">
        <p14:creationId xmlns:p14="http://schemas.microsoft.com/office/powerpoint/2010/main" val="369399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Desalination Methods by Energy Consumption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154641"/>
              </p:ext>
            </p:extLst>
          </p:nvPr>
        </p:nvGraphicFramePr>
        <p:xfrm>
          <a:off x="608797" y="1919434"/>
          <a:ext cx="7926407" cy="3749039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211229"/>
                <a:gridCol w="1322358"/>
                <a:gridCol w="1399155"/>
                <a:gridCol w="1973097"/>
                <a:gridCol w="1020568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Multi-stage</a:t>
                      </a:r>
                      <a:r>
                        <a:rPr lang="en-US" baseline="0" dirty="0" smtClean="0"/>
                        <a:t> 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Multi-Effect</a:t>
                      </a:r>
                      <a:r>
                        <a:rPr lang="en-US" baseline="0" dirty="0" smtClean="0"/>
                        <a:t> Distillation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Mechanical</a:t>
                      </a:r>
                      <a:r>
                        <a:rPr lang="en-US" baseline="0" dirty="0" smtClean="0"/>
                        <a:t> Vapor Compression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Reverse</a:t>
                      </a:r>
                      <a:r>
                        <a:rPr lang="en-US" baseline="0" dirty="0" smtClean="0"/>
                        <a:t> Osmosis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Electrical energy (kWh/m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1.5–2.5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7-12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3-5.5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Thermal energy (kWh/m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50-110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60-110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Electrical equivalent of thermal energy (kWh/m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9.5-19.5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5-8.5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Total equivalent electrical energy (kWh/m</a:t>
                      </a:r>
                      <a:r>
                        <a:rPr lang="en-US" sz="1800" kern="1200" baseline="300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kern="1200" baseline="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13.5-25.5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fi-FI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.5–11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7–12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3–5.5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8797" y="5893414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Transport of local freshwater supplies requires </a:t>
            </a:r>
            <a:r>
              <a:rPr lang="en-US" dirty="0"/>
              <a:t>~</a:t>
            </a:r>
            <a:r>
              <a:rPr lang="en-US" dirty="0" smtClean="0"/>
              <a:t>0.2 kWh/m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8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Monetary costs of desalination are typically greater than options for retrieving and transporting local freshwater (rivers, ground water)</a:t>
            </a:r>
          </a:p>
          <a:p>
            <a:r>
              <a:rPr lang="en-US" dirty="0" smtClean="0"/>
              <a:t>However, desalination costs are competitive when compared with transportation of freshwater over long distances</a:t>
            </a:r>
          </a:p>
          <a:p>
            <a:r>
              <a:rPr lang="en-US" dirty="0" smtClean="0"/>
              <a:t>Major component of desalination cost is energy prices, which can fluctuate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83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Desalination can provide access to the vast majority of the world’s water supply and help to deal with increasing demand in the future</a:t>
            </a:r>
          </a:p>
          <a:p>
            <a:r>
              <a:rPr lang="en-US" dirty="0" smtClean="0"/>
              <a:t>Reverse osmosis is currently the most energy efficient and cost-effective process</a:t>
            </a:r>
          </a:p>
          <a:p>
            <a:pPr lvl="1"/>
            <a:r>
              <a:rPr lang="en-US" dirty="0" smtClean="0"/>
              <a:t>Deep sea applications could be attractive in niche markets near coasts where local freshwater is unavailable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8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2438" indent="-452438">
              <a:buNone/>
            </a:pPr>
            <a:r>
              <a:rPr lang="en-US" sz="2400" dirty="0" err="1" smtClean="0"/>
              <a:t>Dashtpour</a:t>
            </a:r>
            <a:r>
              <a:rPr lang="en-US" sz="2400" dirty="0" smtClean="0"/>
              <a:t>, Reza &amp; </a:t>
            </a:r>
            <a:r>
              <a:rPr lang="en-US" sz="2400" dirty="0" err="1"/>
              <a:t>Sarim</a:t>
            </a:r>
            <a:r>
              <a:rPr lang="en-US" sz="2400" dirty="0"/>
              <a:t> N. Al-</a:t>
            </a:r>
            <a:r>
              <a:rPr lang="en-US" sz="2400" dirty="0" err="1" smtClean="0"/>
              <a:t>Zubaidy</a:t>
            </a:r>
            <a:r>
              <a:rPr lang="en-US" sz="2400" dirty="0" smtClean="0"/>
              <a:t>. </a:t>
            </a:r>
            <a:r>
              <a:rPr lang="en-US" sz="2400" i="1" dirty="0" smtClean="0"/>
              <a:t>Energy Efficient Reverse Osmosis Process.</a:t>
            </a:r>
            <a:r>
              <a:rPr lang="en-US" sz="2400" dirty="0" smtClean="0"/>
              <a:t> International Journal of Environmental Science and Development. Vol. 3 No. 4. Published: August 2012. Web</a:t>
            </a:r>
          </a:p>
          <a:p>
            <a:pPr marL="452438" indent="-452438">
              <a:buNone/>
            </a:pPr>
            <a:r>
              <a:rPr lang="en-US" sz="2400" i="1" dirty="0" smtClean="0"/>
              <a:t>Energy Requirements of Desalination Process</a:t>
            </a:r>
            <a:r>
              <a:rPr lang="en-US" sz="2400" dirty="0" smtClean="0"/>
              <a:t>. Encyclopedia of Desalination and Water Resources. Web.</a:t>
            </a:r>
          </a:p>
          <a:p>
            <a:pPr marL="452438" indent="-452438">
              <a:buNone/>
            </a:pPr>
            <a:r>
              <a:rPr lang="en-US" sz="2400" i="1" dirty="0"/>
              <a:t>Vital Water Graphics: An Overview of the World’s Fresh and Marine Waters – 2</a:t>
            </a:r>
            <a:r>
              <a:rPr lang="en-US" sz="2400" i="1" baseline="30000" dirty="0"/>
              <a:t>nd</a:t>
            </a:r>
            <a:r>
              <a:rPr lang="en-US" sz="2400" i="1" dirty="0"/>
              <a:t> Edition - 2008</a:t>
            </a:r>
            <a:r>
              <a:rPr lang="en-US" sz="2400" dirty="0" smtClean="0"/>
              <a:t>. United Nations Environmental </a:t>
            </a:r>
            <a:r>
              <a:rPr lang="en-US" sz="2400" dirty="0" err="1" smtClean="0"/>
              <a:t>Programme</a:t>
            </a:r>
            <a:r>
              <a:rPr lang="en-US" sz="2400" dirty="0" smtClean="0"/>
              <a:t> (UNEP).</a:t>
            </a:r>
          </a:p>
          <a:p>
            <a:pPr marL="452438" indent="-452438">
              <a:buNone/>
            </a:pPr>
            <a:r>
              <a:rPr lang="en-US" sz="2400" dirty="0" smtClean="0"/>
              <a:t>Introduction </a:t>
            </a:r>
            <a:r>
              <a:rPr lang="en-US" sz="2400" dirty="0"/>
              <a:t>of Nuclear Desalination. IAEA Technical Report Series No. </a:t>
            </a:r>
            <a:r>
              <a:rPr lang="en-US" sz="2400" dirty="0" smtClean="0"/>
              <a:t>400. </a:t>
            </a:r>
            <a:r>
              <a:rPr lang="en-US" sz="2400" dirty="0"/>
              <a:t>IAEA. (2000)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929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7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water supply challenges</a:t>
            </a:r>
          </a:p>
          <a:p>
            <a:r>
              <a:rPr lang="en-US" dirty="0" smtClean="0"/>
              <a:t>How desalination addresses water shortages</a:t>
            </a:r>
          </a:p>
          <a:p>
            <a:r>
              <a:rPr lang="en-US" dirty="0" smtClean="0"/>
              <a:t>Desalination process</a:t>
            </a:r>
          </a:p>
          <a:p>
            <a:pPr lvl="1"/>
            <a:r>
              <a:rPr lang="en-US" dirty="0" smtClean="0"/>
              <a:t>Explanation of various methods</a:t>
            </a:r>
          </a:p>
          <a:p>
            <a:pPr lvl="1"/>
            <a:r>
              <a:rPr lang="en-US" dirty="0" smtClean="0"/>
              <a:t>Comparison of methods</a:t>
            </a:r>
          </a:p>
          <a:p>
            <a:r>
              <a:rPr lang="en-US" dirty="0" smtClean="0"/>
              <a:t>Economic analysis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20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Water Supply Challenges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99537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8098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Water Supply Challenges</a:t>
            </a:r>
          </a:p>
        </p:txBody>
      </p:sp>
      <p:pic>
        <p:nvPicPr>
          <p:cNvPr id="4" name="Content Placeholder 3" descr="Global Water Consump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30" r="-248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986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Global Water Supply Withdrawal and Consumption</a:t>
            </a:r>
            <a:endParaRPr lang="en-US" sz="3200" dirty="0"/>
          </a:p>
        </p:txBody>
      </p:sp>
      <p:pic>
        <p:nvPicPr>
          <p:cNvPr id="4" name="Content Placeholder 3" descr="Wat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45" r="-19745"/>
          <a:stretch>
            <a:fillRect/>
          </a:stretch>
        </p:blipFill>
        <p:spPr>
          <a:xfrm>
            <a:off x="-208153" y="1600200"/>
            <a:ext cx="9560306" cy="5257800"/>
          </a:xfrm>
        </p:spPr>
      </p:pic>
    </p:spTree>
    <p:extLst>
      <p:ext uri="{BB962C8B-B14F-4D97-AF65-F5344CB8AC3E}">
        <p14:creationId xmlns:p14="http://schemas.microsoft.com/office/powerpoint/2010/main" val="307462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Water Supply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19757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Earth’s freshwater supplies are only 2.5% of its total water while saline water is 97.5%, mainly concentrated in the oceans</a:t>
            </a:r>
          </a:p>
          <a:p>
            <a:r>
              <a:rPr lang="en-US" dirty="0" smtClean="0"/>
              <a:t>Earth’s oceans contain, on average, about 3.5% salt by mass</a:t>
            </a:r>
          </a:p>
          <a:p>
            <a:pPr lvl="1"/>
            <a:r>
              <a:rPr lang="en-US" dirty="0" smtClean="0"/>
              <a:t>~35g of salt per 1kg saltwater</a:t>
            </a:r>
          </a:p>
          <a:p>
            <a:r>
              <a:rPr lang="en-US" dirty="0"/>
              <a:t>Water containing between 0.035%  and 0.1% salt is called marginal water, because it might still have harmful effects to animals and </a:t>
            </a:r>
            <a:r>
              <a:rPr lang="en-US" dirty="0" smtClean="0"/>
              <a:t>humans</a:t>
            </a:r>
          </a:p>
          <a:p>
            <a:r>
              <a:rPr lang="en-US" dirty="0" smtClean="0"/>
              <a:t>Freshwater is defined as containing less than 1% of ocean salt concentration, so about 0.035%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63132"/>
              </p:ext>
            </p:extLst>
          </p:nvPr>
        </p:nvGraphicFramePr>
        <p:xfrm>
          <a:off x="5576956" y="1600201"/>
          <a:ext cx="3335132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974"/>
                <a:gridCol w="1887158"/>
              </a:tblGrid>
              <a:tr h="130365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Salt Concentration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wt</a:t>
                      </a:r>
                      <a:r>
                        <a:rPr lang="en-US" baseline="0" dirty="0" smtClean="0"/>
                        <a:t>%)</a:t>
                      </a:r>
                      <a:endParaRPr lang="en-US" dirty="0"/>
                    </a:p>
                  </a:txBody>
                  <a:tcPr anchor="ctr"/>
                </a:tc>
              </a:tr>
              <a:tr h="1074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Saline water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 0.1%</a:t>
                      </a:r>
                      <a:endParaRPr lang="en-US" dirty="0"/>
                    </a:p>
                  </a:txBody>
                  <a:tcPr anchor="ctr"/>
                </a:tc>
              </a:tr>
              <a:tr h="1074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Marginal water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0.035% - 0.1%</a:t>
                      </a:r>
                      <a:endParaRPr lang="en-US" dirty="0"/>
                    </a:p>
                  </a:txBody>
                  <a:tcPr anchor="ctr"/>
                </a:tc>
              </a:tr>
              <a:tr h="1074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 0.035%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29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Desalination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Salt water is much more abundant than fresh water</a:t>
            </a:r>
          </a:p>
          <a:p>
            <a:r>
              <a:rPr lang="en-US" dirty="0" smtClean="0"/>
              <a:t>Fresh water supplies are being depleted faster than they can be replenished</a:t>
            </a:r>
          </a:p>
          <a:p>
            <a:r>
              <a:rPr lang="en-US" dirty="0" smtClean="0"/>
              <a:t>Water scarcity and shortages can be eliminated if we can find a way to economically transform salt water to fresh water</a:t>
            </a:r>
          </a:p>
          <a:p>
            <a:r>
              <a:rPr lang="en-US" dirty="0" smtClean="0"/>
              <a:t>The engineering challenge is to convert brine at 3.5% salt to potable water at &lt; 0.035%</a:t>
            </a:r>
          </a:p>
          <a:p>
            <a:r>
              <a:rPr lang="en-US" dirty="0" smtClean="0"/>
              <a:t>Conversion of salt water to fresh water is called desalination</a:t>
            </a:r>
          </a:p>
        </p:txBody>
      </p:sp>
    </p:spTree>
    <p:extLst>
      <p:ext uri="{BB962C8B-B14F-4D97-AF65-F5344CB8AC3E}">
        <p14:creationId xmlns:p14="http://schemas.microsoft.com/office/powerpoint/2010/main" val="225266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Desalination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Many methods:</a:t>
            </a:r>
          </a:p>
          <a:p>
            <a:r>
              <a:rPr lang="en-US" dirty="0" smtClean="0"/>
              <a:t>Distillation</a:t>
            </a:r>
          </a:p>
          <a:p>
            <a:pPr lvl="1"/>
            <a:r>
              <a:rPr lang="en-US" b="1" dirty="0" smtClean="0"/>
              <a:t>Mult-stage flash distillation (MSF)</a:t>
            </a:r>
          </a:p>
          <a:p>
            <a:pPr lvl="1"/>
            <a:r>
              <a:rPr lang="en-US" b="1" dirty="0" smtClean="0"/>
              <a:t>Multiple-Effect Distillation (MED)</a:t>
            </a:r>
          </a:p>
          <a:p>
            <a:pPr lvl="1"/>
            <a:r>
              <a:rPr lang="en-US" b="1" dirty="0" smtClean="0"/>
              <a:t>Mechanical Vapor Compression (MVC)</a:t>
            </a:r>
          </a:p>
          <a:p>
            <a:r>
              <a:rPr lang="en-US" dirty="0" smtClean="0"/>
              <a:t>Ion exchange</a:t>
            </a:r>
          </a:p>
          <a:p>
            <a:r>
              <a:rPr lang="en-US" dirty="0" smtClean="0"/>
              <a:t>Membrane processes</a:t>
            </a:r>
          </a:p>
          <a:p>
            <a:pPr lvl="1"/>
            <a:r>
              <a:rPr lang="en-US" dirty="0" err="1" smtClean="0"/>
              <a:t>Electrodialysis</a:t>
            </a:r>
            <a:r>
              <a:rPr lang="en-US" dirty="0" smtClean="0"/>
              <a:t> reversal (EDR)</a:t>
            </a:r>
          </a:p>
          <a:p>
            <a:pPr lvl="1"/>
            <a:r>
              <a:rPr lang="en-US" b="1" dirty="0" smtClean="0"/>
              <a:t>Reverse osmosis (RO)</a:t>
            </a:r>
          </a:p>
          <a:p>
            <a:pPr lvl="1"/>
            <a:r>
              <a:rPr lang="en-US" dirty="0" err="1" smtClean="0"/>
              <a:t>Nanofiltration</a:t>
            </a:r>
            <a:r>
              <a:rPr lang="en-US" dirty="0" smtClean="0"/>
              <a:t> (NF)</a:t>
            </a:r>
          </a:p>
          <a:p>
            <a:pPr lvl="1"/>
            <a:r>
              <a:rPr lang="en-US" dirty="0" smtClean="0"/>
              <a:t>Membrane Distillation (MD)</a:t>
            </a:r>
          </a:p>
          <a:p>
            <a:pPr lvl="1"/>
            <a:r>
              <a:rPr lang="en-US" dirty="0" smtClean="0"/>
              <a:t>Forward Osmosis (FO)</a:t>
            </a:r>
          </a:p>
          <a:p>
            <a:r>
              <a:rPr lang="en-US" dirty="0" smtClean="0"/>
              <a:t>Geothermal desalination</a:t>
            </a:r>
          </a:p>
          <a:p>
            <a:r>
              <a:rPr lang="en-US" dirty="0" smtClean="0"/>
              <a:t>Solar desalination</a:t>
            </a:r>
          </a:p>
        </p:txBody>
      </p:sp>
    </p:spTree>
    <p:extLst>
      <p:ext uri="{BB962C8B-B14F-4D97-AF65-F5344CB8AC3E}">
        <p14:creationId xmlns:p14="http://schemas.microsoft.com/office/powerpoint/2010/main" val="125455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Multi-stage Flash Distillation (MSF)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9587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Distills sea water by flash evaporation</a:t>
            </a:r>
          </a:p>
          <a:p>
            <a:r>
              <a:rPr lang="en-US" sz="2400" dirty="0" smtClean="0"/>
              <a:t>Multiple stages utilize essentially counter-current heat exchangers</a:t>
            </a:r>
          </a:p>
          <a:p>
            <a:r>
              <a:rPr lang="en-US" sz="2400" dirty="0" smtClean="0"/>
              <a:t>This method provides 60% of world’s desalinated water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580466"/>
            <a:ext cx="5872292" cy="24149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29493" y="3275913"/>
            <a:ext cx="2814507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Schematic of </a:t>
            </a:r>
            <a:r>
              <a:rPr lang="en-US" b="1" dirty="0" smtClean="0"/>
              <a:t>a multistage flash desalinator</a:t>
            </a:r>
            <a:endParaRPr lang="en-US" b="1" dirty="0"/>
          </a:p>
          <a:p>
            <a:r>
              <a:rPr lang="en-US" dirty="0" smtClean="0"/>
              <a:t>A </a:t>
            </a:r>
            <a:r>
              <a:rPr lang="en-US" dirty="0"/>
              <a:t>– steam in</a:t>
            </a:r>
          </a:p>
          <a:p>
            <a:r>
              <a:rPr lang="en-US" dirty="0"/>
              <a:t>B – seawater in</a:t>
            </a:r>
          </a:p>
          <a:p>
            <a:r>
              <a:rPr lang="en-US" dirty="0"/>
              <a:t>C – potable water out</a:t>
            </a:r>
          </a:p>
          <a:p>
            <a:r>
              <a:rPr lang="en-US" dirty="0"/>
              <a:t>D – waste out</a:t>
            </a:r>
          </a:p>
          <a:p>
            <a:r>
              <a:rPr lang="en-US" dirty="0"/>
              <a:t>E – steam out</a:t>
            </a:r>
          </a:p>
          <a:p>
            <a:r>
              <a:rPr lang="en-US" dirty="0"/>
              <a:t>F – heat exchange</a:t>
            </a:r>
          </a:p>
          <a:p>
            <a:r>
              <a:rPr lang="en-US" dirty="0"/>
              <a:t>G – condensation collection</a:t>
            </a:r>
          </a:p>
          <a:p>
            <a:r>
              <a:rPr lang="en-US" dirty="0"/>
              <a:t>H – brine heater</a:t>
            </a:r>
          </a:p>
        </p:txBody>
      </p:sp>
    </p:spTree>
    <p:extLst>
      <p:ext uri="{BB962C8B-B14F-4D97-AF65-F5344CB8AC3E}">
        <p14:creationId xmlns:p14="http://schemas.microsoft.com/office/powerpoint/2010/main" val="177499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</TotalTime>
  <Words>1134</Words>
  <Application>Microsoft Macintosh PowerPoint</Application>
  <PresentationFormat>On-screen Show (4:3)</PresentationFormat>
  <Paragraphs>163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Andrew Crenwelge</vt:lpstr>
      <vt:lpstr>Overview</vt:lpstr>
      <vt:lpstr>Global Water Supply Challenges</vt:lpstr>
      <vt:lpstr>Global Water Supply Challenges</vt:lpstr>
      <vt:lpstr>Global Water Supply Withdrawal and Consumption</vt:lpstr>
      <vt:lpstr>Global Water Supply Challenges</vt:lpstr>
      <vt:lpstr>How Can Desalination Help?</vt:lpstr>
      <vt:lpstr>Desalination Process</vt:lpstr>
      <vt:lpstr>Multi-stage Flash Distillation (MSF)</vt:lpstr>
      <vt:lpstr>Multi-Effect Distillation (MED)</vt:lpstr>
      <vt:lpstr>Mechanical Vapor Compression (MVC)</vt:lpstr>
      <vt:lpstr>Reverse Osmosis</vt:lpstr>
      <vt:lpstr>Wave-powered Deep Sea Reverse Osmosis</vt:lpstr>
      <vt:lpstr>Wave-powered Deep Sea Reverse Osmosis</vt:lpstr>
      <vt:lpstr>Comparison of Desalination Methods by Energy Consumption</vt:lpstr>
      <vt:lpstr>Economic Analysis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Presentation</dc:title>
  <dc:creator>Andrew Crenwelge</dc:creator>
  <cp:lastModifiedBy>Andrew Crenwelge</cp:lastModifiedBy>
  <cp:revision>36</cp:revision>
  <dcterms:created xsi:type="dcterms:W3CDTF">2016-03-25T18:58:48Z</dcterms:created>
  <dcterms:modified xsi:type="dcterms:W3CDTF">2016-04-13T02:52:54Z</dcterms:modified>
</cp:coreProperties>
</file>