
<file path=[Content_Types].xml><?xml version="1.0" encoding="utf-8"?>
<Types xmlns="http://schemas.openxmlformats.org/package/2006/content-types">
  <Override PartName="/ppt/slides/slide18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9.xml" ContentType="application/vnd.openxmlformats-officedocument.presentationml.slide+xml"/>
  <Override PartName="/ppt/slides/slide14.xml" ContentType="application/vnd.openxmlformats-officedocument.presentationml.slide+xml"/>
  <Override PartName="/ppt/notesSlides/notesSlide9.xml" ContentType="application/vnd.openxmlformats-officedocument.presentationml.notesSlide+xml"/>
  <Override PartName="/ppt/notesSlides/notesSlide16.xml" ContentType="application/vnd.openxmlformats-officedocument.presentationml.notesSlide+xml"/>
  <Override PartName="/ppt/slides/slide5.xml" ContentType="application/vnd.openxmlformats-officedocument.presentationml.slide+xml"/>
  <Default Extension="rels" ContentType="application/vnd.openxmlformats-package.relationships+xml"/>
  <Override PartName="/ppt/slides/slide10.xml" ContentType="application/vnd.openxmlformats-officedocument.presentationml.slide+xml"/>
  <Override PartName="/ppt/slideLayouts/slideLayout5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6.xml" ContentType="application/vnd.openxmlformats-officedocument.presentationml.slide+xml"/>
  <Override PartName="/ppt/slides/slide34.xml" ContentType="application/vnd.openxmlformats-officedocument.presentationml.slide+xml"/>
  <Default Extension="jpeg" ContentType="image/jpeg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notesSlides/notesSlide12.xml" ContentType="application/vnd.openxmlformats-officedocument.presentationml.notesSlide+xml"/>
  <Override PartName="/ppt/slides/slide22.xml" ContentType="application/vnd.openxmlformats-officedocument.presentationml.slide+xml"/>
  <Override PartName="/ppt/slides/slide30.xml" ContentType="application/vnd.openxmlformats-officedocument.presentationml.slide+xml"/>
  <Override PartName="/docProps/app.xml" ContentType="application/vnd.openxmlformats-officedocument.extended-properties+xml"/>
  <Default Extension="xml" ContentType="application/xml"/>
  <Override PartName="/ppt/slides/slide19.xml" ContentType="application/vnd.openxmlformats-officedocument.presentationml.slide+xml"/>
  <Override PartName="/ppt/notesSlides/notesSlide5.xml" ContentType="application/vnd.openxmlformats-officedocument.presentationml.notesSlide+xml"/>
  <Override PartName="/ppt/tableStyles.xml" ContentType="application/vnd.openxmlformats-officedocument.presentationml.tableStyles+xml"/>
  <Override PartName="/ppt/slides/slide15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17.xml" ContentType="application/vnd.openxmlformats-officedocument.presentationml.notesSlide+xml"/>
  <Override PartName="/ppt/slides/slide6.xml" ContentType="application/vnd.openxmlformats-officedocument.presentationml.slide+xml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s/slide27.xml" ContentType="application/vnd.openxmlformats-officedocument.presentationml.slide+xml"/>
  <Override PartName="/ppt/slides/slide35.xml" ContentType="application/vnd.openxmlformats-officedocument.presentationml.slide+xml"/>
  <Override PartName="/ppt/slides/slide2.xml" ContentType="application/vnd.openxmlformats-officedocument.presentationml.slide+xml"/>
  <Default Extension="png" ContentType="image/png"/>
  <Override PartName="/ppt/slideLayouts/slideLayout2.xml" ContentType="application/vnd.openxmlformats-officedocument.presentationml.slideLayout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16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7.xml" ContentType="application/vnd.openxmlformats-officedocument.presentationml.slide+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notesSlides/notesSlide14.xml" ContentType="application/vnd.openxmlformats-officedocument.presentationml.notesSlide+xml"/>
  <Override PartName="/ppt/slides/slide3.xml" ContentType="application/vnd.openxmlformats-officedocument.presentationml.slide+xml"/>
  <Override PartName="/ppt/slides/slide28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24.xml" ContentType="application/vnd.openxmlformats-officedocument.presentationml.slide+xml"/>
  <Override PartName="/ppt/slides/slide32.xml" ContentType="application/vnd.openxmlformats-officedocument.presentationml.slide+xml"/>
  <Override PartName="/ppt/slides/slide20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17.xml" ContentType="application/vnd.openxmlformats-officedocument.presentationml.slide+xml"/>
  <Override PartName="/ppt/notesSlides/notesSlide3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notesSlides/notesSlide8.xml" ContentType="application/vnd.openxmlformats-officedocument.presentationml.notesSlide+xml"/>
  <Override PartName="/ppt/notesSlides/notesSlide15.xml" ContentType="application/vnd.openxmlformats-officedocument.presentationml.notesSlide+xml"/>
  <Override PartName="/ppt/slides/slide4.xml" ContentType="application/vnd.openxmlformats-officedocument.presentationml.slide+xml"/>
  <Override PartName="/ppt/slides/slide29.xml" ContentType="application/vnd.openxmlformats-officedocument.presentationml.slide+xml"/>
  <Override PartName="/ppt/notesSlides/notesSlide11.xml" ContentType="application/vnd.openxmlformats-officedocument.presentationml.notesSlide+xml"/>
  <Override PartName="/ppt/slideLayouts/slideLayout4.xml" ContentType="application/vnd.openxmlformats-officedocument.presentationml.slideLayout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2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54" r:id="rId1"/>
  </p:sldMasterIdLst>
  <p:notesMasterIdLst>
    <p:notesMasterId r:id="rId3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81" r:id="rId10"/>
    <p:sldId id="264" r:id="rId11"/>
    <p:sldId id="265" r:id="rId12"/>
    <p:sldId id="266" r:id="rId13"/>
    <p:sldId id="267" r:id="rId14"/>
    <p:sldId id="268" r:id="rId15"/>
    <p:sldId id="274" r:id="rId16"/>
    <p:sldId id="275" r:id="rId17"/>
    <p:sldId id="277" r:id="rId18"/>
    <p:sldId id="278" r:id="rId19"/>
    <p:sldId id="276" r:id="rId20"/>
    <p:sldId id="279" r:id="rId21"/>
    <p:sldId id="280" r:id="rId22"/>
    <p:sldId id="282" r:id="rId23"/>
    <p:sldId id="269" r:id="rId24"/>
    <p:sldId id="270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71" r:id="rId35"/>
    <p:sldId id="272" r:id="rId36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extLst>
    <p:ext uri="{E76CE94A-603C-4142-B9EB-6D1370010A27}">
      <p14:discardImageEditData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0"/>
    </p:ext>
    <p:ext uri="{D31A062A-798A-4329-ABDD-BBA856620510}">
      <p14:defaultImageDpi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87609" autoAdjust="0"/>
  </p:normalViewPr>
  <p:slideViewPr>
    <p:cSldViewPr snapToGrid="0" snapToObjects="1">
      <p:cViewPr varScale="1">
        <p:scale>
          <a:sx n="149" d="100"/>
          <a:sy n="149" d="100"/>
        </p:scale>
        <p:origin x="-209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notesMaster" Target="notesMasters/notesMaster1.xml"/><Relationship Id="rId38" Type="http://schemas.openxmlformats.org/officeDocument/2006/relationships/printerSettings" Target="printerSettings/printerSettings1.bin"/><Relationship Id="rId39" Type="http://schemas.openxmlformats.org/officeDocument/2006/relationships/presProps" Target="presProps.xml"/><Relationship Id="rId40" Type="http://schemas.openxmlformats.org/officeDocument/2006/relationships/viewProps" Target="viewProps.xml"/><Relationship Id="rId41" Type="http://schemas.openxmlformats.org/officeDocument/2006/relationships/theme" Target="theme/theme1.xml"/><Relationship Id="rId4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58482189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showMasterPhAnim="0">
  <p:cSld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 dirty="0"/>
          </a:p>
          <a:p>
            <a:r>
              <a:rPr dirty="0"/>
              <a:t>----- Meeting Notes (13/06/13 20:56) -----</a:t>
            </a:r>
          </a:p>
          <a:p>
            <a:r>
              <a:rPr dirty="0"/>
              <a:t>especificar la media n </a:t>
            </a:r>
            <a:r>
              <a:rPr dirty="0" smtClean="0"/>
              <a:t>shit</a:t>
            </a:r>
            <a:endParaRPr dirty="0"/>
          </a:p>
          <a:p>
            <a:endParaRPr dirty="0"/>
          </a:p>
          <a:p>
            <a:r>
              <a:rPr dirty="0"/>
              <a:t>insertar graficos en esta filmina que demuestren cuanto toma cada uno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  <a:p>
            <a:r>
              <a:t>----- Meeting Notes (13/06/13 20:56) -----</a:t>
            </a:r>
          </a:p>
          <a:p>
            <a:r>
              <a:t>añadir el plan de cuadros en una filmina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matchingName="title" type="title">
  <p:cSld name="titl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matchingName="tx" type="tx">
  <p:cSld name="tx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matchingName="twoColTx" type="twoColTx">
  <p:cSld name="twoColTx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2"/>
          </p:nvPr>
        </p:nvSpPr>
        <p:spPr>
          <a:xfrm>
            <a:off x="4692273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matchingName="titleOnly" type="titleOnly">
  <p:cSld name="titleOnl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matchingName="CAPTION_ONLY">
  <p:cSld name="CAPTION_ONL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457200" y="5875078"/>
            <a:ext cx="8229600" cy="69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1pPr>
            <a:lvl2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2pPr>
            <a:lvl3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3pPr>
            <a:lvl4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4pPr>
            <a:lvl5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5pPr>
            <a:lvl6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6pPr>
            <a:lvl7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7pPr>
            <a:lvl8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8pPr>
            <a:lvl9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matchingName="blank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gradFill>
          <a:gsLst>
            <a:gs pos="0">
              <a:schemeClr val="lt1"/>
            </a:gs>
            <a:gs pos="30000">
              <a:schemeClr val="lt1"/>
            </a:gs>
            <a:gs pos="100000">
              <a:schemeClr val="lt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342900" algn="l" rtl="0">
              <a:spcBef>
                <a:spcPts val="600"/>
              </a:spcBef>
              <a:buClr>
                <a:srgbClr val="000000"/>
              </a:buClr>
              <a:buSzPct val="166666"/>
              <a:buFont typeface="Arial"/>
              <a:buChar char="•"/>
              <a:defRPr sz="30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indent="-285750" algn="l" rtl="0">
              <a:spcBef>
                <a:spcPts val="480"/>
              </a:spcBef>
              <a:buClr>
                <a:srgbClr val="000000"/>
              </a:buClr>
              <a:buSzPct val="100000"/>
              <a:buFont typeface="Courier New"/>
              <a:buChar char="o"/>
              <a:defRPr sz="2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indent="-228600" algn="l" rtl="0">
              <a:spcBef>
                <a:spcPts val="480"/>
              </a:spcBef>
              <a:buClr>
                <a:srgbClr val="000000"/>
              </a:buClr>
              <a:buSzPct val="100000"/>
              <a:buFont typeface="Wingdings"/>
              <a:buChar char="§"/>
              <a:defRPr sz="2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indent="-228600" algn="l" rtl="0">
              <a:spcBef>
                <a:spcPts val="360"/>
              </a:spcBef>
              <a:buClr>
                <a:srgbClr val="000000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indent="-228600" algn="l" rtl="0">
              <a:spcBef>
                <a:spcPts val="360"/>
              </a:spcBef>
              <a:buClr>
                <a:srgbClr val="000000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indent="-228600" algn="l" rtl="0">
              <a:spcBef>
                <a:spcPts val="360"/>
              </a:spcBef>
              <a:buClr>
                <a:srgbClr val="000000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indent="-228600" algn="l" rtl="0">
              <a:spcBef>
                <a:spcPts val="360"/>
              </a:spcBef>
              <a:buClr>
                <a:srgbClr val="000000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indent="-228600" algn="l" rtl="0">
              <a:spcBef>
                <a:spcPts val="360"/>
              </a:spcBef>
              <a:buClr>
                <a:srgbClr val="000000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indent="-228600" algn="l" rtl="0">
              <a:spcBef>
                <a:spcPts val="360"/>
              </a:spcBef>
              <a:buClr>
                <a:srgbClr val="000000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1" Type="http://schemas.openxmlformats.org/officeDocument/2006/relationships/image" Target="../media/image9.png"/><Relationship Id="rId12" Type="http://schemas.openxmlformats.org/officeDocument/2006/relationships/image" Target="../media/image10.jpe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eg"/><Relationship Id="rId4" Type="http://schemas.openxmlformats.org/officeDocument/2006/relationships/image" Target="../media/image2.jpeg"/><Relationship Id="rId5" Type="http://schemas.openxmlformats.org/officeDocument/2006/relationships/image" Target="../media/image3.png"/><Relationship Id="rId6" Type="http://schemas.openxmlformats.org/officeDocument/2006/relationships/image" Target="../media/image4.jpeg"/><Relationship Id="rId7" Type="http://schemas.openxmlformats.org/officeDocument/2006/relationships/image" Target="../media/image5.jpeg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0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4" Type="http://schemas.openxmlformats.org/officeDocument/2006/relationships/image" Target="../media/image29.jpeg"/><Relationship Id="rId5" Type="http://schemas.openxmlformats.org/officeDocument/2006/relationships/image" Target="../media/image30.jpeg"/><Relationship Id="rId6" Type="http://schemas.openxmlformats.org/officeDocument/2006/relationships/image" Target="../media/image31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2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ctrTitle"/>
          </p:nvPr>
        </p:nvSpPr>
        <p:spPr>
          <a:xfrm>
            <a:off x="186600" y="2240250"/>
            <a:ext cx="8770799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"/>
              <a:t>Simulación de Sistemas</a:t>
            </a:r>
          </a:p>
          <a:p>
            <a:pPr lvl="0" rtl="0">
              <a:buNone/>
            </a:pPr>
            <a:r>
              <a:rPr lang="en"/>
              <a:t>Trabajo Práctico Especial</a:t>
            </a:r>
          </a:p>
        </p:txBody>
      </p:sp>
      <p:sp>
        <p:nvSpPr>
          <p:cNvPr id="24" name="Shape 24"/>
          <p:cNvSpPr txBox="1">
            <a:spLocks noGrp="1"/>
          </p:cNvSpPr>
          <p:nvPr>
            <p:ph type="subTitle" idx="1"/>
          </p:nvPr>
        </p:nvSpPr>
        <p:spPr>
          <a:xfrm>
            <a:off x="186600" y="4985550"/>
            <a:ext cx="8424000" cy="104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sz="2400"/>
              <a:t>Grupo 3</a:t>
            </a:r>
          </a:p>
          <a:p>
            <a:pPr lvl="0" rtl="0">
              <a:buNone/>
            </a:pPr>
            <a:r>
              <a:rPr lang="en" sz="2400"/>
              <a:t>Alvaro Crespo - Juan Pablo Civile - Agustín Marseillan</a:t>
            </a:r>
          </a:p>
        </p:txBody>
      </p:sp>
      <p:sp>
        <p:nvSpPr>
          <p:cNvPr id="25" name="Shape 25"/>
          <p:cNvSpPr txBox="1">
            <a:spLocks noGrp="1"/>
          </p:cNvSpPr>
          <p:nvPr>
            <p:ph type="subTitle" idx="2"/>
          </p:nvPr>
        </p:nvSpPr>
        <p:spPr>
          <a:xfrm>
            <a:off x="838200" y="3939137"/>
            <a:ext cx="7772400" cy="104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Simulación de estrategia comercial de una software factory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>
            <a:off x="457200" y="-326612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Diagrama de Bloques</a:t>
            </a:r>
          </a:p>
        </p:txBody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"/>
              <a:t> </a:t>
            </a:r>
          </a:p>
        </p:txBody>
      </p:sp>
      <p:sp>
        <p:nvSpPr>
          <p:cNvPr id="83" name="Shape 83"/>
          <p:cNvSpPr/>
          <p:nvPr/>
        </p:nvSpPr>
        <p:spPr>
          <a:xfrm>
            <a:off x="1232775" y="816400"/>
            <a:ext cx="6671475" cy="6041598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Estrategias de decisión</a:t>
            </a:r>
          </a:p>
        </p:txBody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dirty="0"/>
              <a:t>Tienen 2 </a:t>
            </a:r>
            <a:r>
              <a:rPr lang="en" dirty="0" smtClean="0"/>
              <a:t>criterios:</a:t>
            </a:r>
            <a:endParaRPr lang="es-ES_tradnl" dirty="0" smtClean="0"/>
          </a:p>
          <a:p>
            <a:pPr marL="514350" lvl="0" indent="-514350" rtl="0">
              <a:buSzPct val="100000"/>
              <a:buFont typeface="+mj-lt"/>
              <a:buAutoNum type="arabicPeriod"/>
            </a:pPr>
            <a:r>
              <a:rPr lang="es-ES_tradnl" dirty="0"/>
              <a:t> </a:t>
            </a:r>
            <a:r>
              <a:rPr lang="es-ES_tradnl" dirty="0" smtClean="0"/>
              <a:t>Para ordenar de mayor a menor</a:t>
            </a:r>
          </a:p>
          <a:p>
            <a:pPr marL="514350" lvl="0" indent="-514350" rtl="0">
              <a:buSzPct val="100000"/>
              <a:buFont typeface="+mj-lt"/>
              <a:buAutoNum type="arabicPeriod"/>
            </a:pPr>
            <a:r>
              <a:rPr lang="es-ES_tradnl" dirty="0" smtClean="0"/>
              <a:t> Para desempatar</a:t>
            </a:r>
          </a:p>
          <a:p>
            <a:pPr marL="514350" lvl="0" indent="-514350" rtl="0">
              <a:buFont typeface="+mj-lt"/>
              <a:buAutoNum type="arabicPeriod"/>
            </a:pPr>
            <a:endParaRPr lang="es-ES_tradnl" dirty="0" smtClean="0"/>
          </a:p>
          <a:p>
            <a:pPr marL="0" lvl="0" indent="0" rtl="0">
              <a:buNone/>
            </a:pPr>
            <a:endParaRPr lang="en" dirty="0"/>
          </a:p>
          <a:p>
            <a:pPr marL="457200" lvl="0" indent="-419100" algn="ctr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 dirty="0"/>
              <a:t>Precio/hora </a:t>
            </a:r>
            <a:r>
              <a:rPr lang="en-US" dirty="0" smtClean="0"/>
              <a:t>-</a:t>
            </a:r>
            <a:r>
              <a:rPr lang="en" dirty="0" smtClean="0"/>
              <a:t> Horas</a:t>
            </a:r>
            <a:endParaRPr lang="en" dirty="0"/>
          </a:p>
          <a:p>
            <a:pPr marL="457200" lvl="0" indent="-419100" algn="ctr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 dirty="0"/>
              <a:t>Facturación - Precio/hora</a:t>
            </a:r>
          </a:p>
          <a:p>
            <a:endParaRPr lang="en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Desarrolladores reservados	</a:t>
            </a:r>
          </a:p>
        </p:txBody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 dirty="0"/>
              <a:t>Por si llega un proyecto atractivo y no se lo puede aceptar</a:t>
            </a:r>
          </a:p>
          <a:p>
            <a:endParaRPr lang="en" dirty="0"/>
          </a:p>
          <a:p>
            <a:pPr marL="457200" lvl="0" indent="-4191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 dirty="0"/>
              <a:t>Se activan desarrolladores reservados</a:t>
            </a:r>
          </a:p>
          <a:p>
            <a:endParaRPr lang="en" dirty="0"/>
          </a:p>
          <a:p>
            <a:pPr marL="457200" lvl="0" indent="-4191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 dirty="0"/>
              <a:t>La estrategia determina que es </a:t>
            </a:r>
            <a:r>
              <a:rPr lang="en" b="1" i="1" dirty="0" smtClean="0"/>
              <a:t>atractivo</a:t>
            </a:r>
            <a:endParaRPr lang="es-ES_tradnl" b="1" i="1" dirty="0" smtClean="0"/>
          </a:p>
          <a:p>
            <a:pPr marL="857250" lvl="1" indent="-419100">
              <a:buSzPct val="166666"/>
              <a:buFont typeface="Arial"/>
              <a:buChar char="•"/>
            </a:pPr>
            <a:r>
              <a:rPr lang="es-ES_tradnl" dirty="0" smtClean="0"/>
              <a:t>Los proyectos mejores que el 80% percentil </a:t>
            </a:r>
            <a:r>
              <a:rPr lang="es-ES_tradnl" dirty="0" err="1" smtClean="0"/>
              <a:t>historico</a:t>
            </a:r>
            <a:endParaRPr lang="en" dirty="0"/>
          </a:p>
          <a:p>
            <a:endParaRPr lang="en" b="1" i="1" dirty="0"/>
          </a:p>
          <a:p>
            <a:endParaRPr lang="en" b="1" i="1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Asignación de recursos</a:t>
            </a:r>
          </a:p>
        </p:txBody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457200" y="1346205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 dirty="0"/>
              <a:t>
Trabajan sobre el proyecto los desarrolladores que fueron pactados</a:t>
            </a:r>
          </a:p>
          <a:p>
            <a:endParaRPr lang="en" dirty="0"/>
          </a:p>
          <a:p>
            <a:pPr marL="457200" lvl="0" indent="-4191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 dirty="0"/>
              <a:t>Si hay desarrolladores sin trabajo, se los asigna temporalmente al proyecto más cercano a la entrega</a:t>
            </a:r>
          </a:p>
          <a:p>
            <a:endParaRPr lang="en" dirty="0"/>
          </a:p>
          <a:p>
            <a:pPr marL="457200" lvl="0" indent="-4191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 dirty="0"/>
              <a:t>Incluye desarrolladores reservados sin asignar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title"/>
          </p:nvPr>
        </p:nvSpPr>
        <p:spPr>
          <a:xfrm>
            <a:off x="457200" y="204557"/>
            <a:ext cx="8229600" cy="676116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 dirty="0"/>
              <a:t>Modelo de datos</a:t>
            </a:r>
          </a:p>
        </p:txBody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457200" y="941745"/>
            <a:ext cx="8229600" cy="65845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buClr>
                <a:srgbClr val="000000"/>
              </a:buClr>
              <a:buSzPct val="166666"/>
              <a:buNone/>
            </a:pPr>
            <a:r>
              <a:rPr lang="en" dirty="0"/>
              <a:t>Cantidad de proyectos por mes. P(3</a:t>
            </a:r>
            <a:r>
              <a:rPr lang="en" dirty="0" smtClean="0"/>
              <a:t>)</a:t>
            </a:r>
            <a:endParaRPr lang="en" dirty="0"/>
          </a:p>
        </p:txBody>
      </p:sp>
      <p:pic>
        <p:nvPicPr>
          <p:cNvPr id="4" name="Picture 3" descr="Screen shot 2013-06-27 at 11.14.29 A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0893" y="1600200"/>
            <a:ext cx="6745004" cy="5068121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0127"/>
            <a:ext cx="8229600" cy="693163"/>
          </a:xfrm>
        </p:spPr>
        <p:txBody>
          <a:bodyPr/>
          <a:lstStyle/>
          <a:p>
            <a:r>
              <a:rPr lang="en" dirty="0" smtClean="0"/>
              <a:t>Tipo de proyecto. U(10%/75%/15%)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23290"/>
            <a:ext cx="8229600" cy="556176"/>
          </a:xfrm>
        </p:spPr>
        <p:txBody>
          <a:bodyPr/>
          <a:lstStyle/>
          <a:p>
            <a:pPr marL="857250" lvl="1" indent="-419100">
              <a:buSzPct val="166666"/>
              <a:buNone/>
            </a:pPr>
            <a:r>
              <a:rPr lang="en" dirty="0" smtClean="0"/>
              <a:t>Tamaño </a:t>
            </a:r>
            <a:r>
              <a:rPr lang="en" dirty="0" smtClean="0"/>
              <a:t>de proyecto. Triangular</a:t>
            </a:r>
          </a:p>
          <a:p>
            <a:pPr lvl="1">
              <a:buNone/>
            </a:pPr>
            <a:endParaRPr lang="en" dirty="0" smtClean="0"/>
          </a:p>
          <a:p>
            <a:endParaRPr lang="en-US" dirty="0"/>
          </a:p>
        </p:txBody>
      </p:sp>
      <p:pic>
        <p:nvPicPr>
          <p:cNvPr id="4" name="Picture 3" descr="Screen shot 2013-06-27 at 11.14.59 A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984" y="1479466"/>
            <a:ext cx="7037185" cy="5336144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4895"/>
            <a:ext cx="8229600" cy="605149"/>
          </a:xfrm>
        </p:spPr>
        <p:txBody>
          <a:bodyPr/>
          <a:lstStyle/>
          <a:p>
            <a:pPr marL="857250" lvl="1" indent="-419100">
              <a:buSzPct val="166666"/>
              <a:buNone/>
            </a:pPr>
            <a:r>
              <a:rPr lang="en-US" dirty="0" smtClean="0"/>
              <a:t>H</a:t>
            </a:r>
            <a:r>
              <a:rPr lang="en" dirty="0" smtClean="0"/>
              <a:t>ora</a:t>
            </a:r>
            <a:r>
              <a:rPr lang="en-US" dirty="0" err="1" smtClean="0"/>
              <a:t>s</a:t>
            </a:r>
            <a:r>
              <a:rPr lang="en-US" dirty="0" smtClean="0"/>
              <a:t> </a:t>
            </a:r>
            <a:r>
              <a:rPr lang="en" dirty="0" smtClean="0"/>
              <a:t>hombre </a:t>
            </a:r>
            <a:r>
              <a:rPr lang="en" dirty="0" smtClean="0"/>
              <a:t>del </a:t>
            </a:r>
            <a:r>
              <a:rPr lang="en" dirty="0" smtClean="0"/>
              <a:t>proyecto</a:t>
            </a:r>
            <a:r>
              <a:rPr lang="en-US" dirty="0" smtClean="0"/>
              <a:t> (</a:t>
            </a:r>
            <a:r>
              <a:rPr lang="en-US" dirty="0" err="1" smtClean="0"/>
              <a:t>grande</a:t>
            </a:r>
            <a:r>
              <a:rPr lang="en-US" dirty="0" smtClean="0"/>
              <a:t>).</a:t>
            </a:r>
            <a:endParaRPr lang="en" dirty="0" smtClean="0"/>
          </a:p>
          <a:p>
            <a:pPr lvl="1">
              <a:buNone/>
            </a:pPr>
            <a:endParaRPr lang="en" dirty="0" smtClean="0"/>
          </a:p>
          <a:p>
            <a:endParaRPr lang="en-US" dirty="0"/>
          </a:p>
        </p:txBody>
      </p:sp>
      <p:pic>
        <p:nvPicPr>
          <p:cNvPr id="4" name="Picture 3" descr="Screen shot 2013-06-27 at 11.20.05 A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250" y="869369"/>
            <a:ext cx="7358919" cy="5619538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4895"/>
            <a:ext cx="8229600" cy="605149"/>
          </a:xfrm>
        </p:spPr>
        <p:txBody>
          <a:bodyPr/>
          <a:lstStyle/>
          <a:p>
            <a:pPr marL="857250" lvl="1" indent="-419100">
              <a:buSzPct val="166666"/>
              <a:buNone/>
            </a:pPr>
            <a:r>
              <a:rPr lang="en-US" dirty="0" smtClean="0"/>
              <a:t>H</a:t>
            </a:r>
            <a:r>
              <a:rPr lang="en" dirty="0" smtClean="0"/>
              <a:t>ora</a:t>
            </a:r>
            <a:r>
              <a:rPr lang="en-US" dirty="0" err="1" smtClean="0"/>
              <a:t>s</a:t>
            </a:r>
            <a:r>
              <a:rPr lang="en-US" dirty="0" smtClean="0"/>
              <a:t> </a:t>
            </a:r>
            <a:r>
              <a:rPr lang="en" dirty="0" smtClean="0"/>
              <a:t>hombre </a:t>
            </a:r>
            <a:r>
              <a:rPr lang="en" dirty="0" smtClean="0"/>
              <a:t>del </a:t>
            </a:r>
            <a:r>
              <a:rPr lang="en" dirty="0" smtClean="0"/>
              <a:t>proyecto</a:t>
            </a:r>
            <a:r>
              <a:rPr lang="en-US" dirty="0" smtClean="0"/>
              <a:t> (</a:t>
            </a:r>
            <a:r>
              <a:rPr lang="en-US" dirty="0" err="1" smtClean="0"/>
              <a:t>mediano</a:t>
            </a:r>
            <a:r>
              <a:rPr lang="en-US" dirty="0" smtClean="0"/>
              <a:t>).</a:t>
            </a:r>
            <a:endParaRPr lang="en" dirty="0" smtClean="0"/>
          </a:p>
          <a:p>
            <a:pPr lvl="1">
              <a:buNone/>
            </a:pPr>
            <a:endParaRPr lang="en" dirty="0" smtClean="0"/>
          </a:p>
          <a:p>
            <a:endParaRPr lang="en-US" dirty="0"/>
          </a:p>
        </p:txBody>
      </p:sp>
      <p:pic>
        <p:nvPicPr>
          <p:cNvPr id="5" name="Picture 4" descr="Screen shot 2013-06-27 at 11.26.10 A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" y="750044"/>
            <a:ext cx="8001000" cy="57531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4895"/>
            <a:ext cx="8229600" cy="605149"/>
          </a:xfrm>
        </p:spPr>
        <p:txBody>
          <a:bodyPr/>
          <a:lstStyle/>
          <a:p>
            <a:pPr marL="857250" lvl="1" indent="-419100">
              <a:buSzPct val="166666"/>
              <a:buNone/>
            </a:pPr>
            <a:r>
              <a:rPr lang="en-US" dirty="0" smtClean="0"/>
              <a:t>H</a:t>
            </a:r>
            <a:r>
              <a:rPr lang="en" dirty="0" smtClean="0"/>
              <a:t>ora</a:t>
            </a:r>
            <a:r>
              <a:rPr lang="en-US" dirty="0" err="1" smtClean="0"/>
              <a:t>s</a:t>
            </a:r>
            <a:r>
              <a:rPr lang="en-US" dirty="0" smtClean="0"/>
              <a:t> </a:t>
            </a:r>
            <a:r>
              <a:rPr lang="en" dirty="0" smtClean="0"/>
              <a:t>hombre </a:t>
            </a:r>
            <a:r>
              <a:rPr lang="en" dirty="0" smtClean="0"/>
              <a:t>del </a:t>
            </a:r>
            <a:r>
              <a:rPr lang="en" dirty="0" smtClean="0"/>
              <a:t>proyecto</a:t>
            </a:r>
            <a:r>
              <a:rPr lang="en-US" dirty="0" smtClean="0"/>
              <a:t> (</a:t>
            </a:r>
            <a:r>
              <a:rPr lang="en-US" dirty="0" err="1" smtClean="0"/>
              <a:t>peque</a:t>
            </a:r>
            <a:r>
              <a:rPr lang="en-US" dirty="0" err="1" smtClean="0"/>
              <a:t>ño</a:t>
            </a:r>
            <a:r>
              <a:rPr lang="en-US" dirty="0" smtClean="0"/>
              <a:t>).</a:t>
            </a:r>
            <a:endParaRPr lang="en" dirty="0" smtClean="0"/>
          </a:p>
          <a:p>
            <a:pPr lvl="1">
              <a:buNone/>
            </a:pPr>
            <a:endParaRPr lang="en" dirty="0" smtClean="0"/>
          </a:p>
          <a:p>
            <a:endParaRPr lang="en-US" dirty="0"/>
          </a:p>
        </p:txBody>
      </p:sp>
      <p:pic>
        <p:nvPicPr>
          <p:cNvPr id="5" name="Picture 4" descr="Screen shot 2013-06-27 at 11.26.15 A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350" y="750044"/>
            <a:ext cx="7861300" cy="59944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7511"/>
            <a:ext cx="8229600" cy="556176"/>
          </a:xfrm>
        </p:spPr>
        <p:txBody>
          <a:bodyPr/>
          <a:lstStyle/>
          <a:p>
            <a:pPr marL="342900" lvl="1" indent="-342900">
              <a:spcBef>
                <a:spcPts val="600"/>
              </a:spcBef>
              <a:buSzPct val="166666"/>
              <a:buNone/>
            </a:pPr>
            <a:r>
              <a:rPr lang="en-US" dirty="0" err="1" smtClean="0"/>
              <a:t>Precio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hora</a:t>
            </a:r>
            <a:r>
              <a:rPr lang="en-US" dirty="0" smtClean="0"/>
              <a:t> de </a:t>
            </a:r>
            <a:r>
              <a:rPr lang="en-US" dirty="0" err="1" smtClean="0"/>
              <a:t>proyecto</a:t>
            </a:r>
            <a:r>
              <a:rPr lang="en-US" dirty="0" smtClean="0"/>
              <a:t> (</a:t>
            </a:r>
            <a:r>
              <a:rPr lang="en-US" dirty="0" err="1" smtClean="0"/>
              <a:t>grande</a:t>
            </a:r>
            <a:r>
              <a:rPr lang="en-US" dirty="0" smtClean="0"/>
              <a:t>).</a:t>
            </a:r>
            <a:endParaRPr lang="en" dirty="0" smtClean="0"/>
          </a:p>
          <a:p>
            <a:endParaRPr lang="en-US" dirty="0"/>
          </a:p>
        </p:txBody>
      </p:sp>
      <p:pic>
        <p:nvPicPr>
          <p:cNvPr id="5" name="Picture 4" descr="Screen shot 2013-06-27 at 11.28.12 A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" y="743687"/>
            <a:ext cx="7874000" cy="5816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/>
        </p:nvSpPr>
        <p:spPr>
          <a:xfrm>
            <a:off x="5041478" y="1667825"/>
            <a:ext cx="4117000" cy="11839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31" name="Shape 31"/>
          <p:cNvSpPr/>
          <p:nvPr/>
        </p:nvSpPr>
        <p:spPr>
          <a:xfrm>
            <a:off x="0" y="1526350"/>
            <a:ext cx="1847850" cy="1803200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  <p:sp>
        <p:nvSpPr>
          <p:cNvPr id="32" name="Shape 32"/>
          <p:cNvSpPr/>
          <p:nvPr/>
        </p:nvSpPr>
        <p:spPr>
          <a:xfrm>
            <a:off x="5749726" y="0"/>
            <a:ext cx="3275974" cy="1466874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</p:sp>
      <p:sp>
        <p:nvSpPr>
          <p:cNvPr id="33" name="Shape 33"/>
          <p:cNvSpPr/>
          <p:nvPr/>
        </p:nvSpPr>
        <p:spPr>
          <a:xfrm>
            <a:off x="0" y="5067300"/>
            <a:ext cx="1847850" cy="1803200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</p:sp>
      <p:sp>
        <p:nvSpPr>
          <p:cNvPr id="34" name="Shape 34"/>
          <p:cNvSpPr/>
          <p:nvPr/>
        </p:nvSpPr>
        <p:spPr>
          <a:xfrm>
            <a:off x="1730300" y="1733435"/>
            <a:ext cx="3171524" cy="1389050"/>
          </a:xfrm>
          <a:prstGeom prst="rect">
            <a:avLst/>
          </a:prstGeom>
          <a:blipFill>
            <a:blip r:embed="rId7"/>
            <a:stretch>
              <a:fillRect/>
            </a:stretch>
          </a:blipFill>
        </p:spPr>
      </p:sp>
      <p:sp>
        <p:nvSpPr>
          <p:cNvPr id="35" name="Shape 35"/>
          <p:cNvSpPr/>
          <p:nvPr/>
        </p:nvSpPr>
        <p:spPr>
          <a:xfrm>
            <a:off x="4406825" y="3883400"/>
            <a:ext cx="4737175" cy="1183900"/>
          </a:xfrm>
          <a:prstGeom prst="rect">
            <a:avLst/>
          </a:prstGeom>
          <a:blipFill>
            <a:blip r:embed="rId8"/>
            <a:stretch>
              <a:fillRect/>
            </a:stretch>
          </a:blipFill>
        </p:spPr>
      </p:sp>
      <p:sp>
        <p:nvSpPr>
          <p:cNvPr id="36" name="Shape 36"/>
          <p:cNvSpPr/>
          <p:nvPr/>
        </p:nvSpPr>
        <p:spPr>
          <a:xfrm>
            <a:off x="0" y="3811950"/>
            <a:ext cx="4406825" cy="1183900"/>
          </a:xfrm>
          <a:prstGeom prst="rect">
            <a:avLst/>
          </a:prstGeom>
          <a:blipFill>
            <a:blip r:embed="rId9"/>
            <a:stretch>
              <a:fillRect/>
            </a:stretch>
          </a:blipFill>
        </p:spPr>
      </p:sp>
      <p:sp>
        <p:nvSpPr>
          <p:cNvPr id="37" name="Shape 37"/>
          <p:cNvSpPr/>
          <p:nvPr/>
        </p:nvSpPr>
        <p:spPr>
          <a:xfrm>
            <a:off x="6223575" y="5314200"/>
            <a:ext cx="2934899" cy="1309399"/>
          </a:xfrm>
          <a:prstGeom prst="rect">
            <a:avLst/>
          </a:prstGeom>
          <a:blipFill>
            <a:blip r:embed="rId10"/>
            <a:stretch>
              <a:fillRect/>
            </a:stretch>
          </a:blipFill>
        </p:spPr>
      </p:sp>
      <p:sp>
        <p:nvSpPr>
          <p:cNvPr id="38" name="Shape 38"/>
          <p:cNvSpPr/>
          <p:nvPr/>
        </p:nvSpPr>
        <p:spPr>
          <a:xfrm>
            <a:off x="1847850" y="5601850"/>
            <a:ext cx="4375724" cy="1183899"/>
          </a:xfrm>
          <a:prstGeom prst="rect">
            <a:avLst/>
          </a:prstGeom>
          <a:blipFill>
            <a:blip r:embed="rId11"/>
            <a:stretch>
              <a:fillRect/>
            </a:stretch>
          </a:blipFill>
        </p:spPr>
      </p:sp>
      <p:sp>
        <p:nvSpPr>
          <p:cNvPr id="39" name="Shape 39"/>
          <p:cNvSpPr/>
          <p:nvPr/>
        </p:nvSpPr>
        <p:spPr>
          <a:xfrm>
            <a:off x="0" y="38916"/>
            <a:ext cx="5643524" cy="1389050"/>
          </a:xfrm>
          <a:prstGeom prst="rect">
            <a:avLst/>
          </a:prstGeom>
          <a:blipFill>
            <a:blip r:embed="rId12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7511"/>
            <a:ext cx="8229600" cy="556176"/>
          </a:xfrm>
        </p:spPr>
        <p:txBody>
          <a:bodyPr/>
          <a:lstStyle/>
          <a:p>
            <a:pPr marL="342900" lvl="1" indent="-342900">
              <a:spcBef>
                <a:spcPts val="600"/>
              </a:spcBef>
              <a:buSzPct val="166666"/>
              <a:buNone/>
            </a:pPr>
            <a:r>
              <a:rPr lang="en-US" dirty="0" err="1" smtClean="0"/>
              <a:t>Precio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hora</a:t>
            </a:r>
            <a:r>
              <a:rPr lang="en-US" dirty="0" smtClean="0"/>
              <a:t> de </a:t>
            </a:r>
            <a:r>
              <a:rPr lang="en-US" dirty="0" err="1" smtClean="0"/>
              <a:t>proyecto</a:t>
            </a:r>
            <a:r>
              <a:rPr lang="en-US" dirty="0" smtClean="0"/>
              <a:t> (</a:t>
            </a:r>
            <a:r>
              <a:rPr lang="en-US" dirty="0" err="1" smtClean="0"/>
              <a:t>mediano</a:t>
            </a:r>
            <a:r>
              <a:rPr lang="en-US" dirty="0" smtClean="0"/>
              <a:t>).</a:t>
            </a:r>
            <a:endParaRPr lang="en" dirty="0" smtClean="0"/>
          </a:p>
          <a:p>
            <a:endParaRPr lang="en-US" dirty="0"/>
          </a:p>
        </p:txBody>
      </p:sp>
      <p:pic>
        <p:nvPicPr>
          <p:cNvPr id="4" name="Picture 3" descr="Screen shot 2013-06-27 at 11.28.14 A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100" y="799424"/>
            <a:ext cx="7797800" cy="59563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7511"/>
            <a:ext cx="8229600" cy="556176"/>
          </a:xfrm>
        </p:spPr>
        <p:txBody>
          <a:bodyPr/>
          <a:lstStyle/>
          <a:p>
            <a:pPr marL="342900" lvl="1" indent="-342900">
              <a:spcBef>
                <a:spcPts val="600"/>
              </a:spcBef>
              <a:buSzPct val="166666"/>
              <a:buNone/>
            </a:pPr>
            <a:r>
              <a:rPr lang="en-US" dirty="0" err="1" smtClean="0"/>
              <a:t>Precio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hora</a:t>
            </a:r>
            <a:r>
              <a:rPr lang="en-US" dirty="0" smtClean="0"/>
              <a:t> de </a:t>
            </a:r>
            <a:r>
              <a:rPr lang="en-US" dirty="0" err="1" smtClean="0"/>
              <a:t>proyecto</a:t>
            </a:r>
            <a:r>
              <a:rPr lang="en-US" dirty="0" smtClean="0"/>
              <a:t> (</a:t>
            </a:r>
            <a:r>
              <a:rPr lang="en-US" dirty="0" err="1" smtClean="0"/>
              <a:t>peque</a:t>
            </a:r>
            <a:r>
              <a:rPr lang="en-US" dirty="0" err="1" smtClean="0"/>
              <a:t>ño</a:t>
            </a:r>
            <a:r>
              <a:rPr lang="en-US" dirty="0" smtClean="0"/>
              <a:t>).</a:t>
            </a:r>
            <a:endParaRPr lang="en" dirty="0" smtClean="0"/>
          </a:p>
          <a:p>
            <a:endParaRPr lang="en-US" dirty="0"/>
          </a:p>
        </p:txBody>
      </p:sp>
      <p:pic>
        <p:nvPicPr>
          <p:cNvPr id="4" name="Picture 3" descr="Screen shot 2013-06-27 at 11.28.17 A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050" y="878845"/>
            <a:ext cx="7835900" cy="58674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9325"/>
            <a:ext cx="8229600" cy="656288"/>
          </a:xfrm>
        </p:spPr>
        <p:txBody>
          <a:bodyPr/>
          <a:lstStyle/>
          <a:p>
            <a:pPr>
              <a:buNone/>
            </a:pPr>
            <a:r>
              <a:rPr lang="en-US" dirty="0" err="1" smtClean="0"/>
              <a:t>Desarrolladores</a:t>
            </a:r>
            <a:r>
              <a:rPr lang="en-US" dirty="0" smtClean="0"/>
              <a:t> </a:t>
            </a:r>
            <a:r>
              <a:rPr lang="en-US" dirty="0" err="1" smtClean="0"/>
              <a:t>pretendidos</a:t>
            </a:r>
            <a:endParaRPr lang="en-US" dirty="0" smtClean="0"/>
          </a:p>
        </p:txBody>
      </p:sp>
      <p:pic>
        <p:nvPicPr>
          <p:cNvPr id="4" name="Picture 3" descr="Screen shot 2013-06-27 at 11.40.20 A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388416"/>
            <a:ext cx="7923422" cy="1898766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xfrm>
            <a:off x="170775" y="91225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 dirty="0"/>
              <a:t>Modelo Operacional</a:t>
            </a:r>
          </a:p>
        </p:txBody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582013" y="1234225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95300" indent="-457200"/>
            <a:r>
              <a:rPr lang="en" dirty="0"/>
              <a:t>Arquitectura - Python</a:t>
            </a:r>
          </a:p>
          <a:p>
            <a:pPr marL="914400" lvl="1" indent="-381000" rtl="0"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 dirty="0"/>
              <a:t>wxPython - GUI</a:t>
            </a:r>
          </a:p>
          <a:p>
            <a:pPr marL="914400" lvl="1" indent="-381000" rtl="0"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 dirty="0"/>
              <a:t>matplotlib - Graficos</a:t>
            </a:r>
          </a:p>
          <a:p>
            <a:pPr marL="914400" lvl="1" indent="-381000" rtl="0"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 dirty="0"/>
              <a:t>numpy - Generación de muestras</a:t>
            </a:r>
          </a:p>
          <a:p>
            <a:endParaRPr lang="en" dirty="0"/>
          </a:p>
        </p:txBody>
      </p:sp>
      <p:sp>
        <p:nvSpPr>
          <p:cNvPr id="114" name="Shape 114"/>
          <p:cNvSpPr/>
          <p:nvPr/>
        </p:nvSpPr>
        <p:spPr>
          <a:xfrm>
            <a:off x="1234087" y="3283450"/>
            <a:ext cx="6102974" cy="2918475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" dirty="0"/>
              <a:t>Modelo </a:t>
            </a:r>
            <a:r>
              <a:rPr lang="en" dirty="0" smtClean="0"/>
              <a:t>Operacional</a:t>
            </a:r>
            <a:r>
              <a:rPr lang="es-ES_tradnl" dirty="0" smtClean="0"/>
              <a:t> </a:t>
            </a:r>
            <a:r>
              <a:rPr lang="en-US" dirty="0" smtClean="0"/>
              <a:t>–</a:t>
            </a:r>
            <a:r>
              <a:rPr lang="es-ES_tradnl" dirty="0" smtClean="0"/>
              <a:t> Cont.</a:t>
            </a:r>
            <a:endParaRPr dirty="0"/>
          </a:p>
        </p:txBody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 dirty="0"/>
              <a:t>Etapas de desarrollo</a:t>
            </a:r>
          </a:p>
          <a:p>
            <a:pPr marL="914400" lvl="1" indent="-381000" rtl="0">
              <a:spcBef>
                <a:spcPts val="480"/>
              </a:spcBef>
              <a:buClr>
                <a:srgbClr val="000000"/>
              </a:buClr>
              <a:buSzPct val="100000"/>
              <a:buFont typeface="Courier New"/>
              <a:buChar char="o"/>
            </a:pPr>
            <a:r>
              <a:rPr lang="en" sz="2400" dirty="0"/>
              <a:t>Modelo de organización</a:t>
            </a:r>
          </a:p>
          <a:p>
            <a:pPr marL="914400" lvl="1" indent="-381000" rtl="0">
              <a:spcBef>
                <a:spcPts val="480"/>
              </a:spcBef>
              <a:buClr>
                <a:srgbClr val="000000"/>
              </a:buClr>
              <a:buSzPct val="100000"/>
              <a:buFont typeface="Courier New"/>
              <a:buChar char="o"/>
            </a:pPr>
            <a:r>
              <a:rPr lang="en" sz="2400" dirty="0"/>
              <a:t>Motor de simulación</a:t>
            </a:r>
          </a:p>
          <a:p>
            <a:pPr marL="914400" lvl="1" indent="-381000" rtl="0">
              <a:spcBef>
                <a:spcPts val="480"/>
              </a:spcBef>
              <a:buClr>
                <a:srgbClr val="000000"/>
              </a:buClr>
              <a:buSzPct val="100000"/>
              <a:buFont typeface="Courier New"/>
              <a:buChar char="o"/>
            </a:pPr>
            <a:r>
              <a:rPr lang="en" sz="2400" dirty="0"/>
              <a:t>Modelo de datos</a:t>
            </a:r>
          </a:p>
          <a:p>
            <a:pPr marL="914400" lvl="1" indent="-381000" rtl="0">
              <a:spcBef>
                <a:spcPts val="480"/>
              </a:spcBef>
              <a:buClr>
                <a:srgbClr val="000000"/>
              </a:buClr>
              <a:buSzPct val="100000"/>
              <a:buFont typeface="Courier New"/>
              <a:buChar char="o"/>
            </a:pPr>
            <a:r>
              <a:rPr lang="en" sz="2400" dirty="0"/>
              <a:t>Interfaz visual</a:t>
            </a:r>
          </a:p>
          <a:p>
            <a:pPr marL="914400" lvl="1" indent="-381000" rtl="0">
              <a:spcBef>
                <a:spcPts val="480"/>
              </a:spcBef>
              <a:buClr>
                <a:srgbClr val="000000"/>
              </a:buClr>
              <a:buSzPct val="100000"/>
              <a:buFont typeface="Courier New"/>
              <a:buChar char="o"/>
            </a:pPr>
            <a:r>
              <a:rPr lang="en" sz="2400" dirty="0"/>
              <a:t>Plan de experimentación</a:t>
            </a:r>
          </a:p>
          <a:p>
            <a:pPr marL="914400" lvl="1" indent="-381000">
              <a:spcBef>
                <a:spcPts val="480"/>
              </a:spcBef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 dirty="0"/>
              <a:t>Plan de pruebas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 de </a:t>
            </a:r>
            <a:r>
              <a:rPr lang="en-US" dirty="0" err="1" smtClean="0"/>
              <a:t>experimentaci</a:t>
            </a:r>
            <a:r>
              <a:rPr lang="en-US" dirty="0" err="1" smtClean="0"/>
              <a:t>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Dise</a:t>
            </a:r>
            <a:r>
              <a:rPr lang="en-US" dirty="0" err="1" smtClean="0"/>
              <a:t>ño</a:t>
            </a:r>
            <a:r>
              <a:rPr lang="en-US" dirty="0" smtClean="0"/>
              <a:t> de</a:t>
            </a:r>
            <a:r>
              <a:rPr lang="en-US" dirty="0" smtClean="0"/>
              <a:t> </a:t>
            </a:r>
            <a:r>
              <a:rPr lang="en-US" dirty="0" err="1" smtClean="0"/>
              <a:t>diferentes</a:t>
            </a:r>
            <a:r>
              <a:rPr lang="en-US" dirty="0" smtClean="0"/>
              <a:t> </a:t>
            </a:r>
            <a:r>
              <a:rPr lang="en-US" dirty="0" err="1" smtClean="0"/>
              <a:t>estrategias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err="1" smtClean="0"/>
              <a:t>Corridas</a:t>
            </a:r>
            <a:r>
              <a:rPr lang="en-US" dirty="0" smtClean="0"/>
              <a:t> con </a:t>
            </a:r>
            <a:r>
              <a:rPr lang="en-US" dirty="0" err="1" smtClean="0"/>
              <a:t>diferentes</a:t>
            </a:r>
            <a:r>
              <a:rPr lang="en-US" dirty="0" smtClean="0"/>
              <a:t> </a:t>
            </a:r>
            <a:r>
              <a:rPr lang="en-US" dirty="0" err="1" smtClean="0"/>
              <a:t>parámetros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err="1" smtClean="0"/>
              <a:t>Probar</a:t>
            </a:r>
            <a:r>
              <a:rPr lang="en-US" dirty="0" smtClean="0"/>
              <a:t> </a:t>
            </a:r>
            <a:r>
              <a:rPr lang="en-US" dirty="0" err="1" smtClean="0"/>
              <a:t>escenarios</a:t>
            </a:r>
            <a:r>
              <a:rPr lang="en-US" dirty="0" smtClean="0"/>
              <a:t> </a:t>
            </a:r>
            <a:r>
              <a:rPr lang="en-US" dirty="0" err="1" smtClean="0"/>
              <a:t>irreales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ver</a:t>
            </a:r>
            <a:r>
              <a:rPr lang="en-US" dirty="0" smtClean="0"/>
              <a:t> el </a:t>
            </a:r>
            <a:r>
              <a:rPr lang="en-US" dirty="0" err="1" smtClean="0"/>
              <a:t>correcto</a:t>
            </a:r>
            <a:r>
              <a:rPr lang="en-US" dirty="0" smtClean="0"/>
              <a:t> </a:t>
            </a:r>
            <a:r>
              <a:rPr lang="en-US" dirty="0" err="1" smtClean="0"/>
              <a:t>funcionamiento</a:t>
            </a:r>
            <a:r>
              <a:rPr lang="en-US" dirty="0" smtClean="0"/>
              <a:t>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Verificaci</a:t>
            </a:r>
            <a:r>
              <a:rPr lang="en-US" dirty="0" err="1" smtClean="0"/>
              <a:t>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Generadores</a:t>
            </a:r>
            <a:r>
              <a:rPr lang="en-US" dirty="0" smtClean="0"/>
              <a:t> </a:t>
            </a:r>
            <a:r>
              <a:rPr lang="en-US" dirty="0" err="1" smtClean="0"/>
              <a:t>aleatorios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Comparaci</a:t>
            </a:r>
            <a:r>
              <a:rPr lang="en-US" dirty="0" err="1" smtClean="0"/>
              <a:t>ón</a:t>
            </a:r>
            <a:r>
              <a:rPr lang="en-US" dirty="0" smtClean="0"/>
              <a:t> de </a:t>
            </a:r>
            <a:r>
              <a:rPr lang="en-US" dirty="0" err="1" smtClean="0"/>
              <a:t>histogramas</a:t>
            </a:r>
            <a:r>
              <a:rPr lang="en-US" dirty="0" smtClean="0"/>
              <a:t> </a:t>
            </a:r>
            <a:r>
              <a:rPr lang="en-US" dirty="0" err="1" smtClean="0"/>
              <a:t>generados</a:t>
            </a:r>
            <a:r>
              <a:rPr lang="en-US" dirty="0" smtClean="0"/>
              <a:t>.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err="1" smtClean="0"/>
              <a:t>Estrategias</a:t>
            </a:r>
            <a:r>
              <a:rPr lang="en-US" dirty="0" smtClean="0"/>
              <a:t> de </a:t>
            </a:r>
            <a:r>
              <a:rPr lang="en-US" dirty="0" err="1" smtClean="0"/>
              <a:t>aceptación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Generación</a:t>
            </a:r>
            <a:r>
              <a:rPr lang="en-US" dirty="0" smtClean="0"/>
              <a:t> de </a:t>
            </a:r>
            <a:r>
              <a:rPr lang="en-US" dirty="0" err="1" smtClean="0"/>
              <a:t>conjuntos</a:t>
            </a:r>
            <a:r>
              <a:rPr lang="en-US" dirty="0" smtClean="0"/>
              <a:t> de </a:t>
            </a:r>
            <a:r>
              <a:rPr lang="en-US" dirty="0" err="1" smtClean="0"/>
              <a:t>testeo</a:t>
            </a:r>
            <a:r>
              <a:rPr lang="en-US" dirty="0" smtClean="0"/>
              <a:t> con </a:t>
            </a:r>
            <a:r>
              <a:rPr lang="en-US" dirty="0" err="1" smtClean="0"/>
              <a:t>soluciones</a:t>
            </a:r>
            <a:r>
              <a:rPr lang="en-US" dirty="0" smtClean="0"/>
              <a:t> </a:t>
            </a:r>
            <a:r>
              <a:rPr lang="en-US" dirty="0" err="1" smtClean="0"/>
              <a:t>conocidas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el </a:t>
            </a:r>
            <a:r>
              <a:rPr lang="en-US" dirty="0" err="1" smtClean="0"/>
              <a:t>chequeo</a:t>
            </a:r>
            <a:r>
              <a:rPr lang="en-US" dirty="0" smtClean="0"/>
              <a:t>.</a:t>
            </a:r>
            <a:endParaRPr lang="en-US" dirty="0" smtClean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</a:t>
            </a:r>
            <a:r>
              <a:rPr lang="en-US" dirty="0" err="1" smtClean="0"/>
              <a:t>úmero</a:t>
            </a:r>
            <a:r>
              <a:rPr lang="en-US" dirty="0" smtClean="0"/>
              <a:t> de </a:t>
            </a:r>
            <a:r>
              <a:rPr lang="en-US" dirty="0" err="1" smtClean="0"/>
              <a:t>corridas</a:t>
            </a:r>
            <a:r>
              <a:rPr lang="en-US" dirty="0" smtClean="0"/>
              <a:t> </a:t>
            </a:r>
            <a:r>
              <a:rPr lang="en-US" dirty="0" err="1" smtClean="0"/>
              <a:t>necesarias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Para </a:t>
            </a:r>
            <a:r>
              <a:rPr lang="en-US" dirty="0" err="1" smtClean="0"/>
              <a:t>obtener</a:t>
            </a:r>
            <a:r>
              <a:rPr lang="en-US" dirty="0" smtClean="0"/>
              <a:t> un </a:t>
            </a:r>
            <a:r>
              <a:rPr lang="en-US" dirty="0" err="1" smtClean="0"/>
              <a:t>intervalo</a:t>
            </a:r>
            <a:r>
              <a:rPr lang="en-US" dirty="0" smtClean="0"/>
              <a:t> de </a:t>
            </a:r>
            <a:r>
              <a:rPr lang="en-US" dirty="0" err="1" smtClean="0"/>
              <a:t>confianza</a:t>
            </a:r>
            <a:r>
              <a:rPr lang="en-US" dirty="0" smtClean="0"/>
              <a:t> de 5% con un </a:t>
            </a:r>
            <a:r>
              <a:rPr lang="en-US" dirty="0" err="1" smtClean="0"/>
              <a:t>nivel</a:t>
            </a:r>
            <a:r>
              <a:rPr lang="en-US" dirty="0" smtClean="0"/>
              <a:t> de </a:t>
            </a:r>
            <a:r>
              <a:rPr lang="en-US" dirty="0" err="1" smtClean="0"/>
              <a:t>significaci</a:t>
            </a:r>
            <a:r>
              <a:rPr lang="en-US" dirty="0" err="1" smtClean="0"/>
              <a:t>ón</a:t>
            </a:r>
            <a:r>
              <a:rPr lang="en-US" dirty="0" smtClean="0"/>
              <a:t> del 99% </a:t>
            </a:r>
            <a:r>
              <a:rPr lang="en-US" dirty="0" err="1" smtClean="0"/>
              <a:t>basta</a:t>
            </a:r>
            <a:r>
              <a:rPr lang="en-US" dirty="0" smtClean="0"/>
              <a:t> con </a:t>
            </a:r>
            <a:r>
              <a:rPr lang="en-US" dirty="0" err="1" smtClean="0"/>
              <a:t>hacer</a:t>
            </a:r>
            <a:r>
              <a:rPr lang="en-US" dirty="0" smtClean="0"/>
              <a:t> 100 </a:t>
            </a:r>
            <a:r>
              <a:rPr lang="en-US" dirty="0" err="1" smtClean="0"/>
              <a:t>coridas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Resultados</a:t>
            </a:r>
            <a:endParaRPr lang="en-US" dirty="0"/>
          </a:p>
        </p:txBody>
      </p:sp>
      <p:pic>
        <p:nvPicPr>
          <p:cNvPr id="4" name="Picture 3" descr="Screen shot 2013-06-27 at 11.53.23 A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54705"/>
            <a:ext cx="9144000" cy="2748589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3-06-27 at 11.54.22 A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300" y="1054100"/>
            <a:ext cx="7899400" cy="47498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Formulación del problema</a:t>
            </a:r>
          </a:p>
        </p:txBody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457200" y="1511700"/>
            <a:ext cx="8229600" cy="4301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dirty="0"/>
              <a:t>¿Qué?</a:t>
            </a:r>
          </a:p>
          <a:p>
            <a:endParaRPr lang="en" dirty="0"/>
          </a:p>
          <a:p>
            <a:pPr marL="457200" lvl="0" indent="-4191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 dirty="0" smtClean="0"/>
              <a:t>Administrar recursos </a:t>
            </a:r>
          </a:p>
          <a:p>
            <a:pPr marL="457200" lvl="0" indent="-4191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 dirty="0" smtClean="0"/>
              <a:t>Elegir </a:t>
            </a:r>
            <a:r>
              <a:rPr lang="en" dirty="0"/>
              <a:t>proyectos</a:t>
            </a:r>
          </a:p>
          <a:p>
            <a:endParaRPr lang="en" dirty="0" smtClean="0"/>
          </a:p>
          <a:p>
            <a:pPr lvl="0" rtl="0">
              <a:buNone/>
            </a:pPr>
            <a:r>
              <a:rPr lang="en" dirty="0" smtClean="0"/>
              <a:t>¿</a:t>
            </a:r>
            <a:r>
              <a:rPr lang="en" dirty="0"/>
              <a:t>Para qué?</a:t>
            </a:r>
          </a:p>
          <a:p>
            <a:endParaRPr lang="en" dirty="0"/>
          </a:p>
          <a:p>
            <a:pPr marL="457200" lvl="0" indent="-4191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 dirty="0"/>
              <a:t>No tener programadores sin trabajar.</a:t>
            </a:r>
          </a:p>
          <a:p>
            <a:pPr marL="457200" lvl="0" indent="-4191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 dirty="0"/>
              <a:t>Poder aceptar proyectos </a:t>
            </a:r>
            <a:r>
              <a:rPr lang="en" b="1" i="1" dirty="0"/>
              <a:t>atractivos</a:t>
            </a:r>
          </a:p>
        </p:txBody>
      </p:sp>
      <p:sp>
        <p:nvSpPr>
          <p:cNvPr id="46" name="Shape 46"/>
          <p:cNvSpPr/>
          <p:nvPr/>
        </p:nvSpPr>
        <p:spPr>
          <a:xfrm>
            <a:off x="5553225" y="2068550"/>
            <a:ext cx="3047099" cy="1336499"/>
          </a:xfrm>
          <a:prstGeom prst="wedgeRoundRectCallout">
            <a:avLst>
              <a:gd name="adj1" fmla="val -85850"/>
              <a:gd name="adj2" fmla="val 52387"/>
              <a:gd name="adj3" fmla="val 0"/>
            </a:avLst>
          </a:prstGeom>
          <a:noFill/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>
              <a:buNone/>
            </a:pPr>
            <a:r>
              <a:rPr lang="en" sz="2400"/>
              <a:t>De forma INTELIGENTE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3-06-27 at 11.54.26 A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350" y="971550"/>
            <a:ext cx="8115300" cy="49149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3-06-27 at 11.54.29 A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400" y="1032877"/>
            <a:ext cx="7823200" cy="47752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705534"/>
          </a:xfrm>
        </p:spPr>
        <p:txBody>
          <a:bodyPr/>
          <a:lstStyle/>
          <a:p>
            <a:r>
              <a:rPr lang="en-US" dirty="0" err="1" smtClean="0"/>
              <a:t>Conclusiones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68272"/>
            <a:ext cx="8229600" cy="4999627"/>
          </a:xfrm>
        </p:spPr>
        <p:txBody>
          <a:bodyPr/>
          <a:lstStyle/>
          <a:p>
            <a:r>
              <a:rPr lang="en-US" dirty="0" err="1" smtClean="0"/>
              <a:t>Aprovechamiento</a:t>
            </a:r>
            <a:r>
              <a:rPr lang="en-US" dirty="0" smtClean="0"/>
              <a:t> </a:t>
            </a:r>
            <a:r>
              <a:rPr lang="en-US" dirty="0" err="1" smtClean="0"/>
              <a:t>óptimo</a:t>
            </a:r>
            <a:r>
              <a:rPr lang="en-US" dirty="0" smtClean="0"/>
              <a:t> de </a:t>
            </a:r>
            <a:r>
              <a:rPr lang="en-US" dirty="0" err="1" smtClean="0"/>
              <a:t>recursos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err="1" smtClean="0"/>
              <a:t>Seg</a:t>
            </a:r>
            <a:r>
              <a:rPr lang="en-US" dirty="0" err="1" smtClean="0"/>
              <a:t>ún</a:t>
            </a:r>
            <a:r>
              <a:rPr lang="en-US" dirty="0" smtClean="0"/>
              <a:t> la </a:t>
            </a:r>
            <a:r>
              <a:rPr lang="en-US" dirty="0" err="1" smtClean="0"/>
              <a:t>ganancia</a:t>
            </a:r>
            <a:r>
              <a:rPr lang="en-US" dirty="0" smtClean="0"/>
              <a:t>, no hay </a:t>
            </a:r>
            <a:r>
              <a:rPr lang="en-US" dirty="0" err="1" smtClean="0"/>
              <a:t>diferencias</a:t>
            </a:r>
            <a:r>
              <a:rPr lang="en-US" dirty="0" smtClean="0"/>
              <a:t> </a:t>
            </a:r>
            <a:r>
              <a:rPr lang="en-US" dirty="0" err="1" smtClean="0"/>
              <a:t>significativas</a:t>
            </a:r>
            <a:r>
              <a:rPr lang="en-US" dirty="0" smtClean="0"/>
              <a:t> entre </a:t>
            </a:r>
            <a:r>
              <a:rPr lang="en-US" dirty="0" err="1" smtClean="0"/>
              <a:t>estrategias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err="1" smtClean="0"/>
              <a:t>Según</a:t>
            </a:r>
            <a:r>
              <a:rPr lang="en-US" dirty="0" smtClean="0"/>
              <a:t> </a:t>
            </a:r>
            <a:r>
              <a:rPr lang="en-US" dirty="0" err="1" smtClean="0"/>
              <a:t>costo</a:t>
            </a:r>
            <a:r>
              <a:rPr lang="en-US" dirty="0" smtClean="0"/>
              <a:t> de </a:t>
            </a:r>
            <a:r>
              <a:rPr lang="en-US" dirty="0" err="1" smtClean="0"/>
              <a:t>oportunidad</a:t>
            </a:r>
            <a:r>
              <a:rPr lang="en-US" dirty="0" smtClean="0"/>
              <a:t>, la </a:t>
            </a:r>
            <a:r>
              <a:rPr lang="en-US" dirty="0" err="1" smtClean="0"/>
              <a:t>estrategia</a:t>
            </a:r>
            <a:r>
              <a:rPr lang="en-US" dirty="0" smtClean="0"/>
              <a:t> 2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mejor</a:t>
            </a:r>
            <a:r>
              <a:rPr lang="en-US" dirty="0" smtClean="0"/>
              <a:t>, </a:t>
            </a:r>
            <a:r>
              <a:rPr lang="en-US" dirty="0" err="1" smtClean="0"/>
              <a:t>ya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tiene</a:t>
            </a:r>
            <a:r>
              <a:rPr lang="en-US" dirty="0" smtClean="0"/>
              <a:t> un </a:t>
            </a:r>
            <a:r>
              <a:rPr lang="en-US" dirty="0" err="1" smtClean="0"/>
              <a:t>costo</a:t>
            </a:r>
            <a:r>
              <a:rPr lang="en-US" dirty="0" smtClean="0"/>
              <a:t> de </a:t>
            </a:r>
            <a:r>
              <a:rPr lang="en-US" dirty="0" err="1" smtClean="0"/>
              <a:t>oportunidad</a:t>
            </a:r>
            <a:r>
              <a:rPr lang="en-US" dirty="0" smtClean="0"/>
              <a:t> </a:t>
            </a:r>
            <a:r>
              <a:rPr lang="en-US" dirty="0" err="1" smtClean="0"/>
              <a:t>significativamente</a:t>
            </a:r>
            <a:r>
              <a:rPr lang="en-US" dirty="0" smtClean="0"/>
              <a:t> </a:t>
            </a:r>
            <a:r>
              <a:rPr lang="en-US" dirty="0" err="1" smtClean="0"/>
              <a:t>menor</a:t>
            </a:r>
            <a:r>
              <a:rPr lang="en-US" dirty="0" smtClean="0"/>
              <a:t> a 1.</a:t>
            </a:r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</a:t>
            </a:r>
            <a:r>
              <a:rPr lang="en-US" dirty="0" err="1" smtClean="0"/>
              <a:t>óximos</a:t>
            </a:r>
            <a:r>
              <a:rPr lang="en-US" dirty="0" smtClean="0"/>
              <a:t> </a:t>
            </a:r>
            <a:r>
              <a:rPr lang="en-US" dirty="0" err="1" smtClean="0"/>
              <a:t>pasos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Agregar</a:t>
            </a:r>
            <a:r>
              <a:rPr lang="en-US" dirty="0" smtClean="0"/>
              <a:t> </a:t>
            </a:r>
            <a:r>
              <a:rPr lang="en-US" dirty="0" err="1" smtClean="0"/>
              <a:t>estrategias</a:t>
            </a:r>
            <a:r>
              <a:rPr lang="en-US" dirty="0" smtClean="0"/>
              <a:t> de </a:t>
            </a:r>
            <a:r>
              <a:rPr lang="en-US" dirty="0" err="1" smtClean="0"/>
              <a:t>decisi</a:t>
            </a:r>
            <a:r>
              <a:rPr lang="en-US" dirty="0" err="1" smtClean="0"/>
              <a:t>ón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Extender los </a:t>
            </a:r>
            <a:r>
              <a:rPr lang="en-US" dirty="0" err="1" smtClean="0"/>
              <a:t>rangos</a:t>
            </a:r>
            <a:r>
              <a:rPr lang="en-US" dirty="0" smtClean="0"/>
              <a:t> de </a:t>
            </a:r>
            <a:r>
              <a:rPr lang="en-US" dirty="0" err="1" smtClean="0"/>
              <a:t>valores</a:t>
            </a:r>
            <a:r>
              <a:rPr lang="en-US" dirty="0" smtClean="0"/>
              <a:t> de </a:t>
            </a:r>
            <a:r>
              <a:rPr lang="en-US" dirty="0" err="1" smtClean="0"/>
              <a:t>desarrolladores</a:t>
            </a:r>
            <a:r>
              <a:rPr lang="en-US" dirty="0" smtClean="0"/>
              <a:t> </a:t>
            </a:r>
            <a:r>
              <a:rPr lang="en-US" dirty="0" err="1" smtClean="0"/>
              <a:t>reservados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err="1" smtClean="0"/>
              <a:t>Inclusión</a:t>
            </a:r>
            <a:r>
              <a:rPr lang="en-US" dirty="0" smtClean="0"/>
              <a:t> de </a:t>
            </a:r>
            <a:r>
              <a:rPr lang="en-US" dirty="0" err="1" smtClean="0"/>
              <a:t>una</a:t>
            </a:r>
            <a:r>
              <a:rPr lang="en-US" dirty="0" smtClean="0"/>
              <a:t> “</a:t>
            </a:r>
            <a:r>
              <a:rPr lang="en-US" dirty="0" err="1" smtClean="0"/>
              <a:t>época</a:t>
            </a:r>
            <a:r>
              <a:rPr lang="en-US" dirty="0" smtClean="0"/>
              <a:t> de crisis”.</a:t>
            </a:r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Demo</a:t>
            </a:r>
          </a:p>
        </p:txBody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"/>
              <a:t> </a:t>
            </a:r>
          </a:p>
        </p:txBody>
      </p:sp>
      <p:sp>
        <p:nvSpPr>
          <p:cNvPr id="127" name="Shape 127"/>
          <p:cNvSpPr/>
          <p:nvPr/>
        </p:nvSpPr>
        <p:spPr>
          <a:xfrm>
            <a:off x="960050" y="1853501"/>
            <a:ext cx="2936149" cy="2041275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128" name="Shape 128"/>
          <p:cNvSpPr/>
          <p:nvPr/>
        </p:nvSpPr>
        <p:spPr>
          <a:xfrm>
            <a:off x="820700" y="4070500"/>
            <a:ext cx="2840925" cy="2132199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  <p:sp>
        <p:nvSpPr>
          <p:cNvPr id="129" name="Shape 129"/>
          <p:cNvSpPr/>
          <p:nvPr/>
        </p:nvSpPr>
        <p:spPr>
          <a:xfrm>
            <a:off x="4498725" y="1595237"/>
            <a:ext cx="2360549" cy="2132200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</p:sp>
      <p:sp>
        <p:nvSpPr>
          <p:cNvPr id="130" name="Shape 130"/>
          <p:cNvSpPr/>
          <p:nvPr/>
        </p:nvSpPr>
        <p:spPr>
          <a:xfrm>
            <a:off x="4498725" y="3905025"/>
            <a:ext cx="3194025" cy="2544899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/>
        </p:nvSpPr>
        <p:spPr>
          <a:xfrm>
            <a:off x="1260359" y="445000"/>
            <a:ext cx="6623275" cy="59680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136" name="Shape 13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 </a:t>
            </a:r>
          </a:p>
        </p:txBody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743200" indent="457200">
              <a:buNone/>
            </a:pPr>
            <a:r>
              <a:rPr lang="en" sz="9600"/>
              <a:t>
 ?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Modelado</a:t>
            </a:r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algn="ctr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Proyecto</a:t>
            </a:r>
          </a:p>
          <a:p>
            <a:endParaRPr lang="en"/>
          </a:p>
          <a:p>
            <a:endParaRPr lang="en"/>
          </a:p>
          <a:p>
            <a:pPr marL="457200" lvl="0" indent="-419100" algn="ctr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Organización</a:t>
            </a:r>
          </a:p>
          <a:p>
            <a:endParaRPr lang="en"/>
          </a:p>
          <a:p>
            <a:endParaRPr lang="en"/>
          </a:p>
          <a:p>
            <a:pPr marL="457200" lvl="0" indent="-419100" algn="ctr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Workflow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La capacitación del personal y su curva de aprendizaje</a:t>
            </a:r>
          </a:p>
          <a:p>
            <a:pPr marL="457200" lvl="0" indent="-4191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Nuevos requerimientos en el proyecto</a:t>
            </a:r>
          </a:p>
          <a:p>
            <a:pPr marL="457200" lvl="0" indent="-4191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Competencia, mercado, precios</a:t>
            </a:r>
          </a:p>
          <a:p>
            <a:pPr marL="457200" lvl="0" indent="-4191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La situación financiera de la empresa</a:t>
            </a:r>
          </a:p>
          <a:p>
            <a:pPr marL="457200" lvl="0" indent="-4191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La reasignación de desarrolladores</a:t>
            </a:r>
          </a:p>
          <a:p>
            <a:endParaRPr lang="en"/>
          </a:p>
          <a:p>
            <a:endParaRPr lang="en"/>
          </a:p>
          <a:p>
            <a:endParaRPr lang="en"/>
          </a:p>
        </p:txBody>
      </p:sp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-79575" y="280450"/>
            <a:ext cx="9816000" cy="7070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Restricciones-Límites del Problema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Variables de control</a:t>
            </a:r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
Cantidad de programadores que se “reservan” (para proyectos atractivos).</a:t>
            </a:r>
          </a:p>
          <a:p>
            <a:pPr marL="457200" lvl="0" indent="-4191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Estrategia de decisión de aceptación de proyectos.</a:t>
            </a:r>
          </a:p>
          <a:p>
            <a:endParaRPr lang="en"/>
          </a:p>
          <a:p>
            <a:endParaRPr lang="en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Variables Aleatorias</a:t>
            </a:r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457200" y="141765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buClr>
                <a:srgbClr val="000000"/>
              </a:buClr>
              <a:buSzPct val="178571"/>
              <a:buFont typeface="Arial"/>
              <a:buChar char="•"/>
            </a:pPr>
            <a:r>
              <a:rPr lang="en" sz="2800" dirty="0"/>
              <a:t>Cantidad de proyectos que llegan en un determinado período</a:t>
            </a:r>
            <a:r>
              <a:rPr lang="en" sz="2800" dirty="0" smtClean="0"/>
              <a:t>.</a:t>
            </a:r>
            <a:endParaRPr lang="es-ES_tradnl" sz="2800" dirty="0" smtClean="0"/>
          </a:p>
          <a:p>
            <a:pPr marL="457200" lvl="0" indent="-419100" rtl="0">
              <a:buClr>
                <a:srgbClr val="000000"/>
              </a:buClr>
              <a:buSzPct val="178571"/>
              <a:buFont typeface="Arial"/>
              <a:buChar char="•"/>
            </a:pPr>
            <a:endParaRPr lang="en" sz="2800" dirty="0"/>
          </a:p>
          <a:p>
            <a:pPr marL="457200" lvl="0" indent="-419100" rtl="0">
              <a:buClr>
                <a:srgbClr val="000000"/>
              </a:buClr>
              <a:buSzPct val="178571"/>
              <a:buFont typeface="Arial"/>
              <a:buChar char="•"/>
            </a:pPr>
            <a:r>
              <a:rPr lang="en" sz="2800" dirty="0"/>
              <a:t>Tipo del proyecto (pequeño, mediano o grande).</a:t>
            </a:r>
          </a:p>
          <a:p>
            <a:pPr marL="857250" lvl="1" indent="-419100">
              <a:buSzPct val="178571"/>
              <a:buFont typeface="Arial"/>
              <a:buChar char="•"/>
            </a:pPr>
            <a:r>
              <a:rPr lang="en" sz="2200" dirty="0"/>
              <a:t>Tamaño del proyecto (medido en horas-hombre).</a:t>
            </a:r>
          </a:p>
          <a:p>
            <a:pPr marL="857250" lvl="1" indent="-419100">
              <a:buSzPct val="178571"/>
              <a:buFont typeface="Arial"/>
              <a:buChar char="•"/>
            </a:pPr>
            <a:r>
              <a:rPr lang="en" sz="2200" dirty="0"/>
              <a:t>Precio por hora del proyecto</a:t>
            </a:r>
            <a:r>
              <a:rPr lang="en" sz="2200" dirty="0" smtClean="0"/>
              <a:t>.</a:t>
            </a:r>
            <a:endParaRPr lang="en" sz="2200" dirty="0"/>
          </a:p>
          <a:p>
            <a:pPr marL="857250" lvl="1" indent="-419100">
              <a:buSzPct val="178571"/>
              <a:buFont typeface="Arial"/>
              <a:buChar char="•"/>
            </a:pPr>
            <a:r>
              <a:rPr lang="en" sz="2200" dirty="0"/>
              <a:t>Cantidad de desarrolladores pretendidos</a:t>
            </a:r>
            <a:r>
              <a:rPr lang="en" sz="2200" dirty="0" smtClean="0"/>
              <a:t>.</a:t>
            </a:r>
            <a:endParaRPr lang="es-ES_tradnl" sz="2200" dirty="0" smtClean="0"/>
          </a:p>
          <a:p>
            <a:pPr marL="838200" lvl="2" indent="0">
              <a:buSzPct val="178571"/>
              <a:buNone/>
            </a:pPr>
            <a:endParaRPr lang="es-ES_tradnl" sz="2200" dirty="0"/>
          </a:p>
          <a:p>
            <a:pPr marL="1257300" lvl="2" indent="-419100">
              <a:buSzPct val="178571"/>
              <a:buFont typeface="Arial"/>
              <a:buChar char="•"/>
            </a:pPr>
            <a:endParaRPr lang="en" sz="2200" dirty="0"/>
          </a:p>
          <a:p>
            <a:endParaRPr lang="en" sz="2800" dirty="0"/>
          </a:p>
          <a:p>
            <a:endParaRPr lang="en" sz="2800" dirty="0"/>
          </a:p>
          <a:p>
            <a:endParaRPr lang="en" sz="2800" dirty="0"/>
          </a:p>
          <a:p>
            <a:endParaRPr lang="en" sz="2800" dirty="0"/>
          </a:p>
        </p:txBody>
      </p:sp>
      <p:pic>
        <p:nvPicPr>
          <p:cNvPr id="3" name="Picture 2" descr="CodeCogsEq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1725580" y="5008357"/>
            <a:ext cx="5266690" cy="586740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Funciones Objetivos</a:t>
            </a:r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419100"/>
            <a:r>
              <a:rPr lang="en" dirty="0"/>
              <a:t>Ingreso generado por los proyectos aceptados.</a:t>
            </a:r>
          </a:p>
          <a:p>
            <a:pPr marL="38100" lvl="0" indent="0" rtl="0">
              <a:buClr>
                <a:srgbClr val="000000"/>
              </a:buClr>
              <a:buSzPct val="166666"/>
              <a:buNone/>
            </a:pPr>
            <a:endParaRPr lang="es-ES_tradnl" dirty="0" smtClean="0"/>
          </a:p>
          <a:p>
            <a:pPr marL="457200" lvl="0" indent="-4191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 dirty="0"/>
              <a:t>
Costo de oportunidad, ingreso que hubieran generado los proyectos rechazados</a:t>
            </a:r>
            <a:r>
              <a:rPr lang="en" dirty="0" smtClean="0"/>
              <a:t>.</a:t>
            </a:r>
            <a:endParaRPr lang="es-ES_tradnl" dirty="0" smtClean="0"/>
          </a:p>
          <a:p>
            <a:pPr marL="457200" lvl="0" indent="-419100" rtl="0">
              <a:buClr>
                <a:srgbClr val="000000"/>
              </a:buClr>
              <a:buSzPct val="166666"/>
              <a:buFont typeface="Arial"/>
              <a:buChar char="•"/>
            </a:pPr>
            <a:endParaRPr lang="en" dirty="0"/>
          </a:p>
          <a:p>
            <a:endParaRPr lang="en" dirty="0"/>
          </a:p>
          <a:p>
            <a:pPr marL="457200" lvl="0" indent="-4191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 dirty="0"/>
              <a:t>Porcentaje de recursos utilizados.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 de </a:t>
            </a:r>
            <a:r>
              <a:rPr lang="en-US" dirty="0" err="1" smtClean="0"/>
              <a:t>cuadros</a:t>
            </a:r>
            <a:endParaRPr lang="en-US" dirty="0"/>
          </a:p>
        </p:txBody>
      </p:sp>
      <p:pic>
        <p:nvPicPr>
          <p:cNvPr id="4" name="Picture 3" descr="Screen shot 2013-06-27 at 11.10.21 A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16" y="2405873"/>
            <a:ext cx="8992701" cy="253208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901</TotalTime>
  <Words>538</Words>
  <Application>Microsoft Macintosh PowerPoint</Application>
  <PresentationFormat>On-screen Show (4:3)</PresentationFormat>
  <Paragraphs>143</Paragraphs>
  <Slides>35</Slides>
  <Notes>17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/>
      <vt:lpstr>Simulación de Sistemas Trabajo Práctico Especial</vt:lpstr>
      <vt:lpstr>Slide 2</vt:lpstr>
      <vt:lpstr>Formulación del problema</vt:lpstr>
      <vt:lpstr>Modelado</vt:lpstr>
      <vt:lpstr>Restricciones-Límites del Problema</vt:lpstr>
      <vt:lpstr>Variables de control</vt:lpstr>
      <vt:lpstr>Variables Aleatorias</vt:lpstr>
      <vt:lpstr>Funciones Objetivos</vt:lpstr>
      <vt:lpstr>Plan de cuadros</vt:lpstr>
      <vt:lpstr>Diagrama de Bloques</vt:lpstr>
      <vt:lpstr>Estrategias de decisión</vt:lpstr>
      <vt:lpstr>Desarrolladores reservados </vt:lpstr>
      <vt:lpstr>Asignación de recursos</vt:lpstr>
      <vt:lpstr>Modelo de datos</vt:lpstr>
      <vt:lpstr>Tipo de proyecto. U(10%/75%/15%)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Modelo Operacional</vt:lpstr>
      <vt:lpstr>Modelo Operacional – Cont.</vt:lpstr>
      <vt:lpstr>Plan de experimentación</vt:lpstr>
      <vt:lpstr>Verificación</vt:lpstr>
      <vt:lpstr>Número de corridas necesarias</vt:lpstr>
      <vt:lpstr>Resultados</vt:lpstr>
      <vt:lpstr>Slide 29</vt:lpstr>
      <vt:lpstr>Slide 30</vt:lpstr>
      <vt:lpstr>Slide 31</vt:lpstr>
      <vt:lpstr>Conclusiones</vt:lpstr>
      <vt:lpstr>Próximos pasos</vt:lpstr>
      <vt:lpstr>Demo</vt:lpstr>
      <vt:lpstr>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Simulación de Sistemas Trabajo Práctico Especial</dc:title>
  <cp:lastModifiedBy>Agustin Marseillan</cp:lastModifiedBy>
  <cp:revision>19</cp:revision>
  <dcterms:created xsi:type="dcterms:W3CDTF">2013-06-27T14:05:03Z</dcterms:created>
  <dcterms:modified xsi:type="dcterms:W3CDTF">2013-06-27T15:05:47Z</dcterms:modified>
</cp:coreProperties>
</file>