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09" autoAdjust="0"/>
  </p:normalViewPr>
  <p:slideViewPr>
    <p:cSldViewPr snapToGrid="0" snapToObjects="1">
      <p:cViewPr varScale="1">
        <p:scale>
          <a:sx n="106" d="100"/>
          <a:sy n="106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48218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  <a:p>
            <a:r>
              <a:rPr dirty="0"/>
              <a:t>----- Meeting Notes (13/06/13 20:56) -----</a:t>
            </a:r>
          </a:p>
          <a:p>
            <a:r>
              <a:rPr dirty="0"/>
              <a:t>especificar la media n </a:t>
            </a:r>
            <a:r>
              <a:rPr dirty="0" smtClean="0"/>
              <a:t>shit</a:t>
            </a:r>
            <a:endParaRPr dirty="0"/>
          </a:p>
          <a:p>
            <a:endParaRPr dirty="0"/>
          </a:p>
          <a:p>
            <a:r>
              <a:rPr dirty="0"/>
              <a:t>insertar graficos en esta filmina que demuestren cuanto toma cada uno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  <a:p>
            <a:r>
              <a:t>----- Meeting Notes (13/06/13 20:56) -----</a:t>
            </a:r>
          </a:p>
          <a:p>
            <a:r>
              <a:t>añadir el plan de cuadros en una filmina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186600" y="2240250"/>
            <a:ext cx="87707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Simulación de Sistemas</a:t>
            </a:r>
          </a:p>
          <a:p>
            <a:pPr lvl="0" rtl="0">
              <a:buNone/>
            </a:pPr>
            <a:r>
              <a:rPr lang="en"/>
              <a:t>Trabajo Práctico Especial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86600" y="4985550"/>
            <a:ext cx="84240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Grupo 3</a:t>
            </a:r>
          </a:p>
          <a:p>
            <a:pPr lvl="0" rtl="0">
              <a:buNone/>
            </a:pPr>
            <a:r>
              <a:rPr lang="en" sz="2400"/>
              <a:t>Alvaro Crespo - Juan Pablo Civile - Agustín Marseillan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subTitle" idx="2"/>
          </p:nvPr>
        </p:nvSpPr>
        <p:spPr>
          <a:xfrm>
            <a:off x="838200" y="39391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Simulación de estrategia comercial de una software factory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Estrategias de decisión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Tienen 2 </a:t>
            </a:r>
            <a:r>
              <a:rPr lang="en" dirty="0" smtClean="0"/>
              <a:t>criterios:</a:t>
            </a:r>
            <a:endParaRPr lang="es-ES_tradnl" dirty="0" smtClean="0"/>
          </a:p>
          <a:p>
            <a:pPr marL="514350" lvl="0" indent="-514350" rtl="0">
              <a:buSzPct val="100000"/>
              <a:buFont typeface="+mj-lt"/>
              <a:buAutoNum type="arabicPeriod"/>
            </a:pPr>
            <a:r>
              <a:rPr lang="es-ES_tradnl" dirty="0"/>
              <a:t> </a:t>
            </a:r>
            <a:r>
              <a:rPr lang="es-ES_tradnl" dirty="0" smtClean="0"/>
              <a:t>Para ordenar de mayor a menor</a:t>
            </a:r>
          </a:p>
          <a:p>
            <a:pPr marL="514350" lvl="0" indent="-514350" rtl="0">
              <a:buSzPct val="100000"/>
              <a:buFont typeface="+mj-lt"/>
              <a:buAutoNum type="arabicPeriod"/>
            </a:pPr>
            <a:r>
              <a:rPr lang="es-ES_tradnl" dirty="0" smtClean="0"/>
              <a:t> Para desempatar</a:t>
            </a:r>
          </a:p>
          <a:p>
            <a:pPr marL="514350" lvl="0" indent="-514350" rtl="0">
              <a:buFont typeface="+mj-lt"/>
              <a:buAutoNum type="arabicPeriod"/>
            </a:pPr>
            <a:endParaRPr lang="es-ES_tradnl" dirty="0" smtClean="0"/>
          </a:p>
          <a:p>
            <a:pPr marL="0" lvl="0" indent="0" rtl="0">
              <a:buNone/>
            </a:pPr>
            <a:endParaRPr lang="en" dirty="0"/>
          </a:p>
          <a:p>
            <a:pPr marL="457200" lvl="0" indent="-419100" algn="ctr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Precio/hora </a:t>
            </a:r>
            <a:r>
              <a:rPr lang="en-US" dirty="0" smtClean="0"/>
              <a:t>-</a:t>
            </a:r>
            <a:r>
              <a:rPr lang="en" dirty="0" smtClean="0"/>
              <a:t> Horas</a:t>
            </a:r>
            <a:endParaRPr lang="en" dirty="0"/>
          </a:p>
          <a:p>
            <a:pPr marL="457200" lvl="0" indent="-419100" algn="ctr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Facturación - Precio/hora</a:t>
            </a:r>
          </a:p>
          <a:p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Desarrolladores reservados	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Por si llega un proyecto atractivo y no se lo puede aceptar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Se activan desarrolladores reservados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La estrategia determina que es </a:t>
            </a:r>
            <a:r>
              <a:rPr lang="en" b="1" i="1" dirty="0" smtClean="0"/>
              <a:t>atractivo</a:t>
            </a:r>
            <a:endParaRPr lang="es-ES_tradnl" b="1" i="1" dirty="0" smtClean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s-ES_tradnl" dirty="0" smtClean="0"/>
              <a:t>Los proyectos mejores que el 80% percentil </a:t>
            </a:r>
            <a:r>
              <a:rPr lang="es-ES_tradnl" dirty="0" err="1" smtClean="0"/>
              <a:t>historico</a:t>
            </a:r>
            <a:endParaRPr lang="en" dirty="0"/>
          </a:p>
          <a:p>
            <a:endParaRPr lang="en" b="1" i="1" dirty="0"/>
          </a:p>
          <a:p>
            <a:endParaRPr lang="en" b="1" i="1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Asignación de recursos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346205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
Trabajan sobre el proyecto los desarrolladores que fueron pactados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Si hay desarrolladores sin trabajo, se los asigna temporalmente al proyecto más cercano a la entrega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Incluye desarrolladores reservados sin asignar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Modelo de datos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Cantidad de proyectos por mes. P(3)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Tipo de proyecto. U(10%/75%/15%)</a:t>
            </a:r>
          </a:p>
          <a:p>
            <a:endParaRPr lang="en" dirty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" dirty="0"/>
              <a:t>Tamaño de proyecto. Triangular</a:t>
            </a:r>
          </a:p>
          <a:p>
            <a:pPr lvl="1"/>
            <a:endParaRPr lang="en" dirty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" dirty="0"/>
              <a:t>Precio hora-hombre del proyecto. Triangular</a:t>
            </a:r>
          </a:p>
          <a:p>
            <a:pPr lvl="1"/>
            <a:endParaRPr lang="en" dirty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" dirty="0"/>
              <a:t>Desarrolladores pretendidos. Uniforme.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70775" y="91225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Modelo Operacional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582013" y="1234225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/>
            <a:r>
              <a:rPr lang="en" dirty="0"/>
              <a:t>Arquitectura - Python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wxPython - GUI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matplotlib - Graficos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numpy - Generación de muestras</a:t>
            </a:r>
          </a:p>
          <a:p>
            <a:endParaRPr lang="en" dirty="0"/>
          </a:p>
        </p:txBody>
      </p:sp>
      <p:sp>
        <p:nvSpPr>
          <p:cNvPr id="114" name="Shape 114"/>
          <p:cNvSpPr/>
          <p:nvPr/>
        </p:nvSpPr>
        <p:spPr>
          <a:xfrm>
            <a:off x="1234087" y="3283450"/>
            <a:ext cx="6102974" cy="29184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Modelo </a:t>
            </a:r>
            <a:r>
              <a:rPr lang="en" dirty="0" smtClean="0"/>
              <a:t>Operacional</a:t>
            </a:r>
            <a:r>
              <a:rPr lang="es-ES_tradnl" dirty="0" smtClean="0"/>
              <a:t> </a:t>
            </a:r>
            <a:r>
              <a:rPr lang="en-US" dirty="0" smtClean="0"/>
              <a:t>–</a:t>
            </a:r>
            <a:r>
              <a:rPr lang="es-ES_tradnl" dirty="0" smtClean="0"/>
              <a:t> Cont.</a:t>
            </a:r>
            <a:endParaRPr dirty="0"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Etapas de desarrollo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Modelo de organización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Motor de simulación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Modelo de datos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Interfaz visual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Plan de experimentación</a:t>
            </a:r>
          </a:p>
          <a:p>
            <a:pPr marL="914400" lvl="1" indent="-381000">
              <a:spcBef>
                <a:spcPts val="48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Plan de pruebas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Demo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sp>
        <p:nvSpPr>
          <p:cNvPr id="127" name="Shape 127"/>
          <p:cNvSpPr/>
          <p:nvPr/>
        </p:nvSpPr>
        <p:spPr>
          <a:xfrm>
            <a:off x="960050" y="1853501"/>
            <a:ext cx="2936149" cy="20412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8" name="Shape 128"/>
          <p:cNvSpPr/>
          <p:nvPr/>
        </p:nvSpPr>
        <p:spPr>
          <a:xfrm>
            <a:off x="820700" y="4070500"/>
            <a:ext cx="2840925" cy="21321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29" name="Shape 129"/>
          <p:cNvSpPr/>
          <p:nvPr/>
        </p:nvSpPr>
        <p:spPr>
          <a:xfrm>
            <a:off x="4498725" y="1595237"/>
            <a:ext cx="2360549" cy="2132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30" name="Shape 130"/>
          <p:cNvSpPr/>
          <p:nvPr/>
        </p:nvSpPr>
        <p:spPr>
          <a:xfrm>
            <a:off x="4498725" y="3905025"/>
            <a:ext cx="3194025" cy="254489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260359" y="445000"/>
            <a:ext cx="6623275" cy="596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743200" indent="457200">
              <a:buNone/>
            </a:pPr>
            <a:r>
              <a:rPr lang="en" sz="9600"/>
              <a:t>
 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5041478" y="1667825"/>
            <a:ext cx="4117000" cy="11839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1" name="Shape 31"/>
          <p:cNvSpPr/>
          <p:nvPr/>
        </p:nvSpPr>
        <p:spPr>
          <a:xfrm>
            <a:off x="0" y="1526350"/>
            <a:ext cx="1847850" cy="1803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32" name="Shape 32"/>
          <p:cNvSpPr/>
          <p:nvPr/>
        </p:nvSpPr>
        <p:spPr>
          <a:xfrm>
            <a:off x="5749726" y="0"/>
            <a:ext cx="3275974" cy="146687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33" name="Shape 33"/>
          <p:cNvSpPr/>
          <p:nvPr/>
        </p:nvSpPr>
        <p:spPr>
          <a:xfrm>
            <a:off x="0" y="5067300"/>
            <a:ext cx="1847850" cy="1803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34" name="Shape 34"/>
          <p:cNvSpPr/>
          <p:nvPr/>
        </p:nvSpPr>
        <p:spPr>
          <a:xfrm>
            <a:off x="1730300" y="1733435"/>
            <a:ext cx="3171524" cy="138905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35" name="Shape 35"/>
          <p:cNvSpPr/>
          <p:nvPr/>
        </p:nvSpPr>
        <p:spPr>
          <a:xfrm>
            <a:off x="4406825" y="3883400"/>
            <a:ext cx="4737175" cy="11839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  <p:sp>
        <p:nvSpPr>
          <p:cNvPr id="36" name="Shape 36"/>
          <p:cNvSpPr/>
          <p:nvPr/>
        </p:nvSpPr>
        <p:spPr>
          <a:xfrm>
            <a:off x="0" y="3811950"/>
            <a:ext cx="4406825" cy="11839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</p:sp>
      <p:sp>
        <p:nvSpPr>
          <p:cNvPr id="37" name="Shape 37"/>
          <p:cNvSpPr/>
          <p:nvPr/>
        </p:nvSpPr>
        <p:spPr>
          <a:xfrm>
            <a:off x="6223575" y="5314200"/>
            <a:ext cx="2934899" cy="130939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</p:sp>
      <p:sp>
        <p:nvSpPr>
          <p:cNvPr id="38" name="Shape 38"/>
          <p:cNvSpPr/>
          <p:nvPr/>
        </p:nvSpPr>
        <p:spPr>
          <a:xfrm>
            <a:off x="1847850" y="5601850"/>
            <a:ext cx="4375724" cy="118389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  <p:sp>
        <p:nvSpPr>
          <p:cNvPr id="39" name="Shape 39"/>
          <p:cNvSpPr/>
          <p:nvPr/>
        </p:nvSpPr>
        <p:spPr>
          <a:xfrm>
            <a:off x="0" y="38916"/>
            <a:ext cx="5643524" cy="1389050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Formulación del problema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511700"/>
            <a:ext cx="8229600" cy="430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¿Qué?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/>
              <a:t>Administrar recursos 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/>
              <a:t>Elegir </a:t>
            </a:r>
            <a:r>
              <a:rPr lang="en" dirty="0"/>
              <a:t>proyectos</a:t>
            </a:r>
          </a:p>
          <a:p>
            <a:endParaRPr lang="en" dirty="0" smtClean="0"/>
          </a:p>
          <a:p>
            <a:pPr lvl="0" rtl="0">
              <a:buNone/>
            </a:pPr>
            <a:r>
              <a:rPr lang="en" dirty="0" smtClean="0"/>
              <a:t>¿</a:t>
            </a:r>
            <a:r>
              <a:rPr lang="en" dirty="0"/>
              <a:t>Para qué?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No tener programadores sin trabajar.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Poder aceptar proyectos </a:t>
            </a:r>
            <a:r>
              <a:rPr lang="en" b="1" i="1" dirty="0"/>
              <a:t>atractivos</a:t>
            </a:r>
          </a:p>
        </p:txBody>
      </p:sp>
      <p:sp>
        <p:nvSpPr>
          <p:cNvPr id="46" name="Shape 46"/>
          <p:cNvSpPr/>
          <p:nvPr/>
        </p:nvSpPr>
        <p:spPr>
          <a:xfrm>
            <a:off x="5553225" y="2068550"/>
            <a:ext cx="3047099" cy="1336499"/>
          </a:xfrm>
          <a:prstGeom prst="wedgeRoundRectCallout">
            <a:avLst>
              <a:gd name="adj1" fmla="val -85850"/>
              <a:gd name="adj2" fmla="val 52387"/>
              <a:gd name="adj3" fmla="val 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 sz="2400"/>
              <a:t>De forma INTELIGENTE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Modelado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ctr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Proyecto</a:t>
            </a:r>
          </a:p>
          <a:p>
            <a:endParaRPr lang="en"/>
          </a:p>
          <a:p>
            <a:endParaRPr lang="en"/>
          </a:p>
          <a:p>
            <a:pPr marL="457200" lvl="0" indent="-419100" algn="ctr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Organización</a:t>
            </a:r>
          </a:p>
          <a:p>
            <a:endParaRPr lang="en"/>
          </a:p>
          <a:p>
            <a:endParaRPr lang="en"/>
          </a:p>
          <a:p>
            <a:pPr marL="457200" lvl="0" indent="-419100" algn="ctr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Workflow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La capacitación del personal y su curva de aprendizaje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Nuevos requerimientos en el proyecto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Competencia, mercado, precios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La situación financiera de la empresa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La reasignación de desarrolladores</a:t>
            </a:r>
          </a:p>
          <a:p>
            <a:endParaRPr lang="en"/>
          </a:p>
          <a:p>
            <a:endParaRPr lang="en"/>
          </a:p>
          <a:p>
            <a:endParaRPr lang="en"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-79575" y="280450"/>
            <a:ext cx="9816000" cy="707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Restricciones-Límites del Problema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Variables de control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
Cantidad de programadores que se “reservan” (para proyectos atractivos).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Estrategia de decisión de aceptación de proyectos.</a:t>
            </a:r>
          </a:p>
          <a:p>
            <a:endParaRPr lang="en"/>
          </a:p>
          <a:p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Variables Aleatorias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78571"/>
              <a:buFont typeface="Arial"/>
              <a:buChar char="•"/>
            </a:pPr>
            <a:r>
              <a:rPr lang="en" sz="2800" dirty="0"/>
              <a:t>Cantidad de proyectos que llegan en un determinado período</a:t>
            </a:r>
            <a:r>
              <a:rPr lang="en" sz="2800" dirty="0" smtClean="0"/>
              <a:t>.</a:t>
            </a:r>
            <a:endParaRPr lang="es-ES_tradnl" sz="2800" dirty="0" smtClean="0"/>
          </a:p>
          <a:p>
            <a:pPr marL="457200" lvl="0" indent="-419100" rtl="0">
              <a:buClr>
                <a:srgbClr val="000000"/>
              </a:buClr>
              <a:buSzPct val="178571"/>
              <a:buFont typeface="Arial"/>
              <a:buChar char="•"/>
            </a:pPr>
            <a:endParaRPr lang="en" sz="2800" dirty="0"/>
          </a:p>
          <a:p>
            <a:pPr marL="457200" lvl="0" indent="-419100" rtl="0">
              <a:buClr>
                <a:srgbClr val="000000"/>
              </a:buClr>
              <a:buSzPct val="178571"/>
              <a:buFont typeface="Arial"/>
              <a:buChar char="•"/>
            </a:pPr>
            <a:r>
              <a:rPr lang="en" sz="2800" dirty="0"/>
              <a:t>Tipo del proyecto (pequeño, mediano o grande).</a:t>
            </a:r>
          </a:p>
          <a:p>
            <a:pPr marL="857250" lvl="1" indent="-419100">
              <a:buSzPct val="178571"/>
              <a:buFont typeface="Arial"/>
              <a:buChar char="•"/>
            </a:pPr>
            <a:r>
              <a:rPr lang="en" sz="2200" dirty="0"/>
              <a:t>Tamaño del proyecto (medido en horas-hombre).</a:t>
            </a:r>
          </a:p>
          <a:p>
            <a:pPr marL="857250" lvl="1" indent="-419100">
              <a:buSzPct val="178571"/>
              <a:buFont typeface="Arial"/>
              <a:buChar char="•"/>
            </a:pPr>
            <a:r>
              <a:rPr lang="en" sz="2200" dirty="0"/>
              <a:t>Precio por hora del proyecto</a:t>
            </a:r>
            <a:r>
              <a:rPr lang="en" sz="2200" dirty="0" smtClean="0"/>
              <a:t>.</a:t>
            </a:r>
            <a:endParaRPr lang="en" sz="2200" dirty="0"/>
          </a:p>
          <a:p>
            <a:pPr marL="857250" lvl="1" indent="-419100">
              <a:buSzPct val="178571"/>
              <a:buFont typeface="Arial"/>
              <a:buChar char="•"/>
            </a:pPr>
            <a:r>
              <a:rPr lang="en" sz="2200" dirty="0"/>
              <a:t>Cantidad de desarrolladores pretendidos</a:t>
            </a:r>
            <a:r>
              <a:rPr lang="en" sz="2200" dirty="0" smtClean="0"/>
              <a:t>.</a:t>
            </a:r>
            <a:endParaRPr lang="es-ES_tradnl" sz="2200" dirty="0" smtClean="0"/>
          </a:p>
          <a:p>
            <a:pPr marL="838200" lvl="2" indent="0">
              <a:buSzPct val="178571"/>
              <a:buNone/>
            </a:pPr>
            <a:endParaRPr lang="es-ES_tradnl" sz="2200" dirty="0"/>
          </a:p>
          <a:p>
            <a:pPr marL="1257300" lvl="2" indent="-419100">
              <a:buSzPct val="178571"/>
              <a:buFont typeface="Arial"/>
              <a:buChar char="•"/>
            </a:pPr>
            <a:endParaRPr lang="en" sz="2200" dirty="0"/>
          </a:p>
          <a:p>
            <a:endParaRPr lang="en" sz="2800" dirty="0"/>
          </a:p>
          <a:p>
            <a:endParaRPr lang="en" sz="2800" dirty="0"/>
          </a:p>
          <a:p>
            <a:endParaRPr lang="en" sz="2800" dirty="0"/>
          </a:p>
          <a:p>
            <a:endParaRPr lang="en" sz="2800" dirty="0"/>
          </a:p>
        </p:txBody>
      </p:sp>
      <p:pic>
        <p:nvPicPr>
          <p:cNvPr id="3" name="Picture 2" descr="CodeCogsEq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80" y="5008357"/>
            <a:ext cx="5266690" cy="5867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Funciones Objetivos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/>
            <a:r>
              <a:rPr lang="en" dirty="0"/>
              <a:t>Ingreso generado por los proyectos aceptados.</a:t>
            </a:r>
          </a:p>
          <a:p>
            <a:pPr marL="38100" lvl="0" indent="0" rtl="0">
              <a:buClr>
                <a:srgbClr val="000000"/>
              </a:buClr>
              <a:buSzPct val="166666"/>
              <a:buNone/>
            </a:pPr>
            <a:endParaRPr lang="es-ES_tradnl" dirty="0" smtClean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
Costo de oportunidad, ingreso que hubieran generado los proyectos rechazados</a:t>
            </a:r>
            <a:r>
              <a:rPr lang="en" dirty="0" smtClean="0"/>
              <a:t>.</a:t>
            </a:r>
            <a:endParaRPr lang="es-ES_tradnl" dirty="0" smtClean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endParaRPr lang="en" dirty="0"/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Porcentaje de recursos utilizados.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-3266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Diagrama de Bloques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sp>
        <p:nvSpPr>
          <p:cNvPr id="83" name="Shape 83"/>
          <p:cNvSpPr/>
          <p:nvPr/>
        </p:nvSpPr>
        <p:spPr>
          <a:xfrm>
            <a:off x="1232775" y="816400"/>
            <a:ext cx="6671475" cy="604159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353</Words>
  <Application>Microsoft Macintosh PowerPoint</Application>
  <PresentationFormat>On-screen Show (4:3)</PresentationFormat>
  <Paragraphs>110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/>
      <vt:lpstr>Simulación de Sistemas Trabajo Práctico Especial</vt:lpstr>
      <vt:lpstr>PowerPoint Presentation</vt:lpstr>
      <vt:lpstr>Formulación del problema</vt:lpstr>
      <vt:lpstr>Modelado</vt:lpstr>
      <vt:lpstr>Restricciones-Límites del Problema</vt:lpstr>
      <vt:lpstr>Variables de control</vt:lpstr>
      <vt:lpstr>Variables Aleatorias</vt:lpstr>
      <vt:lpstr>Funciones Objetivos</vt:lpstr>
      <vt:lpstr>Diagrama de Bloques</vt:lpstr>
      <vt:lpstr>Estrategias de decisión</vt:lpstr>
      <vt:lpstr>Desarrolladores reservados </vt:lpstr>
      <vt:lpstr>Asignación de recursos</vt:lpstr>
      <vt:lpstr>Modelo de datos</vt:lpstr>
      <vt:lpstr>Modelo Operacional</vt:lpstr>
      <vt:lpstr>Modelo Operacional – Cont.</vt:lpstr>
      <vt:lpstr>Demo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 Sistemas Trabajo Práctico Especial</dc:title>
  <cp:lastModifiedBy>Juan Civile</cp:lastModifiedBy>
  <cp:revision>12</cp:revision>
  <dcterms:modified xsi:type="dcterms:W3CDTF">2013-06-23T22:29:48Z</dcterms:modified>
</cp:coreProperties>
</file>