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64" r:id="rId11"/>
    <p:sldId id="265" r:id="rId12"/>
    <p:sldId id="266" r:id="rId13"/>
    <p:sldId id="267" r:id="rId14"/>
    <p:sldId id="268" r:id="rId15"/>
    <p:sldId id="274" r:id="rId16"/>
    <p:sldId id="275" r:id="rId17"/>
    <p:sldId id="277" r:id="rId18"/>
    <p:sldId id="278" r:id="rId19"/>
    <p:sldId id="276" r:id="rId20"/>
    <p:sldId id="279" r:id="rId21"/>
    <p:sldId id="280" r:id="rId22"/>
    <p:sldId id="282" r:id="rId23"/>
    <p:sldId id="269" r:id="rId24"/>
    <p:sldId id="270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71" r:id="rId35"/>
    <p:sldId id="272" r:id="rId3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09" autoAdjust="0"/>
  </p:normalViewPr>
  <p:slideViewPr>
    <p:cSldViewPr snapToGrid="0" snapToObjects="1">
      <p:cViewPr varScale="1">
        <p:scale>
          <a:sx n="106" d="100"/>
          <a:sy n="106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48218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  <a:p>
            <a:r>
              <a:rPr dirty="0"/>
              <a:t>----- Meeting Notes (27/06/13 21:27) -----</a:t>
            </a:r>
          </a:p>
          <a:p>
            <a:r>
              <a:rPr dirty="0"/>
              <a:t>aclarar tiempos, vease T y duracion de periodo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  <a:p>
            <a:r>
              <a:rPr/>
              <a:t>----- Meeting Notes (27/06/13 21:27) -----</a:t>
            </a:r>
          </a:p>
          <a:p>
            <a:r>
              <a:rPr/>
              <a:t>mergear esta diapo y la anterior (y dar vuelta el orden)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  <a:p>
            <a:r>
              <a:rPr dirty="0"/>
              <a:t>----- Meeting Notes (13/06/13 20:56) -----</a:t>
            </a:r>
          </a:p>
          <a:p>
            <a:r>
              <a:rPr dirty="0"/>
              <a:t>especificar la media n </a:t>
            </a:r>
            <a:r>
              <a:rPr dirty="0" smtClean="0"/>
              <a:t>shit</a:t>
            </a:r>
            <a:endParaRPr dirty="0"/>
          </a:p>
          <a:p>
            <a:endParaRPr dirty="0"/>
          </a:p>
          <a:p>
            <a:r>
              <a:rPr dirty="0"/>
              <a:t>insertar graficos en esta filmina que demuestren cuanto toma cada uno</a:t>
            </a:r>
          </a:p>
          <a:p>
            <a:r>
              <a:rPr dirty="0"/>
              <a:t>----- Meeting Notes (27/06/13 21:27) -----</a:t>
            </a:r>
          </a:p>
          <a:p>
            <a:r>
              <a:rPr dirty="0"/>
              <a:t>remover grafico de esta?</a:t>
            </a:r>
          </a:p>
          <a:p>
            <a:endParaRPr dirty="0"/>
          </a:p>
          <a:p>
            <a:r>
              <a:rPr dirty="0"/>
              <a:t>confunde a serie de tiempo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(27/06/13 21:27) -----</a:t>
            </a:r>
          </a:p>
          <a:p>
            <a:r>
              <a:rPr lang="en-US"/>
              <a:t>confunde, again</a:t>
            </a:r>
          </a:p>
          <a:p>
            <a:endParaRPr lang="en-US"/>
          </a:p>
          <a:p>
            <a:r>
              <a:rPr lang="en-US"/>
              <a:t>layout horizontal en vez de vertical, merge con la anterior</a:t>
            </a:r>
          </a:p>
        </p:txBody>
      </p:sp>
    </p:spTree>
    <p:extLst>
      <p:ext uri="{BB962C8B-B14F-4D97-AF65-F5344CB8AC3E}">
        <p14:creationId xmlns:p14="http://schemas.microsoft.com/office/powerpoint/2010/main" val="2739947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(27/06/13 21:27) -----</a:t>
            </a:r>
          </a:p>
          <a:p>
            <a:r>
              <a:rPr lang="en-US"/>
              <a:t>graficos, no histogramas</a:t>
            </a:r>
          </a:p>
          <a:p>
            <a:r>
              <a:rPr lang="en-US"/>
              <a:t>que se pueda comparar entre tamaños</a:t>
            </a:r>
          </a:p>
        </p:txBody>
      </p:sp>
    </p:spTree>
    <p:extLst>
      <p:ext uri="{BB962C8B-B14F-4D97-AF65-F5344CB8AC3E}">
        <p14:creationId xmlns:p14="http://schemas.microsoft.com/office/powerpoint/2010/main" val="552037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  <a:p>
            <a:r>
              <a:t>----- Meeting Notes (13/06/13 20:56) -----</a:t>
            </a:r>
          </a:p>
          <a:p>
            <a:r>
              <a:t>añadir el plan de cuadros en una filmina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  <a:p>
            <a:r>
              <a:rPr/>
              <a:t>----- Meeting Notes (27/06/13 21:27) -----</a:t>
            </a:r>
          </a:p>
          <a:p>
            <a:r>
              <a:rPr/>
              <a:t>aclarar fuerte que no lo hacemos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(27/06/13 21:27) -----</a:t>
            </a:r>
          </a:p>
          <a:p>
            <a:r>
              <a:rPr lang="en-US"/>
              <a:t>poner despues de explicar estrategias</a:t>
            </a:r>
          </a:p>
          <a:p>
            <a:r>
              <a:rPr lang="en-US"/>
              <a:t>cambiar 1 y 2 por nombre directo</a:t>
            </a:r>
          </a:p>
        </p:txBody>
      </p:sp>
    </p:spTree>
    <p:extLst>
      <p:ext uri="{BB962C8B-B14F-4D97-AF65-F5344CB8AC3E}">
        <p14:creationId xmlns:p14="http://schemas.microsoft.com/office/powerpoint/2010/main" val="310255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29.jpeg"/><Relationship Id="rId5" Type="http://schemas.openxmlformats.org/officeDocument/2006/relationships/image" Target="../media/image30.jpeg"/><Relationship Id="rId6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186600" y="2240250"/>
            <a:ext cx="87707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Simulación de Sistemas</a:t>
            </a:r>
          </a:p>
          <a:p>
            <a:pPr lvl="0" rtl="0">
              <a:buNone/>
            </a:pPr>
            <a:r>
              <a:rPr lang="en"/>
              <a:t>Trabajo Práctico Especial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86600" y="4985550"/>
            <a:ext cx="84240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Grupo 3</a:t>
            </a:r>
          </a:p>
          <a:p>
            <a:pPr lvl="0" rtl="0">
              <a:buNone/>
            </a:pPr>
            <a:r>
              <a:rPr lang="en" sz="2400"/>
              <a:t>Alvaro Crespo - Juan Pablo Civile - Agustín Marseillan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subTitle" idx="2"/>
          </p:nvPr>
        </p:nvSpPr>
        <p:spPr>
          <a:xfrm>
            <a:off x="838200" y="39391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Simulación de estrategia comercial de una software factory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-3266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Diagrama de Bloques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sp>
        <p:nvSpPr>
          <p:cNvPr id="83" name="Shape 83"/>
          <p:cNvSpPr/>
          <p:nvPr/>
        </p:nvSpPr>
        <p:spPr>
          <a:xfrm>
            <a:off x="1232775" y="816400"/>
            <a:ext cx="6671475" cy="604159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Estrategias de decisión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SzPct val="100000"/>
              <a:buNone/>
            </a:pPr>
            <a:endParaRPr lang="es-ES_tradnl" sz="3200" dirty="0" smtClean="0"/>
          </a:p>
          <a:p>
            <a:pPr marL="0" lvl="0" indent="0" rtl="0">
              <a:buSzPct val="100000"/>
              <a:buNone/>
            </a:pPr>
            <a:r>
              <a:rPr lang="es-ES_tradnl" sz="3200" dirty="0" smtClean="0"/>
              <a:t>M</a:t>
            </a:r>
            <a:r>
              <a:rPr lang="es-ES_tradnl" sz="3200" dirty="0" smtClean="0"/>
              <a:t>ayor Precio / Hora</a:t>
            </a:r>
          </a:p>
          <a:p>
            <a:pPr marL="914400" lvl="1" indent="-514350"/>
            <a:r>
              <a:rPr lang="es-ES_tradnl" dirty="0" smtClean="0"/>
              <a:t>Desempate por mayor cantidad de Horas Hombre</a:t>
            </a:r>
          </a:p>
          <a:p>
            <a:pPr marL="914400" lvl="1" indent="-514350"/>
            <a:endParaRPr lang="es-ES_tradnl" sz="3200" dirty="0" smtClean="0"/>
          </a:p>
          <a:p>
            <a:pPr marL="0" indent="0">
              <a:buNone/>
            </a:pPr>
            <a:r>
              <a:rPr lang="es-ES_tradnl" sz="3200" dirty="0" smtClean="0"/>
              <a:t>Mayor Facturaci</a:t>
            </a:r>
            <a:r>
              <a:rPr lang="es-ES_tradnl" sz="3200" dirty="0" smtClean="0"/>
              <a:t>ón</a:t>
            </a:r>
          </a:p>
          <a:p>
            <a:pPr marL="914400" lvl="1" indent="-514350"/>
            <a:r>
              <a:rPr lang="es-ES_tradnl" dirty="0" smtClean="0"/>
              <a:t>Desempate por Precio / Hora más alto</a:t>
            </a:r>
            <a:endParaRPr lang="es-ES_tradnl" dirty="0" smtClean="0"/>
          </a:p>
          <a:p>
            <a:pPr marL="514350" lvl="0" indent="-514350" rtl="0">
              <a:buSzPct val="100000"/>
              <a:buFont typeface="+mj-lt"/>
              <a:buAutoNum type="arabicPeriod"/>
            </a:pPr>
            <a:endParaRPr lang="es-ES_tradnl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Desarrolladores reservados	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Por si llega un proyecto atractivo y no se lo puede aceptar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Se activan desarrolladores reservados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La estrategia determina que es </a:t>
            </a:r>
            <a:r>
              <a:rPr lang="en" b="1" i="1" dirty="0" smtClean="0"/>
              <a:t>atractivo</a:t>
            </a:r>
            <a:endParaRPr lang="es-ES_tradnl" b="1" i="1" dirty="0" smtClean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s-ES_tradnl" dirty="0" smtClean="0"/>
              <a:t>Los proyectos mejores que el 80% percentil </a:t>
            </a:r>
            <a:r>
              <a:rPr lang="es-ES_tradnl" dirty="0" smtClean="0"/>
              <a:t>histórico</a:t>
            </a:r>
            <a:endParaRPr lang="en" dirty="0"/>
          </a:p>
          <a:p>
            <a:endParaRPr lang="en" b="1" i="1" dirty="0"/>
          </a:p>
          <a:p>
            <a:endParaRPr lang="en" b="1" i="1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Asignación de recursos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346205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
Trabajan sobre el proyecto los desarrolladores que fueron pactados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Si hay desarrolladores sin trabajo, se los asigna temporalmente al proyecto más cercano a la entrega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Incluye desarrolladores reservados sin asignar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4557"/>
            <a:ext cx="8229600" cy="67611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Modelo de datos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941745"/>
            <a:ext cx="8229600" cy="6584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None/>
            </a:pPr>
            <a:r>
              <a:rPr lang="en" dirty="0"/>
              <a:t>Cantidad de proyectos por mes. </a:t>
            </a:r>
            <a:r>
              <a:rPr lang="en" dirty="0" smtClean="0"/>
              <a:t>P</a:t>
            </a:r>
            <a:r>
              <a:rPr lang="es-ES_tradnl" dirty="0" err="1" smtClean="0"/>
              <a:t>oisson</a:t>
            </a:r>
            <a:r>
              <a:rPr lang="es-ES_tradnl" dirty="0"/>
              <a:t>(</a:t>
            </a:r>
            <a:r>
              <a:rPr lang="en" dirty="0" smtClean="0"/>
              <a:t>3</a:t>
            </a:r>
            <a:r>
              <a:rPr lang="en" dirty="0" smtClean="0"/>
              <a:t>)</a:t>
            </a:r>
            <a:endParaRPr lang="en" dirty="0"/>
          </a:p>
        </p:txBody>
      </p:sp>
      <p:pic>
        <p:nvPicPr>
          <p:cNvPr id="4" name="Picture 3" descr="Screen shot 2013-06-27 at 11.14.29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893" y="1600200"/>
            <a:ext cx="6745004" cy="506812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27"/>
            <a:ext cx="8229600" cy="693163"/>
          </a:xfrm>
        </p:spPr>
        <p:txBody>
          <a:bodyPr/>
          <a:lstStyle/>
          <a:p>
            <a:r>
              <a:rPr lang="en" dirty="0" smtClean="0"/>
              <a:t>Tipo de proyecto.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3290"/>
            <a:ext cx="8229600" cy="556176"/>
          </a:xfrm>
        </p:spPr>
        <p:txBody>
          <a:bodyPr/>
          <a:lstStyle/>
          <a:p>
            <a:pPr marL="857250" lvl="1" indent="-419100">
              <a:buSzPct val="166666"/>
              <a:buNone/>
            </a:pPr>
            <a:r>
              <a:rPr lang="es-ES_tradnl" sz="2000" dirty="0" smtClean="0"/>
              <a:t>Uniforme Chico = </a:t>
            </a:r>
            <a:r>
              <a:rPr lang="en" sz="2000" dirty="0" smtClean="0"/>
              <a:t>10%</a:t>
            </a:r>
            <a:r>
              <a:rPr lang="es-ES_tradnl" sz="2000" dirty="0" smtClean="0"/>
              <a:t> Mediano = </a:t>
            </a:r>
            <a:r>
              <a:rPr lang="en" sz="2000" dirty="0" smtClean="0"/>
              <a:t>75%</a:t>
            </a:r>
            <a:r>
              <a:rPr lang="es-ES_tradnl" sz="2000" dirty="0" smtClean="0"/>
              <a:t> Grande = </a:t>
            </a:r>
            <a:r>
              <a:rPr lang="en" sz="2000" dirty="0" smtClean="0"/>
              <a:t>15%</a:t>
            </a:r>
            <a:endParaRPr lang="en" sz="2000" dirty="0" smtClean="0"/>
          </a:p>
          <a:p>
            <a:pPr lvl="1">
              <a:buNone/>
            </a:pPr>
            <a:endParaRPr lang="en" dirty="0" smtClean="0"/>
          </a:p>
          <a:p>
            <a:endParaRPr lang="en-US" dirty="0"/>
          </a:p>
        </p:txBody>
      </p:sp>
      <p:pic>
        <p:nvPicPr>
          <p:cNvPr id="4" name="Picture 3" descr="Screen shot 2013-06-27 at 11.14.59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84" y="1479466"/>
            <a:ext cx="7037185" cy="5336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895"/>
            <a:ext cx="8229600" cy="605149"/>
          </a:xfrm>
        </p:spPr>
        <p:txBody>
          <a:bodyPr/>
          <a:lstStyle/>
          <a:p>
            <a:pPr marL="857250" lvl="1" indent="-419100">
              <a:buSzPct val="166666"/>
              <a:buNone/>
            </a:pPr>
            <a:r>
              <a:rPr lang="en-US" dirty="0" smtClean="0"/>
              <a:t>H</a:t>
            </a:r>
            <a:r>
              <a:rPr lang="en" dirty="0" smtClean="0"/>
              <a:t>ora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" dirty="0" smtClean="0"/>
              <a:t>hombre del proyecto</a:t>
            </a:r>
            <a:r>
              <a:rPr lang="en-US" dirty="0" smtClean="0"/>
              <a:t> (</a:t>
            </a:r>
            <a:r>
              <a:rPr lang="en-US" dirty="0" err="1" smtClean="0"/>
              <a:t>grande</a:t>
            </a:r>
            <a:r>
              <a:rPr lang="en-US" dirty="0" smtClean="0"/>
              <a:t>).</a:t>
            </a:r>
            <a:endParaRPr lang="en" dirty="0" smtClean="0"/>
          </a:p>
          <a:p>
            <a:pPr lvl="1">
              <a:buNone/>
            </a:pPr>
            <a:endParaRPr lang="en" dirty="0" smtClean="0"/>
          </a:p>
          <a:p>
            <a:endParaRPr lang="en-US" dirty="0"/>
          </a:p>
        </p:txBody>
      </p:sp>
      <p:pic>
        <p:nvPicPr>
          <p:cNvPr id="4" name="Picture 3" descr="Screen shot 2013-06-27 at 11.20.05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46" y="1424353"/>
            <a:ext cx="6689926" cy="51086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4746" y="774008"/>
            <a:ext cx="53238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Triangular  Min = </a:t>
            </a:r>
            <a:r>
              <a:rPr lang="en-US" sz="1800" dirty="0"/>
              <a:t>4500 </a:t>
            </a:r>
            <a:r>
              <a:rPr lang="en-US" sz="1800" dirty="0" smtClean="0"/>
              <a:t> Max = 8000  </a:t>
            </a:r>
            <a:r>
              <a:rPr lang="en-US" sz="1800" dirty="0" err="1" smtClean="0"/>
              <a:t>Moda</a:t>
            </a:r>
            <a:r>
              <a:rPr lang="en-US" sz="1800" dirty="0" smtClean="0"/>
              <a:t> = 5300</a:t>
            </a:r>
            <a:endParaRPr lang="en-US" sz="1800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895"/>
            <a:ext cx="8229600" cy="605149"/>
          </a:xfrm>
        </p:spPr>
        <p:txBody>
          <a:bodyPr/>
          <a:lstStyle/>
          <a:p>
            <a:pPr marL="857250" lvl="1" indent="-419100">
              <a:buSzPct val="166666"/>
              <a:buNone/>
            </a:pPr>
            <a:r>
              <a:rPr lang="en-US" dirty="0" smtClean="0"/>
              <a:t>H</a:t>
            </a:r>
            <a:r>
              <a:rPr lang="en" dirty="0" smtClean="0"/>
              <a:t>ora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" dirty="0" smtClean="0"/>
              <a:t>hombre del proyecto</a:t>
            </a:r>
            <a:r>
              <a:rPr lang="en-US" dirty="0" smtClean="0"/>
              <a:t> (</a:t>
            </a:r>
            <a:r>
              <a:rPr lang="en-US" dirty="0" err="1" smtClean="0"/>
              <a:t>mediano</a:t>
            </a:r>
            <a:r>
              <a:rPr lang="en-US" dirty="0" smtClean="0"/>
              <a:t>).</a:t>
            </a:r>
            <a:endParaRPr lang="en" dirty="0" smtClean="0"/>
          </a:p>
          <a:p>
            <a:pPr lvl="1">
              <a:buNone/>
            </a:pPr>
            <a:endParaRPr lang="en" dirty="0" smtClean="0"/>
          </a:p>
          <a:p>
            <a:endParaRPr lang="en-US" dirty="0"/>
          </a:p>
        </p:txBody>
      </p:sp>
      <p:pic>
        <p:nvPicPr>
          <p:cNvPr id="5" name="Picture 4" descr="Screen shot 2013-06-27 at 11.26.10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2" y="1359027"/>
            <a:ext cx="7273636" cy="52300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4746" y="774008"/>
            <a:ext cx="53880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Triangular  Min = 2000 Max = 4500  </a:t>
            </a:r>
            <a:r>
              <a:rPr lang="en-US" sz="1800" dirty="0" err="1" smtClean="0"/>
              <a:t>Moda</a:t>
            </a:r>
            <a:r>
              <a:rPr lang="en-US" sz="1800" dirty="0" smtClean="0"/>
              <a:t> = 3200</a:t>
            </a:r>
            <a:endParaRPr lang="en-US" sz="1800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895"/>
            <a:ext cx="8229600" cy="605149"/>
          </a:xfrm>
        </p:spPr>
        <p:txBody>
          <a:bodyPr/>
          <a:lstStyle/>
          <a:p>
            <a:pPr marL="857250" lvl="1" indent="-419100">
              <a:buSzPct val="166666"/>
              <a:buNone/>
            </a:pPr>
            <a:r>
              <a:rPr lang="en-US" dirty="0" smtClean="0"/>
              <a:t>H</a:t>
            </a:r>
            <a:r>
              <a:rPr lang="en" dirty="0" smtClean="0"/>
              <a:t>ora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" dirty="0" smtClean="0"/>
              <a:t>hombre del proyecto</a:t>
            </a:r>
            <a:r>
              <a:rPr lang="en-US" dirty="0" smtClean="0"/>
              <a:t> (</a:t>
            </a:r>
            <a:r>
              <a:rPr lang="en-US" dirty="0" err="1" smtClean="0"/>
              <a:t>pequeño</a:t>
            </a:r>
            <a:r>
              <a:rPr lang="en-US" dirty="0" smtClean="0"/>
              <a:t>).</a:t>
            </a:r>
            <a:endParaRPr lang="en" dirty="0" smtClean="0"/>
          </a:p>
          <a:p>
            <a:pPr lvl="1">
              <a:buNone/>
            </a:pPr>
            <a:endParaRPr lang="en" dirty="0" smtClean="0"/>
          </a:p>
          <a:p>
            <a:endParaRPr lang="en-US" dirty="0"/>
          </a:p>
        </p:txBody>
      </p:sp>
      <p:pic>
        <p:nvPicPr>
          <p:cNvPr id="5" name="Picture 4" descr="Screen shot 2013-06-27 at 11.26.1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82" y="1250175"/>
            <a:ext cx="7146636" cy="54494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4746" y="774008"/>
            <a:ext cx="53238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Triangular  Min = 500  Max = 3200  </a:t>
            </a:r>
            <a:r>
              <a:rPr lang="en-US" sz="1800" dirty="0" err="1" smtClean="0"/>
              <a:t>Moda</a:t>
            </a:r>
            <a:r>
              <a:rPr lang="en-US" sz="1800" dirty="0" smtClean="0"/>
              <a:t> = 2000</a:t>
            </a:r>
            <a:endParaRPr lang="en-US" sz="1800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7511"/>
            <a:ext cx="8229600" cy="556176"/>
          </a:xfrm>
        </p:spPr>
        <p:txBody>
          <a:bodyPr/>
          <a:lstStyle/>
          <a:p>
            <a:pPr marL="342900" lvl="1" indent="-342900">
              <a:spcBef>
                <a:spcPts val="600"/>
              </a:spcBef>
              <a:buSzPct val="166666"/>
              <a:buNone/>
            </a:pPr>
            <a:r>
              <a:rPr lang="en-US" dirty="0" err="1" smtClean="0"/>
              <a:t>Precio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hora</a:t>
            </a:r>
            <a:r>
              <a:rPr lang="en-US" dirty="0" smtClean="0"/>
              <a:t> de </a:t>
            </a:r>
            <a:r>
              <a:rPr lang="en-US" dirty="0" err="1" smtClean="0"/>
              <a:t>proyecto</a:t>
            </a:r>
            <a:r>
              <a:rPr lang="en-US" dirty="0" smtClean="0"/>
              <a:t> (</a:t>
            </a:r>
            <a:r>
              <a:rPr lang="en-US" dirty="0" err="1" smtClean="0"/>
              <a:t>grande</a:t>
            </a:r>
            <a:r>
              <a:rPr lang="en-US" dirty="0" smtClean="0"/>
              <a:t>).</a:t>
            </a:r>
            <a:endParaRPr lang="en" dirty="0" smtClean="0"/>
          </a:p>
          <a:p>
            <a:endParaRPr lang="en-US" dirty="0"/>
          </a:p>
        </p:txBody>
      </p:sp>
      <p:pic>
        <p:nvPicPr>
          <p:cNvPr id="5" name="Picture 4" descr="Screen shot 2013-06-27 at 11.28.1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9" y="1343574"/>
            <a:ext cx="7158182" cy="52878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4746" y="774008"/>
            <a:ext cx="49387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Triangular  Min = 180  Max = 310  </a:t>
            </a:r>
            <a:r>
              <a:rPr lang="en-US" sz="1800" dirty="0" err="1" smtClean="0"/>
              <a:t>Moda</a:t>
            </a:r>
            <a:r>
              <a:rPr lang="en-US" sz="1800" dirty="0" smtClean="0"/>
              <a:t> = 230  </a:t>
            </a:r>
            <a:endParaRPr lang="en-US" sz="1800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5041478" y="1667825"/>
            <a:ext cx="4117000" cy="11839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1" name="Shape 31"/>
          <p:cNvSpPr/>
          <p:nvPr/>
        </p:nvSpPr>
        <p:spPr>
          <a:xfrm>
            <a:off x="0" y="1526350"/>
            <a:ext cx="1847850" cy="1803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32" name="Shape 32"/>
          <p:cNvSpPr/>
          <p:nvPr/>
        </p:nvSpPr>
        <p:spPr>
          <a:xfrm>
            <a:off x="5749726" y="0"/>
            <a:ext cx="3275974" cy="146687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33" name="Shape 33"/>
          <p:cNvSpPr/>
          <p:nvPr/>
        </p:nvSpPr>
        <p:spPr>
          <a:xfrm>
            <a:off x="0" y="5067300"/>
            <a:ext cx="1847850" cy="1803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34" name="Shape 34"/>
          <p:cNvSpPr/>
          <p:nvPr/>
        </p:nvSpPr>
        <p:spPr>
          <a:xfrm>
            <a:off x="1730300" y="1733435"/>
            <a:ext cx="3171524" cy="138905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35" name="Shape 35"/>
          <p:cNvSpPr/>
          <p:nvPr/>
        </p:nvSpPr>
        <p:spPr>
          <a:xfrm>
            <a:off x="4406825" y="3883400"/>
            <a:ext cx="4737175" cy="11839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  <p:sp>
        <p:nvSpPr>
          <p:cNvPr id="36" name="Shape 36"/>
          <p:cNvSpPr/>
          <p:nvPr/>
        </p:nvSpPr>
        <p:spPr>
          <a:xfrm>
            <a:off x="0" y="3811950"/>
            <a:ext cx="4406825" cy="11839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</p:sp>
      <p:sp>
        <p:nvSpPr>
          <p:cNvPr id="37" name="Shape 37"/>
          <p:cNvSpPr/>
          <p:nvPr/>
        </p:nvSpPr>
        <p:spPr>
          <a:xfrm>
            <a:off x="6223575" y="5314200"/>
            <a:ext cx="2934899" cy="130939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</p:sp>
      <p:sp>
        <p:nvSpPr>
          <p:cNvPr id="38" name="Shape 38"/>
          <p:cNvSpPr/>
          <p:nvPr/>
        </p:nvSpPr>
        <p:spPr>
          <a:xfrm>
            <a:off x="1847850" y="5601850"/>
            <a:ext cx="4375724" cy="118389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  <p:sp>
        <p:nvSpPr>
          <p:cNvPr id="39" name="Shape 39"/>
          <p:cNvSpPr/>
          <p:nvPr/>
        </p:nvSpPr>
        <p:spPr>
          <a:xfrm>
            <a:off x="0" y="38916"/>
            <a:ext cx="5643524" cy="1389050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7511"/>
            <a:ext cx="8229600" cy="556176"/>
          </a:xfrm>
        </p:spPr>
        <p:txBody>
          <a:bodyPr/>
          <a:lstStyle/>
          <a:p>
            <a:pPr marL="342900" lvl="1" indent="-342900">
              <a:spcBef>
                <a:spcPts val="600"/>
              </a:spcBef>
              <a:buSzPct val="166666"/>
              <a:buNone/>
            </a:pPr>
            <a:r>
              <a:rPr lang="en-US" dirty="0" err="1" smtClean="0"/>
              <a:t>Precio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hora</a:t>
            </a:r>
            <a:r>
              <a:rPr lang="en-US" dirty="0" smtClean="0"/>
              <a:t> de </a:t>
            </a:r>
            <a:r>
              <a:rPr lang="en-US" dirty="0" err="1" smtClean="0"/>
              <a:t>proyecto</a:t>
            </a:r>
            <a:r>
              <a:rPr lang="en-US" dirty="0" smtClean="0"/>
              <a:t> (</a:t>
            </a:r>
            <a:r>
              <a:rPr lang="en-US" dirty="0" err="1" smtClean="0"/>
              <a:t>mediano</a:t>
            </a:r>
            <a:r>
              <a:rPr lang="en-US" dirty="0" smtClean="0"/>
              <a:t>).</a:t>
            </a:r>
            <a:endParaRPr lang="en" dirty="0" smtClean="0"/>
          </a:p>
          <a:p>
            <a:endParaRPr lang="en-US" dirty="0"/>
          </a:p>
        </p:txBody>
      </p:sp>
      <p:pic>
        <p:nvPicPr>
          <p:cNvPr id="4" name="Picture 3" descr="Screen shot 2013-06-27 at 11.28.1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46" y="1273859"/>
            <a:ext cx="7088909" cy="54148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4746" y="774008"/>
            <a:ext cx="49387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Triangular  Min = 200  Max = 240  </a:t>
            </a:r>
            <a:r>
              <a:rPr lang="en-US" sz="1800" dirty="0" err="1" smtClean="0"/>
              <a:t>Moda</a:t>
            </a:r>
            <a:r>
              <a:rPr lang="en-US" sz="1800" dirty="0" smtClean="0"/>
              <a:t> = 230</a:t>
            </a:r>
            <a:endParaRPr lang="en-US" sz="1800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7511"/>
            <a:ext cx="8229600" cy="556176"/>
          </a:xfrm>
        </p:spPr>
        <p:txBody>
          <a:bodyPr/>
          <a:lstStyle/>
          <a:p>
            <a:pPr marL="342900" lvl="1" indent="-342900">
              <a:spcBef>
                <a:spcPts val="600"/>
              </a:spcBef>
              <a:buSzPct val="166666"/>
              <a:buNone/>
            </a:pPr>
            <a:r>
              <a:rPr lang="en-US" dirty="0" err="1" smtClean="0"/>
              <a:t>Precio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hora</a:t>
            </a:r>
            <a:r>
              <a:rPr lang="en-US" dirty="0" smtClean="0"/>
              <a:t> de </a:t>
            </a:r>
            <a:r>
              <a:rPr lang="en-US" dirty="0" err="1" smtClean="0"/>
              <a:t>proyecto</a:t>
            </a:r>
            <a:r>
              <a:rPr lang="en-US" dirty="0" smtClean="0"/>
              <a:t> (</a:t>
            </a:r>
            <a:r>
              <a:rPr lang="en-US" dirty="0" err="1" smtClean="0"/>
              <a:t>pequeño</a:t>
            </a:r>
            <a:r>
              <a:rPr lang="en-US" dirty="0" smtClean="0"/>
              <a:t>).</a:t>
            </a:r>
            <a:endParaRPr lang="en" dirty="0" smtClean="0"/>
          </a:p>
          <a:p>
            <a:endParaRPr lang="en-US" dirty="0"/>
          </a:p>
        </p:txBody>
      </p:sp>
      <p:pic>
        <p:nvPicPr>
          <p:cNvPr id="4" name="Picture 3" descr="Screen shot 2013-06-27 at 11.28.1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28" y="1373203"/>
            <a:ext cx="7123545" cy="533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4746" y="774008"/>
            <a:ext cx="49387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Triangular  Min = 200  Max = 300  </a:t>
            </a:r>
            <a:r>
              <a:rPr lang="en-US" sz="1800" dirty="0" err="1" smtClean="0"/>
              <a:t>Moda</a:t>
            </a:r>
            <a:r>
              <a:rPr lang="en-US" sz="1800" dirty="0" smtClean="0"/>
              <a:t> = 290</a:t>
            </a:r>
            <a:endParaRPr lang="en-US" sz="1800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325"/>
            <a:ext cx="8229600" cy="656288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Desarrolladores</a:t>
            </a:r>
            <a:r>
              <a:rPr lang="en-US" dirty="0" smtClean="0"/>
              <a:t> </a:t>
            </a:r>
            <a:r>
              <a:rPr lang="en-US" dirty="0" err="1" smtClean="0"/>
              <a:t>pretendidos</a:t>
            </a:r>
            <a:endParaRPr lang="en-US" dirty="0" smtClean="0"/>
          </a:p>
        </p:txBody>
      </p:sp>
      <p:pic>
        <p:nvPicPr>
          <p:cNvPr id="4" name="Picture 3" descr="Screen shot 2013-06-27 at 11.40.20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88416"/>
            <a:ext cx="7923422" cy="1898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70775" y="91225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Modelo Operacional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582013" y="1234225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/>
            <a:r>
              <a:rPr lang="en" dirty="0"/>
              <a:t>Arquitectura - Python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wxPython - GUI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matplotlib - Graficos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numpy - Generación de muestras</a:t>
            </a:r>
          </a:p>
          <a:p>
            <a:endParaRPr lang="en" dirty="0"/>
          </a:p>
        </p:txBody>
      </p:sp>
      <p:sp>
        <p:nvSpPr>
          <p:cNvPr id="114" name="Shape 114"/>
          <p:cNvSpPr/>
          <p:nvPr/>
        </p:nvSpPr>
        <p:spPr>
          <a:xfrm>
            <a:off x="1234087" y="3283450"/>
            <a:ext cx="6102974" cy="29184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Modelo </a:t>
            </a:r>
            <a:r>
              <a:rPr lang="en" dirty="0" smtClean="0"/>
              <a:t>Operacional</a:t>
            </a:r>
            <a:r>
              <a:rPr lang="es-ES_tradnl" dirty="0" smtClean="0"/>
              <a:t> </a:t>
            </a:r>
            <a:r>
              <a:rPr lang="en-US" dirty="0" smtClean="0"/>
              <a:t>–</a:t>
            </a:r>
            <a:r>
              <a:rPr lang="es-ES_tradnl" dirty="0" smtClean="0"/>
              <a:t> Cont.</a:t>
            </a:r>
            <a:endParaRPr dirty="0"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Etapas de desarrollo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Modelo de organización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Motor de simulación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Modelo de datos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Interfaz visual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Plan de experimentación</a:t>
            </a:r>
          </a:p>
          <a:p>
            <a:pPr marL="914400" lvl="1" indent="-381000">
              <a:spcBef>
                <a:spcPts val="48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Plan de pruebas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de </a:t>
            </a:r>
            <a:r>
              <a:rPr lang="en-US" dirty="0" err="1" smtClean="0"/>
              <a:t>experimentación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Diseño</a:t>
            </a:r>
            <a:r>
              <a:rPr lang="en-US" dirty="0" smtClean="0"/>
              <a:t> de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estrategias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Corridas</a:t>
            </a:r>
            <a:r>
              <a:rPr lang="en-US" dirty="0" smtClean="0"/>
              <a:t> con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parámetros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Probar</a:t>
            </a:r>
            <a:r>
              <a:rPr lang="en-US" dirty="0" smtClean="0"/>
              <a:t> </a:t>
            </a:r>
            <a:r>
              <a:rPr lang="en-US" dirty="0" err="1" smtClean="0"/>
              <a:t>escenarios</a:t>
            </a:r>
            <a:r>
              <a:rPr lang="en-US" dirty="0" smtClean="0"/>
              <a:t> </a:t>
            </a:r>
            <a:r>
              <a:rPr lang="en-US" dirty="0" err="1" smtClean="0"/>
              <a:t>irreales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el </a:t>
            </a:r>
            <a:r>
              <a:rPr lang="en-US" dirty="0" err="1" smtClean="0"/>
              <a:t>correcto</a:t>
            </a:r>
            <a:r>
              <a:rPr lang="en-US" dirty="0" smtClean="0"/>
              <a:t> </a:t>
            </a:r>
            <a:r>
              <a:rPr lang="en-US" dirty="0" err="1" smtClean="0"/>
              <a:t>funcionamiento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Verificación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Generadores</a:t>
            </a:r>
            <a:r>
              <a:rPr lang="en-US" dirty="0" smtClean="0"/>
              <a:t> </a:t>
            </a:r>
            <a:r>
              <a:rPr lang="en-US" dirty="0" err="1" smtClean="0"/>
              <a:t>aleatorios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Comparación</a:t>
            </a:r>
            <a:r>
              <a:rPr lang="en-US" dirty="0" smtClean="0"/>
              <a:t> de </a:t>
            </a:r>
            <a:r>
              <a:rPr lang="en-US" dirty="0" err="1" smtClean="0"/>
              <a:t>histogramas</a:t>
            </a:r>
            <a:r>
              <a:rPr lang="en-US" dirty="0" smtClean="0"/>
              <a:t> </a:t>
            </a:r>
            <a:r>
              <a:rPr lang="en-US" dirty="0" err="1" smtClean="0"/>
              <a:t>generados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Estrategias</a:t>
            </a:r>
            <a:r>
              <a:rPr lang="en-US" dirty="0" smtClean="0"/>
              <a:t> de </a:t>
            </a:r>
            <a:r>
              <a:rPr lang="en-US" dirty="0" err="1" smtClean="0"/>
              <a:t>aceptación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Generación</a:t>
            </a:r>
            <a:r>
              <a:rPr lang="en-US" dirty="0" smtClean="0"/>
              <a:t> de </a:t>
            </a:r>
            <a:r>
              <a:rPr lang="en-US" dirty="0" err="1" smtClean="0"/>
              <a:t>conjuntos</a:t>
            </a:r>
            <a:r>
              <a:rPr lang="en-US" dirty="0" smtClean="0"/>
              <a:t> de </a:t>
            </a:r>
            <a:r>
              <a:rPr lang="en-US" dirty="0" err="1" smtClean="0"/>
              <a:t>testeo</a:t>
            </a:r>
            <a:r>
              <a:rPr lang="en-US" dirty="0" smtClean="0"/>
              <a:t> con </a:t>
            </a:r>
            <a:r>
              <a:rPr lang="en-US" dirty="0" err="1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conocidas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chequeo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corridas</a:t>
            </a:r>
            <a:r>
              <a:rPr lang="en-US" dirty="0" smtClean="0"/>
              <a:t> </a:t>
            </a:r>
            <a:r>
              <a:rPr lang="en-US" dirty="0" err="1" smtClean="0"/>
              <a:t>necesarias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Para </a:t>
            </a:r>
            <a:r>
              <a:rPr lang="en-US" dirty="0" err="1" smtClean="0"/>
              <a:t>obtener</a:t>
            </a:r>
            <a:r>
              <a:rPr lang="en-US" dirty="0" smtClean="0"/>
              <a:t> un </a:t>
            </a:r>
            <a:r>
              <a:rPr lang="en-US" dirty="0" err="1" smtClean="0"/>
              <a:t>intervalo</a:t>
            </a:r>
            <a:r>
              <a:rPr lang="en-US" dirty="0" smtClean="0"/>
              <a:t> de </a:t>
            </a:r>
            <a:r>
              <a:rPr lang="en-US" dirty="0" err="1" smtClean="0"/>
              <a:t>confianza</a:t>
            </a:r>
            <a:r>
              <a:rPr lang="en-US" dirty="0" smtClean="0"/>
              <a:t> de 5% con un </a:t>
            </a:r>
            <a:r>
              <a:rPr lang="en-US" dirty="0" err="1" smtClean="0"/>
              <a:t>nivel</a:t>
            </a:r>
            <a:r>
              <a:rPr lang="en-US" dirty="0" smtClean="0"/>
              <a:t> de </a:t>
            </a:r>
            <a:r>
              <a:rPr lang="en-US" dirty="0" err="1" smtClean="0"/>
              <a:t>significación</a:t>
            </a:r>
            <a:r>
              <a:rPr lang="en-US" dirty="0" smtClean="0"/>
              <a:t> del 99% </a:t>
            </a:r>
            <a:r>
              <a:rPr lang="en-US" dirty="0" err="1" smtClean="0"/>
              <a:t>basta</a:t>
            </a:r>
            <a:r>
              <a:rPr lang="en-US" dirty="0" smtClean="0"/>
              <a:t> con </a:t>
            </a:r>
            <a:r>
              <a:rPr lang="en-US" dirty="0" err="1" smtClean="0"/>
              <a:t>hacer</a:t>
            </a:r>
            <a:r>
              <a:rPr lang="en-US" dirty="0" smtClean="0"/>
              <a:t> 100 </a:t>
            </a:r>
            <a:r>
              <a:rPr lang="en-US" dirty="0" err="1" smtClean="0"/>
              <a:t>coridas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pic>
        <p:nvPicPr>
          <p:cNvPr id="4" name="Picture 3" descr="Screen shot 2013-06-27 at 11.53.23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4705"/>
            <a:ext cx="9144000" cy="27485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93872" y="4868298"/>
            <a:ext cx="435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Ingreso</a:t>
            </a:r>
            <a:r>
              <a:rPr lang="en-US" dirty="0" smtClean="0"/>
              <a:t> y </a:t>
            </a:r>
            <a:r>
              <a:rPr lang="en-US" dirty="0" err="1" smtClean="0"/>
              <a:t>Costo</a:t>
            </a:r>
            <a:r>
              <a:rPr lang="en-US" dirty="0" smtClean="0"/>
              <a:t> de </a:t>
            </a:r>
            <a:r>
              <a:rPr lang="en-US" dirty="0" err="1" smtClean="0"/>
              <a:t>Oportunidad</a:t>
            </a:r>
            <a:r>
              <a:rPr lang="en-US" dirty="0" smtClean="0"/>
              <a:t> en </a:t>
            </a:r>
            <a:r>
              <a:rPr lang="en-US" dirty="0" err="1" smtClean="0"/>
              <a:t>Millones</a:t>
            </a:r>
            <a:r>
              <a:rPr lang="en-US" dirty="0" smtClean="0"/>
              <a:t> de ARS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27 at 11.54.2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054100"/>
            <a:ext cx="7899400" cy="474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Formulación del problema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511700"/>
            <a:ext cx="8229600" cy="430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¿Qué?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/>
              <a:t>Administrar recursos 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/>
              <a:t>Elegir </a:t>
            </a:r>
            <a:r>
              <a:rPr lang="en" dirty="0"/>
              <a:t>proyectos</a:t>
            </a:r>
          </a:p>
          <a:p>
            <a:endParaRPr lang="en" dirty="0" smtClean="0"/>
          </a:p>
          <a:p>
            <a:pPr lvl="0" rtl="0">
              <a:buNone/>
            </a:pPr>
            <a:r>
              <a:rPr lang="en" dirty="0" smtClean="0"/>
              <a:t>¿</a:t>
            </a:r>
            <a:r>
              <a:rPr lang="en" dirty="0"/>
              <a:t>Para qué?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No tener programadores sin trabajar.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Poder aceptar proyectos </a:t>
            </a:r>
            <a:r>
              <a:rPr lang="en" b="1" i="1" dirty="0"/>
              <a:t>atractivos</a:t>
            </a:r>
          </a:p>
        </p:txBody>
      </p:sp>
      <p:sp>
        <p:nvSpPr>
          <p:cNvPr id="46" name="Shape 46"/>
          <p:cNvSpPr/>
          <p:nvPr/>
        </p:nvSpPr>
        <p:spPr>
          <a:xfrm>
            <a:off x="5553225" y="2068550"/>
            <a:ext cx="3047099" cy="1336499"/>
          </a:xfrm>
          <a:prstGeom prst="wedgeRoundRectCallout">
            <a:avLst>
              <a:gd name="adj1" fmla="val -85850"/>
              <a:gd name="adj2" fmla="val 52387"/>
              <a:gd name="adj3" fmla="val 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 sz="2400"/>
              <a:t>De forma INTELIGENTE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6-27 at 11.54.2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971550"/>
            <a:ext cx="8115300" cy="491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6-27 at 11.54.2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032877"/>
            <a:ext cx="7823200" cy="477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05534"/>
          </a:xfrm>
        </p:spPr>
        <p:txBody>
          <a:bodyPr/>
          <a:lstStyle/>
          <a:p>
            <a:r>
              <a:rPr lang="en-US" dirty="0" err="1" smtClean="0"/>
              <a:t>Conclusiones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68272"/>
            <a:ext cx="8229600" cy="4999627"/>
          </a:xfrm>
        </p:spPr>
        <p:txBody>
          <a:bodyPr/>
          <a:lstStyle/>
          <a:p>
            <a:r>
              <a:rPr lang="en-US" dirty="0" err="1" smtClean="0"/>
              <a:t>Aprovechamiento</a:t>
            </a:r>
            <a:r>
              <a:rPr lang="en-US" dirty="0" smtClean="0"/>
              <a:t> </a:t>
            </a:r>
            <a:r>
              <a:rPr lang="en-US" dirty="0" err="1" smtClean="0"/>
              <a:t>óptimo</a:t>
            </a:r>
            <a:r>
              <a:rPr lang="en-US" dirty="0" smtClean="0"/>
              <a:t> de </a:t>
            </a:r>
            <a:r>
              <a:rPr lang="en-US" dirty="0" err="1" smtClean="0"/>
              <a:t>recursos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Según</a:t>
            </a:r>
            <a:r>
              <a:rPr lang="en-US" dirty="0" smtClean="0"/>
              <a:t> la </a:t>
            </a:r>
            <a:r>
              <a:rPr lang="en-US" dirty="0" err="1" smtClean="0"/>
              <a:t>ganancia</a:t>
            </a:r>
            <a:r>
              <a:rPr lang="en-US" dirty="0" smtClean="0"/>
              <a:t>, no hay </a:t>
            </a:r>
            <a:r>
              <a:rPr lang="en-US" dirty="0" err="1" smtClean="0"/>
              <a:t>diferencias</a:t>
            </a:r>
            <a:r>
              <a:rPr lang="en-US" dirty="0" smtClean="0"/>
              <a:t> </a:t>
            </a:r>
            <a:r>
              <a:rPr lang="en-US" dirty="0" err="1" smtClean="0"/>
              <a:t>significativas</a:t>
            </a:r>
            <a:r>
              <a:rPr lang="en-US" dirty="0" smtClean="0"/>
              <a:t> entre </a:t>
            </a:r>
            <a:r>
              <a:rPr lang="en-US" dirty="0" err="1" smtClean="0"/>
              <a:t>estrategias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Según</a:t>
            </a:r>
            <a:r>
              <a:rPr lang="en-US" dirty="0" smtClean="0"/>
              <a:t> </a:t>
            </a:r>
            <a:r>
              <a:rPr lang="en-US" dirty="0" err="1" smtClean="0"/>
              <a:t>costo</a:t>
            </a:r>
            <a:r>
              <a:rPr lang="en-US" dirty="0" smtClean="0"/>
              <a:t> de </a:t>
            </a:r>
            <a:r>
              <a:rPr lang="en-US" dirty="0" err="1" smtClean="0"/>
              <a:t>oportunidad</a:t>
            </a:r>
            <a:r>
              <a:rPr lang="en-US" dirty="0" smtClean="0"/>
              <a:t>, la </a:t>
            </a:r>
            <a:r>
              <a:rPr lang="en-US" dirty="0" err="1" smtClean="0"/>
              <a:t>estrategia</a:t>
            </a:r>
            <a:r>
              <a:rPr lang="en-US" dirty="0" smtClean="0"/>
              <a:t> 2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mejor</a:t>
            </a:r>
            <a:r>
              <a:rPr lang="en-US" dirty="0" smtClean="0"/>
              <a:t>,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un </a:t>
            </a:r>
            <a:r>
              <a:rPr lang="en-US" dirty="0" err="1" smtClean="0"/>
              <a:t>costo</a:t>
            </a:r>
            <a:r>
              <a:rPr lang="en-US" dirty="0" smtClean="0"/>
              <a:t> de </a:t>
            </a:r>
            <a:r>
              <a:rPr lang="en-US" dirty="0" err="1" smtClean="0"/>
              <a:t>oportunidad</a:t>
            </a:r>
            <a:r>
              <a:rPr lang="en-US" dirty="0" smtClean="0"/>
              <a:t> </a:t>
            </a:r>
            <a:r>
              <a:rPr lang="en-US" dirty="0" err="1" smtClean="0"/>
              <a:t>significativamente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 a 1.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Próximos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estrategias</a:t>
            </a:r>
            <a:r>
              <a:rPr lang="en-US" dirty="0" smtClean="0"/>
              <a:t> de </a:t>
            </a:r>
            <a:r>
              <a:rPr lang="en-US" dirty="0" err="1" smtClean="0"/>
              <a:t>decisión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Extender los </a:t>
            </a:r>
            <a:r>
              <a:rPr lang="en-US" dirty="0" err="1" smtClean="0"/>
              <a:t>rangos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desarrolladores</a:t>
            </a:r>
            <a:r>
              <a:rPr lang="en-US" dirty="0" smtClean="0"/>
              <a:t> </a:t>
            </a:r>
            <a:r>
              <a:rPr lang="en-US" dirty="0" err="1" smtClean="0"/>
              <a:t>reservados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r>
              <a:rPr lang="en-US" dirty="0" smtClean="0"/>
              <a:t> de </a:t>
            </a:r>
            <a:r>
              <a:rPr lang="en-US" dirty="0" err="1" smtClean="0"/>
              <a:t>quiebre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Inclusión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“</a:t>
            </a:r>
            <a:r>
              <a:rPr lang="en-US" dirty="0" err="1" smtClean="0"/>
              <a:t>época</a:t>
            </a:r>
            <a:r>
              <a:rPr lang="en-US" dirty="0" smtClean="0"/>
              <a:t> de crisis”.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Demo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sp>
        <p:nvSpPr>
          <p:cNvPr id="127" name="Shape 127"/>
          <p:cNvSpPr/>
          <p:nvPr/>
        </p:nvSpPr>
        <p:spPr>
          <a:xfrm>
            <a:off x="960050" y="1853501"/>
            <a:ext cx="2936149" cy="20412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8" name="Shape 128"/>
          <p:cNvSpPr/>
          <p:nvPr/>
        </p:nvSpPr>
        <p:spPr>
          <a:xfrm>
            <a:off x="820700" y="4070500"/>
            <a:ext cx="2840925" cy="21321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29" name="Shape 129"/>
          <p:cNvSpPr/>
          <p:nvPr/>
        </p:nvSpPr>
        <p:spPr>
          <a:xfrm>
            <a:off x="4498725" y="1595237"/>
            <a:ext cx="2360549" cy="2132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30" name="Shape 130"/>
          <p:cNvSpPr/>
          <p:nvPr/>
        </p:nvSpPr>
        <p:spPr>
          <a:xfrm>
            <a:off x="4498725" y="3905025"/>
            <a:ext cx="3194025" cy="254489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260359" y="445000"/>
            <a:ext cx="6623275" cy="596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743200" indent="457200">
              <a:buNone/>
            </a:pPr>
            <a:r>
              <a:rPr lang="en" sz="9600"/>
              <a:t>
 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Modelado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ctr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Proyecto</a:t>
            </a:r>
          </a:p>
          <a:p>
            <a:endParaRPr lang="en"/>
          </a:p>
          <a:p>
            <a:endParaRPr lang="en"/>
          </a:p>
          <a:p>
            <a:pPr marL="457200" lvl="0" indent="-419100" algn="ctr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Organización</a:t>
            </a:r>
          </a:p>
          <a:p>
            <a:endParaRPr lang="en"/>
          </a:p>
          <a:p>
            <a:endParaRPr lang="en"/>
          </a:p>
          <a:p>
            <a:pPr marL="457200" lvl="0" indent="-419100" algn="ctr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Workflow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La capacitación del personal y su curva de </a:t>
            </a:r>
            <a:r>
              <a:rPr lang="en" dirty="0" smtClean="0"/>
              <a:t>aprendizaje</a:t>
            </a:r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Nuevos requerimientos en el </a:t>
            </a:r>
            <a:r>
              <a:rPr lang="en" dirty="0" smtClean="0"/>
              <a:t>proyecto</a:t>
            </a:r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Competencia, mercado, </a:t>
            </a:r>
            <a:r>
              <a:rPr lang="en" dirty="0" smtClean="0"/>
              <a:t>precios</a:t>
            </a:r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La situación financiera de la empresa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s-ES_tradnl" dirty="0" smtClean="0"/>
              <a:t>El recambio </a:t>
            </a:r>
            <a:r>
              <a:rPr lang="en" dirty="0" smtClean="0"/>
              <a:t>de </a:t>
            </a:r>
            <a:r>
              <a:rPr lang="en" dirty="0"/>
              <a:t>desarrolladores</a:t>
            </a:r>
          </a:p>
          <a:p>
            <a:endParaRPr lang="en" dirty="0"/>
          </a:p>
          <a:p>
            <a:endParaRPr lang="en" dirty="0"/>
          </a:p>
          <a:p>
            <a:endParaRPr lang="en" dirty="0"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-79575" y="280450"/>
            <a:ext cx="9816000" cy="707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Restricciones-Límites del Problema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Variables de control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
Cantidad de programadores que se “reservan” (para proyectos atractivos).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Estrategia de decisión de aceptación de proyectos.</a:t>
            </a:r>
          </a:p>
          <a:p>
            <a:endParaRPr lang="en"/>
          </a:p>
          <a:p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Variables Aleatorias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78571"/>
              <a:buFont typeface="Arial"/>
              <a:buChar char="•"/>
            </a:pPr>
            <a:r>
              <a:rPr lang="en" sz="2800" dirty="0"/>
              <a:t>Cantidad de proyectos que llegan en un determinado período</a:t>
            </a:r>
            <a:r>
              <a:rPr lang="en" sz="2800" dirty="0" smtClean="0"/>
              <a:t>.</a:t>
            </a:r>
            <a:endParaRPr lang="es-ES_tradnl" sz="2800" dirty="0" smtClean="0"/>
          </a:p>
          <a:p>
            <a:pPr marL="457200" lvl="0" indent="-419100" rtl="0">
              <a:buClr>
                <a:srgbClr val="000000"/>
              </a:buClr>
              <a:buSzPct val="178571"/>
              <a:buFont typeface="Arial"/>
              <a:buChar char="•"/>
            </a:pPr>
            <a:endParaRPr lang="en" sz="2800" dirty="0"/>
          </a:p>
          <a:p>
            <a:pPr marL="457200" lvl="0" indent="-419100" rtl="0">
              <a:buClr>
                <a:srgbClr val="000000"/>
              </a:buClr>
              <a:buSzPct val="178571"/>
              <a:buFont typeface="Arial"/>
              <a:buChar char="•"/>
            </a:pPr>
            <a:r>
              <a:rPr lang="en" sz="2800" dirty="0"/>
              <a:t>Tipo del proyecto (pequeño, mediano o grande).</a:t>
            </a:r>
          </a:p>
          <a:p>
            <a:pPr marL="857250" lvl="1" indent="-419100">
              <a:buSzPct val="178571"/>
              <a:buFont typeface="Arial"/>
              <a:buChar char="•"/>
            </a:pPr>
            <a:r>
              <a:rPr lang="en" sz="2200" dirty="0"/>
              <a:t>Tamaño del proyecto (medido en horas-hombre).</a:t>
            </a:r>
          </a:p>
          <a:p>
            <a:pPr marL="857250" lvl="1" indent="-419100">
              <a:buSzPct val="178571"/>
              <a:buFont typeface="Arial"/>
              <a:buChar char="•"/>
            </a:pPr>
            <a:r>
              <a:rPr lang="en" sz="2200" dirty="0"/>
              <a:t>Precio por hora del proyecto</a:t>
            </a:r>
            <a:r>
              <a:rPr lang="en" sz="2200" dirty="0" smtClean="0"/>
              <a:t>.</a:t>
            </a:r>
            <a:endParaRPr lang="en" sz="2200" dirty="0"/>
          </a:p>
          <a:p>
            <a:pPr marL="857250" lvl="1" indent="-419100">
              <a:buSzPct val="178571"/>
              <a:buFont typeface="Arial"/>
              <a:buChar char="•"/>
            </a:pPr>
            <a:r>
              <a:rPr lang="en" sz="2200" dirty="0"/>
              <a:t>Cantidad de desarrolladores pretendidos</a:t>
            </a:r>
            <a:r>
              <a:rPr lang="en" sz="2200" dirty="0" smtClean="0"/>
              <a:t>.</a:t>
            </a:r>
            <a:endParaRPr lang="es-ES_tradnl" sz="2200" dirty="0" smtClean="0"/>
          </a:p>
          <a:p>
            <a:pPr marL="838200" lvl="2" indent="0">
              <a:buSzPct val="178571"/>
              <a:buNone/>
            </a:pPr>
            <a:endParaRPr lang="es-ES_tradnl" sz="2200" dirty="0"/>
          </a:p>
          <a:p>
            <a:pPr marL="1257300" lvl="2" indent="-419100">
              <a:buSzPct val="178571"/>
              <a:buFont typeface="Arial"/>
              <a:buChar char="•"/>
            </a:pPr>
            <a:endParaRPr lang="en" sz="2200" dirty="0"/>
          </a:p>
          <a:p>
            <a:endParaRPr lang="en" sz="2800" dirty="0"/>
          </a:p>
          <a:p>
            <a:endParaRPr lang="en" sz="2800" dirty="0"/>
          </a:p>
          <a:p>
            <a:endParaRPr lang="en" sz="2800" dirty="0"/>
          </a:p>
          <a:p>
            <a:endParaRPr lang="en" sz="2800" dirty="0"/>
          </a:p>
        </p:txBody>
      </p:sp>
      <p:pic>
        <p:nvPicPr>
          <p:cNvPr id="3" name="Picture 2" descr="CodeCogsEq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80" y="5008357"/>
            <a:ext cx="5266690" cy="5867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Funciones Objetivos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/>
            <a:r>
              <a:rPr lang="es-ES_tradnl" dirty="0" smtClean="0"/>
              <a:t>Ganancia </a:t>
            </a:r>
            <a:r>
              <a:rPr lang="en" dirty="0" smtClean="0"/>
              <a:t>generad</a:t>
            </a:r>
            <a:r>
              <a:rPr lang="es-ES_tradnl" dirty="0" smtClean="0"/>
              <a:t>a</a:t>
            </a:r>
            <a:r>
              <a:rPr lang="en" dirty="0" smtClean="0"/>
              <a:t> </a:t>
            </a:r>
            <a:r>
              <a:rPr lang="en" dirty="0"/>
              <a:t>por los proyectos aceptados</a:t>
            </a:r>
            <a:r>
              <a:rPr lang="en" dirty="0" smtClean="0"/>
              <a:t>.</a:t>
            </a:r>
            <a:endParaRPr lang="es-ES_tradnl" dirty="0" smtClean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
Costo de oportunidad, </a:t>
            </a:r>
            <a:r>
              <a:rPr lang="es-ES_tradnl" dirty="0" smtClean="0"/>
              <a:t>ganancia </a:t>
            </a:r>
            <a:r>
              <a:rPr lang="en" dirty="0" smtClean="0"/>
              <a:t>que </a:t>
            </a:r>
            <a:r>
              <a:rPr lang="en" dirty="0"/>
              <a:t>hubieran generado los proyectos rechazados</a:t>
            </a:r>
            <a:r>
              <a:rPr lang="en" dirty="0" smtClean="0"/>
              <a:t>.</a:t>
            </a:r>
            <a:endParaRPr lang="en" dirty="0"/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Porcentaje de recursos utilizados.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de </a:t>
            </a:r>
            <a:r>
              <a:rPr lang="en-US" dirty="0" err="1" smtClean="0"/>
              <a:t>cuadros</a:t>
            </a:r>
            <a:endParaRPr lang="en-US" dirty="0"/>
          </a:p>
        </p:txBody>
      </p:sp>
      <p:pic>
        <p:nvPicPr>
          <p:cNvPr id="4" name="Picture 3" descr="Screen shot 2013-06-27 at 11.10.21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6" y="2405873"/>
            <a:ext cx="8992701" cy="25320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851</Words>
  <Application>Microsoft Macintosh PowerPoint</Application>
  <PresentationFormat>On-screen Show (4:3)</PresentationFormat>
  <Paragraphs>180</Paragraphs>
  <Slides>35</Slides>
  <Notes>20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/>
      <vt:lpstr>Simulación de Sistemas Trabajo Práctico Especial</vt:lpstr>
      <vt:lpstr>PowerPoint Presentation</vt:lpstr>
      <vt:lpstr>Formulación del problema</vt:lpstr>
      <vt:lpstr>Modelado</vt:lpstr>
      <vt:lpstr>Restricciones-Límites del Problema</vt:lpstr>
      <vt:lpstr>Variables de control</vt:lpstr>
      <vt:lpstr>Variables Aleatorias</vt:lpstr>
      <vt:lpstr>Funciones Objetivos</vt:lpstr>
      <vt:lpstr>Plan de cuadros</vt:lpstr>
      <vt:lpstr>Diagrama de Bloques</vt:lpstr>
      <vt:lpstr>Estrategias de decisión</vt:lpstr>
      <vt:lpstr>Desarrolladores reservados </vt:lpstr>
      <vt:lpstr>Asignación de recursos</vt:lpstr>
      <vt:lpstr>Modelo de datos</vt:lpstr>
      <vt:lpstr>Tipo de proyecto.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Modelo Operacional</vt:lpstr>
      <vt:lpstr>Modelo Operacional – Cont.</vt:lpstr>
      <vt:lpstr>Plan de experimentación</vt:lpstr>
      <vt:lpstr>Verificación</vt:lpstr>
      <vt:lpstr>Número de corridas necesarias</vt:lpstr>
      <vt:lpstr>Resultados</vt:lpstr>
      <vt:lpstr>PowerPoint Presentation</vt:lpstr>
      <vt:lpstr>PowerPoint Presentation</vt:lpstr>
      <vt:lpstr>PowerPoint Presentation</vt:lpstr>
      <vt:lpstr>Conclusiones</vt:lpstr>
      <vt:lpstr>Próximos pasos</vt:lpstr>
      <vt:lpstr>Demo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 Sistemas Trabajo Práctico Especial</dc:title>
  <cp:lastModifiedBy>Juan Civile</cp:lastModifiedBy>
  <cp:revision>36</cp:revision>
  <dcterms:created xsi:type="dcterms:W3CDTF">2013-06-27T14:05:03Z</dcterms:created>
  <dcterms:modified xsi:type="dcterms:W3CDTF">2013-06-28T01:53:53Z</dcterms:modified>
</cp:coreProperties>
</file>