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1.png" ContentType="image/png"/>
  <Override PartName="/ppt/media/image20.png" ContentType="image/png"/>
  <Override PartName="/ppt/media/image10.jpeg" ContentType="image/jpeg"/>
  <Override PartName="/ppt/media/image13.png" ContentType="image/png"/>
  <Override PartName="/ppt/media/image22.png" ContentType="image/png"/>
  <Override PartName="/ppt/media/image15.png" ContentType="image/png"/>
  <Override PartName="/ppt/media/image24.png" ContentType="image/png"/>
  <Override PartName="/ppt/media/image1.jpeg" ContentType="image/jpeg"/>
  <Override PartName="/ppt/media/image17.png" ContentType="image/png"/>
  <Override PartName="/ppt/media/image26.png" ContentType="image/png"/>
  <Override PartName="/ppt/media/image19.png" ContentType="image/png"/>
  <Override PartName="/ppt/media/image28.png" ContentType="image/png"/>
  <Override PartName="/ppt/media/image31.jpeg" ContentType="image/jpeg"/>
  <Override PartName="/ppt/media/image5.jpeg" ContentType="image/jpeg"/>
  <Override PartName="/ppt/media/image33.jpeg" ContentType="image/jpeg"/>
  <Override PartName="/ppt/media/image6.png" ContentType="image/png"/>
  <Override PartName="/ppt/media/image8.png" ContentType="image/png"/>
  <Override PartName="/ppt/media/image12.png" ContentType="image/png"/>
  <Override PartName="/ppt/media/image21.png" ContentType="image/png"/>
  <Override PartName="/ppt/media/image14.png" ContentType="image/png"/>
  <Override PartName="/ppt/media/image23.png" ContentType="image/png"/>
  <Override PartName="/ppt/media/image16.png" ContentType="image/png"/>
  <Override PartName="/ppt/media/image25.png" ContentType="image/png"/>
  <Override PartName="/ppt/media/image18.png" ContentType="image/png"/>
  <Override PartName="/ppt/media/image2.jpeg" ContentType="image/jpeg"/>
  <Override PartName="/ppt/media/image30.jpeg" ContentType="image/jpeg"/>
  <Override PartName="/ppt/media/image27.png" ContentType="image/png"/>
  <Override PartName="/ppt/media/image29.png" ContentType="image/png"/>
  <Override PartName="/ppt/media/image4.jpeg" ContentType="image/jpeg"/>
  <Override PartName="/ppt/media/image32.jpeg" ContentType="image/jpeg"/>
  <Override PartName="/ppt/media/image3.png" ContentType="image/png"/>
  <Override PartName="/ppt/media/image34.jpeg" ContentType="image/jpeg"/>
  <Override PartName="/ppt/media/image7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 sz="1400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 sz="1400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1B990BDF-A5C3-4C0D-96D9-2174C79A2979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91440" lIns="0" rIns="0" t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/>
              <a:t>----- Meeting Notes (27/06/13 21:27) -----</a:t>
            </a:r>
            <a:endParaRPr/>
          </a:p>
          <a:p>
            <a:pPr>
              <a:lnSpc>
                <a:spcPct val="100000"/>
              </a:lnSpc>
            </a:pPr>
            <a:r>
              <a:rPr lang="en-US" sz="1100"/>
              <a:t>aclarar fuerte que no lo hacemos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77400"/>
            <a:ext cx="82288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774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774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30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774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6774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7740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77400"/>
            <a:ext cx="82288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6774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774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30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774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774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7740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jpeg"/><Relationship Id="rId1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74320" y="1105560"/>
            <a:ext cx="8769960" cy="1545840"/>
          </a:xfrm>
          <a:prstGeom prst="rect">
            <a:avLst/>
          </a:prstGeom>
        </p:spPr>
        <p:txBody>
          <a:bodyPr anchor="b" bIns="91440" lIns="90000" rIns="90000" tIns="91440"/>
          <a:p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Simulación de Sistemas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Trabajo Práctico Especial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86480" y="4985640"/>
            <a:ext cx="8423280" cy="1045800"/>
          </a:xfrm>
          <a:prstGeom prst="rect">
            <a:avLst/>
          </a:prstGeom>
        </p:spPr>
        <p:txBody>
          <a:bodyPr bIns="91440" lIns="90000" rIns="90000" t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666666"/>
                </a:solidFill>
                <a:latin typeface="Arial"/>
                <a:ea typeface="Arial"/>
              </a:rPr>
              <a:t>Grupo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666666"/>
                </a:solidFill>
                <a:latin typeface="Arial"/>
                <a:ea typeface="Arial"/>
              </a:rPr>
              <a:t>Alvaro Crespo - Juan Pablo Civile - Agustín Marseillan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274320" y="3251520"/>
            <a:ext cx="8335440" cy="1045800"/>
          </a:xfrm>
          <a:prstGeom prst="rect">
            <a:avLst/>
          </a:prstGeom>
        </p:spPr>
        <p:txBody>
          <a:bodyPr bIns="91440" lIns="90000" rIns="90000" tIns="91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666666"/>
                </a:solidFill>
                <a:latin typeface="Arial"/>
                <a:ea typeface="Arial"/>
              </a:rPr>
              <a:t>Simulación de estrategia comercial de una software factory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Plan de cuadros</a:t>
            </a:r>
            <a:endParaRPr/>
          </a:p>
        </p:txBody>
      </p:sp>
      <p:pic>
        <p:nvPicPr>
          <p:cNvPr descr="" id="10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6240" y="2286000"/>
            <a:ext cx="8351640" cy="249444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-32652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Diagrama de Bloques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1232640" y="816480"/>
            <a:ext cx="6670800" cy="60408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sp>
        <p:nvSpPr>
          <p:cNvPr id="108" name="CustomShape 4"/>
          <p:cNvSpPr/>
          <p:nvPr/>
        </p:nvSpPr>
        <p:spPr>
          <a:xfrm>
            <a:off x="5943600" y="4572000"/>
            <a:ext cx="3200400" cy="164592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Período = 1 mes</a:t>
            </a:r>
            <a:endParaRPr/>
          </a:p>
          <a:p>
            <a:pPr algn="ctr"/>
            <a:r>
              <a:rPr lang="en-US"/>
              <a:t>T = 10 años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Asignación de recursos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34604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Trabajan sobre el proyecto los desarrolladores que fueron pactados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Si hay desarrolladores sin trabajo, se los asigna temporalmente al proyecto más cercano a la entrega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Incluye desarrolladores reservados sin asignar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Desarrolladores reservados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Por si llega un proyecto atractivo y no se lo puede aceptar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 activan desarrolladores reservados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La estrategia determina que es </a:t>
            </a:r>
            <a:r>
              <a:rPr b="1" i="1" lang="en-US" sz="3000">
                <a:solidFill>
                  <a:srgbClr val="000000"/>
                </a:solidFill>
                <a:latin typeface="Arial"/>
                <a:ea typeface="Arial"/>
              </a:rPr>
              <a:t>atractivo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Los proyectos mejores que el 80% percentil histórico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1520" y="695880"/>
            <a:ext cx="8228880" cy="6753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Modelo de datos</a:t>
            </a:r>
            <a:endParaRPr/>
          </a:p>
        </p:txBody>
      </p:sp>
      <p:pic>
        <p:nvPicPr>
          <p:cNvPr descr="" id="11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2926080"/>
            <a:ext cx="6211440" cy="3340800"/>
          </a:xfrm>
          <a:prstGeom prst="rect">
            <a:avLst/>
          </a:prstGeom>
        </p:spPr>
      </p:pic>
      <p:sp>
        <p:nvSpPr>
          <p:cNvPr id="115" name="CustomShape 2"/>
          <p:cNvSpPr/>
          <p:nvPr/>
        </p:nvSpPr>
        <p:spPr>
          <a:xfrm>
            <a:off x="274320" y="1645920"/>
            <a:ext cx="8137800" cy="990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800"/>
              <a:t>Cantidad de proyectos por mes</a:t>
            </a:r>
            <a:endParaRPr/>
          </a:p>
          <a:p>
            <a:r>
              <a:rPr lang="en-US" sz="2800"/>
              <a:t>Distribución de Poisson(3).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30040"/>
            <a:ext cx="8228880" cy="69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Tipo de proyecto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923400"/>
            <a:ext cx="8320680" cy="2185200"/>
          </a:xfrm>
          <a:prstGeom prst="rect">
            <a:avLst/>
          </a:prstGeom>
        </p:spPr>
        <p:txBody>
          <a:bodyPr bIns="91440" lIns="90000" rIns="90000" tIns="91440"/>
          <a:p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Distribución Uniforme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Proyecto Pequeño = 10%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Proyecto Mediano = 75%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Proyecto Grande = 15%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1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3200400"/>
            <a:ext cx="6766200" cy="318204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82880" y="794520"/>
            <a:ext cx="5263200" cy="22226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2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600" y="822960"/>
            <a:ext cx="2834280" cy="1737000"/>
          </a:xfrm>
          <a:prstGeom prst="rect">
            <a:avLst/>
          </a:prstGeom>
        </p:spPr>
      </p:pic>
      <p:sp>
        <p:nvSpPr>
          <p:cNvPr id="121" name="CustomShape 2"/>
          <p:cNvSpPr/>
          <p:nvPr/>
        </p:nvSpPr>
        <p:spPr>
          <a:xfrm>
            <a:off x="1201680" y="3108960"/>
            <a:ext cx="5198760" cy="939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Proyecto Mediano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Distribución triangular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Min = 2000 Max = 4500  Moda = 3200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1188720" y="4663440"/>
            <a:ext cx="5262840" cy="939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Proyecto Grande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Distribución triangular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Min = 4500  Max = 8000  Moda = 5300</a:t>
            </a:r>
            <a:endParaRPr/>
          </a:p>
        </p:txBody>
      </p:sp>
      <p:pic>
        <p:nvPicPr>
          <p:cNvPr descr="" id="12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20920" y="2743200"/>
            <a:ext cx="2856960" cy="1685160"/>
          </a:xfrm>
          <a:prstGeom prst="rect">
            <a:avLst/>
          </a:prstGeom>
        </p:spPr>
      </p:pic>
      <p:sp>
        <p:nvSpPr>
          <p:cNvPr id="124" name="CustomShape 4"/>
          <p:cNvSpPr/>
          <p:nvPr/>
        </p:nvSpPr>
        <p:spPr>
          <a:xfrm>
            <a:off x="1263960" y="1345680"/>
            <a:ext cx="5136480" cy="939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Proyecto Pequeño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Distribución triangular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Min = 500  Max = 3200  Moda = 2000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457560" y="230040"/>
            <a:ext cx="8228880" cy="69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Horas de proyecto</a:t>
            </a:r>
            <a:endParaRPr/>
          </a:p>
        </p:txBody>
      </p:sp>
      <p:pic>
        <p:nvPicPr>
          <p:cNvPr descr="" id="12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20920" y="4591080"/>
            <a:ext cx="2856960" cy="170424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51240" y="274320"/>
            <a:ext cx="6274800" cy="680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Precio por hora de proyecto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1235160" y="1463040"/>
            <a:ext cx="3729600" cy="1223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Proyecto Pequeño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Distribución Triangular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Min = 200  Max = 300  Moda = 290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1242720" y="5212080"/>
            <a:ext cx="4883400" cy="939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Proyecto Grande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Distribución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Min = 180  Max = 310  Moda = 230  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1188720" y="3291840"/>
            <a:ext cx="4883400" cy="939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Proyecto Mediano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Distribución Triangular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Min = 200  Max = 240  Moda = 220</a:t>
            </a:r>
            <a:endParaRPr/>
          </a:p>
        </p:txBody>
      </p:sp>
      <p:pic>
        <p:nvPicPr>
          <p:cNvPr descr="" id="13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600" y="4869360"/>
            <a:ext cx="2856960" cy="1713960"/>
          </a:xfrm>
          <a:prstGeom prst="rect">
            <a:avLst/>
          </a:prstGeom>
        </p:spPr>
      </p:pic>
      <p:pic>
        <p:nvPicPr>
          <p:cNvPr descr="" id="13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43600" y="2926080"/>
            <a:ext cx="2856960" cy="1732680"/>
          </a:xfrm>
          <a:prstGeom prst="rect">
            <a:avLst/>
          </a:prstGeom>
        </p:spPr>
      </p:pic>
      <p:pic>
        <p:nvPicPr>
          <p:cNvPr descr="" id="13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20920" y="1005840"/>
            <a:ext cx="2856960" cy="174240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 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93200" y="1600200"/>
            <a:ext cx="8228880" cy="49669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920240"/>
            <a:ext cx="7863480" cy="3178440"/>
          </a:xfrm>
          <a:prstGeom prst="rect">
            <a:avLst/>
          </a:prstGeom>
        </p:spPr>
      </p:pic>
      <p:sp>
        <p:nvSpPr>
          <p:cNvPr id="137" name="CustomShape 3"/>
          <p:cNvSpPr/>
          <p:nvPr/>
        </p:nvSpPr>
        <p:spPr>
          <a:xfrm>
            <a:off x="640080" y="507960"/>
            <a:ext cx="8229240" cy="6804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Horas y Precio por hora de proyecto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119160"/>
            <a:ext cx="8228880" cy="6555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</a:rPr>
              <a:t>Desarrolladores pretendidos</a:t>
            </a:r>
            <a:endParaRPr/>
          </a:p>
        </p:txBody>
      </p:sp>
      <p:pic>
        <p:nvPicPr>
          <p:cNvPr descr="" id="13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388240"/>
            <a:ext cx="7922880" cy="189792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1440" y="1667880"/>
            <a:ext cx="4116240" cy="11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sp>
        <p:nvSpPr>
          <p:cNvPr id="77" name="CustomShape 2"/>
          <p:cNvSpPr/>
          <p:nvPr/>
        </p:nvSpPr>
        <p:spPr>
          <a:xfrm>
            <a:off x="0" y="1526400"/>
            <a:ext cx="1847160" cy="1802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78" name="CustomShape 3"/>
          <p:cNvSpPr/>
          <p:nvPr/>
        </p:nvSpPr>
        <p:spPr>
          <a:xfrm>
            <a:off x="5749560" y="0"/>
            <a:ext cx="3275280" cy="14662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9" name="CustomShape 4"/>
          <p:cNvSpPr/>
          <p:nvPr/>
        </p:nvSpPr>
        <p:spPr>
          <a:xfrm>
            <a:off x="0" y="5067360"/>
            <a:ext cx="1847160" cy="180252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0" name="CustomShape 5"/>
          <p:cNvSpPr/>
          <p:nvPr/>
        </p:nvSpPr>
        <p:spPr>
          <a:xfrm>
            <a:off x="1730160" y="1733400"/>
            <a:ext cx="3170880" cy="13881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1" name="CustomShape 6"/>
          <p:cNvSpPr/>
          <p:nvPr/>
        </p:nvSpPr>
        <p:spPr>
          <a:xfrm>
            <a:off x="4406760" y="3883320"/>
            <a:ext cx="4736520" cy="11833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82" name="CustomShape 7"/>
          <p:cNvSpPr/>
          <p:nvPr/>
        </p:nvSpPr>
        <p:spPr>
          <a:xfrm>
            <a:off x="0" y="3812040"/>
            <a:ext cx="4406040" cy="118332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83" name="CustomShape 8"/>
          <p:cNvSpPr/>
          <p:nvPr/>
        </p:nvSpPr>
        <p:spPr>
          <a:xfrm>
            <a:off x="6223680" y="5314320"/>
            <a:ext cx="2934000" cy="13086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84" name="CustomShape 9"/>
          <p:cNvSpPr/>
          <p:nvPr/>
        </p:nvSpPr>
        <p:spPr>
          <a:xfrm>
            <a:off x="1847880" y="5601960"/>
            <a:ext cx="4375080" cy="118332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85" name="CustomShape 10"/>
          <p:cNvSpPr/>
          <p:nvPr/>
        </p:nvSpPr>
        <p:spPr>
          <a:xfrm>
            <a:off x="0" y="38880"/>
            <a:ext cx="5642640" cy="13881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70640" y="910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Modelo Operacional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582120" y="123408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Arquitectura - Python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wxPython - GUI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matplotlib - Gráficos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numpy - Generación de muestras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1234080" y="3283560"/>
            <a:ext cx="6102360" cy="29178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Modelo Operacional – Cont.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Etapas de desarrollo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Modelo de organización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Motor de simulación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Modelo de datos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Interfaz visual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Plan de experimentación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Plan de pruebas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Plan de experimentación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Diseño de diferentes estrategias.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Corridas con diferentes parámetros.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Probar escenarios irreales para ver el correcto funcionamiento.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Verificación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Generadores aleatorios: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Comparación de histogramas generados.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Estrategias de aceptación: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Generación de conjuntos de testeo con soluciones conocidas para el chequeo.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Número de corridas necesarias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Para obtener un intervalo de confianza de 5% con un nivel de significación del 99% basta con hacer 100 coridas.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Resultados</a:t>
            </a:r>
            <a:endParaRPr/>
          </a:p>
        </p:txBody>
      </p:sp>
      <p:pic>
        <p:nvPicPr>
          <p:cNvPr descr="" id="15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054880"/>
            <a:ext cx="9143280" cy="2747880"/>
          </a:xfrm>
          <a:prstGeom prst="rect">
            <a:avLst/>
          </a:prstGeom>
        </p:spPr>
      </p:pic>
      <p:sp>
        <p:nvSpPr>
          <p:cNvPr id="153" name="CustomShape 2"/>
          <p:cNvSpPr/>
          <p:nvPr/>
        </p:nvSpPr>
        <p:spPr>
          <a:xfrm>
            <a:off x="2406600" y="4868280"/>
            <a:ext cx="4330440" cy="303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Ingreso y Costo de Oportunidad en Millones de ARS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22440" y="1054080"/>
            <a:ext cx="7898760" cy="4749120"/>
          </a:xfrm>
          <a:prstGeom prst="rect">
            <a:avLst/>
          </a:prstGeom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5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514440" y="971640"/>
            <a:ext cx="8114760" cy="491436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6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60240" y="1032840"/>
            <a:ext cx="7822440" cy="4774320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8880" cy="7048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Conclusiones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1568160"/>
            <a:ext cx="8228880" cy="49989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Aprovechamiento óptimo de recursos.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Según la ganancia, no hay diferencias significativas entre estrategias.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Según costo de oportunidad, la estrategia de Facturación es mejor, ya que tiene un costo de oportunidad significativamente menor a la de Precio por Hora.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Formulación del problema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511640"/>
            <a:ext cx="8228880" cy="4300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¿Qué?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Administrar recursos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Elegir proyectos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¿Para qué?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No tener programadores sin trabajar.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Poder aceptar proyectos </a:t>
            </a:r>
            <a:r>
              <a:rPr b="1" i="1" lang="en-US" sz="3000">
                <a:solidFill>
                  <a:srgbClr val="000000"/>
                </a:solidFill>
                <a:latin typeface="Arial"/>
                <a:ea typeface="Arial"/>
              </a:rPr>
              <a:t>atractivos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5553360" y="2068560"/>
            <a:ext cx="3046320" cy="1335600"/>
          </a:xfrm>
          <a:prstGeom prst="wedgeRoundRectCallout">
            <a:avLst>
              <a:gd fmla="val -85850" name="adj1"/>
              <a:gd fmla="val 52387" name="adj2"/>
              <a:gd fmla="val 0" name="adj3"/>
            </a:avLst>
          </a:prstGeom>
          <a:ln w="19080">
            <a:solidFill>
              <a:srgbClr val="666666"/>
            </a:solidFill>
            <a:round/>
          </a:ln>
        </p:spPr>
        <p:txBody>
          <a:bodyPr anchor="ctr" bIns="91440" lIns="90000" rIns="90000" t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De forma INTELIGENTE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Próximos pasos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Agregar estrategias de decisión.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Extender los rangos de valores de desarrolladores reservados.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Encontrar puntos de quiebre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Inclusión de una “época de crisis”.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Demo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960120" y="1853640"/>
            <a:ext cx="2935440" cy="20404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sp>
        <p:nvSpPr>
          <p:cNvPr id="164" name="CustomShape 4"/>
          <p:cNvSpPr/>
          <p:nvPr/>
        </p:nvSpPr>
        <p:spPr>
          <a:xfrm>
            <a:off x="820800" y="4070520"/>
            <a:ext cx="2840040" cy="21315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65" name="CustomShape 5"/>
          <p:cNvSpPr/>
          <p:nvPr/>
        </p:nvSpPr>
        <p:spPr>
          <a:xfrm>
            <a:off x="4498560" y="1595160"/>
            <a:ext cx="2359800" cy="21315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6" name="CustomShape 6"/>
          <p:cNvSpPr/>
          <p:nvPr/>
        </p:nvSpPr>
        <p:spPr>
          <a:xfrm>
            <a:off x="4498560" y="3904920"/>
            <a:ext cx="3193200" cy="254412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260360" y="444960"/>
            <a:ext cx="6622560" cy="596736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sp>
        <p:nvSpPr>
          <p:cNvPr id="168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endParaRPr/>
          </a:p>
          <a:p>
            <a:pPr>
              <a:lnSpc>
                <a:spcPct val="100000"/>
              </a:lnSpc>
            </a:pPr>
            <a:r>
              <a:rPr lang="en-US" sz="9600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9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9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9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9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9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9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9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9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9600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Modelado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 algn="ctr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Proyecto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Organización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987120"/>
            <a:ext cx="8228880" cy="5580000"/>
          </a:xfrm>
          <a:prstGeom prst="rect">
            <a:avLst/>
          </a:prstGeom>
        </p:spPr>
        <p:txBody>
          <a:bodyPr bIns="91440" lIns="90000" rIns="90000" tIns="91440"/>
          <a:p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Para simplificar el problema,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3000" u="sng">
                <a:solidFill>
                  <a:srgbClr val="000000"/>
                </a:solidFill>
                <a:latin typeface="Arial"/>
                <a:ea typeface="Arial"/>
              </a:rPr>
              <a:t>no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tuvimos en cuenta: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La capacitación del personal y su curva de aprendizaje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Nuevos requerimientos en el proyecto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Competencia, mercado, precios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La situación financiera de la empresa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El recambio de desarrolladores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-79560" y="280440"/>
            <a:ext cx="9223560" cy="706320"/>
          </a:xfrm>
          <a:prstGeom prst="rect">
            <a:avLst/>
          </a:prstGeom>
        </p:spPr>
        <p:txBody>
          <a:bodyPr anchor="b" bIns="91440" lIns="90000" rIns="9000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Restricciones - Límites del Problema</a:t>
            </a:r>
            <a:endParaRPr/>
          </a:p>
        </p:txBody>
      </p:sp>
      <p:pic>
        <p:nvPicPr>
          <p:cNvPr descr="" id="9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0" y="1097280"/>
            <a:ext cx="2011320" cy="173700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Variables de control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Cantidad de programadores que se “reservan” (para proyectos atractivos).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Estrategia de decisión de aceptación de proyectos.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Variables Aleatorias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41768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Cantidad de proyectos que llegan en un determinado período.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Tipo del proyecto (pequeño, mediano o grande).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</a:rPr>
              <a:t>Tamaño del proyecto (medido en horas-hombre).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</a:rPr>
              <a:t>Precio por hora del proyecto.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</a:rPr>
              <a:t>Cantidad de desarrolladores pretendidos.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9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25480" y="5486400"/>
            <a:ext cx="5266080" cy="58608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Funciones Objetivos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Ganancia generada por los proyectos aceptados.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Costo de oportunidad, ganancia que hubieran generado los proyectos rechazados.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Porcentaje de recursos utilizados.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Estrategias de decisión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Mayor Precio / Hora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Desempate por mayor cantidad de Horas Hombre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Mayor Facturación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Desempate por Precio / Hora más alto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