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8" r:id="rId9"/>
    <p:sldId id="265" r:id="rId10"/>
    <p:sldId id="267" r:id="rId11"/>
    <p:sldId id="270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6B61D9-4B9D-420D-92E6-4ECEFFDDCBE3}" v="3" dt="2020-12-17T17:59:28.9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2973" autoAdjust="0"/>
  </p:normalViewPr>
  <p:slideViewPr>
    <p:cSldViewPr snapToGrid="0">
      <p:cViewPr varScale="1">
        <p:scale>
          <a:sx n="83" d="100"/>
          <a:sy n="83" d="100"/>
        </p:scale>
        <p:origin x="8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e Consalvo" userId="4eec8f038ea35e7d" providerId="LiveId" clId="{4B6B61D9-4B9D-420D-92E6-4ECEFFDDCBE3}"/>
    <pc:docChg chg="undo redo custSel addSld delSld modSld addSection delSection modSection">
      <pc:chgData name="Daniele Consalvo" userId="4eec8f038ea35e7d" providerId="LiveId" clId="{4B6B61D9-4B9D-420D-92E6-4ECEFFDDCBE3}" dt="2020-12-17T17:59:38.025" v="3871" actId="1076"/>
      <pc:docMkLst>
        <pc:docMk/>
      </pc:docMkLst>
      <pc:sldChg chg="modNotesTx">
        <pc:chgData name="Daniele Consalvo" userId="4eec8f038ea35e7d" providerId="LiveId" clId="{4B6B61D9-4B9D-420D-92E6-4ECEFFDDCBE3}" dt="2020-12-17T14:53:38.369" v="558" actId="20577"/>
        <pc:sldMkLst>
          <pc:docMk/>
          <pc:sldMk cId="3110245181" sldId="257"/>
        </pc:sldMkLst>
      </pc:sldChg>
      <pc:sldChg chg="modSp mod modNotesTx">
        <pc:chgData name="Daniele Consalvo" userId="4eec8f038ea35e7d" providerId="LiveId" clId="{4B6B61D9-4B9D-420D-92E6-4ECEFFDDCBE3}" dt="2020-12-17T15:54:27.137" v="2462" actId="1076"/>
        <pc:sldMkLst>
          <pc:docMk/>
          <pc:sldMk cId="3345832955" sldId="259"/>
        </pc:sldMkLst>
        <pc:picChg chg="mod">
          <ac:chgData name="Daniele Consalvo" userId="4eec8f038ea35e7d" providerId="LiveId" clId="{4B6B61D9-4B9D-420D-92E6-4ECEFFDDCBE3}" dt="2020-12-17T15:54:27.137" v="2462" actId="1076"/>
          <ac:picMkLst>
            <pc:docMk/>
            <pc:sldMk cId="3345832955" sldId="259"/>
            <ac:picMk id="10" creationId="{3F8DE990-C8D0-4A0F-B184-F953AE476F67}"/>
          </ac:picMkLst>
        </pc:picChg>
        <pc:picChg chg="mod">
          <ac:chgData name="Daniele Consalvo" userId="4eec8f038ea35e7d" providerId="LiveId" clId="{4B6B61D9-4B9D-420D-92E6-4ECEFFDDCBE3}" dt="2020-12-17T15:54:25.226" v="2461" actId="1076"/>
          <ac:picMkLst>
            <pc:docMk/>
            <pc:sldMk cId="3345832955" sldId="259"/>
            <ac:picMk id="15" creationId="{7D500940-DF09-4ED5-9246-CC1B17ECBE50}"/>
          </ac:picMkLst>
        </pc:picChg>
        <pc:picChg chg="mod">
          <ac:chgData name="Daniele Consalvo" userId="4eec8f038ea35e7d" providerId="LiveId" clId="{4B6B61D9-4B9D-420D-92E6-4ECEFFDDCBE3}" dt="2020-12-17T15:54:22.908" v="2460" actId="1076"/>
          <ac:picMkLst>
            <pc:docMk/>
            <pc:sldMk cId="3345832955" sldId="259"/>
            <ac:picMk id="17" creationId="{2DE74CFD-49F5-423A-B63A-6E84D09CB07E}"/>
          </ac:picMkLst>
        </pc:picChg>
      </pc:sldChg>
      <pc:sldChg chg="modNotesTx">
        <pc:chgData name="Daniele Consalvo" userId="4eec8f038ea35e7d" providerId="LiveId" clId="{4B6B61D9-4B9D-420D-92E6-4ECEFFDDCBE3}" dt="2020-12-17T15:04:37.049" v="931" actId="20577"/>
        <pc:sldMkLst>
          <pc:docMk/>
          <pc:sldMk cId="168885697" sldId="260"/>
        </pc:sldMkLst>
      </pc:sldChg>
      <pc:sldChg chg="addSp delSp modSp mod modNotesTx">
        <pc:chgData name="Daniele Consalvo" userId="4eec8f038ea35e7d" providerId="LiveId" clId="{4B6B61D9-4B9D-420D-92E6-4ECEFFDDCBE3}" dt="2020-12-17T17:59:38.025" v="3871" actId="1076"/>
        <pc:sldMkLst>
          <pc:docMk/>
          <pc:sldMk cId="3898485626" sldId="261"/>
        </pc:sldMkLst>
        <pc:picChg chg="add mod">
          <ac:chgData name="Daniele Consalvo" userId="4eec8f038ea35e7d" providerId="LiveId" clId="{4B6B61D9-4B9D-420D-92E6-4ECEFFDDCBE3}" dt="2020-12-17T17:59:38.025" v="3871" actId="1076"/>
          <ac:picMkLst>
            <pc:docMk/>
            <pc:sldMk cId="3898485626" sldId="261"/>
            <ac:picMk id="4" creationId="{D001E432-9C28-4E08-9A07-439078E7696B}"/>
          </ac:picMkLst>
        </pc:picChg>
        <pc:picChg chg="del">
          <ac:chgData name="Daniele Consalvo" userId="4eec8f038ea35e7d" providerId="LiveId" clId="{4B6B61D9-4B9D-420D-92E6-4ECEFFDDCBE3}" dt="2020-12-17T17:59:25.889" v="3866" actId="478"/>
          <ac:picMkLst>
            <pc:docMk/>
            <pc:sldMk cId="3898485626" sldId="261"/>
            <ac:picMk id="5" creationId="{026A71F7-8E2B-426D-8CE0-2110C846A97F}"/>
          </ac:picMkLst>
        </pc:picChg>
      </pc:sldChg>
      <pc:sldChg chg="modNotesTx">
        <pc:chgData name="Daniele Consalvo" userId="4eec8f038ea35e7d" providerId="LiveId" clId="{4B6B61D9-4B9D-420D-92E6-4ECEFFDDCBE3}" dt="2020-12-17T16:09:01.064" v="3865" actId="20577"/>
        <pc:sldMkLst>
          <pc:docMk/>
          <pc:sldMk cId="2923338123" sldId="262"/>
        </pc:sldMkLst>
      </pc:sldChg>
      <pc:sldChg chg="modNotesTx">
        <pc:chgData name="Daniele Consalvo" userId="4eec8f038ea35e7d" providerId="LiveId" clId="{4B6B61D9-4B9D-420D-92E6-4ECEFFDDCBE3}" dt="2020-12-17T16:02:28.568" v="3246" actId="20577"/>
        <pc:sldMkLst>
          <pc:docMk/>
          <pc:sldMk cId="3387327304" sldId="263"/>
        </pc:sldMkLst>
      </pc:sldChg>
      <pc:sldChg chg="modSp mod modNotesTx">
        <pc:chgData name="Daniele Consalvo" userId="4eec8f038ea35e7d" providerId="LiveId" clId="{4B6B61D9-4B9D-420D-92E6-4ECEFFDDCBE3}" dt="2020-12-17T15:54:14.010" v="2458" actId="20577"/>
        <pc:sldMkLst>
          <pc:docMk/>
          <pc:sldMk cId="3229517611" sldId="265"/>
        </pc:sldMkLst>
        <pc:spChg chg="mod">
          <ac:chgData name="Daniele Consalvo" userId="4eec8f038ea35e7d" providerId="LiveId" clId="{4B6B61D9-4B9D-420D-92E6-4ECEFFDDCBE3}" dt="2020-12-17T15:53:45.683" v="2347" actId="20577"/>
          <ac:spMkLst>
            <pc:docMk/>
            <pc:sldMk cId="3229517611" sldId="265"/>
            <ac:spMk id="14" creationId="{BFC321B3-42C2-4FB9-85D5-8B7ECA5BDE73}"/>
          </ac:spMkLst>
        </pc:spChg>
      </pc:sldChg>
      <pc:sldChg chg="addSp modSp mod modNotesTx">
        <pc:chgData name="Daniele Consalvo" userId="4eec8f038ea35e7d" providerId="LiveId" clId="{4B6B61D9-4B9D-420D-92E6-4ECEFFDDCBE3}" dt="2020-12-17T15:14:42.465" v="2088" actId="20577"/>
        <pc:sldMkLst>
          <pc:docMk/>
          <pc:sldMk cId="3046321668" sldId="267"/>
        </pc:sldMkLst>
        <pc:spChg chg="add mod">
          <ac:chgData name="Daniele Consalvo" userId="4eec8f038ea35e7d" providerId="LiveId" clId="{4B6B61D9-4B9D-420D-92E6-4ECEFFDDCBE3}" dt="2020-12-17T14:44:12.314" v="331" actId="1076"/>
          <ac:spMkLst>
            <pc:docMk/>
            <pc:sldMk cId="3046321668" sldId="267"/>
            <ac:spMk id="3" creationId="{6EDE5B47-48DF-4EAE-93B7-4119B2674C3A}"/>
          </ac:spMkLst>
        </pc:spChg>
      </pc:sldChg>
      <pc:sldChg chg="modSp add mod modNotesTx">
        <pc:chgData name="Daniele Consalvo" userId="4eec8f038ea35e7d" providerId="LiveId" clId="{4B6B61D9-4B9D-420D-92E6-4ECEFFDDCBE3}" dt="2020-12-17T16:05:13.753" v="3856" actId="20577"/>
        <pc:sldMkLst>
          <pc:docMk/>
          <pc:sldMk cId="1352795633" sldId="268"/>
        </pc:sldMkLst>
        <pc:spChg chg="mod">
          <ac:chgData name="Daniele Consalvo" userId="4eec8f038ea35e7d" providerId="LiveId" clId="{4B6B61D9-4B9D-420D-92E6-4ECEFFDDCBE3}" dt="2020-12-17T16:05:08.788" v="3855" actId="403"/>
          <ac:spMkLst>
            <pc:docMk/>
            <pc:sldMk cId="1352795633" sldId="268"/>
            <ac:spMk id="4" creationId="{43468717-827D-4899-95BB-3E103786977A}"/>
          </ac:spMkLst>
        </pc:spChg>
        <pc:spChg chg="mod">
          <ac:chgData name="Daniele Consalvo" userId="4eec8f038ea35e7d" providerId="LiveId" clId="{4B6B61D9-4B9D-420D-92E6-4ECEFFDDCBE3}" dt="2020-12-17T15:42:35.306" v="2281" actId="14100"/>
          <ac:spMkLst>
            <pc:docMk/>
            <pc:sldMk cId="1352795633" sldId="268"/>
            <ac:spMk id="6" creationId="{99593B01-8C75-48BE-9797-B4ED4157DA52}"/>
          </ac:spMkLst>
        </pc:spChg>
        <pc:spChg chg="mod">
          <ac:chgData name="Daniele Consalvo" userId="4eec8f038ea35e7d" providerId="LiveId" clId="{4B6B61D9-4B9D-420D-92E6-4ECEFFDDCBE3}" dt="2020-12-17T15:42:32.954" v="2280" actId="14100"/>
          <ac:spMkLst>
            <pc:docMk/>
            <pc:sldMk cId="1352795633" sldId="268"/>
            <ac:spMk id="7" creationId="{C35462BD-EFB4-42DE-8961-FACE468276BC}"/>
          </ac:spMkLst>
        </pc:spChg>
        <pc:spChg chg="mod">
          <ac:chgData name="Daniele Consalvo" userId="4eec8f038ea35e7d" providerId="LiveId" clId="{4B6B61D9-4B9D-420D-92E6-4ECEFFDDCBE3}" dt="2020-12-17T15:40:21.873" v="2274" actId="20577"/>
          <ac:spMkLst>
            <pc:docMk/>
            <pc:sldMk cId="1352795633" sldId="268"/>
            <ac:spMk id="8" creationId="{7AB9F31D-E3FC-496A-BCE7-DC715D4ED38A}"/>
          </ac:spMkLst>
        </pc:spChg>
      </pc:sldChg>
      <pc:sldChg chg="delSp modSp new del mod">
        <pc:chgData name="Daniele Consalvo" userId="4eec8f038ea35e7d" providerId="LiveId" clId="{4B6B61D9-4B9D-420D-92E6-4ECEFFDDCBE3}" dt="2020-12-17T14:52:49.600" v="547" actId="47"/>
        <pc:sldMkLst>
          <pc:docMk/>
          <pc:sldMk cId="259122226" sldId="269"/>
        </pc:sldMkLst>
        <pc:spChg chg="mod">
          <ac:chgData name="Daniele Consalvo" userId="4eec8f038ea35e7d" providerId="LiveId" clId="{4B6B61D9-4B9D-420D-92E6-4ECEFFDDCBE3}" dt="2020-12-17T14:45:05.480" v="363" actId="20577"/>
          <ac:spMkLst>
            <pc:docMk/>
            <pc:sldMk cId="259122226" sldId="269"/>
            <ac:spMk id="2" creationId="{7F1A1CA8-0490-40E6-9D93-7A8B1DEF3CA3}"/>
          </ac:spMkLst>
        </pc:spChg>
        <pc:spChg chg="del">
          <ac:chgData name="Daniele Consalvo" userId="4eec8f038ea35e7d" providerId="LiveId" clId="{4B6B61D9-4B9D-420D-92E6-4ECEFFDDCBE3}" dt="2020-12-17T14:45:09.260" v="364" actId="478"/>
          <ac:spMkLst>
            <pc:docMk/>
            <pc:sldMk cId="259122226" sldId="269"/>
            <ac:spMk id="3" creationId="{2B3D8539-3F85-43EA-A7A2-D37CFC00FD27}"/>
          </ac:spMkLst>
        </pc:spChg>
      </pc:sldChg>
      <pc:sldChg chg="new del">
        <pc:chgData name="Daniele Consalvo" userId="4eec8f038ea35e7d" providerId="LiveId" clId="{4B6B61D9-4B9D-420D-92E6-4ECEFFDDCBE3}" dt="2020-12-17T14:45:15.776" v="366" actId="47"/>
        <pc:sldMkLst>
          <pc:docMk/>
          <pc:sldMk cId="420097581" sldId="270"/>
        </pc:sldMkLst>
      </pc:sldChg>
      <pc:sldChg chg="addSp delSp modSp add mod delAnim modNotesTx">
        <pc:chgData name="Daniele Consalvo" userId="4eec8f038ea35e7d" providerId="LiveId" clId="{4B6B61D9-4B9D-420D-92E6-4ECEFFDDCBE3}" dt="2020-12-17T15:15:13.443" v="2206" actId="20577"/>
        <pc:sldMkLst>
          <pc:docMk/>
          <pc:sldMk cId="3090717036" sldId="270"/>
        </pc:sldMkLst>
        <pc:spChg chg="mod">
          <ac:chgData name="Daniele Consalvo" userId="4eec8f038ea35e7d" providerId="LiveId" clId="{4B6B61D9-4B9D-420D-92E6-4ECEFFDDCBE3}" dt="2020-12-17T14:45:29.152" v="376" actId="20577"/>
          <ac:spMkLst>
            <pc:docMk/>
            <pc:sldMk cId="3090717036" sldId="270"/>
            <ac:spMk id="2" creationId="{EF292759-802E-4BF4-B684-AA90CCD87986}"/>
          </ac:spMkLst>
        </pc:spChg>
        <pc:spChg chg="add mod">
          <ac:chgData name="Daniele Consalvo" userId="4eec8f038ea35e7d" providerId="LiveId" clId="{4B6B61D9-4B9D-420D-92E6-4ECEFFDDCBE3}" dt="2020-12-17T14:52:36.966" v="546"/>
          <ac:spMkLst>
            <pc:docMk/>
            <pc:sldMk cId="3090717036" sldId="270"/>
            <ac:spMk id="3" creationId="{EEA4DD0A-AEED-4313-8EAD-F0A5C7AFED8B}"/>
          </ac:spMkLst>
        </pc:spChg>
        <pc:spChg chg="del">
          <ac:chgData name="Daniele Consalvo" userId="4eec8f038ea35e7d" providerId="LiveId" clId="{4B6B61D9-4B9D-420D-92E6-4ECEFFDDCBE3}" dt="2020-12-17T14:45:25.267" v="369" actId="478"/>
          <ac:spMkLst>
            <pc:docMk/>
            <pc:sldMk cId="3090717036" sldId="270"/>
            <ac:spMk id="8" creationId="{62136BE3-ACDE-4C9B-AC90-15D30EE5EEC2}"/>
          </ac:spMkLst>
        </pc:spChg>
        <pc:picChg chg="del">
          <ac:chgData name="Daniele Consalvo" userId="4eec8f038ea35e7d" providerId="LiveId" clId="{4B6B61D9-4B9D-420D-92E6-4ECEFFDDCBE3}" dt="2020-12-17T14:45:26.465" v="371" actId="478"/>
          <ac:picMkLst>
            <pc:docMk/>
            <pc:sldMk cId="3090717036" sldId="270"/>
            <ac:picMk id="5" creationId="{2D2A92A8-E024-4D64-AF96-D4918BE6C729}"/>
          </ac:picMkLst>
        </pc:picChg>
        <pc:picChg chg="del">
          <ac:chgData name="Daniele Consalvo" userId="4eec8f038ea35e7d" providerId="LiveId" clId="{4B6B61D9-4B9D-420D-92E6-4ECEFFDDCBE3}" dt="2020-12-17T14:45:25.267" v="369" actId="478"/>
          <ac:picMkLst>
            <pc:docMk/>
            <pc:sldMk cId="3090717036" sldId="270"/>
            <ac:picMk id="10" creationId="{3F8DE990-C8D0-4A0F-B184-F953AE476F67}"/>
          </ac:picMkLst>
        </pc:picChg>
        <pc:picChg chg="del">
          <ac:chgData name="Daniele Consalvo" userId="4eec8f038ea35e7d" providerId="LiveId" clId="{4B6B61D9-4B9D-420D-92E6-4ECEFFDDCBE3}" dt="2020-12-17T14:45:26.008" v="370" actId="478"/>
          <ac:picMkLst>
            <pc:docMk/>
            <pc:sldMk cId="3090717036" sldId="270"/>
            <ac:picMk id="12" creationId="{A1C736E7-9698-475C-B85E-CDC30959B0B2}"/>
          </ac:picMkLst>
        </pc:picChg>
        <pc:cxnChg chg="del mod">
          <ac:chgData name="Daniele Consalvo" userId="4eec8f038ea35e7d" providerId="LiveId" clId="{4B6B61D9-4B9D-420D-92E6-4ECEFFDDCBE3}" dt="2020-12-17T14:45:25.267" v="369" actId="478"/>
          <ac:cxnSpMkLst>
            <pc:docMk/>
            <pc:sldMk cId="3090717036" sldId="270"/>
            <ac:cxnSpMk id="7" creationId="{232AF35A-72C0-4CD6-B5F3-A04050EC1E87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68B866-EACD-4DF4-A594-7103F94FABDD}" type="datetimeFigureOut">
              <a:rPr lang="it-IT" smtClean="0"/>
              <a:t>17/12/2020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E3A62C-5F1C-455B-80CC-794FBF439C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2514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Buongiorno a tutti, siamo il gruppo 17 e questa è la presentazione della seconda release del nostro progetto di software engineering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1D1414-AB9F-4C8F-82F1-1F7AC2E74679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87696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Per la 4° e ultima sprint, le user stories saranno finite e si potranno </a:t>
            </a:r>
          </a:p>
          <a:p>
            <a:endParaRPr lang="it-IT" dirty="0"/>
          </a:p>
          <a:p>
            <a:r>
              <a:rPr lang="it-IT" dirty="0"/>
              <a:t>assegnare le competenze al manutentore, una </a:t>
            </a:r>
            <a:r>
              <a:rPr lang="it-IT" dirty="0" err="1"/>
              <a:t>smp</a:t>
            </a:r>
            <a:r>
              <a:rPr lang="it-IT" dirty="0"/>
              <a:t> alla procedura, </a:t>
            </a:r>
          </a:p>
          <a:p>
            <a:endParaRPr lang="it-IT" dirty="0"/>
          </a:p>
          <a:p>
            <a:r>
              <a:rPr lang="it-IT" dirty="0"/>
              <a:t>gestire le workspace notes e vedere tutti gli accessi all’applicazione.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64A5C7-9F9A-434A-9E75-06C7E49340DE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98803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Qui vengono riportati alcuni link utili come quelli di </a:t>
            </a:r>
            <a:r>
              <a:rPr lang="it-IT" dirty="0" err="1"/>
              <a:t>trello</a:t>
            </a:r>
            <a:r>
              <a:rPr lang="it-IT" dirty="0"/>
              <a:t> e </a:t>
            </a:r>
            <a:r>
              <a:rPr lang="it-IT" dirty="0" err="1"/>
              <a:t>github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/>
              <a:t>Grazie per l’attenzione!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64A5C7-9F9A-434A-9E75-06C7E49340DE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927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Nella seconda sprint ci eravamo prefissati l’obiettivo di portare a termine le seguenti user stories che permettono  di:</a:t>
            </a:r>
          </a:p>
          <a:p>
            <a:endParaRPr lang="it-IT" dirty="0"/>
          </a:p>
          <a:p>
            <a:r>
              <a:rPr lang="it-IT" dirty="0"/>
              <a:t>LATO PLANNER</a:t>
            </a:r>
          </a:p>
          <a:p>
            <a:r>
              <a:rPr lang="it-IT" dirty="0"/>
              <a:t>Gestire una EWO;</a:t>
            </a:r>
          </a:p>
          <a:p>
            <a:r>
              <a:rPr lang="it-IT" dirty="0"/>
              <a:t>Assegnare una EWO;</a:t>
            </a:r>
          </a:p>
          <a:p>
            <a:r>
              <a:rPr lang="it-IT" dirty="0"/>
              <a:t>Interrompere un’attività se è interrompibile;</a:t>
            </a:r>
          </a:p>
          <a:p>
            <a:r>
              <a:rPr lang="it-IT" dirty="0"/>
              <a:t>Vedere la lista dei ticket relativi allo stato di una EWO;</a:t>
            </a:r>
          </a:p>
          <a:p>
            <a:r>
              <a:rPr lang="it-IT" dirty="0"/>
              <a:t>Gestire la lista dei materiali.</a:t>
            </a:r>
          </a:p>
          <a:p>
            <a:endParaRPr lang="it-IT" dirty="0"/>
          </a:p>
          <a:p>
            <a:r>
              <a:rPr lang="it-IT" dirty="0"/>
              <a:t>LATO AMMINISTRAZIONE</a:t>
            </a:r>
          </a:p>
          <a:p>
            <a:r>
              <a:rPr lang="it-IT" dirty="0"/>
              <a:t>Gestire le competenze;</a:t>
            </a:r>
          </a:p>
          <a:p>
            <a:r>
              <a:rPr lang="it-IT" dirty="0"/>
              <a:t>Gestire i siti.</a:t>
            </a:r>
          </a:p>
          <a:p>
            <a:endParaRPr lang="it-IT" dirty="0"/>
          </a:p>
          <a:p>
            <a:r>
              <a:rPr lang="it-IT" dirty="0"/>
              <a:t>*TRANSIZIONE* </a:t>
            </a:r>
          </a:p>
          <a:p>
            <a:endParaRPr lang="it-IT" dirty="0"/>
          </a:p>
          <a:p>
            <a:r>
              <a:rPr lang="it-IT" dirty="0"/>
              <a:t>L’obiettivo, a termine della deadline del 17 dicembre, è stato portato a termine.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64A5C7-9F9A-434A-9E75-06C7E49340DE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927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Da come si evince dal </a:t>
            </a:r>
            <a:r>
              <a:rPr lang="it-IT" dirty="0" err="1"/>
              <a:t>burndown</a:t>
            </a:r>
            <a:r>
              <a:rPr lang="it-IT" dirty="0"/>
              <a:t> chart, inizialmente c’è stato un piccolo rallentamento rispetto alla stima ideale.</a:t>
            </a:r>
          </a:p>
          <a:p>
            <a:endParaRPr lang="it-IT" dirty="0"/>
          </a:p>
          <a:p>
            <a:r>
              <a:rPr lang="it-IT" dirty="0"/>
              <a:t>Dopo questa fase iniziale, siamo riusciti ad avere un andamento costante e infine siamo riusciti a terminare nel tempo previsto.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64A5C7-9F9A-434A-9E75-06C7E49340DE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8194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La vista architetturale di massima è stata nuovamente confermata e mantenuta tale.</a:t>
            </a:r>
          </a:p>
          <a:p>
            <a:endParaRPr lang="it-IT" dirty="0"/>
          </a:p>
          <a:p>
            <a:r>
              <a:rPr lang="it-IT" dirty="0"/>
              <a:t>L’architettura a livelli permette agli attori, attraverso le interfacce, di poter interagire con il database, non direttamente,</a:t>
            </a:r>
          </a:p>
          <a:p>
            <a:r>
              <a:rPr lang="it-IT" dirty="0"/>
              <a:t>Ma tramite un livello logico sottostante.</a:t>
            </a:r>
          </a:p>
          <a:p>
            <a:endParaRPr lang="it-IT" dirty="0"/>
          </a:p>
          <a:p>
            <a:r>
              <a:rPr lang="it-IT" dirty="0"/>
              <a:t>Questa architettura è servita di ausilio per la divisione del lavoro.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64A5C7-9F9A-434A-9E75-06C7E49340DE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8993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La divisione del lavoro è rimasta la stessa dello sprint precedente</a:t>
            </a:r>
          </a:p>
          <a:p>
            <a:endParaRPr lang="it-IT" dirty="0"/>
          </a:p>
          <a:p>
            <a:r>
              <a:rPr lang="it-IT" dirty="0"/>
              <a:t>In particolare, il primo livello (quello dell’interfaccia) è sempre a carico di Daniele e Aniello.</a:t>
            </a:r>
          </a:p>
          <a:p>
            <a:endParaRPr lang="it-IT" dirty="0"/>
          </a:p>
          <a:p>
            <a:r>
              <a:rPr lang="it-IT" dirty="0"/>
              <a:t>Il secondo livello (quello della logica dell’applicazione) è sempre a carico di Rossella e me.</a:t>
            </a:r>
          </a:p>
          <a:p>
            <a:endParaRPr lang="it-IT" dirty="0"/>
          </a:p>
          <a:p>
            <a:r>
              <a:rPr lang="it-IT" dirty="0"/>
              <a:t>Invece il livello del database, è stato man mano aggiornato a turno da tutti i membri del gruppo a seconda di ciò che serviva per l’applicativo.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64A5C7-9F9A-434A-9E75-06C7E49340DE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7735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Il diagramma UML che descrive la parte logica dell’applicativo è stato aggiornato.</a:t>
            </a:r>
          </a:p>
          <a:p>
            <a:endParaRPr lang="it-IT" dirty="0"/>
          </a:p>
          <a:p>
            <a:r>
              <a:rPr lang="it-IT" dirty="0"/>
              <a:t>Rispetto alla sprint precedente, sono state aggiunte alcune funzionalità per l’amministratore.</a:t>
            </a:r>
          </a:p>
          <a:p>
            <a:endParaRPr lang="it-IT" dirty="0"/>
          </a:p>
          <a:p>
            <a:r>
              <a:rPr lang="it-IT" dirty="0"/>
              <a:t>Per questo, al nostro diagramma UML è stata aggiunta la classe ADMIN. </a:t>
            </a:r>
          </a:p>
          <a:p>
            <a:endParaRPr lang="it-IT" dirty="0"/>
          </a:p>
          <a:p>
            <a:r>
              <a:rPr lang="it-IT" dirty="0"/>
              <a:t>E’ stata aggiunta anche la classe user per le funzionalità che planner e admin hanno in comune </a:t>
            </a:r>
          </a:p>
          <a:p>
            <a:r>
              <a:rPr lang="it-IT" dirty="0"/>
              <a:t>e quindi essa viene estesa da queste ultime 2.</a:t>
            </a:r>
          </a:p>
          <a:p>
            <a:endParaRPr lang="it-IT" dirty="0"/>
          </a:p>
          <a:p>
            <a:r>
              <a:rPr lang="it-IT" dirty="0"/>
              <a:t>Siccome sono state introdotte le attività EWO, la classe Activity  ora viene estesa da </a:t>
            </a:r>
            <a:r>
              <a:rPr lang="it-IT" dirty="0" err="1"/>
              <a:t>planned</a:t>
            </a:r>
            <a:r>
              <a:rPr lang="it-IT" dirty="0"/>
              <a:t> activity, </a:t>
            </a:r>
            <a:r>
              <a:rPr lang="it-IT" dirty="0" err="1"/>
              <a:t>Ewo</a:t>
            </a:r>
            <a:r>
              <a:rPr lang="it-IT" dirty="0"/>
              <a:t> activity, extra Activity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64A5C7-9F9A-434A-9E75-06C7E49340DE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40055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Ora vi presenterò una demo live dell’applicativo realizzato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64A5C7-9F9A-434A-9E75-06C7E49340DE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0653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Al termine della sprint, è stato eseguito lo sprint </a:t>
            </a:r>
            <a:r>
              <a:rPr lang="it-IT" dirty="0" err="1"/>
              <a:t>retrospective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/>
              <a:t>Sono state individuate varie categorie di azioni:</a:t>
            </a:r>
          </a:p>
          <a:p>
            <a:endParaRPr lang="it-IT" dirty="0"/>
          </a:p>
          <a:p>
            <a:r>
              <a:rPr lang="it-IT" dirty="0"/>
              <a:t>Per start </a:t>
            </a:r>
            <a:r>
              <a:rPr lang="it-IT" dirty="0" err="1"/>
              <a:t>doing</a:t>
            </a:r>
            <a:r>
              <a:rPr lang="it-IT" dirty="0"/>
              <a:t>, si vuole iniziare ad essere puntuali al </a:t>
            </a:r>
            <a:r>
              <a:rPr lang="it-IT" dirty="0" err="1"/>
              <a:t>daily</a:t>
            </a:r>
            <a:r>
              <a:rPr lang="it-IT" dirty="0"/>
              <a:t> </a:t>
            </a:r>
            <a:r>
              <a:rPr lang="it-IT" dirty="0" err="1"/>
              <a:t>scrum</a:t>
            </a:r>
            <a:r>
              <a:rPr lang="it-IT" dirty="0"/>
              <a:t>;</a:t>
            </a:r>
          </a:p>
          <a:p>
            <a:endParaRPr lang="it-IT" dirty="0"/>
          </a:p>
          <a:p>
            <a:r>
              <a:rPr lang="it-IT" dirty="0"/>
              <a:t>Per </a:t>
            </a:r>
            <a:r>
              <a:rPr lang="it-IT" dirty="0" err="1"/>
              <a:t>keep</a:t>
            </a:r>
            <a:r>
              <a:rPr lang="it-IT" dirty="0"/>
              <a:t> </a:t>
            </a:r>
            <a:r>
              <a:rPr lang="it-IT" dirty="0" err="1"/>
              <a:t>doing</a:t>
            </a:r>
            <a:r>
              <a:rPr lang="it-IT" dirty="0"/>
              <a:t>, sono rimaste le azioni precedenti ovvero mantenere la divisione del lavoro, costanti test di integrazione e costante scambio di idee;</a:t>
            </a:r>
          </a:p>
          <a:p>
            <a:endParaRPr lang="it-IT" dirty="0"/>
          </a:p>
          <a:p>
            <a:r>
              <a:rPr lang="it-IT" dirty="0"/>
              <a:t>Per stop </a:t>
            </a:r>
            <a:r>
              <a:rPr lang="it-IT" dirty="0" err="1"/>
              <a:t>doing</a:t>
            </a:r>
            <a:r>
              <a:rPr lang="it-IT" dirty="0"/>
              <a:t>, bisogna evitare gli errori fatti con </a:t>
            </a:r>
            <a:r>
              <a:rPr lang="it-IT" dirty="0" err="1"/>
              <a:t>git</a:t>
            </a:r>
            <a:r>
              <a:rPr lang="it-IT" dirty="0"/>
              <a:t>;</a:t>
            </a:r>
          </a:p>
          <a:p>
            <a:endParaRPr lang="it-IT" dirty="0"/>
          </a:p>
          <a:p>
            <a:r>
              <a:rPr lang="it-IT" dirty="0"/>
              <a:t>Per more of, si vuole continuare a fare il </a:t>
            </a:r>
            <a:r>
              <a:rPr lang="it-IT" dirty="0" err="1"/>
              <a:t>refactoring</a:t>
            </a:r>
            <a:r>
              <a:rPr lang="it-IT" dirty="0"/>
              <a:t> del codice, commentare di più il codice e coordinarsi di più per il linguaggio utilizzato;</a:t>
            </a:r>
          </a:p>
          <a:p>
            <a:endParaRPr lang="it-IT" dirty="0"/>
          </a:p>
          <a:p>
            <a:r>
              <a:rPr lang="it-IT" dirty="0"/>
              <a:t>Per </a:t>
            </a:r>
            <a:r>
              <a:rPr lang="it-IT" dirty="0" err="1"/>
              <a:t>less</a:t>
            </a:r>
            <a:r>
              <a:rPr lang="it-IT" dirty="0"/>
              <a:t> of, c’è bisogno di utilizzare meno tempo per i </a:t>
            </a:r>
            <a:r>
              <a:rPr lang="it-IT" dirty="0" err="1"/>
              <a:t>daily</a:t>
            </a:r>
            <a:r>
              <a:rPr lang="it-IT" dirty="0"/>
              <a:t> </a:t>
            </a:r>
            <a:r>
              <a:rPr lang="it-IT" dirty="0" err="1"/>
              <a:t>scrum</a:t>
            </a:r>
            <a:r>
              <a:rPr lang="it-IT" dirty="0"/>
              <a:t>.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64A5C7-9F9A-434A-9E75-06C7E49340DE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27414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Per completare l’applicativo, abbiamo pensato che siano necessarie ulteriori 2 sprint fino ad arrivare a 4 sprint totali.</a:t>
            </a:r>
          </a:p>
          <a:p>
            <a:endParaRPr lang="it-IT" dirty="0"/>
          </a:p>
          <a:p>
            <a:r>
              <a:rPr lang="it-IT" dirty="0"/>
              <a:t>Queste 2 prenderanno meno SP delle sprint precedenti poiché la velocità attuale è quella di 30 SP a sprint e ne sono rimasti 40-</a:t>
            </a:r>
          </a:p>
          <a:p>
            <a:endParaRPr lang="it-IT" dirty="0"/>
          </a:p>
          <a:p>
            <a:r>
              <a:rPr lang="it-IT" dirty="0"/>
              <a:t>Nella 3° sprint ci prefissiamo di:</a:t>
            </a:r>
          </a:p>
          <a:p>
            <a:r>
              <a:rPr lang="it-IT" dirty="0"/>
              <a:t>terminare le user stories con priorità media;</a:t>
            </a:r>
          </a:p>
          <a:p>
            <a:r>
              <a:rPr lang="it-IT" dirty="0"/>
              <a:t>Poter permettere l’invio di una notifica al manutentore e al product manager;</a:t>
            </a:r>
          </a:p>
          <a:p>
            <a:r>
              <a:rPr lang="it-IT" dirty="0"/>
              <a:t>Gestire le procedure e associarle ad un manutentore;</a:t>
            </a:r>
          </a:p>
          <a:p>
            <a:r>
              <a:rPr lang="it-IT" dirty="0"/>
              <a:t>Gestire gli utenti e le tipologie di attività di manutenzione.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64A5C7-9F9A-434A-9E75-06C7E49340DE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9880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46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4F0E216-BA48-4F04-AC4F-645AA0DD6AC6}" type="datetimeFigureOut">
              <a:rPr lang="en-US" smtClean="0"/>
              <a:pPr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39607A7-8386-47DB-8578-DDEDD194E5D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78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18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bright="-100000" contrast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6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6799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8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bright="-100000" contrast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158DA2-B619-4FC6-871C-9B8A5F563D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1668" y="1215496"/>
            <a:ext cx="5367866" cy="2387600"/>
          </a:xfrm>
        </p:spPr>
        <p:txBody>
          <a:bodyPr>
            <a:normAutofit/>
          </a:bodyPr>
          <a:lstStyle/>
          <a:p>
            <a:r>
              <a:rPr lang="it-IT" sz="4400" b="1">
                <a:ln>
                  <a:solidFill>
                    <a:schemeClr val="bg1"/>
                  </a:solidFill>
                </a:ln>
              </a:rPr>
              <a:t>Software engineering project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7D0704E-5C36-4CC2-A3D0-82241363F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1667" y="3602038"/>
            <a:ext cx="5376333" cy="1655762"/>
          </a:xfrm>
        </p:spPr>
        <p:txBody>
          <a:bodyPr>
            <a:normAutofit/>
          </a:bodyPr>
          <a:lstStyle/>
          <a:p>
            <a:r>
              <a:rPr lang="fr-FR" b="1" dirty="0">
                <a:ln>
                  <a:solidFill>
                    <a:schemeClr val="bg1"/>
                  </a:solidFill>
                </a:ln>
              </a:rPr>
              <a:t>PROFESSIONAL MAINTENANCE APPLICATION</a:t>
            </a:r>
          </a:p>
        </p:txBody>
      </p:sp>
      <p:pic>
        <p:nvPicPr>
          <p:cNvPr id="25" name="Immagine 24">
            <a:extLst>
              <a:ext uri="{FF2B5EF4-FFF2-40B4-BE49-F238E27FC236}">
                <a16:creationId xmlns:a16="http://schemas.microsoft.com/office/drawing/2014/main" id="{652E7EB9-3F10-4FBD-9BE6-2227E1B3EAB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018" t="-85080" r="-56941" b="-85080"/>
          <a:stretch/>
        </p:blipFill>
        <p:spPr>
          <a:xfrm>
            <a:off x="1532466" y="1179447"/>
            <a:ext cx="3525628" cy="289950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5D9770C3-E01E-49BB-B63D-5175BE7013A9}"/>
              </a:ext>
            </a:extLst>
          </p:cNvPr>
          <p:cNvSpPr txBox="1"/>
          <p:nvPr/>
        </p:nvSpPr>
        <p:spPr>
          <a:xfrm>
            <a:off x="2091460" y="3186404"/>
            <a:ext cx="2407640" cy="178510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GRUPPO 17: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Consalvo Daniele;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Cretella Alessio;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D’Andrea Rossella;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De Vivo Aniello.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470C4C9-E586-473D-BD81-930B62309E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8660" y="4312175"/>
            <a:ext cx="2545825" cy="2545825"/>
          </a:xfrm>
          <a:prstGeom prst="rect">
            <a:avLst/>
          </a:prstGeom>
        </p:spPr>
      </p:pic>
      <p:sp>
        <p:nvSpPr>
          <p:cNvPr id="7" name="Sottotitolo 2">
            <a:extLst>
              <a:ext uri="{FF2B5EF4-FFF2-40B4-BE49-F238E27FC236}">
                <a16:creationId xmlns:a16="http://schemas.microsoft.com/office/drawing/2014/main" id="{43FCDA55-7BB1-4404-B1EC-5024CFD9D2B7}"/>
              </a:ext>
            </a:extLst>
          </p:cNvPr>
          <p:cNvSpPr txBox="1">
            <a:spLocks/>
          </p:cNvSpPr>
          <p:nvPr/>
        </p:nvSpPr>
        <p:spPr>
          <a:xfrm>
            <a:off x="4724636" y="5451291"/>
            <a:ext cx="2735527" cy="1014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>
                <a:ln>
                  <a:solidFill>
                    <a:schemeClr val="bg1"/>
                  </a:solidFill>
                </a:ln>
              </a:rPr>
              <a:t>2ST </a:t>
            </a:r>
            <a:r>
              <a:rPr lang="fr-FR" sz="4400" b="1" dirty="0">
                <a:ln>
                  <a:solidFill>
                    <a:schemeClr val="bg1"/>
                  </a:solidFill>
                </a:ln>
              </a:rPr>
              <a:t>RELEASE</a:t>
            </a:r>
            <a:endParaRPr lang="fr-FR" b="1" dirty="0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110245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D5ED68-AF15-4070-A20C-28BE4F2C2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6304" y="0"/>
            <a:ext cx="2619391" cy="1478570"/>
          </a:xfrm>
        </p:spPr>
        <p:txBody>
          <a:bodyPr/>
          <a:lstStyle/>
          <a:p>
            <a:r>
              <a:rPr lang="it-IT" b="1" dirty="0">
                <a:ln>
                  <a:solidFill>
                    <a:schemeClr val="bg1"/>
                  </a:solidFill>
                </a:ln>
              </a:rPr>
              <a:t>4° sprint</a:t>
            </a:r>
          </a:p>
        </p:txBody>
      </p:sp>
      <p:pic>
        <p:nvPicPr>
          <p:cNvPr id="4" name="Immagine 3" descr="Immagine che contiene testo, screenshot, parcheggio, metro&#10;&#10;Descrizione generata automaticamente">
            <a:extLst>
              <a:ext uri="{FF2B5EF4-FFF2-40B4-BE49-F238E27FC236}">
                <a16:creationId xmlns:a16="http://schemas.microsoft.com/office/drawing/2014/main" id="{25FD7324-F39F-40FB-B435-6D3F405ABF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545" y="1107738"/>
            <a:ext cx="2478115" cy="5293061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EDE5B47-48DF-4EAE-93B7-4119B2674C3A}"/>
              </a:ext>
            </a:extLst>
          </p:cNvPr>
          <p:cNvSpPr txBox="1"/>
          <p:nvPr/>
        </p:nvSpPr>
        <p:spPr>
          <a:xfrm>
            <a:off x="5441030" y="2274838"/>
            <a:ext cx="56206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18 SP = more time for a good code;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FF0000"/>
                </a:solidFill>
              </a:rPr>
              <a:t>User stories </a:t>
            </a:r>
            <a:r>
              <a:rPr lang="it-IT" sz="2400" dirty="0" err="1">
                <a:solidFill>
                  <a:srgbClr val="FF0000"/>
                </a:solidFill>
              </a:rPr>
              <a:t>finished</a:t>
            </a:r>
            <a:r>
              <a:rPr lang="it-IT" sz="2400" dirty="0">
                <a:solidFill>
                  <a:srgbClr val="FF0000"/>
                </a:solidFill>
              </a:rPr>
              <a:t>!;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/>
              <a:t>Assign</a:t>
            </a:r>
            <a:r>
              <a:rPr lang="it-IT" sz="2400" dirty="0"/>
              <a:t> the </a:t>
            </a:r>
            <a:r>
              <a:rPr lang="it-IT" sz="2400" dirty="0" err="1"/>
              <a:t>competences</a:t>
            </a:r>
            <a:r>
              <a:rPr lang="it-IT" sz="2400" dirty="0"/>
              <a:t> to a </a:t>
            </a:r>
            <a:r>
              <a:rPr lang="it-IT" sz="2400" dirty="0" err="1"/>
              <a:t>maintainer</a:t>
            </a:r>
            <a:r>
              <a:rPr lang="it-IT" sz="24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/>
              <a:t>Assign</a:t>
            </a:r>
            <a:r>
              <a:rPr lang="it-IT" sz="2400" dirty="0"/>
              <a:t> an SMP to a procedure;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/>
              <a:t>Manage</a:t>
            </a:r>
            <a:r>
              <a:rPr lang="it-IT" sz="2400" dirty="0"/>
              <a:t> the workspace notes;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/>
              <a:t>View</a:t>
            </a:r>
            <a:r>
              <a:rPr lang="it-IT" sz="2400" dirty="0"/>
              <a:t> </a:t>
            </a:r>
            <a:r>
              <a:rPr lang="it-IT" sz="2400" dirty="0" err="1"/>
              <a:t>all</a:t>
            </a:r>
            <a:r>
              <a:rPr lang="it-IT" sz="2400" dirty="0"/>
              <a:t> the access to the </a:t>
            </a:r>
            <a:r>
              <a:rPr lang="it-IT" sz="2400" dirty="0" err="1"/>
              <a:t>application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6321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292759-802E-4BF4-B684-AA90CCD87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145863"/>
            <a:ext cx="9905998" cy="1478570"/>
          </a:xfrm>
          <a:ln>
            <a:noFill/>
          </a:ln>
        </p:spPr>
        <p:txBody>
          <a:bodyPr/>
          <a:lstStyle/>
          <a:p>
            <a:pPr algn="ctr"/>
            <a:r>
              <a:rPr lang="it-IT" b="1" dirty="0">
                <a:ln>
                  <a:solidFill>
                    <a:schemeClr val="bg1"/>
                  </a:solidFill>
                </a:ln>
              </a:rPr>
              <a:t>links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EA4DD0A-AEED-4313-8EAD-F0A5C7AFED8B}"/>
              </a:ext>
            </a:extLst>
          </p:cNvPr>
          <p:cNvSpPr txBox="1"/>
          <p:nvPr/>
        </p:nvSpPr>
        <p:spPr>
          <a:xfrm>
            <a:off x="1250673" y="2176669"/>
            <a:ext cx="1006005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dirty="0"/>
              <a:t>GitHub: https://github.com/acretella/ProgettoSE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dirty="0" err="1"/>
              <a:t>Trello</a:t>
            </a:r>
            <a:r>
              <a:rPr lang="it-IT" sz="3200" dirty="0"/>
              <a:t>: https://trello.com/b/r4zL88oL/bacheca-principale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90717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292759-802E-4BF4-B684-AA90CCD87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145863"/>
            <a:ext cx="9905998" cy="1478570"/>
          </a:xfrm>
          <a:ln>
            <a:noFill/>
          </a:ln>
        </p:spPr>
        <p:txBody>
          <a:bodyPr/>
          <a:lstStyle/>
          <a:p>
            <a:pPr algn="ctr"/>
            <a:r>
              <a:rPr lang="it-IT" b="1" dirty="0" err="1">
                <a:ln>
                  <a:solidFill>
                    <a:schemeClr val="bg1"/>
                  </a:solidFill>
                </a:ln>
              </a:rPr>
              <a:t>What</a:t>
            </a:r>
            <a:r>
              <a:rPr lang="it-IT" b="1" dirty="0">
                <a:ln>
                  <a:solidFill>
                    <a:schemeClr val="bg1"/>
                  </a:solidFill>
                </a:ln>
              </a:rPr>
              <a:t> </a:t>
            </a:r>
            <a:r>
              <a:rPr lang="it-IT" b="1" dirty="0" err="1">
                <a:ln>
                  <a:solidFill>
                    <a:schemeClr val="bg1"/>
                  </a:solidFill>
                </a:ln>
              </a:rPr>
              <a:t>did</a:t>
            </a:r>
            <a:r>
              <a:rPr lang="it-IT" b="1" dirty="0">
                <a:ln>
                  <a:solidFill>
                    <a:schemeClr val="bg1"/>
                  </a:solidFill>
                </a:ln>
              </a:rPr>
              <a:t> </a:t>
            </a:r>
            <a:r>
              <a:rPr lang="it-IT" b="1" dirty="0" err="1">
                <a:ln>
                  <a:solidFill>
                    <a:schemeClr val="bg1"/>
                  </a:solidFill>
                </a:ln>
              </a:rPr>
              <a:t>we</a:t>
            </a:r>
            <a:r>
              <a:rPr lang="it-IT" b="1" dirty="0">
                <a:ln>
                  <a:solidFill>
                    <a:schemeClr val="bg1"/>
                  </a:solidFill>
                </a:ln>
              </a:rPr>
              <a:t> plan to do</a:t>
            </a:r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232AF35A-72C0-4CD6-B5F3-A04050EC1E87}"/>
              </a:ext>
            </a:extLst>
          </p:cNvPr>
          <p:cNvCxnSpPr>
            <a:cxnSpLocks/>
          </p:cNvCxnSpPr>
          <p:nvPr/>
        </p:nvCxnSpPr>
        <p:spPr>
          <a:xfrm>
            <a:off x="5211417" y="3571461"/>
            <a:ext cx="10502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2136BE3-ACDE-4C9B-AC90-15D30EE5EEC2}"/>
              </a:ext>
            </a:extLst>
          </p:cNvPr>
          <p:cNvSpPr txBox="1"/>
          <p:nvPr/>
        </p:nvSpPr>
        <p:spPr>
          <a:xfrm>
            <a:off x="6351364" y="2304096"/>
            <a:ext cx="5635494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/>
              <a:t>Manage</a:t>
            </a:r>
            <a:r>
              <a:rPr lang="it-IT" sz="2400" dirty="0"/>
              <a:t> an EWO activity;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/>
              <a:t>Assign</a:t>
            </a:r>
            <a:r>
              <a:rPr lang="it-IT" sz="2400" dirty="0"/>
              <a:t> an EWO activity;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Interrupt an activity </a:t>
            </a:r>
            <a:r>
              <a:rPr lang="it-IT" sz="2400" dirty="0" err="1"/>
              <a:t>if</a:t>
            </a:r>
            <a:r>
              <a:rPr lang="it-IT" sz="2400" dirty="0"/>
              <a:t> </a:t>
            </a:r>
            <a:r>
              <a:rPr lang="it-IT" sz="2400" dirty="0" err="1"/>
              <a:t>it</a:t>
            </a:r>
            <a:r>
              <a:rPr lang="it-IT" sz="2400" dirty="0"/>
              <a:t> </a:t>
            </a:r>
            <a:r>
              <a:rPr lang="it-IT" sz="2400" dirty="0" err="1"/>
              <a:t>was</a:t>
            </a:r>
            <a:r>
              <a:rPr lang="it-IT" sz="2400" dirty="0"/>
              <a:t> </a:t>
            </a:r>
            <a:r>
              <a:rPr lang="it-IT" sz="2400" dirty="0" err="1"/>
              <a:t>interruptable</a:t>
            </a:r>
            <a:r>
              <a:rPr lang="it-IT" sz="2400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err="1"/>
              <a:t>See</a:t>
            </a:r>
            <a:r>
              <a:rPr lang="it-IT" sz="2400" dirty="0"/>
              <a:t> the list of tickets </a:t>
            </a:r>
            <a:r>
              <a:rPr lang="it-IT" sz="2400" dirty="0" err="1"/>
              <a:t>related</a:t>
            </a:r>
            <a:r>
              <a:rPr lang="it-IT" sz="2400" dirty="0"/>
              <a:t> to the state of the </a:t>
            </a:r>
            <a:r>
              <a:rPr lang="it-IT" sz="2400" dirty="0" err="1"/>
              <a:t>EWOs</a:t>
            </a:r>
            <a:r>
              <a:rPr lang="it-IT" sz="2400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err="1"/>
              <a:t>Manage</a:t>
            </a:r>
            <a:r>
              <a:rPr lang="it-IT" sz="2400" dirty="0"/>
              <a:t> the list of </a:t>
            </a:r>
            <a:r>
              <a:rPr lang="it-IT" sz="2400" dirty="0" err="1"/>
              <a:t>materials</a:t>
            </a:r>
            <a:r>
              <a:rPr lang="it-IT" sz="2400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err="1"/>
              <a:t>Manage</a:t>
            </a:r>
            <a:r>
              <a:rPr lang="it-IT" sz="2400" dirty="0"/>
              <a:t> the list of </a:t>
            </a:r>
            <a:r>
              <a:rPr lang="it-IT" sz="2400" dirty="0" err="1"/>
              <a:t>competences</a:t>
            </a:r>
            <a:r>
              <a:rPr lang="it-IT" sz="2400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err="1"/>
              <a:t>Manage</a:t>
            </a:r>
            <a:r>
              <a:rPr lang="it-IT" sz="2400" dirty="0"/>
              <a:t> the </a:t>
            </a:r>
            <a:r>
              <a:rPr lang="it-IT" sz="2400" dirty="0" err="1"/>
              <a:t>sites</a:t>
            </a:r>
            <a:r>
              <a:rPr lang="it-IT" sz="24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  <a:p>
            <a:endParaRPr lang="it-IT" sz="2800" dirty="0"/>
          </a:p>
          <a:p>
            <a:endParaRPr lang="it-IT" dirty="0"/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3337283D-5565-4109-858B-C820A950C4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80" y="897144"/>
            <a:ext cx="2238687" cy="5830115"/>
          </a:xfrm>
          <a:prstGeom prst="rect">
            <a:avLst/>
          </a:prstGeom>
        </p:spPr>
      </p:pic>
      <p:pic>
        <p:nvPicPr>
          <p:cNvPr id="11" name="Immagine 10" descr="Immagine che contiene testo, screenshot, parcheggio, metro&#10;&#10;Descrizione generata automaticamente">
            <a:extLst>
              <a:ext uri="{FF2B5EF4-FFF2-40B4-BE49-F238E27FC236}">
                <a16:creationId xmlns:a16="http://schemas.microsoft.com/office/drawing/2014/main" id="{8EBB1537-BBB1-4F95-B062-4D48531B65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794" y="897147"/>
            <a:ext cx="1867161" cy="5830114"/>
          </a:xfrm>
          <a:prstGeom prst="rect">
            <a:avLst/>
          </a:prstGeom>
        </p:spPr>
      </p:pic>
      <p:pic>
        <p:nvPicPr>
          <p:cNvPr id="15" name="Immagine 14" descr="Immagine che contiene testo, screenshot, metro, parcheggio&#10;&#10;Descrizione generata automaticamente">
            <a:extLst>
              <a:ext uri="{FF2B5EF4-FFF2-40B4-BE49-F238E27FC236}">
                <a16:creationId xmlns:a16="http://schemas.microsoft.com/office/drawing/2014/main" id="{7D500940-DF09-4ED5-9246-CC1B17ECBE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37" y="897153"/>
            <a:ext cx="2186338" cy="5655729"/>
          </a:xfrm>
          <a:prstGeom prst="rect">
            <a:avLst/>
          </a:prstGeom>
        </p:spPr>
      </p:pic>
      <p:pic>
        <p:nvPicPr>
          <p:cNvPr id="17" name="Immagine 16" descr="Immagine che contiene testo&#10;&#10;Descrizione generata automaticamente">
            <a:extLst>
              <a:ext uri="{FF2B5EF4-FFF2-40B4-BE49-F238E27FC236}">
                <a16:creationId xmlns:a16="http://schemas.microsoft.com/office/drawing/2014/main" id="{2DE74CFD-49F5-423A-B63A-6E84D09CB0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947" y="897144"/>
            <a:ext cx="2210108" cy="5655738"/>
          </a:xfrm>
          <a:prstGeom prst="rect">
            <a:avLst/>
          </a:prstGeom>
        </p:spPr>
      </p:pic>
      <p:pic>
        <p:nvPicPr>
          <p:cNvPr id="10" name="Immagine 9" descr="Immagine che contiene freccia&#10;&#10;Descrizione generata automaticamente">
            <a:extLst>
              <a:ext uri="{FF2B5EF4-FFF2-40B4-BE49-F238E27FC236}">
                <a16:creationId xmlns:a16="http://schemas.microsoft.com/office/drawing/2014/main" id="{3F8DE990-C8D0-4A0F-B184-F953AE476F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763" y="2304096"/>
            <a:ext cx="2645202" cy="264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832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EAFBE0-62FA-48EE-9CB3-6D5E476FB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143482"/>
            <a:ext cx="9905998" cy="1478570"/>
          </a:xfrm>
        </p:spPr>
        <p:txBody>
          <a:bodyPr/>
          <a:lstStyle/>
          <a:p>
            <a:pPr algn="ctr"/>
            <a:r>
              <a:rPr lang="it-IT" b="1" dirty="0">
                <a:ln>
                  <a:solidFill>
                    <a:schemeClr val="bg1"/>
                  </a:solidFill>
                </a:ln>
              </a:rPr>
              <a:t>BURNDOWN CHART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9F97DFE-D74A-428D-AC88-79564546CE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674" y="1087921"/>
            <a:ext cx="9515475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5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145A3B-258A-4B25-BF5C-F2D5A298E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4126" y="-128742"/>
            <a:ext cx="6883748" cy="1478570"/>
          </a:xfrm>
        </p:spPr>
        <p:txBody>
          <a:bodyPr/>
          <a:lstStyle/>
          <a:p>
            <a:r>
              <a:rPr lang="it-IT" dirty="0" err="1"/>
              <a:t>Architectural</a:t>
            </a:r>
            <a:r>
              <a:rPr lang="it-IT" dirty="0"/>
              <a:t> </a:t>
            </a:r>
            <a:r>
              <a:rPr lang="it-IT" dirty="0" err="1"/>
              <a:t>view</a:t>
            </a:r>
            <a:r>
              <a:rPr lang="it-IT" dirty="0"/>
              <a:t>: </a:t>
            </a:r>
            <a:r>
              <a:rPr lang="it-IT" dirty="0" err="1"/>
              <a:t>confirmed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001E432-9C28-4E08-9A07-439078E769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55" y="1076445"/>
            <a:ext cx="2841089" cy="560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485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91F92C-A6B9-4489-9D38-5909B8C8B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462" y="-326027"/>
            <a:ext cx="6857075" cy="1478570"/>
          </a:xfrm>
        </p:spPr>
        <p:txBody>
          <a:bodyPr/>
          <a:lstStyle/>
          <a:p>
            <a:r>
              <a:rPr lang="it-IT" b="1" dirty="0" err="1">
                <a:ln>
                  <a:solidFill>
                    <a:schemeClr val="bg1"/>
                  </a:solidFill>
                </a:ln>
              </a:rPr>
              <a:t>Same</a:t>
            </a:r>
            <a:r>
              <a:rPr lang="it-IT" b="1" dirty="0">
                <a:ln>
                  <a:solidFill>
                    <a:schemeClr val="bg1"/>
                  </a:solidFill>
                </a:ln>
              </a:rPr>
              <a:t> </a:t>
            </a:r>
            <a:r>
              <a:rPr lang="it-IT" b="1" dirty="0" err="1">
                <a:ln>
                  <a:solidFill>
                    <a:schemeClr val="bg1"/>
                  </a:solidFill>
                </a:ln>
              </a:rPr>
              <a:t>division</a:t>
            </a:r>
            <a:r>
              <a:rPr lang="it-IT" b="1" dirty="0">
                <a:ln>
                  <a:solidFill>
                    <a:schemeClr val="bg1"/>
                  </a:solidFill>
                </a:ln>
              </a:rPr>
              <a:t> of the work</a:t>
            </a:r>
          </a:p>
        </p:txBody>
      </p:sp>
      <p:sp>
        <p:nvSpPr>
          <p:cNvPr id="5" name="Esagono 4">
            <a:extLst>
              <a:ext uri="{FF2B5EF4-FFF2-40B4-BE49-F238E27FC236}">
                <a16:creationId xmlns:a16="http://schemas.microsoft.com/office/drawing/2014/main" id="{320A6297-7A5C-4AE2-9417-D84B97CFE7A6}"/>
              </a:ext>
            </a:extLst>
          </p:cNvPr>
          <p:cNvSpPr/>
          <p:nvPr/>
        </p:nvSpPr>
        <p:spPr>
          <a:xfrm>
            <a:off x="4823133" y="1152543"/>
            <a:ext cx="1918632" cy="1478570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ln>
                  <a:solidFill>
                    <a:schemeClr val="bg1"/>
                  </a:solidFill>
                </a:ln>
              </a:rPr>
              <a:t>INTERFACE</a:t>
            </a:r>
          </a:p>
          <a:p>
            <a:pPr algn="ctr"/>
            <a:r>
              <a:rPr lang="it-IT" b="1" dirty="0">
                <a:ln>
                  <a:solidFill>
                    <a:schemeClr val="bg1"/>
                  </a:solidFill>
                </a:ln>
              </a:rPr>
              <a:t>LAYER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3E037C9-4441-4DFD-AABE-3F66D76385D6}"/>
              </a:ext>
            </a:extLst>
          </p:cNvPr>
          <p:cNvSpPr/>
          <p:nvPr/>
        </p:nvSpPr>
        <p:spPr>
          <a:xfrm>
            <a:off x="5061290" y="3000988"/>
            <a:ext cx="1442315" cy="12259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ln>
                  <a:solidFill>
                    <a:schemeClr val="bg1"/>
                  </a:solidFill>
                </a:ln>
              </a:rPr>
              <a:t>LOGICAL</a:t>
            </a:r>
          </a:p>
          <a:p>
            <a:pPr algn="ctr"/>
            <a:r>
              <a:rPr lang="it-IT" b="1" dirty="0">
                <a:ln>
                  <a:solidFill>
                    <a:schemeClr val="bg1"/>
                  </a:solidFill>
                </a:ln>
              </a:rPr>
              <a:t>LAYER</a:t>
            </a:r>
          </a:p>
        </p:txBody>
      </p:sp>
      <p:sp>
        <p:nvSpPr>
          <p:cNvPr id="8" name="Cilindro 7">
            <a:extLst>
              <a:ext uri="{FF2B5EF4-FFF2-40B4-BE49-F238E27FC236}">
                <a16:creationId xmlns:a16="http://schemas.microsoft.com/office/drawing/2014/main" id="{5799F891-2155-423C-8E0B-AA2275352240}"/>
              </a:ext>
            </a:extLst>
          </p:cNvPr>
          <p:cNvSpPr/>
          <p:nvPr/>
        </p:nvSpPr>
        <p:spPr>
          <a:xfrm>
            <a:off x="4951247" y="4596763"/>
            <a:ext cx="1662399" cy="1567694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ln>
                  <a:solidFill>
                    <a:schemeClr val="bg1"/>
                  </a:solidFill>
                </a:ln>
              </a:rPr>
              <a:t>DATABASE</a:t>
            </a:r>
          </a:p>
          <a:p>
            <a:pPr algn="ctr"/>
            <a:r>
              <a:rPr lang="it-IT" b="1" dirty="0">
                <a:ln>
                  <a:solidFill>
                    <a:schemeClr val="bg1"/>
                  </a:solidFill>
                </a:ln>
              </a:rPr>
              <a:t>LAYER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46298A8E-DA77-4FA4-BB04-D7B0E11C73B8}"/>
              </a:ext>
            </a:extLst>
          </p:cNvPr>
          <p:cNvCxnSpPr>
            <a:stCxn id="5" idx="3"/>
          </p:cNvCxnSpPr>
          <p:nvPr/>
        </p:nvCxnSpPr>
        <p:spPr>
          <a:xfrm flipH="1">
            <a:off x="3446585" y="1891828"/>
            <a:ext cx="13765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C4A226B1-709C-4325-B461-F349FC74D86D}"/>
              </a:ext>
            </a:extLst>
          </p:cNvPr>
          <p:cNvCxnSpPr>
            <a:stCxn id="5" idx="0"/>
          </p:cNvCxnSpPr>
          <p:nvPr/>
        </p:nvCxnSpPr>
        <p:spPr>
          <a:xfrm>
            <a:off x="6741765" y="1891828"/>
            <a:ext cx="13069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AEEB097-30B8-4C06-9106-9B1F77B4DAD9}"/>
              </a:ext>
            </a:extLst>
          </p:cNvPr>
          <p:cNvSpPr txBox="1"/>
          <p:nvPr/>
        </p:nvSpPr>
        <p:spPr>
          <a:xfrm>
            <a:off x="2536049" y="1707162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Daniele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2AC2FAB-B7E5-44C6-9FEF-22FB07EB603F}"/>
              </a:ext>
            </a:extLst>
          </p:cNvPr>
          <p:cNvSpPr txBox="1"/>
          <p:nvPr/>
        </p:nvSpPr>
        <p:spPr>
          <a:xfrm>
            <a:off x="8048730" y="1707162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Aniello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31525266-F47A-46C4-83DA-DE27D0779798}"/>
              </a:ext>
            </a:extLst>
          </p:cNvPr>
          <p:cNvCxnSpPr>
            <a:stCxn id="7" idx="3"/>
          </p:cNvCxnSpPr>
          <p:nvPr/>
        </p:nvCxnSpPr>
        <p:spPr>
          <a:xfrm>
            <a:off x="6503605" y="3613938"/>
            <a:ext cx="1545125" cy="3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B4A9F3D7-794F-48C6-8E6C-51365362D668}"/>
              </a:ext>
            </a:extLst>
          </p:cNvPr>
          <p:cNvCxnSpPr>
            <a:stCxn id="7" idx="1"/>
          </p:cNvCxnSpPr>
          <p:nvPr/>
        </p:nvCxnSpPr>
        <p:spPr>
          <a:xfrm flipH="1">
            <a:off x="3446585" y="3613938"/>
            <a:ext cx="16147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73CCA850-45B8-4F4D-989E-7F545203A545}"/>
              </a:ext>
            </a:extLst>
          </p:cNvPr>
          <p:cNvSpPr txBox="1"/>
          <p:nvPr/>
        </p:nvSpPr>
        <p:spPr>
          <a:xfrm>
            <a:off x="2565436" y="3429272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Alessio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DF4B1AC8-FA2F-4C4F-9F60-1BA7D6BF1FB3}"/>
              </a:ext>
            </a:extLst>
          </p:cNvPr>
          <p:cNvSpPr txBox="1"/>
          <p:nvPr/>
        </p:nvSpPr>
        <p:spPr>
          <a:xfrm>
            <a:off x="8118310" y="3429272"/>
            <a:ext cx="907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Rossella</a:t>
            </a:r>
          </a:p>
        </p:txBody>
      </p:sp>
      <p:cxnSp>
        <p:nvCxnSpPr>
          <p:cNvPr id="30" name="Connettore a gomito 29">
            <a:extLst>
              <a:ext uri="{FF2B5EF4-FFF2-40B4-BE49-F238E27FC236}">
                <a16:creationId xmlns:a16="http://schemas.microsoft.com/office/drawing/2014/main" id="{3D7EE135-A8CC-4819-A61C-FDFE846882D0}"/>
              </a:ext>
            </a:extLst>
          </p:cNvPr>
          <p:cNvCxnSpPr>
            <a:stCxn id="8" idx="4"/>
            <a:endCxn id="20" idx="2"/>
          </p:cNvCxnSpPr>
          <p:nvPr/>
        </p:nvCxnSpPr>
        <p:spPr>
          <a:xfrm flipV="1">
            <a:off x="6613646" y="3798604"/>
            <a:ext cx="1958250" cy="15820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a gomito 37">
            <a:extLst>
              <a:ext uri="{FF2B5EF4-FFF2-40B4-BE49-F238E27FC236}">
                <a16:creationId xmlns:a16="http://schemas.microsoft.com/office/drawing/2014/main" id="{AE6BCC2E-2BC7-4493-83F1-6CD03EE3DF63}"/>
              </a:ext>
            </a:extLst>
          </p:cNvPr>
          <p:cNvCxnSpPr>
            <a:stCxn id="8" idx="4"/>
            <a:endCxn id="14" idx="3"/>
          </p:cNvCxnSpPr>
          <p:nvPr/>
        </p:nvCxnSpPr>
        <p:spPr>
          <a:xfrm flipV="1">
            <a:off x="6613646" y="1891828"/>
            <a:ext cx="2244921" cy="3488782"/>
          </a:xfrm>
          <a:prstGeom prst="bentConnector3">
            <a:avLst>
              <a:gd name="adj1" fmla="val 1101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a gomito 39">
            <a:extLst>
              <a:ext uri="{FF2B5EF4-FFF2-40B4-BE49-F238E27FC236}">
                <a16:creationId xmlns:a16="http://schemas.microsoft.com/office/drawing/2014/main" id="{1BD08814-A053-4140-AC8B-398B6B1CF0E3}"/>
              </a:ext>
            </a:extLst>
          </p:cNvPr>
          <p:cNvCxnSpPr>
            <a:stCxn id="8" idx="2"/>
            <a:endCxn id="19" idx="2"/>
          </p:cNvCxnSpPr>
          <p:nvPr/>
        </p:nvCxnSpPr>
        <p:spPr>
          <a:xfrm rot="10800000">
            <a:off x="2971157" y="3798604"/>
            <a:ext cx="1980090" cy="15820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a gomito 43">
            <a:extLst>
              <a:ext uri="{FF2B5EF4-FFF2-40B4-BE49-F238E27FC236}">
                <a16:creationId xmlns:a16="http://schemas.microsoft.com/office/drawing/2014/main" id="{C447DF22-3635-481A-91A2-BAA1178B33E0}"/>
              </a:ext>
            </a:extLst>
          </p:cNvPr>
          <p:cNvCxnSpPr>
            <a:stCxn id="8" idx="2"/>
            <a:endCxn id="13" idx="1"/>
          </p:cNvCxnSpPr>
          <p:nvPr/>
        </p:nvCxnSpPr>
        <p:spPr>
          <a:xfrm rot="10800000">
            <a:off x="2536049" y="1891828"/>
            <a:ext cx="2415198" cy="3488782"/>
          </a:xfrm>
          <a:prstGeom prst="bentConnector3">
            <a:avLst>
              <a:gd name="adj1" fmla="val 1094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338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765E5E-9A21-4B81-848B-DCF3F168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-411770"/>
            <a:ext cx="9905998" cy="1478570"/>
          </a:xfrm>
        </p:spPr>
        <p:txBody>
          <a:bodyPr/>
          <a:lstStyle/>
          <a:p>
            <a:pPr algn="ctr"/>
            <a:r>
              <a:rPr lang="it-IT" dirty="0"/>
              <a:t>UML DIAGRAM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AF06AC4F-2AEC-46A2-9395-8C4DA96903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983" y="620555"/>
            <a:ext cx="5104033" cy="609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327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683640-DEBF-477B-BE5B-48CC8935A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6403" y="-378720"/>
            <a:ext cx="5219194" cy="1478570"/>
          </a:xfrm>
        </p:spPr>
        <p:txBody>
          <a:bodyPr/>
          <a:lstStyle/>
          <a:p>
            <a:r>
              <a:rPr lang="it-IT" dirty="0">
                <a:ln>
                  <a:solidFill>
                    <a:schemeClr val="bg1"/>
                  </a:solidFill>
                </a:ln>
              </a:rPr>
              <a:t>	</a:t>
            </a:r>
            <a:r>
              <a:rPr lang="it-IT" b="1" dirty="0" err="1">
                <a:ln>
                  <a:solidFill>
                    <a:schemeClr val="bg1"/>
                  </a:solidFill>
                </a:ln>
              </a:rPr>
              <a:t>what</a:t>
            </a:r>
            <a:r>
              <a:rPr lang="it-IT" b="1" dirty="0">
                <a:ln>
                  <a:solidFill>
                    <a:schemeClr val="bg1"/>
                  </a:solidFill>
                </a:ln>
              </a:rPr>
              <a:t> </a:t>
            </a:r>
            <a:r>
              <a:rPr lang="it-IT" b="1" dirty="0" err="1">
                <a:ln>
                  <a:solidFill>
                    <a:schemeClr val="bg1"/>
                  </a:solidFill>
                </a:ln>
              </a:rPr>
              <a:t>did</a:t>
            </a:r>
            <a:r>
              <a:rPr lang="it-IT" b="1" dirty="0">
                <a:ln>
                  <a:solidFill>
                    <a:schemeClr val="bg1"/>
                  </a:solidFill>
                </a:ln>
              </a:rPr>
              <a:t> </a:t>
            </a:r>
            <a:r>
              <a:rPr lang="it-IT" b="1" dirty="0" err="1">
                <a:ln>
                  <a:solidFill>
                    <a:schemeClr val="bg1"/>
                  </a:solidFill>
                </a:ln>
              </a:rPr>
              <a:t>we</a:t>
            </a:r>
            <a:r>
              <a:rPr lang="it-IT" b="1" dirty="0">
                <a:ln>
                  <a:solidFill>
                    <a:schemeClr val="bg1"/>
                  </a:solidFill>
                </a:ln>
              </a:rPr>
              <a:t> do?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81FEFCF4-416B-448C-B0EF-2D3DAA4F28FA}"/>
              </a:ext>
            </a:extLst>
          </p:cNvPr>
          <p:cNvSpPr txBox="1">
            <a:spLocks/>
          </p:cNvSpPr>
          <p:nvPr/>
        </p:nvSpPr>
        <p:spPr>
          <a:xfrm>
            <a:off x="3486403" y="2192184"/>
            <a:ext cx="5219194" cy="147857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800" b="1" dirty="0" err="1">
                <a:ln>
                  <a:solidFill>
                    <a:schemeClr val="bg1"/>
                  </a:solidFill>
                </a:ln>
              </a:rPr>
              <a:t>Let</a:t>
            </a:r>
            <a:r>
              <a:rPr lang="it-IT" sz="4800" b="1" dirty="0">
                <a:ln>
                  <a:solidFill>
                    <a:schemeClr val="bg1"/>
                  </a:solidFill>
                </a:ln>
              </a:rPr>
              <a:t> me show </a:t>
            </a:r>
            <a:r>
              <a:rPr lang="it-IT" sz="4800" b="1" dirty="0" err="1">
                <a:ln>
                  <a:solidFill>
                    <a:schemeClr val="bg1"/>
                  </a:solidFill>
                </a:ln>
              </a:rPr>
              <a:t>you</a:t>
            </a:r>
            <a:r>
              <a:rPr lang="it-IT" sz="4800" b="1" dirty="0">
                <a:ln>
                  <a:solidFill>
                    <a:schemeClr val="bg1"/>
                  </a:solidFill>
                </a:ln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34877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FFB099-FD0C-4B52-914D-8967EDDD6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318934"/>
            <a:ext cx="9905998" cy="1478570"/>
          </a:xfrm>
        </p:spPr>
        <p:txBody>
          <a:bodyPr/>
          <a:lstStyle/>
          <a:p>
            <a:pPr algn="ctr"/>
            <a:r>
              <a:rPr lang="it-IT" dirty="0"/>
              <a:t>SPRINT RETROSPECTIVE</a:t>
            </a:r>
          </a:p>
        </p:txBody>
      </p:sp>
      <p:sp>
        <p:nvSpPr>
          <p:cNvPr id="4" name="Rettangolo con due angoli in diagonale arrotondati 3">
            <a:extLst>
              <a:ext uri="{FF2B5EF4-FFF2-40B4-BE49-F238E27FC236}">
                <a16:creationId xmlns:a16="http://schemas.microsoft.com/office/drawing/2014/main" id="{43468717-827D-4899-95BB-3E103786977A}"/>
              </a:ext>
            </a:extLst>
          </p:cNvPr>
          <p:cNvSpPr/>
          <p:nvPr/>
        </p:nvSpPr>
        <p:spPr>
          <a:xfrm>
            <a:off x="386187" y="942476"/>
            <a:ext cx="4055768" cy="1751960"/>
          </a:xfrm>
          <a:prstGeom prst="round2Diag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ln>
                  <a:solidFill>
                    <a:schemeClr val="bg1"/>
                  </a:solidFill>
                </a:ln>
              </a:rPr>
              <a:t>START DOING</a:t>
            </a:r>
          </a:p>
          <a:p>
            <a:pPr algn="just"/>
            <a:r>
              <a:rPr lang="it-IT" dirty="0"/>
              <a:t>1  Be on time on the </a:t>
            </a:r>
            <a:r>
              <a:rPr lang="it-IT" dirty="0" err="1"/>
              <a:t>daily</a:t>
            </a:r>
            <a:r>
              <a:rPr lang="it-IT" dirty="0"/>
              <a:t> </a:t>
            </a:r>
            <a:r>
              <a:rPr lang="it-IT" dirty="0" err="1"/>
              <a:t>scrum</a:t>
            </a:r>
            <a:endParaRPr lang="it-IT" dirty="0"/>
          </a:p>
          <a:p>
            <a:pPr algn="ctr"/>
            <a:endParaRPr lang="it-IT" dirty="0"/>
          </a:p>
        </p:txBody>
      </p:sp>
      <p:sp>
        <p:nvSpPr>
          <p:cNvPr id="5" name="Rettangolo con due angoli in diagonale arrotondati 4">
            <a:extLst>
              <a:ext uri="{FF2B5EF4-FFF2-40B4-BE49-F238E27FC236}">
                <a16:creationId xmlns:a16="http://schemas.microsoft.com/office/drawing/2014/main" id="{64919EA8-8B2C-450F-A9B6-43FFA055ED0B}"/>
              </a:ext>
            </a:extLst>
          </p:cNvPr>
          <p:cNvSpPr/>
          <p:nvPr/>
        </p:nvSpPr>
        <p:spPr>
          <a:xfrm>
            <a:off x="393260" y="3455498"/>
            <a:ext cx="3840074" cy="175196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ln>
                  <a:solidFill>
                    <a:schemeClr val="bg1"/>
                  </a:solidFill>
                </a:ln>
              </a:rPr>
              <a:t>KEEP DOING</a:t>
            </a:r>
          </a:p>
          <a:p>
            <a:pPr algn="just"/>
            <a:r>
              <a:rPr lang="it-IT" dirty="0"/>
              <a:t>1 </a:t>
            </a:r>
            <a:r>
              <a:rPr lang="it-IT" dirty="0" err="1"/>
              <a:t>Keep</a:t>
            </a:r>
            <a:r>
              <a:rPr lang="it-IT" dirty="0"/>
              <a:t> the good </a:t>
            </a:r>
            <a:r>
              <a:rPr lang="it-IT" dirty="0" err="1"/>
              <a:t>division</a:t>
            </a:r>
            <a:r>
              <a:rPr lang="it-IT" dirty="0"/>
              <a:t> of the work;</a:t>
            </a:r>
          </a:p>
          <a:p>
            <a:pPr algn="just"/>
            <a:r>
              <a:rPr lang="it-IT" dirty="0"/>
              <a:t>2 Constant </a:t>
            </a:r>
            <a:r>
              <a:rPr lang="it-IT" dirty="0" err="1"/>
              <a:t>integration</a:t>
            </a:r>
            <a:r>
              <a:rPr lang="it-IT" dirty="0"/>
              <a:t> test;</a:t>
            </a:r>
          </a:p>
          <a:p>
            <a:pPr algn="just"/>
            <a:r>
              <a:rPr lang="it-IT" dirty="0"/>
              <a:t>3 </a:t>
            </a:r>
            <a:r>
              <a:rPr lang="it-IT" dirty="0" err="1"/>
              <a:t>Costant</a:t>
            </a:r>
            <a:r>
              <a:rPr lang="it-IT" dirty="0"/>
              <a:t> </a:t>
            </a:r>
            <a:r>
              <a:rPr lang="it-IT" dirty="0" err="1"/>
              <a:t>exchange</a:t>
            </a:r>
            <a:r>
              <a:rPr lang="it-IT" dirty="0"/>
              <a:t> of </a:t>
            </a:r>
            <a:r>
              <a:rPr lang="it-IT" dirty="0" err="1"/>
              <a:t>ideas</a:t>
            </a:r>
            <a:r>
              <a:rPr lang="it-IT" dirty="0"/>
              <a:t>.</a:t>
            </a:r>
          </a:p>
        </p:txBody>
      </p:sp>
      <p:sp>
        <p:nvSpPr>
          <p:cNvPr id="6" name="Rettangolo con due angoli in diagonale arrotondati 5">
            <a:extLst>
              <a:ext uri="{FF2B5EF4-FFF2-40B4-BE49-F238E27FC236}">
                <a16:creationId xmlns:a16="http://schemas.microsoft.com/office/drawing/2014/main" id="{99593B01-8C75-48BE-9797-B4ED4157DA52}"/>
              </a:ext>
            </a:extLst>
          </p:cNvPr>
          <p:cNvSpPr/>
          <p:nvPr/>
        </p:nvSpPr>
        <p:spPr>
          <a:xfrm>
            <a:off x="8431070" y="3455498"/>
            <a:ext cx="3367669" cy="1751960"/>
          </a:xfrm>
          <a:prstGeom prst="round2Diag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ln>
                  <a:solidFill>
                    <a:schemeClr val="bg1"/>
                  </a:solidFill>
                </a:ln>
              </a:rPr>
              <a:t>LESS OF</a:t>
            </a:r>
            <a:endParaRPr lang="it-IT" dirty="0"/>
          </a:p>
          <a:p>
            <a:pPr algn="just"/>
            <a:r>
              <a:rPr lang="it-IT" dirty="0"/>
              <a:t>      time for the </a:t>
            </a:r>
            <a:r>
              <a:rPr lang="it-IT" dirty="0" err="1"/>
              <a:t>daily</a:t>
            </a:r>
            <a:r>
              <a:rPr lang="it-IT" dirty="0"/>
              <a:t> </a:t>
            </a:r>
            <a:r>
              <a:rPr lang="it-IT" dirty="0" err="1"/>
              <a:t>scrum</a:t>
            </a:r>
            <a:endParaRPr lang="it-IT" dirty="0"/>
          </a:p>
        </p:txBody>
      </p:sp>
      <p:sp>
        <p:nvSpPr>
          <p:cNvPr id="7" name="Rettangolo con due angoli in diagonale arrotondati 6">
            <a:extLst>
              <a:ext uri="{FF2B5EF4-FFF2-40B4-BE49-F238E27FC236}">
                <a16:creationId xmlns:a16="http://schemas.microsoft.com/office/drawing/2014/main" id="{C35462BD-EFB4-42DE-8961-FACE468276BC}"/>
              </a:ext>
            </a:extLst>
          </p:cNvPr>
          <p:cNvSpPr/>
          <p:nvPr/>
        </p:nvSpPr>
        <p:spPr>
          <a:xfrm>
            <a:off x="8431071" y="942476"/>
            <a:ext cx="3371566" cy="1751960"/>
          </a:xfrm>
          <a:prstGeom prst="round2Diag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ln>
                  <a:solidFill>
                    <a:schemeClr val="bg1"/>
                  </a:solidFill>
                </a:ln>
              </a:rPr>
              <a:t>MORE OF</a:t>
            </a:r>
          </a:p>
          <a:p>
            <a:pPr algn="just"/>
            <a:r>
              <a:rPr lang="it-IT" dirty="0"/>
              <a:t>1 Refactoring of the code;</a:t>
            </a:r>
          </a:p>
          <a:p>
            <a:pPr algn="just"/>
            <a:r>
              <a:rPr lang="it-IT" dirty="0"/>
              <a:t>2 </a:t>
            </a:r>
            <a:r>
              <a:rPr lang="it-IT" dirty="0" err="1"/>
              <a:t>Comment</a:t>
            </a:r>
            <a:r>
              <a:rPr lang="it-IT" dirty="0"/>
              <a:t> more the code;</a:t>
            </a:r>
          </a:p>
          <a:p>
            <a:pPr algn="just"/>
            <a:r>
              <a:rPr lang="it-IT" dirty="0"/>
              <a:t>3</a:t>
            </a:r>
            <a:r>
              <a:rPr lang="it-IT" sz="1800" dirty="0"/>
              <a:t> </a:t>
            </a:r>
            <a:r>
              <a:rPr lang="it-IT" sz="1800" dirty="0" err="1"/>
              <a:t>Coordination</a:t>
            </a:r>
            <a:r>
              <a:rPr lang="it-IT" sz="1800" dirty="0"/>
              <a:t> </a:t>
            </a:r>
            <a:r>
              <a:rPr lang="it-IT" sz="1800" dirty="0" err="1"/>
              <a:t>about</a:t>
            </a:r>
            <a:r>
              <a:rPr lang="it-IT" sz="1800" dirty="0"/>
              <a:t> the </a:t>
            </a:r>
            <a:r>
              <a:rPr lang="it-IT" sz="1800" dirty="0" err="1"/>
              <a:t>used</a:t>
            </a:r>
            <a:r>
              <a:rPr lang="it-IT" sz="1800" dirty="0"/>
              <a:t> </a:t>
            </a:r>
            <a:r>
              <a:rPr lang="it-IT" sz="1800" dirty="0" err="1"/>
              <a:t>language</a:t>
            </a:r>
            <a:r>
              <a:rPr lang="it-IT" sz="1800" dirty="0"/>
              <a:t>(ITA/ENG)</a:t>
            </a:r>
          </a:p>
          <a:p>
            <a:pPr algn="just"/>
            <a:endParaRPr lang="it-IT" dirty="0"/>
          </a:p>
        </p:txBody>
      </p:sp>
      <p:sp>
        <p:nvSpPr>
          <p:cNvPr id="8" name="Rettangolo con due angoli in diagonale arrotondati 7">
            <a:extLst>
              <a:ext uri="{FF2B5EF4-FFF2-40B4-BE49-F238E27FC236}">
                <a16:creationId xmlns:a16="http://schemas.microsoft.com/office/drawing/2014/main" id="{7AB9F31D-E3FC-496A-BCE7-DC715D4ED38A}"/>
              </a:ext>
            </a:extLst>
          </p:cNvPr>
          <p:cNvSpPr/>
          <p:nvPr/>
        </p:nvSpPr>
        <p:spPr>
          <a:xfrm>
            <a:off x="4816931" y="2553020"/>
            <a:ext cx="3030543" cy="1751960"/>
          </a:xfrm>
          <a:prstGeom prst="round2Diag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ln>
                  <a:solidFill>
                    <a:schemeClr val="bg1"/>
                  </a:solidFill>
                </a:ln>
              </a:rPr>
              <a:t>STOP DOING</a:t>
            </a:r>
          </a:p>
          <a:p>
            <a:pPr algn="just"/>
            <a:r>
              <a:rPr lang="it-IT" sz="1600" dirty="0"/>
              <a:t>            </a:t>
            </a:r>
            <a:r>
              <a:rPr lang="it-IT" sz="1600" dirty="0" err="1"/>
              <a:t>Mistakes</a:t>
            </a:r>
            <a:r>
              <a:rPr lang="it-IT" sz="1600" dirty="0"/>
              <a:t> with </a:t>
            </a:r>
            <a:r>
              <a:rPr lang="it-IT" sz="1600" dirty="0" err="1"/>
              <a:t>git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1352795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D5ED68-AF15-4070-A20C-28BE4F2C2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300" y="0"/>
            <a:ext cx="2291399" cy="1478570"/>
          </a:xfrm>
        </p:spPr>
        <p:txBody>
          <a:bodyPr/>
          <a:lstStyle/>
          <a:p>
            <a:r>
              <a:rPr lang="it-IT" b="1" dirty="0">
                <a:ln>
                  <a:solidFill>
                    <a:schemeClr val="bg1"/>
                  </a:solidFill>
                </a:ln>
              </a:rPr>
              <a:t>3° sprint</a:t>
            </a:r>
          </a:p>
        </p:txBody>
      </p:sp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FBEDB5FA-D558-4DB0-B04F-FD93DF4D59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39" y="1366418"/>
            <a:ext cx="1924319" cy="3858163"/>
          </a:xfrm>
          <a:prstGeom prst="rect">
            <a:avLst/>
          </a:prstGeom>
        </p:spPr>
      </p:pic>
      <p:pic>
        <p:nvPicPr>
          <p:cNvPr id="13" name="Immagine 12" descr="Immagine che contiene testo, screenshot, parcheggio&#10;&#10;Descrizione generata automaticamente">
            <a:extLst>
              <a:ext uri="{FF2B5EF4-FFF2-40B4-BE49-F238E27FC236}">
                <a16:creationId xmlns:a16="http://schemas.microsoft.com/office/drawing/2014/main" id="{B2262A70-6604-4EAC-B99B-D24BFC9D09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613" y="1366417"/>
            <a:ext cx="1943371" cy="3858163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FC321B3-42C2-4FB9-85D5-8B7ECA5BDE73}"/>
              </a:ext>
            </a:extLst>
          </p:cNvPr>
          <p:cNvSpPr txBox="1"/>
          <p:nvPr/>
        </p:nvSpPr>
        <p:spPr>
          <a:xfrm>
            <a:off x="6477128" y="1478570"/>
            <a:ext cx="507187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22 SP;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End of user stories with medium </a:t>
            </a:r>
            <a:r>
              <a:rPr lang="it-IT" sz="2400" dirty="0" err="1"/>
              <a:t>priority</a:t>
            </a:r>
            <a:r>
              <a:rPr lang="it-IT" sz="24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/>
              <a:t>Send</a:t>
            </a:r>
            <a:r>
              <a:rPr lang="it-IT" sz="2400" dirty="0"/>
              <a:t> </a:t>
            </a:r>
            <a:r>
              <a:rPr lang="it-IT" sz="2400" dirty="0" err="1"/>
              <a:t>notification</a:t>
            </a:r>
            <a:r>
              <a:rPr lang="it-IT" sz="2400" dirty="0"/>
              <a:t> to the </a:t>
            </a:r>
            <a:r>
              <a:rPr lang="it-IT" sz="2400" dirty="0" err="1"/>
              <a:t>maintainer</a:t>
            </a:r>
            <a:r>
              <a:rPr lang="it-IT" sz="2400" dirty="0"/>
              <a:t> and to the production manager;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/>
              <a:t>Manage</a:t>
            </a:r>
            <a:r>
              <a:rPr lang="it-IT" sz="2400" dirty="0"/>
              <a:t> the </a:t>
            </a:r>
            <a:r>
              <a:rPr lang="it-IT" sz="2400" dirty="0" err="1"/>
              <a:t>procedures</a:t>
            </a:r>
            <a:r>
              <a:rPr lang="it-IT" sz="24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Associate the procedure to the </a:t>
            </a:r>
            <a:r>
              <a:rPr lang="it-IT" sz="2400" dirty="0" err="1"/>
              <a:t>maintainer</a:t>
            </a:r>
            <a:r>
              <a:rPr lang="it-IT" sz="24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/>
              <a:t>Manage</a:t>
            </a:r>
            <a:r>
              <a:rPr lang="it-IT" sz="2400" dirty="0"/>
              <a:t> the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/>
              <a:t>Manage</a:t>
            </a:r>
            <a:r>
              <a:rPr lang="it-IT" sz="2400" dirty="0"/>
              <a:t> the </a:t>
            </a:r>
            <a:r>
              <a:rPr lang="it-IT" sz="2400" dirty="0" err="1"/>
              <a:t>activity’s</a:t>
            </a:r>
            <a:r>
              <a:rPr lang="it-IT" sz="2400" dirty="0"/>
              <a:t> </a:t>
            </a:r>
            <a:r>
              <a:rPr lang="it-IT" sz="2400" dirty="0" err="1"/>
              <a:t>typologies</a:t>
            </a:r>
            <a:r>
              <a:rPr lang="it-IT" sz="24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295176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944</Words>
  <Application>Microsoft Office PowerPoint</Application>
  <PresentationFormat>Widescreen</PresentationFormat>
  <Paragraphs>157</Paragraphs>
  <Slides>11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Arial</vt:lpstr>
      <vt:lpstr>Calibri</vt:lpstr>
      <vt:lpstr>Tw Cen MT</vt:lpstr>
      <vt:lpstr>Circuito</vt:lpstr>
      <vt:lpstr>Software engineering project</vt:lpstr>
      <vt:lpstr>What did we plan to do</vt:lpstr>
      <vt:lpstr>BURNDOWN CHART</vt:lpstr>
      <vt:lpstr>Architectural view: confirmed</vt:lpstr>
      <vt:lpstr>Same division of the work</vt:lpstr>
      <vt:lpstr>UML DIAGRAM</vt:lpstr>
      <vt:lpstr> what did we do?</vt:lpstr>
      <vt:lpstr>SPRINT RETROSPECTIVE</vt:lpstr>
      <vt:lpstr>3° sprint</vt:lpstr>
      <vt:lpstr>4° sprint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project</dc:title>
  <dc:creator>Daniele Consalvo</dc:creator>
  <cp:lastModifiedBy>Daniele Consalvo</cp:lastModifiedBy>
  <cp:revision>6</cp:revision>
  <dcterms:created xsi:type="dcterms:W3CDTF">2020-12-17T11:22:29Z</dcterms:created>
  <dcterms:modified xsi:type="dcterms:W3CDTF">2020-12-17T17:59:40Z</dcterms:modified>
</cp:coreProperties>
</file>