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2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8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7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59A25-1BDD-412A-95F8-F0850B0A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Anime arena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B22BFB-DEC4-443B-8CA8-C4B41377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Curso: Engenharia Informática e Multimédia</a:t>
            </a:r>
          </a:p>
          <a:p>
            <a:r>
              <a:rPr lang="pt-PT" dirty="0"/>
              <a:t>Aluno: Pedro Dias, nº45170</a:t>
            </a:r>
          </a:p>
          <a:p>
            <a:r>
              <a:rPr lang="pt-PT" dirty="0"/>
              <a:t>Orientador: Eng.º Porfírio Filipe</a:t>
            </a:r>
          </a:p>
        </p:txBody>
      </p:sp>
    </p:spTree>
    <p:extLst>
      <p:ext uri="{BB962C8B-B14F-4D97-AF65-F5344CB8AC3E}">
        <p14:creationId xmlns:p14="http://schemas.microsoft.com/office/powerpoint/2010/main" val="312880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3907B-D480-4C4D-8A33-48C88577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32F265-83C1-4B46-AA5F-053BFBA5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08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A46EC5-AC3C-40BC-A843-6D69947A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41176"/>
            <a:ext cx="11029615" cy="5980922"/>
          </a:xfrm>
        </p:spPr>
        <p:txBody>
          <a:bodyPr>
            <a:normAutofit/>
          </a:bodyPr>
          <a:lstStyle/>
          <a:p>
            <a:r>
              <a:rPr lang="pt-PT" dirty="0"/>
              <a:t>De modo a classificar as críticas de forma binária e </a:t>
            </a:r>
            <a:r>
              <a:rPr lang="pt-PT" dirty="0" err="1"/>
              <a:t>multi-classe</a:t>
            </a:r>
            <a:r>
              <a:rPr lang="pt-PT" dirty="0"/>
              <a:t>, este trabalho foi realizado da seguinte maneira: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PT" dirty="0"/>
              <a:t>Análise dos dados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PT" dirty="0"/>
              <a:t>Limpeza dos textos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PT" dirty="0" err="1"/>
              <a:t>Stemming</a:t>
            </a:r>
            <a:r>
              <a:rPr lang="pt-PT" dirty="0"/>
              <a:t> e </a:t>
            </a:r>
            <a:r>
              <a:rPr lang="pt-PT" dirty="0" err="1"/>
              <a:t>Tfidf</a:t>
            </a:r>
            <a:endParaRPr lang="pt-PT" dirty="0"/>
          </a:p>
          <a:p>
            <a:pPr marL="666900" lvl="1" indent="-342900">
              <a:buFont typeface="+mj-lt"/>
              <a:buAutoNum type="arabicPeriod"/>
            </a:pPr>
            <a:r>
              <a:rPr lang="pt-PT" dirty="0"/>
              <a:t>Classificação:</a:t>
            </a:r>
          </a:p>
          <a:p>
            <a:pPr marL="936900" lvl="2" indent="-342900"/>
            <a:r>
              <a:rPr lang="pt-PT" dirty="0" err="1"/>
              <a:t>LogisticRegression</a:t>
            </a:r>
            <a:endParaRPr lang="pt-PT" dirty="0"/>
          </a:p>
          <a:p>
            <a:pPr marL="936900" lvl="2" indent="-342900"/>
            <a:r>
              <a:rPr lang="pt-PT" dirty="0"/>
              <a:t>KNN</a:t>
            </a:r>
          </a:p>
          <a:p>
            <a:pPr marL="936900" lvl="2" indent="-342900"/>
            <a:r>
              <a:rPr lang="pt-PT" dirty="0"/>
              <a:t>SVC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PT" dirty="0"/>
              <a:t>PCA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PT" dirty="0"/>
              <a:t>Regressão</a:t>
            </a:r>
          </a:p>
          <a:p>
            <a:pPr marL="666900" lvl="1" indent="-342900">
              <a:buFont typeface="+mj-lt"/>
              <a:buAutoNum type="arabicPeriod"/>
            </a:pPr>
            <a:endParaRPr lang="pt-PT" dirty="0"/>
          </a:p>
          <a:p>
            <a:pPr marL="666900" lvl="1" indent="-34290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778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ED230-920A-47E8-8370-A05D6B54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Análise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90DD7-9F87-485C-BCDF-312F150C964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429" y="2380664"/>
            <a:ext cx="486349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DA4F1E-2A4E-42B9-9DFA-6795E8CA89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Este trabalho lida com 50.000 textos de críticas de cinema </a:t>
            </a:r>
            <a:r>
              <a:rPr lang="pt-PT" dirty="0" err="1"/>
              <a:t>IMDb</a:t>
            </a:r>
            <a:r>
              <a:rPr lang="pt-PT" dirty="0"/>
              <a:t>. A cada crítica está associado uma pontuação. Considera-se uma crítica negativa se a sua pontuação for entre 1 e 4. Caso esta seja entre 7 e 10, a crítica é considerada positiva. Não existem críticas com pontuações 5 e 6, e estão distribuídas de forma uniforme. Ou seja, existem 25.000 textos positivos e negativos. </a:t>
            </a:r>
          </a:p>
        </p:txBody>
      </p:sp>
    </p:spTree>
    <p:extLst>
      <p:ext uri="{BB962C8B-B14F-4D97-AF65-F5344CB8AC3E}">
        <p14:creationId xmlns:p14="http://schemas.microsoft.com/office/powerpoint/2010/main" val="29739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CC5C70-1425-414F-B776-9E644349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Limpeza dos textos</a:t>
            </a:r>
            <a:br>
              <a:rPr lang="pt-PT">
                <a:solidFill>
                  <a:srgbClr val="FFFFFF"/>
                </a:solidFill>
              </a:rPr>
            </a:b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A51603-F10D-4C10-AFFF-4F73DA04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653234"/>
          </a:xfrm>
        </p:spPr>
        <p:txBody>
          <a:bodyPr>
            <a:normAutofit/>
          </a:bodyPr>
          <a:lstStyle/>
          <a:p>
            <a:r>
              <a:rPr lang="pt-PT" dirty="0"/>
              <a:t>Devido ao facto de existirem bastantes palavras (</a:t>
            </a:r>
            <a:r>
              <a:rPr lang="pt-PT" dirty="0" err="1"/>
              <a:t>tokens</a:t>
            </a:r>
            <a:r>
              <a:rPr lang="pt-PT" dirty="0"/>
              <a:t>), é necessário reduzir esta dimensão. Esta parte to trabalho, serve assim para remover caracteres e números, que não nos dão informação nenhuma, e diminuirmos a dimensão do vocabulário.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670537-42EA-4334-850F-007842F7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92" y="4373577"/>
            <a:ext cx="7183597" cy="15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CC5C70-1425-414F-B776-9E644349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Limpeza dos textos</a:t>
            </a:r>
            <a:br>
              <a:rPr lang="en-US" sz="3600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8" name="Marcador de Posição de Conteúdo 7" descr="Uma imagem com texto&#10;&#10;Descrição gerada automaticamente">
            <a:extLst>
              <a:ext uri="{FF2B5EF4-FFF2-40B4-BE49-F238E27FC236}">
                <a16:creationId xmlns:a16="http://schemas.microsoft.com/office/drawing/2014/main" id="{058565ED-A89E-4474-AE7A-55AA530A9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522984"/>
            <a:ext cx="6764864" cy="37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BD9994-6712-48B6-984D-B4DCA59F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rgbClr val="FFFEFF"/>
                </a:solidFill>
              </a:rPr>
              <a:t>Stemming</a:t>
            </a:r>
            <a:r>
              <a:rPr lang="pt-PT" dirty="0">
                <a:solidFill>
                  <a:srgbClr val="FFFEFF"/>
                </a:solidFill>
              </a:rPr>
              <a:t> e </a:t>
            </a:r>
            <a:r>
              <a:rPr lang="pt-PT" dirty="0" err="1">
                <a:solidFill>
                  <a:srgbClr val="FFFEFF"/>
                </a:solidFill>
              </a:rPr>
              <a:t>tfidf</a:t>
            </a:r>
            <a:endParaRPr lang="pt-PT" dirty="0">
              <a:solidFill>
                <a:srgbClr val="FFFE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805631-0C96-42D6-83B5-BAE59F95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pt-PT" dirty="0"/>
              <a:t>Dado que este trabalho tem como objetivo determinar se uma crítica é positiva ou negativa e a sua pontuação, uma maneira de reduzir a dimensão do vocabulário é transformar palavras com o mesmo significado, numa mesma palavra (</a:t>
            </a:r>
            <a:r>
              <a:rPr lang="pt-PT" dirty="0" err="1"/>
              <a:t>token</a:t>
            </a:r>
            <a:r>
              <a:rPr lang="pt-PT" dirty="0"/>
              <a:t>). Por exemplo, “</a:t>
            </a:r>
            <a:r>
              <a:rPr lang="pt-PT" dirty="0" err="1"/>
              <a:t>study</a:t>
            </a:r>
            <a:r>
              <a:rPr lang="pt-PT" dirty="0"/>
              <a:t>”, “</a:t>
            </a:r>
            <a:r>
              <a:rPr lang="pt-PT" dirty="0" err="1"/>
              <a:t>studying</a:t>
            </a:r>
            <a:r>
              <a:rPr lang="pt-PT" dirty="0"/>
              <a:t>”, “</a:t>
            </a:r>
            <a:r>
              <a:rPr lang="pt-PT" dirty="0" err="1"/>
              <a:t>studies</a:t>
            </a:r>
            <a:r>
              <a:rPr lang="pt-PT" dirty="0"/>
              <a:t>” são transformados em “</a:t>
            </a:r>
            <a:r>
              <a:rPr lang="pt-PT" dirty="0" err="1"/>
              <a:t>stud</a:t>
            </a:r>
            <a:r>
              <a:rPr lang="pt-PT" dirty="0"/>
              <a:t>”. Comparámos os resultados com 3 </a:t>
            </a:r>
            <a:r>
              <a:rPr lang="pt-PT" dirty="0" err="1"/>
              <a:t>stemmers</a:t>
            </a:r>
            <a:r>
              <a:rPr lang="pt-PT" dirty="0"/>
              <a:t> diferentes: </a:t>
            </a:r>
            <a:r>
              <a:rPr lang="pt-PT" dirty="0" err="1"/>
              <a:t>Porter</a:t>
            </a:r>
            <a:r>
              <a:rPr lang="pt-PT" dirty="0"/>
              <a:t>, </a:t>
            </a:r>
            <a:r>
              <a:rPr lang="pt-PT" dirty="0" err="1"/>
              <a:t>Lancaster</a:t>
            </a:r>
            <a:r>
              <a:rPr lang="pt-PT" dirty="0"/>
              <a:t> e </a:t>
            </a:r>
            <a:r>
              <a:rPr lang="pt-PT" dirty="0" err="1"/>
              <a:t>Snowball</a:t>
            </a:r>
            <a:r>
              <a:rPr lang="pt-PT" dirty="0"/>
              <a:t>. Iremos comparar também quais os melhores parâmetros para o </a:t>
            </a:r>
            <a:r>
              <a:rPr lang="pt-PT" dirty="0" err="1"/>
              <a:t>token_pattern</a:t>
            </a:r>
            <a:r>
              <a:rPr lang="pt-PT" dirty="0"/>
              <a:t> (número mínimo de caracteres) e </a:t>
            </a:r>
            <a:r>
              <a:rPr lang="pt-PT" dirty="0" err="1"/>
              <a:t>min_df</a:t>
            </a:r>
            <a:r>
              <a:rPr lang="pt-PT" dirty="0"/>
              <a:t> (mínimo de documentos que a palavra aparece) do TFIDF. </a:t>
            </a:r>
          </a:p>
        </p:txBody>
      </p:sp>
    </p:spTree>
    <p:extLst>
      <p:ext uri="{BB962C8B-B14F-4D97-AF65-F5344CB8AC3E}">
        <p14:creationId xmlns:p14="http://schemas.microsoft.com/office/powerpoint/2010/main" val="285127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967A5BF-44A8-4AE8-8581-84504896E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831BE6-F538-450D-A102-77E331DBA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3E09E7-0061-4077-9ADD-08E5AEA4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ED48AF-065C-4589-8EFA-3D4061FC0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A108F10-1054-4A0E-B37A-7C9C82664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4744"/>
          <a:stretch/>
        </p:blipFill>
        <p:spPr bwMode="auto">
          <a:xfrm>
            <a:off x="4144903" y="1891784"/>
            <a:ext cx="3699935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89DB635-7481-4E3B-B76B-73821B462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r="-3" b="-3"/>
          <a:stretch/>
        </p:blipFill>
        <p:spPr bwMode="auto">
          <a:xfrm>
            <a:off x="344656" y="4457851"/>
            <a:ext cx="3699935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B5EF2D2-6E4A-40E9-B846-D956229F1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r="5" b="1387"/>
          <a:stretch/>
        </p:blipFill>
        <p:spPr bwMode="auto">
          <a:xfrm>
            <a:off x="4144903" y="4457851"/>
            <a:ext cx="3699935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0811191-F970-4845-8A1F-50EE86C7F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154"/>
          <a:stretch/>
        </p:blipFill>
        <p:spPr bwMode="auto">
          <a:xfrm>
            <a:off x="344656" y="1904929"/>
            <a:ext cx="3699935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E915C086-97E6-4B9C-8A57-4923DC44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150" y="1891784"/>
            <a:ext cx="3665657" cy="461730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Nestes gráficos, o vermelho corresponde ao </a:t>
            </a:r>
            <a:r>
              <a:rPr lang="pt-PT" dirty="0" err="1"/>
              <a:t>Porter</a:t>
            </a:r>
            <a:r>
              <a:rPr lang="pt-PT" dirty="0"/>
              <a:t>, o verde ao </a:t>
            </a:r>
            <a:r>
              <a:rPr lang="pt-PT" dirty="0" err="1"/>
              <a:t>Snowball</a:t>
            </a:r>
            <a:r>
              <a:rPr lang="pt-PT" dirty="0"/>
              <a:t> e o azul ao </a:t>
            </a:r>
            <a:r>
              <a:rPr lang="pt-PT" dirty="0" err="1"/>
              <a:t>Lancaster</a:t>
            </a:r>
            <a:r>
              <a:rPr lang="pt-PT" dirty="0"/>
              <a:t>.</a:t>
            </a:r>
          </a:p>
          <a:p>
            <a:r>
              <a:rPr lang="pt-PT" dirty="0"/>
              <a:t>O </a:t>
            </a:r>
            <a:r>
              <a:rPr lang="pt-PT" dirty="0" err="1"/>
              <a:t>Token</a:t>
            </a:r>
            <a:r>
              <a:rPr lang="pt-PT" dirty="0"/>
              <a:t> </a:t>
            </a:r>
            <a:r>
              <a:rPr lang="pt-PT" dirty="0" err="1"/>
              <a:t>Pattern</a:t>
            </a:r>
            <a:r>
              <a:rPr lang="pt-PT" dirty="0"/>
              <a:t> escolhido foi o \b\w\w+\b, ou seja as palavras que contêm no mínimo 2 caracteres. </a:t>
            </a:r>
          </a:p>
          <a:p>
            <a:r>
              <a:rPr lang="pt-PT" dirty="0"/>
              <a:t>O </a:t>
            </a:r>
            <a:r>
              <a:rPr lang="pt-PT" dirty="0" err="1"/>
              <a:t>Stemmer</a:t>
            </a:r>
            <a:r>
              <a:rPr lang="pt-PT" dirty="0"/>
              <a:t> escolhido foi o </a:t>
            </a:r>
            <a:r>
              <a:rPr lang="pt-PT" dirty="0" err="1"/>
              <a:t>Lancaster</a:t>
            </a:r>
            <a:r>
              <a:rPr lang="pt-PT" dirty="0"/>
              <a:t>, pois apesar de apresentar resultados ligeiramente piores que o </a:t>
            </a:r>
            <a:r>
              <a:rPr lang="pt-PT" dirty="0" err="1"/>
              <a:t>Porter</a:t>
            </a:r>
            <a:r>
              <a:rPr lang="pt-PT" dirty="0"/>
              <a:t>, este reduz o número de </a:t>
            </a:r>
            <a:r>
              <a:rPr lang="pt-PT" dirty="0" err="1"/>
              <a:t>tokens</a:t>
            </a:r>
            <a:r>
              <a:rPr lang="pt-PT" dirty="0"/>
              <a:t> consideravelmente (10.000)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334105-DD06-439B-938A-D95464B0C228}"/>
              </a:ext>
            </a:extLst>
          </p:cNvPr>
          <p:cNvSpPr txBox="1"/>
          <p:nvPr/>
        </p:nvSpPr>
        <p:spPr>
          <a:xfrm>
            <a:off x="446534" y="897858"/>
            <a:ext cx="1129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Escolha de </a:t>
            </a:r>
            <a:r>
              <a:rPr lang="pt-PT" sz="2400" dirty="0" err="1"/>
              <a:t>Stemmer</a:t>
            </a:r>
            <a:r>
              <a:rPr lang="pt-PT" sz="2400" dirty="0"/>
              <a:t> e </a:t>
            </a:r>
            <a:r>
              <a:rPr lang="pt-PT" sz="2400" dirty="0" err="1"/>
              <a:t>Token</a:t>
            </a:r>
            <a:r>
              <a:rPr lang="pt-PT" sz="2400" dirty="0"/>
              <a:t> </a:t>
            </a:r>
            <a:r>
              <a:rPr lang="pt-PT" sz="2400" dirty="0" err="1"/>
              <a:t>Pattern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3641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967A5BF-44A8-4AE8-8581-84504896E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831BE6-F538-450D-A102-77E331DBA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3E09E7-0061-4077-9ADD-08E5AEA4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ED48AF-065C-4589-8EFA-3D4061FC0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E915C086-97E6-4B9C-8A57-4923DC44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150" y="1891784"/>
            <a:ext cx="3665657" cy="4617300"/>
          </a:xfrm>
        </p:spPr>
        <p:txBody>
          <a:bodyPr>
            <a:normAutofit/>
          </a:bodyPr>
          <a:lstStyle/>
          <a:p>
            <a:r>
              <a:rPr lang="pt-PT" dirty="0"/>
              <a:t>O </a:t>
            </a:r>
            <a:r>
              <a:rPr lang="pt-PT" dirty="0" err="1"/>
              <a:t>min_df</a:t>
            </a:r>
            <a:r>
              <a:rPr lang="pt-PT" dirty="0"/>
              <a:t> escolhido foi o 2, pois em comparação com o 1, os valores de treino e teste não são muito diferentes e, para além de apresentar menor diferença entre treino-teste, reduz a dimensão do vocabulário </a:t>
            </a:r>
            <a:r>
              <a:rPr lang="pt-PT"/>
              <a:t>para metade.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334105-DD06-439B-938A-D95464B0C228}"/>
              </a:ext>
            </a:extLst>
          </p:cNvPr>
          <p:cNvSpPr txBox="1"/>
          <p:nvPr/>
        </p:nvSpPr>
        <p:spPr>
          <a:xfrm>
            <a:off x="446534" y="897858"/>
            <a:ext cx="1129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Escolha de </a:t>
            </a:r>
            <a:r>
              <a:rPr lang="pt-PT" sz="2400" dirty="0" err="1"/>
              <a:t>min_df</a:t>
            </a:r>
            <a:endParaRPr lang="pt-PT" sz="2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D94AB29-5ED7-454C-BABF-BA73ABB2E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" y="1360721"/>
            <a:ext cx="37909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EFE9745-04AD-47CA-AA2D-C541BC7D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80" y="1360721"/>
            <a:ext cx="38481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6832D6F-EC5F-4B9D-9BCF-4FB0E0F7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" y="4004009"/>
            <a:ext cx="37909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572EA4C-34C9-4717-89BA-269A68E8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08" y="4004009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2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AE353-0658-4971-8325-4C06E08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A41660-C45E-4EE8-9DEF-C40E5E5A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5600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425</Words>
  <Application>Microsoft Office PowerPoint</Application>
  <PresentationFormat>Ecrã Panorâmico</PresentationFormat>
  <Paragraphs>27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Tw Cen MT</vt:lpstr>
      <vt:lpstr>Wingdings 2</vt:lpstr>
      <vt:lpstr>DividendVTI</vt:lpstr>
      <vt:lpstr>Anime arena</vt:lpstr>
      <vt:lpstr>Apresentação do PowerPoint</vt:lpstr>
      <vt:lpstr>Análise de Dados</vt:lpstr>
      <vt:lpstr>Limpeza dos textos </vt:lpstr>
      <vt:lpstr>Limpeza dos textos </vt:lpstr>
      <vt:lpstr>Stemming e tfidf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Automática</dc:title>
  <dc:creator>Pedro Nuno Dias</dc:creator>
  <cp:lastModifiedBy>Pedro Nuno Dias</cp:lastModifiedBy>
  <cp:revision>3</cp:revision>
  <dcterms:created xsi:type="dcterms:W3CDTF">2022-01-28T13:44:14Z</dcterms:created>
  <dcterms:modified xsi:type="dcterms:W3CDTF">2022-05-02T20:54:58Z</dcterms:modified>
</cp:coreProperties>
</file>