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12192000"/>
  <p:notesSz cx="6858000" cy="9144000"/>
  <p:embeddedFontLs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E62C80-DC78-4558-8654-B7DB23CF168F}">
  <a:tblStyle styleId="{20E62C80-DC78-4558-8654-B7DB23CF1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Boa tarde o meu nome é José Martins e o meu colega chama-se João Pombo. O nome do nosso projeto, feito para a unidade Curricular de Projeto, é Virtual Suggestion Box. O nosso orientador é o Doutor Porfírio Filipe.</a:t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a32aba82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 base de dados que suporta todo o sistema foi criada com base em PosgreSQL, estando o modelo organizado em 3 entidades principais,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-----------------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A entidade User descreve cada utilizador do sistema</a:t>
            </a:r>
            <a:r>
              <a:rPr lang="en-US">
                <a:solidFill>
                  <a:schemeClr val="dk1"/>
                </a:solidFill>
              </a:rPr>
              <a:t>, definido por um id numérico único,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-----------------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 caixa de sugestão é criada por um utilizador </a:t>
            </a:r>
            <a:endParaRPr>
              <a:solidFill>
                <a:srgbClr val="99999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importante realçar o atributo Deleted, presente em várias entidades que marca elementos que foram apagados por utilizadores, estes não aparecem em procuras de utilizadores mas mantêm-se a nivel da base de dados, permitindo reverter o seu estado caso necessá</a:t>
            </a:r>
            <a:r>
              <a:rPr lang="en-US"/>
              <a:t>rio, sen</a:t>
            </a:r>
            <a:r>
              <a:rPr lang="en-US">
                <a:solidFill>
                  <a:schemeClr val="dk1"/>
                </a:solidFill>
              </a:rPr>
              <a:t>do que se uma caixa for apagada, todos os tópicos e sugestões que esta contém serão marcados também.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-----------------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As caixas estão associadas aos seus criadores, mas estão também associadas a utilizadores com quem foram partilhadas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-----------------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as Sugestões partilham atributos semelhantes a caixas, com a adição de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/>
              <a:t>state, que denomina o estado de tratamento da sugestão e</a:t>
            </a:r>
            <a:r>
              <a:rPr lang="en-US">
                <a:solidFill>
                  <a:srgbClr val="FFFF00"/>
                </a:solidFill>
              </a:rPr>
              <a:t> 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cryptIdRef , a base do sistema de anonimato; um valor encriptado criado com base na passe e nome do criador da sugestão, este está presente em sugestões anônimas criadas por utilizadores registados no lugar do UserId, e permite ao utilizador obter as suas sugestões, combatendo a possibilidade de determinar o utilizador por associação à sugestão sugestão.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Adicionalmente existem 3 entidades fracas que suportam funções adicionais do sistema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os tópicos, que dividem as sugestões dentro das caixas,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as perguntas frequentes, associadas a cada caixa 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os comentários de cada sugestão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g9a32aba822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7eccc7e6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ligação entre a camada de aplicação e a camada de gestão de dados é feita a partir da camada de aplicação 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disponibiliza uma API, anum servidor Express. A API responde a 25 métodos, GET e POST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Métodos de gestão de sessão de utilizadores, estes métodos são importantes pois é o que garante a consistência ao longo de uma utilização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Métodos para criar, apagar e pedir informação relativa a alguns elementos.</a:t>
            </a:r>
            <a:endParaRPr/>
          </a:p>
        </p:txBody>
      </p:sp>
      <p:sp>
        <p:nvSpPr>
          <p:cNvPr id="215" name="Google Shape;215;g97eccc7e61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a342ac9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 interface de utilizador é construída em volta de uma estrutura de classes e ecrãs, onde as classes definem as funcionalidades do sistema e a estrutura de dados e os ecrãs estruturam as vistas.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Neste diagrama podemos ver todos os ecrãs criados, como a página do utilizador, as vistas das caixas, tópicos e sugestões e as vistas para a criação de novos elementos.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Podemos também ver as classes que suportam cada tipo de dados, para cada entidade </a:t>
            </a:r>
            <a:r>
              <a:rPr lang="en-US">
                <a:solidFill>
                  <a:schemeClr val="dk1"/>
                </a:solidFill>
              </a:rPr>
              <a:t>existe uma classe correspondente</a:t>
            </a:r>
            <a:r>
              <a:rPr lang="en-US"/>
              <a:t> e uma </a:t>
            </a:r>
            <a:r>
              <a:rPr lang="en-US"/>
              <a:t>classe L</a:t>
            </a:r>
            <a:r>
              <a:rPr lang="en-US"/>
              <a:t>ista que obtém e armazena grandes quantidades do mesmo elemento com menos informação,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É importante notar a classe UserSession, esta armazena a informação do utilizador obtida da informação guardada na sessão e é aplicada em todas as páginas que lidam com um utilizador registado.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Todas as classes de dados utilizam os métodos de uma classe</a:t>
            </a:r>
            <a:r>
              <a:rPr lang="en-US">
                <a:solidFill>
                  <a:schemeClr val="dk1"/>
                </a:solidFill>
              </a:rPr>
              <a:t> Transport, esta realiza o acesso ao servidor e é usada para o envio de pedidos http por todo o sistema.</a:t>
            </a:r>
            <a:endParaRPr/>
          </a:p>
        </p:txBody>
      </p:sp>
      <p:sp>
        <p:nvSpPr>
          <p:cNvPr id="225" name="Google Shape;225;g9a342ac9dd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7eccc7e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 </a:t>
            </a:r>
            <a:r>
              <a:rPr lang="en-US"/>
              <a:t>camada de apresentação encontra-se nos serviços de alojamento da Firebase comunicando com a camada de aplicação e de dados que se encontram alojadas nos serviços do Heroku.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Para demonstração, criámos uma conta para o projeto do colega Rodrigo Diniz de Moura, que está a realizar para a sua tese de mestrado, um sistema de boleias denominado de Carpooling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 partir das especificações do colega, criámos uma conta para todo o sistema de Carpooling com caixas para as comunidades individuais que a constituem.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g97eccc7e61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a32aba82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 objetivos propostos foram atingidos.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</a:t>
            </a:r>
            <a:r>
              <a:rPr lang="en-US"/>
              <a:t>âmbito</a:t>
            </a:r>
            <a:r>
              <a:rPr lang="en-US"/>
              <a:t> deste projeto foi concebido e implementado um sistema computacional que usa uma API de serviços, alojado nos serviços Firebase e Heroku com acesso através do link na página anterior.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Foi desenvolvida uma aplicação multi-plataforma em Ionic/React para facilitar a partilha de ideias e opiniões, comunicando 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 banco de dados em PostgreSQL através de um servidor aplicacional Express que aloja uma interface de serviços.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 atividades realizadas no âmbito deste projeto foram naturalmente limitadas no tempo, pelos meios e pelos recursos disponíveis que foram restringidos pela situação de emergência relacionada com a doença COVID-19. No entanto, nada impediu que as expectativas iniciais fossem atingidas e até pontualmente superadas, levando a admitir que em melhores condições os resultados seriam mais consistentes e promissores.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9a32aba822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a342ac9d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interface de utilizador é </a:t>
            </a:r>
            <a:r>
              <a:rPr lang="en-US"/>
              <a:t>construída</a:t>
            </a:r>
            <a:r>
              <a:rPr lang="en-US"/>
              <a:t> em volta de uma </a:t>
            </a:r>
            <a:r>
              <a:rPr lang="en-US"/>
              <a:t>estrutura</a:t>
            </a:r>
            <a:r>
              <a:rPr lang="en-US"/>
              <a:t> de classes e ecrãs, onde as classes definem as funcionalidades do sistema e a </a:t>
            </a:r>
            <a:r>
              <a:rPr lang="en-US"/>
              <a:t>estrutura</a:t>
            </a:r>
            <a:r>
              <a:rPr lang="en-US"/>
              <a:t> de dados e os ecrãs </a:t>
            </a:r>
            <a:r>
              <a:rPr lang="en-US"/>
              <a:t>estruturam</a:t>
            </a:r>
            <a:r>
              <a:rPr lang="en-US"/>
              <a:t> as vistas.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Podemos ver a relação entre as classes de dados e a classe Transport, esta contém os métodos de acesso ao servidor e é usada para o envio de pedidos por todo o sistema.</a:t>
            </a:r>
            <a:endParaRPr/>
          </a:p>
        </p:txBody>
      </p:sp>
      <p:sp>
        <p:nvSpPr>
          <p:cNvPr id="272" name="Google Shape;272;g9a342ac9dd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a342ac9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 utilizador ao aceder à página da plataforma, depara-se com a página de autenticação, onde pode entrar com uma conta…..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666666"/>
                </a:solidFill>
              </a:rPr>
              <a:t>__Referir verificação por correio eletrónico__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a demonstração, foi criada uma conta para o projeto do colega Rodrigo Diniz de Moura, que criou para a sua tese de mestrado, um sistema de boleias (Carpooling)</a:t>
            </a:r>
            <a:endParaRPr/>
          </a:p>
        </p:txBody>
      </p:sp>
      <p:sp>
        <p:nvSpPr>
          <p:cNvPr id="280" name="Google Shape;280;g9a342ac9d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a342ac9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9a342ac9d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a342ac9d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9a342ac9dd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a342ac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9a342ac9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Tradicionalmente uma caixa de sugestões </a:t>
            </a:r>
            <a:r>
              <a:rPr lang="en-US"/>
              <a:t>é um recipiente no qual as pessoas depositam mensagens em papel onde exprimem sugestões de melhoramento de uma determinada atividade económica ou social, por exemplo, um negócio.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tecnologia de informação elevou o conceito de caixa de sugestões para um nível superior, apoiando as organizações na avaliação da interação com os seus parceiros ou clientes virtualizando o que outrora era um objeto real.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 as caixas de sugestão, um negócio consegue determinar a satisfação dos seus clientes assim como fazê-los sentir uma afinidade para com o negócio. Os clientes conseguem-se rever nas atividades.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278670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objetivo deste projeto é disponibilizar um sistema computacional multi-plataforma para virtualizar o conceito de caixa de sugestões, suportado por tecnologias de informação, dando aos utilizadores a possibilidade de criarem caixas de sugestões organizadas por tópicos, e participar em discussões relativas a cada sugestão por meio de um sistema de mensagens.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É também um objectivo que com esta plataforma exista um incentivo de ajuda e melhoramento e troca de feedback de um modo mais simples para o utilizador do dia a dia.</a:t>
            </a:r>
            <a:endParaRPr/>
          </a:p>
        </p:txBody>
      </p:sp>
      <p:sp>
        <p:nvSpPr>
          <p:cNvPr id="114" name="Google Shape;114;g98278670b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8278670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 </a:t>
            </a:r>
            <a:r>
              <a:rPr lang="en-US"/>
              <a:t>requisitos</a:t>
            </a:r>
            <a:r>
              <a:rPr lang="en-US"/>
              <a:t> necessários ao funcionamento do sistema são: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capacidade de criar caixas de sugestão, assim como a partilha de caixas entre utilizadores,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permitir que utilizadores interajam com caixas deixando sugestões</a:t>
            </a:r>
            <a:r>
              <a:rPr lang="en-US"/>
              <a:t>, e que estas Sugestões  possam ser feitas de forma anónima ou exposta,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 permitir a  visualização das sugestões criadas apenas aos criadores da caixa e da </a:t>
            </a:r>
            <a:r>
              <a:rPr lang="en-US"/>
              <a:t>sugestão</a:t>
            </a:r>
            <a:r>
              <a:rPr lang="en-US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Estes constituem a base funcional do sistema, requisitos adicionais descrevem características não essenciais ao sistema mas que aumentam a sua utilidade, nomeadamente </a:t>
            </a:r>
            <a:r>
              <a:rPr lang="en-US"/>
              <a:t>através</a:t>
            </a:r>
            <a:r>
              <a:rPr lang="en-US"/>
              <a:t> da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divisão de caixas em tópicos para melhor gestão interna de sugestões por parte do criador da caixa,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Um estado de sugestão que permite aos utilizadores seguir o tratamento de sugestões por parte do criador da caixa, nomeadamente, se foi vista, se está a ser tratada, se foi resolvida, para nomear alguns.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 possibilidade de criar comentários em sugestões, de modo a incentivar comunicação entre os donos das caixas e criadores de sugestões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 inclusão de </a:t>
            </a:r>
            <a:r>
              <a:rPr lang="en-US"/>
              <a:t>multimédia</a:t>
            </a:r>
            <a:r>
              <a:rPr lang="en-US"/>
              <a:t> em sugestões, abrindo a </a:t>
            </a:r>
            <a:r>
              <a:rPr lang="en-US"/>
              <a:t>possibilidade</a:t>
            </a:r>
            <a:r>
              <a:rPr lang="en-US"/>
              <a:t> a melhor clareza em certas sugestões, com exemplos </a:t>
            </a:r>
            <a:r>
              <a:rPr lang="en-US"/>
              <a:t>audiovisuais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e A inclusão de Perguntas Frequentes às caixas, de modo a evitar sugestões repetitivas ou a esclarecer </a:t>
            </a:r>
            <a:r>
              <a:rPr lang="en-US"/>
              <a:t>dúvidas relativas à caixa em questão</a:t>
            </a:r>
            <a:r>
              <a:rPr lang="en-US"/>
              <a:t>.</a:t>
            </a:r>
            <a:endParaRPr/>
          </a:p>
        </p:txBody>
      </p:sp>
      <p:sp>
        <p:nvSpPr>
          <p:cNvPr id="123" name="Google Shape;123;g98278670b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782983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Existem 3 tipos de utilizador da Virtual Suggestion Box, Utilizadores que criam caixas, estes têm de estar registados e utilizadores que criam sugestões, que se dividem em utilizadores registados ou visitantes.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criador de uma caixa pode gerir todos os sistemas que governam a caixa, </a:t>
            </a:r>
            <a:r>
              <a:rPr lang="en-US"/>
              <a:t>desde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Criar ou apagar tópicos que dividem a caixa,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Criar e apagar as Perguntas Frequentes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Partilhar a sua caixa através de um endereço de partilha ou por correio eletrónico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Assim como gerir as sugestões nas suas caixas: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Atualizando o seu estado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Comentando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ou Apagando a sugestão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 utilizador visitante a uma caixa apenas pode criar sugestões, estas serão sempre anónimas,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 utilizador registado pode rever sugestões que criou previamente, tendo os mesmos privilégios sobre esta que o criador da caixa: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Um utilizador registado pode publicar sugestões anônimas ou identificadas, tendo o mesmo acesso às duas.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g737829834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Virtual Suggestion Box pretende ser o mais abrangente e conveniente para o utilizador. Assim, é pretinente o desenvolvimento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mais do que uma única 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Algumas abordagens para o desenvolvimento multi plataforma são: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Native</a:t>
            </a:r>
            <a:r>
              <a:rPr lang="en-US"/>
              <a:t> - SDK iOS e Android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Hybrid-Native - React Native, Native 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Hybrid-web - Ionic/React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É necessário também considerar onde guardar a informação relativa aos utilizadores, caixas criadas, toda a informação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relevante para o projeto.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Assim, temos: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PostgreSQL e MySQL para bases de dados relacionais, e mongoDB para o não relacional.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7eccc7e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Esta tabela põe lado a lado as características relevantes entre cada uma das abordagens.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grandes diferenças vêm no que toca à quantidade de código que se tem de realizar para cada plataforma, onde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abordagem nativa se encontram em desvantagem em relação às outras, que têm um só código base. Analogamente,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tempo de desenvolvimento aumenta com cada código que se tem de desenvolver.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desempenho acaba por ser melhor no desenvolvimento nativo porque não recorre a plugins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conexão ao contrário das abordagens Hybrid. A aparência acaba por ser mais natural também uma vez 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utiliza diretamente os componentes user interface de cada plataforma.</a:t>
            </a:r>
            <a:endParaRPr/>
          </a:p>
        </p:txBody>
      </p:sp>
      <p:sp>
        <p:nvSpPr>
          <p:cNvPr id="165" name="Google Shape;165;g97eccc7e6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a32aba822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Esta tabela agrupa as características das bases de dados relacionais e não relacionais.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características dos sistemas relacionais são a garantia das propriedades ACID. Transações complexas com garantia de estabilidade e integridade nos dados. Expansão através de servidores mais caros e maiores. Por terem esquemas tão rígidos, novas características podem ser mais difíceis de implementar. As bases de dados relacionais são usadas em grande parte por sistemas que requerem uma maior </a:t>
            </a:r>
            <a:r>
              <a:rPr lang="en-US"/>
              <a:t>consistência</a:t>
            </a:r>
            <a:r>
              <a:rPr lang="en-US"/>
              <a:t> de dados e integridade.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características dos sistemas não relacionais são a flexibilidade dos seus esquemas, por não estarem limitados a elementos tabulares. </a:t>
            </a:r>
            <a:r>
              <a:rPr lang="en-US">
                <a:solidFill>
                  <a:schemeClr val="dk1"/>
                </a:solidFill>
              </a:rPr>
              <a:t>Expansão através de servidores mais baratos e pequenos.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As bases de dados não relacionais são utilizadas quando se tem muitos dados e se prevê um aumento no futuro.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9a32aba822_4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7eccc7e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arquitetura da plataforma está organizada em três camadas, nomeadamente: a interface para interação humana, o servidor aplicacional que disponibiliza uma interface de serviços, e o sistema de gestão de dados implementados.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Um dos objetivos foi minimizar o tempo necessário à produção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 ao mesmo tempo maximizar a quantidade de plataformas às quais a Virtual Suggestion Box conseguisse abranger. A abordagem escolhida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foi a Hybrid-Web, nomeadamente a tecnologia Ionic/React.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De modo a proteger a consistência e integridade dos dados que dizem respeito ao utilizador, optou-se por uma base de dados relacional, o PostGreSQL.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97eccc7e6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t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ebsuggestionbox-47a27.firebaseapp.com/home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9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1600200" y="2370265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VIRTUAL SUGGESTION BOX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72275" y="5334225"/>
            <a:ext cx="59406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Autores: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José Pedro Rodrigues Sequeira Martins nº 43757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João Monte Cansado de Oliveira Pombo nº 43800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ISEL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2765"/>
            <a:ext cx="2666586" cy="18822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9027650" y="5334225"/>
            <a:ext cx="64719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Orientador: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Doutor Porfírio P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ena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Filipe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EFEF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860400" y="480425"/>
            <a:ext cx="6225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Engenharia Informática e Multimédia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Unidade Curricular de Projeto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-75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1249680" y="1248156"/>
            <a:ext cx="9692700" cy="43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24"/>
          <p:cNvSpPr txBox="1"/>
          <p:nvPr>
            <p:ph type="title"/>
          </p:nvPr>
        </p:nvSpPr>
        <p:spPr>
          <a:xfrm>
            <a:off x="2231036" y="335343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/>
              <a:t>CAMADA DE DADOS</a:t>
            </a:r>
            <a:endParaRPr/>
          </a:p>
        </p:txBody>
      </p:sp>
      <p:sp>
        <p:nvSpPr>
          <p:cNvPr id="202" name="Google Shape;202;p24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855" y="1792600"/>
            <a:ext cx="7639971" cy="36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4825" y="1607375"/>
            <a:ext cx="981550" cy="101263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/>
          <p:nvPr/>
        </p:nvSpPr>
        <p:spPr>
          <a:xfrm>
            <a:off x="7892275" y="3628200"/>
            <a:ext cx="573000" cy="27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3829325" y="2774025"/>
            <a:ext cx="533100" cy="27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5963125" y="4134950"/>
            <a:ext cx="533100" cy="27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7319275" y="2470900"/>
            <a:ext cx="1181700" cy="86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4"/>
          <p:cNvGrpSpPr/>
          <p:nvPr/>
        </p:nvGrpSpPr>
        <p:grpSpPr>
          <a:xfrm>
            <a:off x="2776550" y="3405200"/>
            <a:ext cx="3762725" cy="1962275"/>
            <a:chOff x="2776550" y="3405200"/>
            <a:chExt cx="3762725" cy="1962275"/>
          </a:xfrm>
        </p:grpSpPr>
        <p:sp>
          <p:nvSpPr>
            <p:cNvPr id="210" name="Google Shape;210;p24"/>
            <p:cNvSpPr/>
            <p:nvPr/>
          </p:nvSpPr>
          <p:spPr>
            <a:xfrm>
              <a:off x="3790950" y="4110050"/>
              <a:ext cx="619200" cy="319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2776550" y="3405200"/>
              <a:ext cx="619200" cy="342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5920075" y="5024575"/>
              <a:ext cx="619200" cy="342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/>
          <p:nvPr/>
        </p:nvSpPr>
        <p:spPr>
          <a:xfrm>
            <a:off x="-75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1249680" y="1248156"/>
            <a:ext cx="9692700" cy="43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2231036" y="335343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CAMADA DE APLICAÇÃO</a:t>
            </a:r>
            <a:endParaRPr/>
          </a:p>
        </p:txBody>
      </p:sp>
      <p:sp>
        <p:nvSpPr>
          <p:cNvPr id="220" name="Google Shape;220;p25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25" y="1699538"/>
            <a:ext cx="7752424" cy="3790236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3447" y="1403437"/>
            <a:ext cx="885250" cy="48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-75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249680" y="1248156"/>
            <a:ext cx="9692700" cy="43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2231036" y="335343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CAMADA DE APRESENTAÇÃO</a:t>
            </a:r>
            <a:endParaRPr/>
          </a:p>
        </p:txBody>
      </p:sp>
      <p:sp>
        <p:nvSpPr>
          <p:cNvPr id="230" name="Google Shape;230;p26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125" y="1603625"/>
            <a:ext cx="7575475" cy="391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26"/>
          <p:cNvGrpSpPr/>
          <p:nvPr/>
        </p:nvGrpSpPr>
        <p:grpSpPr>
          <a:xfrm>
            <a:off x="2466683" y="2186686"/>
            <a:ext cx="7131215" cy="3115745"/>
            <a:chOff x="4153850" y="1757650"/>
            <a:chExt cx="7392925" cy="3230425"/>
          </a:xfrm>
        </p:grpSpPr>
        <p:sp>
          <p:nvSpPr>
            <p:cNvPr id="233" name="Google Shape;233;p26"/>
            <p:cNvSpPr/>
            <p:nvPr/>
          </p:nvSpPr>
          <p:spPr>
            <a:xfrm>
              <a:off x="5790850" y="1757650"/>
              <a:ext cx="886800" cy="149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703475" y="3471525"/>
              <a:ext cx="886800" cy="149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8754200" y="1834900"/>
              <a:ext cx="886800" cy="149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6036200" y="4474675"/>
              <a:ext cx="886800" cy="149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6392600" y="4838975"/>
              <a:ext cx="886800" cy="149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10068150" y="4030950"/>
              <a:ext cx="886800" cy="149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10659975" y="3072225"/>
              <a:ext cx="886800" cy="149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8395600" y="3773900"/>
              <a:ext cx="886800" cy="149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153850" y="2655125"/>
              <a:ext cx="886800" cy="149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6"/>
          <p:cNvGrpSpPr/>
          <p:nvPr/>
        </p:nvGrpSpPr>
        <p:grpSpPr>
          <a:xfrm>
            <a:off x="2427183" y="1673645"/>
            <a:ext cx="7284032" cy="3674407"/>
            <a:chOff x="4112900" y="1225725"/>
            <a:chExt cx="7551350" cy="3809650"/>
          </a:xfrm>
        </p:grpSpPr>
        <p:sp>
          <p:nvSpPr>
            <p:cNvPr id="243" name="Google Shape;243;p26"/>
            <p:cNvSpPr/>
            <p:nvPr/>
          </p:nvSpPr>
          <p:spPr>
            <a:xfrm>
              <a:off x="4112900" y="1529275"/>
              <a:ext cx="1035600" cy="10545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178575" y="1225725"/>
              <a:ext cx="1113600" cy="9306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130750" y="4032675"/>
              <a:ext cx="1113600" cy="10026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8246075" y="4204975"/>
              <a:ext cx="1035600" cy="830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10003750" y="1350250"/>
              <a:ext cx="1660500" cy="830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6"/>
          <p:cNvSpPr/>
          <p:nvPr/>
        </p:nvSpPr>
        <p:spPr>
          <a:xfrm>
            <a:off x="6512783" y="3148251"/>
            <a:ext cx="870300" cy="17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0826" y="1673650"/>
            <a:ext cx="870300" cy="4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https://websuggestionbox-47a27.firebaseapp.com/home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1" y="1"/>
            <a:ext cx="4654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27"/>
          <p:cNvSpPr txBox="1"/>
          <p:nvPr>
            <p:ph type="title"/>
          </p:nvPr>
        </p:nvSpPr>
        <p:spPr>
          <a:xfrm>
            <a:off x="804672" y="2404872"/>
            <a:ext cx="3045000" cy="1627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DEMONSTRAÇÃO</a:t>
            </a:r>
            <a:endParaRPr sz="2400"/>
          </a:p>
        </p:txBody>
      </p:sp>
      <p:sp>
        <p:nvSpPr>
          <p:cNvPr id="257" name="Google Shape;257;p27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7">
            <a:hlinkClick r:id="rId3"/>
          </p:cNvPr>
          <p:cNvSpPr txBox="1"/>
          <p:nvPr/>
        </p:nvSpPr>
        <p:spPr>
          <a:xfrm>
            <a:off x="5109700" y="4463650"/>
            <a:ext cx="6776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rgbClr val="3D85C6"/>
                </a:solidFill>
                <a:latin typeface="Gill Sans"/>
                <a:ea typeface="Gill Sans"/>
                <a:cs typeface="Gill Sans"/>
                <a:sym typeface="Gill Sans"/>
              </a:rPr>
              <a:t>https://we</a:t>
            </a:r>
            <a:r>
              <a:rPr lang="en-US" sz="2300" u="sng">
                <a:solidFill>
                  <a:srgbClr val="3D85C6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n-US" sz="2300" u="sng">
                <a:solidFill>
                  <a:srgbClr val="3D85C6"/>
                </a:solidFill>
                <a:latin typeface="Gill Sans"/>
                <a:ea typeface="Gill Sans"/>
                <a:cs typeface="Gill Sans"/>
                <a:sym typeface="Gill Sans"/>
              </a:rPr>
              <a:t>suggestionbox-47a27.firebaseapp.com/home</a:t>
            </a:r>
            <a:endParaRPr sz="2300" u="sng">
              <a:solidFill>
                <a:srgbClr val="3D85C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4">
            <a:alphaModFix/>
          </a:blip>
          <a:srcRect b="10426" l="21093" r="19985" t="0"/>
          <a:stretch/>
        </p:blipFill>
        <p:spPr>
          <a:xfrm>
            <a:off x="5203175" y="651450"/>
            <a:ext cx="3213450" cy="36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7775" y="990803"/>
            <a:ext cx="6978649" cy="3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1" y="1"/>
            <a:ext cx="4654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p28"/>
          <p:cNvSpPr txBox="1"/>
          <p:nvPr>
            <p:ph type="title"/>
          </p:nvPr>
        </p:nvSpPr>
        <p:spPr>
          <a:xfrm>
            <a:off x="804672" y="2404872"/>
            <a:ext cx="3045000" cy="1627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/>
              <a:t>CONCLUSÃO</a:t>
            </a:r>
            <a:endParaRPr/>
          </a:p>
        </p:txBody>
      </p:sp>
      <p:sp>
        <p:nvSpPr>
          <p:cNvPr id="268" name="Google Shape;268;p28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28"/>
          <p:cNvSpPr txBox="1"/>
          <p:nvPr/>
        </p:nvSpPr>
        <p:spPr>
          <a:xfrm>
            <a:off x="6096000" y="1533900"/>
            <a:ext cx="4918500" cy="3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Aplicação capaz de criar, gerir e comentar sugestões em caixas de sugestão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API alojada num servidor Express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Base de dados PostgreSQL para guardar informação relativa ao projeto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Aplicação disponível para várias plataformas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1" y="1"/>
            <a:ext cx="4654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p29"/>
          <p:cNvSpPr txBox="1"/>
          <p:nvPr>
            <p:ph type="title"/>
          </p:nvPr>
        </p:nvSpPr>
        <p:spPr>
          <a:xfrm>
            <a:off x="804672" y="2404872"/>
            <a:ext cx="3045000" cy="1627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CAMADA DE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APRESENTAÇÃO</a:t>
            </a:r>
            <a:endParaRPr sz="2400"/>
          </a:p>
        </p:txBody>
      </p:sp>
      <p:sp>
        <p:nvSpPr>
          <p:cNvPr id="276" name="Google Shape;276;p29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150" y="917638"/>
            <a:ext cx="5642575" cy="5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0" y="0"/>
            <a:ext cx="384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" name="Google Shape;284;p30"/>
          <p:cNvSpPr txBox="1"/>
          <p:nvPr>
            <p:ph type="title"/>
          </p:nvPr>
        </p:nvSpPr>
        <p:spPr>
          <a:xfrm>
            <a:off x="379847" y="2404872"/>
            <a:ext cx="3045000" cy="1627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CAMADA DE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APRESENTAÇÃO</a:t>
            </a:r>
            <a:endParaRPr sz="2400"/>
          </a:p>
        </p:txBody>
      </p:sp>
      <p:sp>
        <p:nvSpPr>
          <p:cNvPr id="285" name="Google Shape;285;p30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550" y="739575"/>
            <a:ext cx="6936925" cy="32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2325" y="1756372"/>
            <a:ext cx="3657162" cy="41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0"/>
          <p:cNvSpPr/>
          <p:nvPr/>
        </p:nvSpPr>
        <p:spPr>
          <a:xfrm>
            <a:off x="7822325" y="1756375"/>
            <a:ext cx="3657000" cy="4182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1" y="1"/>
            <a:ext cx="4654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" name="Google Shape;295;p31"/>
          <p:cNvSpPr txBox="1"/>
          <p:nvPr>
            <p:ph type="title"/>
          </p:nvPr>
        </p:nvSpPr>
        <p:spPr>
          <a:xfrm>
            <a:off x="804672" y="2404872"/>
            <a:ext cx="3045000" cy="1627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CAMADA DE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APRESENTAÇÃO</a:t>
            </a:r>
            <a:endParaRPr sz="2400"/>
          </a:p>
        </p:txBody>
      </p:sp>
      <p:sp>
        <p:nvSpPr>
          <p:cNvPr id="296" name="Google Shape;296;p31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174" y="2540799"/>
            <a:ext cx="5075200" cy="350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31"/>
          <p:cNvGrpSpPr/>
          <p:nvPr/>
        </p:nvGrpSpPr>
        <p:grpSpPr>
          <a:xfrm>
            <a:off x="8875275" y="445525"/>
            <a:ext cx="2990325" cy="3140375"/>
            <a:chOff x="8875275" y="445525"/>
            <a:chExt cx="2990325" cy="3140375"/>
          </a:xfrm>
        </p:grpSpPr>
        <p:pic>
          <p:nvPicPr>
            <p:cNvPr id="299" name="Google Shape;29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75275" y="445550"/>
              <a:ext cx="2979850" cy="2487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31"/>
            <p:cNvSpPr/>
            <p:nvPr/>
          </p:nvSpPr>
          <p:spPr>
            <a:xfrm>
              <a:off x="8875275" y="445525"/>
              <a:ext cx="2979900" cy="2487600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1" name="Google Shape;301;p31"/>
            <p:cNvCxnSpPr/>
            <p:nvPr/>
          </p:nvCxnSpPr>
          <p:spPr>
            <a:xfrm>
              <a:off x="8875675" y="2948100"/>
              <a:ext cx="752700" cy="595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31"/>
            <p:cNvCxnSpPr/>
            <p:nvPr/>
          </p:nvCxnSpPr>
          <p:spPr>
            <a:xfrm flipH="1">
              <a:off x="10004700" y="2948100"/>
              <a:ext cx="1860900" cy="637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3" name="Google Shape;303;p31"/>
            <p:cNvSpPr/>
            <p:nvPr/>
          </p:nvSpPr>
          <p:spPr>
            <a:xfrm>
              <a:off x="9638825" y="3387175"/>
              <a:ext cx="365700" cy="1986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0" y="0"/>
            <a:ext cx="3872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32"/>
          <p:cNvSpPr txBox="1"/>
          <p:nvPr>
            <p:ph type="title"/>
          </p:nvPr>
        </p:nvSpPr>
        <p:spPr>
          <a:xfrm>
            <a:off x="391972" y="2404872"/>
            <a:ext cx="3045000" cy="1627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CAMADA DE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APRESENTAÇÃO</a:t>
            </a:r>
            <a:endParaRPr sz="2400"/>
          </a:p>
        </p:txBody>
      </p:sp>
      <p:sp>
        <p:nvSpPr>
          <p:cNvPr id="311" name="Google Shape;311;p3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32"/>
          <p:cNvPicPr preferRelativeResize="0"/>
          <p:nvPr/>
        </p:nvPicPr>
        <p:blipFill rotWithShape="1">
          <a:blip r:embed="rId3">
            <a:alphaModFix/>
          </a:blip>
          <a:srcRect b="27839" l="0" r="0" t="0"/>
          <a:stretch/>
        </p:blipFill>
        <p:spPr>
          <a:xfrm>
            <a:off x="4019338" y="224050"/>
            <a:ext cx="4153325" cy="320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5025" y="3168800"/>
            <a:ext cx="4404250" cy="25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1" y="1"/>
            <a:ext cx="4654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" name="Google Shape;320;p33"/>
          <p:cNvSpPr txBox="1"/>
          <p:nvPr>
            <p:ph type="title"/>
          </p:nvPr>
        </p:nvSpPr>
        <p:spPr>
          <a:xfrm>
            <a:off x="804672" y="2404872"/>
            <a:ext cx="3045000" cy="1627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CAMADA DE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APRESENTAÇÃO</a:t>
            </a:r>
            <a:endParaRPr sz="2400"/>
          </a:p>
        </p:txBody>
      </p:sp>
      <p:sp>
        <p:nvSpPr>
          <p:cNvPr id="321" name="Google Shape;321;p33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875" y="2299676"/>
            <a:ext cx="7021425" cy="328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875" y="544306"/>
            <a:ext cx="7021425" cy="175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9432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" y="1"/>
            <a:ext cx="4654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804672" y="2404872"/>
            <a:ext cx="3044950" cy="1627792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INTRODUÇÃO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471325" y="1683425"/>
            <a:ext cx="6058500" cy="3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Uma caixa de sugestões é um recipiente no qual as pessoas depositam mensagens em papel onde exprimem sugestões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As caixas de sugestão permitem a um negócio determinar a satisfação dos seus clientes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As caixas de sugestão fazem os clientes sentir afinidade para com o negócio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9432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75" y="0"/>
            <a:ext cx="4654200" cy="695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804672" y="2615097"/>
            <a:ext cx="3045000" cy="1627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5437200" y="2198550"/>
            <a:ext cx="5912100" cy="24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Conceber e implementar um sistema computacional multi-plataforma para virtualizar o conceito de caixa de sugestões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Tornar fácil e prático a troca de ideias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Melhorar ideias, ajudar projetos a crescer</a:t>
            </a:r>
            <a:endParaRPr b="1" sz="2000"/>
          </a:p>
        </p:txBody>
      </p:sp>
      <p:sp>
        <p:nvSpPr>
          <p:cNvPr id="120" name="Google Shape;120;p17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" y="1"/>
            <a:ext cx="4654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804672" y="2404872"/>
            <a:ext cx="3045000" cy="1627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REQUISITOS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5292350" y="1013325"/>
            <a:ext cx="6424800" cy="5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Principais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Criar caixas de sugestões</a:t>
            </a:r>
            <a:r>
              <a:rPr b="1" lang="en-US" sz="2000">
                <a:solidFill>
                  <a:srgbClr val="FF0000"/>
                </a:solidFill>
              </a:rPr>
              <a:t> </a:t>
            </a:r>
            <a:endParaRPr b="1" sz="2000"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Escrever sugestões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Ver sugestões criadas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Partilhar caixas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Anonimato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Adicionais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Secção de comentários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Dividir caixas em tópicos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Mudar o estado de uma sugestão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Sugestões multimedia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Perguntas frequente</a:t>
            </a:r>
            <a:r>
              <a:rPr lang="en-US" sz="2000">
                <a:solidFill>
                  <a:schemeClr val="dk1"/>
                </a:solidFill>
              </a:rPr>
              <a:t>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9" name="Google Shape;129;p18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1" y="1"/>
            <a:ext cx="4654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04672" y="2404872"/>
            <a:ext cx="3045000" cy="1627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CASOS DE UTILIZAÇÃO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350" y="66675"/>
            <a:ext cx="6591300" cy="6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804672" y="2404872"/>
            <a:ext cx="3044950" cy="1627792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/>
              <a:t>TECNOLOGIAS</a:t>
            </a:r>
            <a:endParaRPr sz="3200"/>
          </a:p>
        </p:txBody>
      </p:sp>
      <p:sp>
        <p:nvSpPr>
          <p:cNvPr id="146" name="Google Shape;146;p20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324" y="427099"/>
            <a:ext cx="2405550" cy="18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9587" y="840575"/>
            <a:ext cx="2283876" cy="12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537" y="2789251"/>
            <a:ext cx="2896251" cy="204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9880" y="1516018"/>
            <a:ext cx="1577831" cy="16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0095" y="2505222"/>
            <a:ext cx="4525725" cy="237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53188" y="4661100"/>
            <a:ext cx="36861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37900" y="4441700"/>
            <a:ext cx="1134275" cy="11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5398250" y="554763"/>
            <a:ext cx="1577700" cy="162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9408825" y="654875"/>
            <a:ext cx="2405400" cy="162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5493662" y="2998675"/>
            <a:ext cx="5100213" cy="2824063"/>
            <a:chOff x="5493662" y="2998675"/>
            <a:chExt cx="5100213" cy="2824063"/>
          </a:xfrm>
        </p:grpSpPr>
        <p:sp>
          <p:nvSpPr>
            <p:cNvPr id="157" name="Google Shape;157;p20"/>
            <p:cNvSpPr/>
            <p:nvPr/>
          </p:nvSpPr>
          <p:spPr>
            <a:xfrm>
              <a:off x="9016175" y="4194938"/>
              <a:ext cx="1577700" cy="16278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493662" y="2998675"/>
              <a:ext cx="1896300" cy="16278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20"/>
          <p:cNvGrpSpPr/>
          <p:nvPr/>
        </p:nvGrpSpPr>
        <p:grpSpPr>
          <a:xfrm>
            <a:off x="5604500" y="1336250"/>
            <a:ext cx="5980975" cy="4580950"/>
            <a:chOff x="5604500" y="1336250"/>
            <a:chExt cx="5980975" cy="4580950"/>
          </a:xfrm>
        </p:grpSpPr>
        <p:sp>
          <p:nvSpPr>
            <p:cNvPr id="160" name="Google Shape;160;p20"/>
            <p:cNvSpPr/>
            <p:nvPr/>
          </p:nvSpPr>
          <p:spPr>
            <a:xfrm>
              <a:off x="7341550" y="1336250"/>
              <a:ext cx="1674600" cy="18075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5604500" y="4661100"/>
              <a:ext cx="2703900" cy="1256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8540475" y="3187375"/>
              <a:ext cx="3045000" cy="1007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1" y="1"/>
            <a:ext cx="4654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804672" y="2404872"/>
            <a:ext cx="3045000" cy="1627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/>
              <a:t>TECNOLOGIAS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4883775" y="1182250"/>
            <a:ext cx="95187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Comparação</a:t>
            </a:r>
            <a:r>
              <a:rPr b="1" lang="en-US" sz="2000"/>
              <a:t> entre abordagens multi-plataforma:</a:t>
            </a:r>
            <a:endParaRPr b="1" sz="2000"/>
          </a:p>
        </p:txBody>
      </p:sp>
      <p:graphicFrame>
        <p:nvGraphicFramePr>
          <p:cNvPr id="172" name="Google Shape;172;p21"/>
          <p:cNvGraphicFramePr/>
          <p:nvPr/>
        </p:nvGraphicFramePr>
        <p:xfrm>
          <a:off x="5003188" y="191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{20E62C80-DC78-4558-8654-B7DB23CF168F}</a:tableStyleId>
              </a:tblPr>
              <a:tblGrid>
                <a:gridCol w="1518875"/>
                <a:gridCol w="1959375"/>
                <a:gridCol w="1777000"/>
                <a:gridCol w="1625475"/>
              </a:tblGrid>
              <a:tr h="2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Características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Native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Hybrid-Native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Hybrid-Web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Exemplos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iOS, Android SDK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React Native, NativeScript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Ionic/React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Linguagens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Objective-C, Swift, Java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JavaScript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JavaScript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Código Reutilizável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Códigos Separados por plataforma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Um só código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Um só código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Investimento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Muito investimento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Médio investimento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Pouco investimento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Desempenho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Melhor desempenho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Ligeiramente inferior à abordagem Native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Diferença pouco notável perante as outras abordagens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1" y="1"/>
            <a:ext cx="4654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804672" y="2404872"/>
            <a:ext cx="3045000" cy="1627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/>
              <a:t>TECNOLOGIAS</a:t>
            </a:r>
            <a:endParaRPr/>
          </a:p>
        </p:txBody>
      </p:sp>
      <p:sp>
        <p:nvSpPr>
          <p:cNvPr id="180" name="Google Shape;180;p2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4883775" y="1182250"/>
            <a:ext cx="95187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Comparação entre sistemas de bases de dados:</a:t>
            </a:r>
            <a:endParaRPr b="1" sz="2000"/>
          </a:p>
        </p:txBody>
      </p:sp>
      <p:graphicFrame>
        <p:nvGraphicFramePr>
          <p:cNvPr id="182" name="Google Shape;182;p22"/>
          <p:cNvGraphicFramePr/>
          <p:nvPr/>
        </p:nvGraphicFramePr>
        <p:xfrm>
          <a:off x="5003188" y="191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{20E62C80-DC78-4558-8654-B7DB23CF168F}</a:tableStyleId>
              </a:tblPr>
              <a:tblGrid>
                <a:gridCol w="1518875"/>
                <a:gridCol w="1959375"/>
                <a:gridCol w="3397650"/>
              </a:tblGrid>
              <a:tr h="2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Características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Relacionais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Não Relacionais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Modelo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Tabelas organizadas por linhas e colunas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JSON, gráficos e pares chave-valor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Exemplos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MySQL, PostgreSQL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MongoDB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Propósitos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 muitas transações, consultas complexas.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 muita informação, com consultas simples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Schemas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Rígido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Flexível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Escalabilidade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Expansível com servidores mais caros.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Expansível com mais servidores, mais baratos.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1" y="1"/>
            <a:ext cx="4654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804672" y="2404872"/>
            <a:ext cx="3045000" cy="1627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/>
              <a:t>ARQUITETURA</a:t>
            </a:r>
            <a:endParaRPr sz="3200"/>
          </a:p>
        </p:txBody>
      </p:sp>
      <p:sp>
        <p:nvSpPr>
          <p:cNvPr id="190" name="Google Shape;190;p23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338" y="1837650"/>
            <a:ext cx="56292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525" y="4759450"/>
            <a:ext cx="1618076" cy="97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35576" y="4759448"/>
            <a:ext cx="1223352" cy="12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9377" y="4832041"/>
            <a:ext cx="1501225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