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4" r:id="rId4"/>
    <p:sldId id="265" r:id="rId5"/>
    <p:sldId id="266" r:id="rId6"/>
    <p:sldId id="268" r:id="rId7"/>
    <p:sldId id="267" r:id="rId8"/>
    <p:sldId id="270" r:id="rId9"/>
    <p:sldId id="269" r:id="rId10"/>
    <p:sldId id="271" r:id="rId11"/>
    <p:sldId id="273" r:id="rId12"/>
    <p:sldId id="274" r:id="rId13"/>
    <p:sldId id="275" r:id="rId14"/>
    <p:sldId id="292" r:id="rId15"/>
    <p:sldId id="276" r:id="rId16"/>
    <p:sldId id="282" r:id="rId17"/>
    <p:sldId id="281" r:id="rId18"/>
    <p:sldId id="261" r:id="rId19"/>
    <p:sldId id="278" r:id="rId20"/>
    <p:sldId id="279" r:id="rId21"/>
    <p:sldId id="283" r:id="rId22"/>
    <p:sldId id="262" r:id="rId23"/>
    <p:sldId id="284" r:id="rId24"/>
    <p:sldId id="289" r:id="rId25"/>
    <p:sldId id="285" r:id="rId26"/>
    <p:sldId id="290" r:id="rId27"/>
    <p:sldId id="293" r:id="rId28"/>
    <p:sldId id="291" r:id="rId29"/>
    <p:sldId id="28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1BEEC-53C4-9240-B7D3-975F26D86EEB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AFEFD-BBAF-A040-927E-21FC0860D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64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Unpredictability = R</a:t>
            </a:r>
            <a:r>
              <a:rPr lang="en-US" baseline="0" dirty="0" smtClean="0"/>
              <a:t> must search for the right method every time a generic method is </a:t>
            </a:r>
            <a:r>
              <a:rPr lang="en-US" baseline="0" dirty="0" smtClean="0"/>
              <a:t>called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Dynamic -&gt; executes everything at runtime (not compiled)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Lazy evaluation: the calculation is done when the result is needed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AFEFD-BBAF-A040-927E-21FC0860D9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33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Unpredictability = R</a:t>
            </a:r>
            <a:r>
              <a:rPr lang="en-US" baseline="0" dirty="0" smtClean="0"/>
              <a:t> must search for the right method every time a generic method is called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AFEFD-BBAF-A040-927E-21FC0860D9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33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Unpredictability = R</a:t>
            </a:r>
            <a:r>
              <a:rPr lang="en-US" baseline="0" dirty="0" smtClean="0"/>
              <a:t> must search for the right method every time a generic method is called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AFEFD-BBAF-A040-927E-21FC0860D9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33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Unpredictability = R</a:t>
            </a:r>
            <a:r>
              <a:rPr lang="en-US" baseline="0" dirty="0" smtClean="0"/>
              <a:t> must search for the right method every time a generic method is called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AFEFD-BBAF-A040-927E-21FC0860D9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33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Unpredictability = R</a:t>
            </a:r>
            <a:r>
              <a:rPr lang="en-US" baseline="0" dirty="0" smtClean="0"/>
              <a:t> must search for the right method every time a generic method is called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AFEFD-BBAF-A040-927E-21FC0860D9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33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Unpredictability = R</a:t>
            </a:r>
            <a:r>
              <a:rPr lang="en-US" baseline="0" dirty="0" smtClean="0"/>
              <a:t> must search for the right method every time a generic method is called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AFEFD-BBAF-A040-927E-21FC0860D9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33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Unpredictability = R</a:t>
            </a:r>
            <a:r>
              <a:rPr lang="en-US" baseline="0" dirty="0" smtClean="0"/>
              <a:t> must search for the right method every time a generic method is called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AFEFD-BBAF-A040-927E-21FC0860D9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33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Almost 200x more time to do the exact same thing!!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AFEFD-BBAF-A040-927E-21FC0860D9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A7A0-2145-374F-9C3A-461AD319345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5742-1830-4E43-91A9-0EDF71B65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0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A7A0-2145-374F-9C3A-461AD319345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5742-1830-4E43-91A9-0EDF71B65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8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A7A0-2145-374F-9C3A-461AD319345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5742-1830-4E43-91A9-0EDF71B65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0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A7A0-2145-374F-9C3A-461AD319345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5742-1830-4E43-91A9-0EDF71B65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8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A7A0-2145-374F-9C3A-461AD319345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5742-1830-4E43-91A9-0EDF71B65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9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A7A0-2145-374F-9C3A-461AD319345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5742-1830-4E43-91A9-0EDF71B65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8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A7A0-2145-374F-9C3A-461AD319345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5742-1830-4E43-91A9-0EDF71B65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A7A0-2145-374F-9C3A-461AD319345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5742-1830-4E43-91A9-0EDF71B65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0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A7A0-2145-374F-9C3A-461AD319345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5742-1830-4E43-91A9-0EDF71B65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A7A0-2145-374F-9C3A-461AD319345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5742-1830-4E43-91A9-0EDF71B65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3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A7A0-2145-374F-9C3A-461AD319345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5742-1830-4E43-91A9-0EDF71B65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2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8A7A0-2145-374F-9C3A-461AD3193450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25742-1830-4E43-91A9-0EDF71B65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2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dv-r.had.co.nz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make R fast(</a:t>
            </a:r>
            <a:r>
              <a:rPr lang="en-US" dirty="0" err="1" smtClean="0"/>
              <a:t>er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58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is slow (on purpose)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55112"/>
          </a:xfrm>
        </p:spPr>
        <p:txBody>
          <a:bodyPr>
            <a:normAutofit/>
          </a:bodyPr>
          <a:lstStyle/>
          <a:p>
            <a:r>
              <a:rPr lang="en-US" dirty="0" smtClean="0"/>
              <a:t>Practicality at the expense of speed</a:t>
            </a:r>
          </a:p>
          <a:p>
            <a:pPr lvl="1"/>
            <a:r>
              <a:rPr lang="en-US" dirty="0" smtClean="0"/>
              <a:t>Name lookup + mutable environments</a:t>
            </a:r>
          </a:p>
          <a:p>
            <a:pPr lvl="2"/>
            <a:r>
              <a:rPr lang="en-US" dirty="0" smtClean="0"/>
              <a:t>*Every time* you use a variable R needs to look for it in many different places</a:t>
            </a:r>
          </a:p>
        </p:txBody>
      </p:sp>
      <p:pic>
        <p:nvPicPr>
          <p:cNvPr id="4" name="Picture 3" descr="Screen Shot 2017-02-08 at 5.22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0" y="3897093"/>
            <a:ext cx="19304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06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is slow (on purpose)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75240"/>
          </a:xfrm>
        </p:spPr>
        <p:txBody>
          <a:bodyPr>
            <a:normAutofit/>
          </a:bodyPr>
          <a:lstStyle/>
          <a:p>
            <a:r>
              <a:rPr lang="en-US" dirty="0" smtClean="0"/>
              <a:t>Practicality at the expense of speed</a:t>
            </a:r>
          </a:p>
          <a:p>
            <a:pPr lvl="1"/>
            <a:r>
              <a:rPr lang="en-US" dirty="0" smtClean="0"/>
              <a:t>Lazy evaluations</a:t>
            </a:r>
          </a:p>
          <a:p>
            <a:pPr lvl="2"/>
            <a:r>
              <a:rPr lang="en-US" dirty="0" smtClean="0"/>
              <a:t>Objects are only evaluated when they are needed</a:t>
            </a:r>
          </a:p>
          <a:p>
            <a:pPr lvl="2"/>
            <a:r>
              <a:rPr lang="en-US" dirty="0" smtClean="0"/>
              <a:t>Which sounds great but…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8286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72091"/>
            <a:ext cx="8229600" cy="2175240"/>
          </a:xfrm>
        </p:spPr>
        <p:txBody>
          <a:bodyPr>
            <a:normAutofit/>
          </a:bodyPr>
          <a:lstStyle/>
          <a:p>
            <a:r>
              <a:rPr lang="en-US" dirty="0" smtClean="0"/>
              <a:t>None of these functions do anything but f5 takes twice as much time to run as f0</a:t>
            </a:r>
          </a:p>
        </p:txBody>
      </p:sp>
      <p:pic>
        <p:nvPicPr>
          <p:cNvPr id="5" name="Picture 4" descr="Screen Shot 2017-02-08 at 6.01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32711"/>
            <a:ext cx="59309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26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is slow (on purpose)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change any of these things?</a:t>
            </a:r>
          </a:p>
          <a:p>
            <a:pPr lvl="2"/>
            <a:r>
              <a:rPr lang="en-US" dirty="0" smtClean="0"/>
              <a:t>No. They are intrinsic to the implementation of the language</a:t>
            </a:r>
          </a:p>
          <a:p>
            <a:pPr lvl="2"/>
            <a:r>
              <a:rPr lang="en-US" dirty="0" smtClean="0"/>
              <a:t>Even R developers could not fix it without breaking the one thing that makes R awesome (CRAN)</a:t>
            </a:r>
          </a:p>
        </p:txBody>
      </p:sp>
    </p:spTree>
    <p:extLst>
      <p:ext uri="{BB962C8B-B14F-4D97-AF65-F5344CB8AC3E}">
        <p14:creationId xmlns:p14="http://schemas.microsoft.com/office/powerpoint/2010/main" val="204154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is slow (on purpose)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change any of these things?</a:t>
            </a:r>
          </a:p>
          <a:p>
            <a:pPr lvl="2"/>
            <a:r>
              <a:rPr lang="en-US" dirty="0" smtClean="0"/>
              <a:t>No. They are intrinsic to the implementation of the language</a:t>
            </a:r>
          </a:p>
          <a:p>
            <a:pPr lvl="2"/>
            <a:r>
              <a:rPr lang="en-US" dirty="0" smtClean="0"/>
              <a:t>Even R developers could not fix it without breaking the one thing that makes R awesome (CRAN)</a:t>
            </a:r>
          </a:p>
          <a:p>
            <a:pPr lvl="2"/>
            <a:r>
              <a:rPr lang="en-US" dirty="0" smtClean="0"/>
              <a:t>The end.</a:t>
            </a:r>
          </a:p>
        </p:txBody>
      </p:sp>
    </p:spTree>
    <p:extLst>
      <p:ext uri="{BB962C8B-B14F-4D97-AF65-F5344CB8AC3E}">
        <p14:creationId xmlns:p14="http://schemas.microsoft.com/office/powerpoint/2010/main" val="466555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is slow (on purpose)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/>
          </a:p>
          <a:p>
            <a:r>
              <a:rPr lang="en-US" dirty="0" smtClean="0"/>
              <a:t>All of those choices were made to make R more flexible and useful, but we don’t always need all of that flexibility. With a small amount of planning and good choices, you </a:t>
            </a:r>
            <a:r>
              <a:rPr lang="en-US" b="1" dirty="0" smtClean="0"/>
              <a:t>can</a:t>
            </a:r>
            <a:r>
              <a:rPr lang="en-US" dirty="0" smtClean="0"/>
              <a:t> write faster code!</a:t>
            </a:r>
          </a:p>
        </p:txBody>
      </p:sp>
    </p:spTree>
    <p:extLst>
      <p:ext uri="{BB962C8B-B14F-4D97-AF65-F5344CB8AC3E}">
        <p14:creationId xmlns:p14="http://schemas.microsoft.com/office/powerpoint/2010/main" val="4017488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flexibility if you don’t need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matrixes instead of data frames to do number crunching</a:t>
            </a:r>
          </a:p>
          <a:p>
            <a:pPr lvl="2"/>
            <a:r>
              <a:rPr lang="en-US" dirty="0" smtClean="0"/>
              <a:t>Data frames are super powerful, which makes them super slow</a:t>
            </a:r>
          </a:p>
          <a:p>
            <a:pPr lvl="2"/>
            <a:r>
              <a:rPr lang="en-US" dirty="0" smtClean="0"/>
              <a:t>Matrixes can only have one type of data, so they are much faster if you’re just using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51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flexibility if you don’t need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matrixes instead of data frames to do number crunching</a:t>
            </a:r>
          </a:p>
          <a:p>
            <a:pPr lvl="2"/>
            <a:r>
              <a:rPr lang="en-US" dirty="0" smtClean="0"/>
              <a:t>Data frames are super powerful, which makes them super slow</a:t>
            </a:r>
          </a:p>
          <a:p>
            <a:pPr lvl="2"/>
            <a:r>
              <a:rPr lang="en-US" dirty="0" smtClean="0"/>
              <a:t>Matrixes can only have one type of data, so they are much faster if you’re just using numbers</a:t>
            </a:r>
            <a:endParaRPr lang="en-US" dirty="0"/>
          </a:p>
        </p:txBody>
      </p:sp>
      <p:pic>
        <p:nvPicPr>
          <p:cNvPr id="4" name="Picture 3" descr="Screen Shot 2017-02-08 at 8.21.0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120714"/>
            <a:ext cx="3086100" cy="838200"/>
          </a:xfrm>
          <a:prstGeom prst="rect">
            <a:avLst/>
          </a:prstGeom>
        </p:spPr>
      </p:pic>
      <p:pic>
        <p:nvPicPr>
          <p:cNvPr id="6" name="Picture 5" descr="Screen Shot 2017-02-08 at 8.20.3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161" y="4779963"/>
            <a:ext cx="45593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97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knowledge: for loops in R are super slow and should be avoided (use apply instead)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0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knowledge: for loops in R are super slow and should be avoided (use apply instead)</a:t>
            </a:r>
          </a:p>
          <a:p>
            <a:r>
              <a:rPr lang="en-US" dirty="0" smtClean="0"/>
              <a:t>This is actually NOT true!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Apply *is* a loop!</a:t>
            </a:r>
            <a:endParaRPr lang="en-US" dirty="0"/>
          </a:p>
        </p:txBody>
      </p:sp>
      <p:pic>
        <p:nvPicPr>
          <p:cNvPr id="4" name="Picture 3" descr="Screen Shot 2017-02-08 at 6.15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670" y="3849748"/>
            <a:ext cx="5159478" cy="152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93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is slow</a:t>
            </a:r>
            <a:endParaRPr lang="en-US" dirty="0"/>
          </a:p>
        </p:txBody>
      </p:sp>
      <p:pic>
        <p:nvPicPr>
          <p:cNvPr id="5" name="Picture 4" descr="Screen Shot 2017-02-08 at 4.23.1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75"/>
          <a:stretch/>
        </p:blipFill>
        <p:spPr>
          <a:xfrm>
            <a:off x="901700" y="1845922"/>
            <a:ext cx="7327900" cy="199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98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Avoid doing *certain* things inside a for loop</a:t>
            </a:r>
            <a:endParaRPr lang="en-US" strike="sngStri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Never ever grow an object inside the loop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 don’t use c(), paste(), append(), </a:t>
            </a:r>
            <a:r>
              <a:rPr lang="en-US" dirty="0" err="1" smtClean="0"/>
              <a:t>rbind</a:t>
            </a:r>
            <a:r>
              <a:rPr lang="en-US" dirty="0" smtClean="0"/>
              <a:t>() inside the loop</a:t>
            </a:r>
          </a:p>
          <a:p>
            <a:r>
              <a:rPr lang="en-US" dirty="0" err="1" smtClean="0"/>
              <a:t>Vectorize</a:t>
            </a:r>
            <a:endParaRPr lang="en-US" dirty="0" smtClean="0"/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 think about what you want to do with the whole object rather than its parts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pply() often forces </a:t>
            </a:r>
            <a:r>
              <a:rPr lang="en-US" dirty="0" err="1" smtClean="0"/>
              <a:t>vectorization</a:t>
            </a:r>
            <a:r>
              <a:rPr lang="en-US" dirty="0" smtClean="0"/>
              <a:t> but apply() is just a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49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Avoid doing *certain* things inside a for loop</a:t>
            </a:r>
            <a:endParaRPr lang="en-US" strike="sngStrike" dirty="0"/>
          </a:p>
        </p:txBody>
      </p:sp>
      <p:pic>
        <p:nvPicPr>
          <p:cNvPr id="5" name="Picture 4" descr="Screen Shot 2017-02-08 at 8.44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2377272"/>
            <a:ext cx="44577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5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r>
              <a:rPr lang="en-US" dirty="0" smtClean="0"/>
              <a:t> is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vectorized</a:t>
            </a:r>
            <a:r>
              <a:rPr lang="en-US" dirty="0" smtClean="0"/>
              <a:t> functions such as </a:t>
            </a:r>
            <a:r>
              <a:rPr lang="en-US" dirty="0" err="1" smtClean="0"/>
              <a:t>colSums</a:t>
            </a:r>
            <a:r>
              <a:rPr lang="en-US" dirty="0" smtClean="0"/>
              <a:t>(), </a:t>
            </a:r>
            <a:r>
              <a:rPr lang="en-US" dirty="0" err="1" smtClean="0"/>
              <a:t>rowSums</a:t>
            </a:r>
            <a:r>
              <a:rPr lang="en-US" dirty="0" smtClean="0"/>
              <a:t>(), </a:t>
            </a:r>
            <a:r>
              <a:rPr lang="en-US" dirty="0" err="1" smtClean="0"/>
              <a:t>rowMeans</a:t>
            </a:r>
            <a:r>
              <a:rPr lang="en-US" dirty="0" smtClean="0"/>
              <a:t>(), will almost always be faster than writing your own code with apply()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13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code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06818"/>
          </a:xfrm>
        </p:spPr>
        <p:txBody>
          <a:bodyPr>
            <a:normAutofit/>
          </a:bodyPr>
          <a:lstStyle/>
          <a:p>
            <a:r>
              <a:rPr lang="en-US" dirty="0" smtClean="0"/>
              <a:t>Sounds complicated but really isn’t</a:t>
            </a:r>
          </a:p>
          <a:p>
            <a:r>
              <a:rPr lang="en-US" dirty="0" smtClean="0"/>
              <a:t>If you wrote an important function that is impacting performance, you can compile it with one line of code to make it significantly faster</a:t>
            </a:r>
          </a:p>
          <a:p>
            <a:r>
              <a:rPr lang="en-US" dirty="0" smtClean="0"/>
              <a:t>Doesn’t always make a difference, but it’s not hard to do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 algn="ctr">
              <a:buNone/>
            </a:pPr>
            <a:r>
              <a:rPr lang="en-US" sz="2000" dirty="0" err="1">
                <a:latin typeface="Consolas"/>
                <a:cs typeface="Consolas"/>
              </a:rPr>
              <a:t>c</a:t>
            </a:r>
            <a:r>
              <a:rPr lang="en-US" sz="2000" dirty="0" err="1" smtClean="0">
                <a:latin typeface="Consolas"/>
                <a:cs typeface="Consolas"/>
              </a:rPr>
              <a:t>ompiledfunction</a:t>
            </a:r>
            <a:r>
              <a:rPr lang="en-US" sz="2000" dirty="0" smtClean="0">
                <a:latin typeface="Consolas"/>
                <a:cs typeface="Consolas"/>
              </a:rPr>
              <a:t> = compiler::</a:t>
            </a:r>
            <a:r>
              <a:rPr lang="en-US" sz="2000" dirty="0" err="1" smtClean="0">
                <a:latin typeface="Consolas"/>
                <a:cs typeface="Consolas"/>
              </a:rPr>
              <a:t>cmpfun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yourfunction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77496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code compilation</a:t>
            </a:r>
            <a:endParaRPr lang="en-US" dirty="0"/>
          </a:p>
        </p:txBody>
      </p:sp>
      <p:pic>
        <p:nvPicPr>
          <p:cNvPr id="4" name="Picture 3" descr="Screen Shot 2017-02-08 at 9.30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51" y="2019300"/>
            <a:ext cx="6492076" cy="415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27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different cores of your computer to do each part of a task</a:t>
            </a:r>
          </a:p>
          <a:p>
            <a:r>
              <a:rPr lang="en-US" dirty="0" smtClean="0"/>
              <a:t>Very powerful in supercomputers, still significantly better in most modern computers</a:t>
            </a:r>
          </a:p>
          <a:p>
            <a:r>
              <a:rPr lang="en-US" dirty="0" smtClean="0"/>
              <a:t>You don’t have to know everything about it to take advantage of simple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package </a:t>
            </a:r>
            <a:r>
              <a:rPr lang="en-US" dirty="0" smtClean="0">
                <a:latin typeface="Consolas"/>
                <a:cs typeface="Consolas"/>
              </a:rPr>
              <a:t>parallel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smtClean="0"/>
              <a:t>Replace </a:t>
            </a:r>
            <a:r>
              <a:rPr lang="en-US" dirty="0" err="1" smtClean="0">
                <a:latin typeface="Consolas"/>
                <a:cs typeface="Consolas"/>
              </a:rPr>
              <a:t>lapply</a:t>
            </a:r>
            <a:r>
              <a:rPr lang="en-US" dirty="0" smtClean="0">
                <a:latin typeface="Consolas"/>
                <a:cs typeface="Consolas"/>
              </a:rPr>
              <a:t>() </a:t>
            </a:r>
            <a:r>
              <a:rPr lang="en-US" dirty="0" smtClean="0"/>
              <a:t>with the equivalent but parallel </a:t>
            </a:r>
            <a:r>
              <a:rPr lang="en-US" dirty="0" smtClean="0">
                <a:latin typeface="Consolas"/>
                <a:cs typeface="Consolas"/>
              </a:rPr>
              <a:t>parallel::</a:t>
            </a:r>
            <a:r>
              <a:rPr lang="en-US" dirty="0" err="1" smtClean="0">
                <a:latin typeface="Consolas"/>
                <a:cs typeface="Consolas"/>
              </a:rPr>
              <a:t>mclapply</a:t>
            </a:r>
            <a:r>
              <a:rPr lang="en-US" dirty="0" smtClean="0">
                <a:latin typeface="Consolas"/>
                <a:cs typeface="Consolas"/>
              </a:rPr>
              <a:t>()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4318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</a:t>
            </a:r>
            <a:endParaRPr lang="en-US" dirty="0"/>
          </a:p>
        </p:txBody>
      </p:sp>
      <p:pic>
        <p:nvPicPr>
          <p:cNvPr id="5" name="Content Placeholder 4" descr="Screen Shot 2017-02-08 at 9.40.1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152" b="-111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96190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</a:t>
            </a:r>
            <a:endParaRPr lang="en-US" dirty="0"/>
          </a:p>
        </p:txBody>
      </p:sp>
      <p:pic>
        <p:nvPicPr>
          <p:cNvPr id="4" name="Picture 3" descr="Screen Shot 2020-02-13 at 12.39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53" y="1913042"/>
            <a:ext cx="48641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30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 is slow mainly because </a:t>
            </a:r>
            <a:r>
              <a:rPr lang="en-US" b="1" dirty="0" smtClean="0"/>
              <a:t>it is constantly doing extra work to figure out what it is supposed to do </a:t>
            </a:r>
            <a:r>
              <a:rPr lang="en-US" dirty="0" smtClean="0"/>
              <a:t>while most other languages rely on the human to tell them that</a:t>
            </a:r>
            <a:endParaRPr lang="en-US" b="1" dirty="0" smtClean="0"/>
          </a:p>
          <a:p>
            <a:r>
              <a:rPr lang="en-US" dirty="0" smtClean="0"/>
              <a:t>Using data formats and functions that are not as flexible is much faster</a:t>
            </a:r>
          </a:p>
          <a:p>
            <a:r>
              <a:rPr lang="en-US" dirty="0" err="1" smtClean="0"/>
              <a:t>Vectorization</a:t>
            </a:r>
            <a:r>
              <a:rPr lang="en-US" dirty="0" smtClean="0"/>
              <a:t> avoids function calls that inevitably do extra work</a:t>
            </a:r>
          </a:p>
          <a:p>
            <a:r>
              <a:rPr lang="en-US" dirty="0" smtClean="0"/>
              <a:t>There are very simple ways to take advantage of parallelization and byte code compilation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US" dirty="0" smtClean="0"/>
              <a:t>Advanced R by Hadley Wickham </a:t>
            </a:r>
            <a:r>
              <a:rPr lang="en-US" dirty="0" smtClean="0">
                <a:hlinkClick r:id="rId2"/>
              </a:rPr>
              <a:t>http://adv-r.had.co.nz/</a:t>
            </a: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 err="1" smtClean="0"/>
              <a:t>Stackoverflow</a:t>
            </a:r>
            <a:r>
              <a:rPr lang="en-US" dirty="0" smtClean="0"/>
              <a:t> 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R inferno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 err="1" smtClean="0"/>
              <a:t>Morandat</a:t>
            </a:r>
            <a:r>
              <a:rPr lang="en-US" dirty="0" smtClean="0"/>
              <a:t> et al, Evaluating the design of the R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932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is slow</a:t>
            </a:r>
            <a:endParaRPr lang="en-US" dirty="0"/>
          </a:p>
        </p:txBody>
      </p:sp>
      <p:pic>
        <p:nvPicPr>
          <p:cNvPr id="5" name="Picture 4" descr="Screen Shot 2017-02-08 at 4.23.1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75"/>
          <a:stretch/>
        </p:blipFill>
        <p:spPr>
          <a:xfrm>
            <a:off x="901700" y="1845922"/>
            <a:ext cx="7327900" cy="1998162"/>
          </a:xfrm>
          <a:prstGeom prst="rect">
            <a:avLst/>
          </a:prstGeom>
        </p:spPr>
      </p:pic>
      <p:pic>
        <p:nvPicPr>
          <p:cNvPr id="6" name="Picture 5" descr="Screen Shot 2017-02-08 at 4.24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7" y="3844084"/>
            <a:ext cx="53340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25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is slow</a:t>
            </a:r>
            <a:endParaRPr lang="en-US" dirty="0"/>
          </a:p>
        </p:txBody>
      </p:sp>
      <p:pic>
        <p:nvPicPr>
          <p:cNvPr id="5" name="Picture 4" descr="Screen Shot 2017-02-08 at 4.23.1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75"/>
          <a:stretch/>
        </p:blipFill>
        <p:spPr>
          <a:xfrm>
            <a:off x="901700" y="1845922"/>
            <a:ext cx="7327900" cy="1998162"/>
          </a:xfrm>
          <a:prstGeom prst="rect">
            <a:avLst/>
          </a:prstGeom>
        </p:spPr>
      </p:pic>
      <p:pic>
        <p:nvPicPr>
          <p:cNvPr id="6" name="Picture 5" descr="Screen Shot 2017-02-08 at 4.24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7" y="3844084"/>
            <a:ext cx="5334000" cy="2044700"/>
          </a:xfrm>
          <a:prstGeom prst="rect">
            <a:avLst/>
          </a:prstGeom>
        </p:spPr>
      </p:pic>
      <p:pic>
        <p:nvPicPr>
          <p:cNvPr id="4" name="Picture 3" descr="Screen Shot 2017-02-08 at 4.24.1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62208"/>
            <a:ext cx="3556000" cy="119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2496" y="6077520"/>
            <a:ext cx="460282" cy="28924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89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is slow</a:t>
            </a:r>
            <a:endParaRPr lang="en-US" dirty="0"/>
          </a:p>
        </p:txBody>
      </p:sp>
      <p:pic>
        <p:nvPicPr>
          <p:cNvPr id="5" name="Picture 4" descr="Screen Shot 2017-02-08 at 4.23.1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75"/>
          <a:stretch/>
        </p:blipFill>
        <p:spPr>
          <a:xfrm>
            <a:off x="901700" y="1845922"/>
            <a:ext cx="7327900" cy="1998162"/>
          </a:xfrm>
          <a:prstGeom prst="rect">
            <a:avLst/>
          </a:prstGeom>
        </p:spPr>
      </p:pic>
      <p:pic>
        <p:nvPicPr>
          <p:cNvPr id="6" name="Picture 5" descr="Screen Shot 2017-02-08 at 4.24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7" y="3844084"/>
            <a:ext cx="5334000" cy="2044700"/>
          </a:xfrm>
          <a:prstGeom prst="rect">
            <a:avLst/>
          </a:prstGeom>
        </p:spPr>
      </p:pic>
      <p:pic>
        <p:nvPicPr>
          <p:cNvPr id="3" name="Picture 2" descr="Screen Shot 2017-02-08 at 4.24.1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5487608"/>
            <a:ext cx="4381500" cy="1168400"/>
          </a:xfrm>
          <a:prstGeom prst="rect">
            <a:avLst/>
          </a:prstGeom>
        </p:spPr>
      </p:pic>
      <p:pic>
        <p:nvPicPr>
          <p:cNvPr id="4" name="Picture 3" descr="Screen Shot 2017-02-08 at 4.24.1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62208"/>
            <a:ext cx="35560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3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is slow (on purpose)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was designed to make the computer do extra work so that the human can do less work</a:t>
            </a:r>
            <a:endParaRPr lang="en-US" dirty="0"/>
          </a:p>
          <a:p>
            <a:r>
              <a:rPr lang="en-US" dirty="0" smtClean="0"/>
              <a:t>Practicality at the expense of speed</a:t>
            </a:r>
          </a:p>
          <a:p>
            <a:pPr lvl="1"/>
            <a:r>
              <a:rPr lang="en-US" dirty="0" smtClean="0"/>
              <a:t>Extremely Dynamic</a:t>
            </a:r>
          </a:p>
          <a:p>
            <a:pPr lvl="1"/>
            <a:r>
              <a:rPr lang="en-US" dirty="0" smtClean="0"/>
              <a:t>Name lookup + mutable environments</a:t>
            </a:r>
          </a:p>
          <a:p>
            <a:pPr lvl="1"/>
            <a:r>
              <a:rPr lang="en-US" dirty="0" smtClean="0"/>
              <a:t>Lazy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80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is slow (on purpose)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Practicality at the expense of speed</a:t>
            </a:r>
          </a:p>
          <a:p>
            <a:pPr lvl="1"/>
            <a:r>
              <a:rPr lang="en-US" dirty="0" smtClean="0"/>
              <a:t> Extremely Dynamic</a:t>
            </a:r>
          </a:p>
          <a:p>
            <a:pPr lvl="2"/>
            <a:r>
              <a:rPr lang="en-US" dirty="0" smtClean="0"/>
              <a:t>You can change your mind about what things should be</a:t>
            </a:r>
          </a:p>
          <a:p>
            <a:pPr lvl="2"/>
            <a:r>
              <a:rPr lang="en-US" dirty="0" smtClean="0"/>
              <a:t>Functions and methods are super versatile</a:t>
            </a:r>
          </a:p>
          <a:p>
            <a:pPr lvl="2"/>
            <a:r>
              <a:rPr lang="en-US" dirty="0" smtClean="0"/>
              <a:t>Which means that R needs to “find” the appropriate thing to do, and that takes time</a:t>
            </a:r>
          </a:p>
        </p:txBody>
      </p:sp>
    </p:spTree>
    <p:extLst>
      <p:ext uri="{BB962C8B-B14F-4D97-AF65-F5344CB8AC3E}">
        <p14:creationId xmlns:p14="http://schemas.microsoft.com/office/powerpoint/2010/main" val="800261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is slow (on purpose)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Practicality at the expense of speed</a:t>
            </a:r>
          </a:p>
          <a:p>
            <a:pPr lvl="1"/>
            <a:r>
              <a:rPr lang="en-US" dirty="0" smtClean="0"/>
              <a:t> Extremely Dynamic</a:t>
            </a:r>
          </a:p>
          <a:p>
            <a:pPr lvl="2"/>
            <a:r>
              <a:rPr lang="en-US" dirty="0" smtClean="0"/>
              <a:t>You can change your mind about what things should be</a:t>
            </a:r>
          </a:p>
          <a:p>
            <a:pPr lvl="2"/>
            <a:r>
              <a:rPr lang="en-US" dirty="0" smtClean="0"/>
              <a:t>Functions and methods are super versatile</a:t>
            </a:r>
          </a:p>
          <a:p>
            <a:pPr lvl="2"/>
            <a:r>
              <a:rPr lang="en-US" dirty="0" smtClean="0"/>
              <a:t>Which means that R needs to “find” the appropriate thing to do, and that takes time</a:t>
            </a:r>
          </a:p>
        </p:txBody>
      </p:sp>
      <p:pic>
        <p:nvPicPr>
          <p:cNvPr id="4" name="Picture 3" descr="Screen Shot 2017-02-08 at 5.33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4837"/>
            <a:ext cx="9144000" cy="147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53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is slow (on purpose)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Practicality at the expense of speed</a:t>
            </a:r>
          </a:p>
          <a:p>
            <a:pPr lvl="1"/>
            <a:r>
              <a:rPr lang="en-US" dirty="0" smtClean="0"/>
              <a:t> Extremely Dynamic</a:t>
            </a:r>
          </a:p>
          <a:p>
            <a:pPr lvl="2"/>
            <a:r>
              <a:rPr lang="en-US" dirty="0" smtClean="0"/>
              <a:t>You can change your mind about what things should be</a:t>
            </a:r>
          </a:p>
          <a:p>
            <a:pPr lvl="2"/>
            <a:r>
              <a:rPr lang="en-US" dirty="0" smtClean="0"/>
              <a:t>Functions and methods are super versatile</a:t>
            </a:r>
          </a:p>
          <a:p>
            <a:pPr lvl="2"/>
            <a:r>
              <a:rPr lang="en-US" dirty="0" smtClean="0"/>
              <a:t>Which means that R needs to “find” the appropriate thing to do, and that takes time</a:t>
            </a:r>
          </a:p>
        </p:txBody>
      </p:sp>
      <p:pic>
        <p:nvPicPr>
          <p:cNvPr id="4" name="Picture 3" descr="Screen Shot 2017-02-08 at 5.33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4837"/>
            <a:ext cx="9144000" cy="1476824"/>
          </a:xfrm>
          <a:prstGeom prst="rect">
            <a:avLst/>
          </a:prstGeom>
        </p:spPr>
      </p:pic>
      <p:pic>
        <p:nvPicPr>
          <p:cNvPr id="5" name="Picture 4" descr="Screen Shot 2017-02-08 at 4.47.3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274638"/>
            <a:ext cx="56007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0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1070</Words>
  <Application>Microsoft Macintosh PowerPoint</Application>
  <PresentationFormat>On-screen Show (4:3)</PresentationFormat>
  <Paragraphs>125</Paragraphs>
  <Slides>29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How to make R fast(er)</vt:lpstr>
      <vt:lpstr>R is slow</vt:lpstr>
      <vt:lpstr>R is slow</vt:lpstr>
      <vt:lpstr>R is slow</vt:lpstr>
      <vt:lpstr>R is slow</vt:lpstr>
      <vt:lpstr>R is slow (on purpose)</vt:lpstr>
      <vt:lpstr>R is slow (on purpose)</vt:lpstr>
      <vt:lpstr>R is slow (on purpose)</vt:lpstr>
      <vt:lpstr>R is slow (on purpose)</vt:lpstr>
      <vt:lpstr>R is slow (on purpose)</vt:lpstr>
      <vt:lpstr>R is slow (on purpose)</vt:lpstr>
      <vt:lpstr>Lazy evaluations</vt:lpstr>
      <vt:lpstr>R is slow (on purpose)</vt:lpstr>
      <vt:lpstr>R is slow (on purpose)</vt:lpstr>
      <vt:lpstr>R is slow (on purpose)</vt:lpstr>
      <vt:lpstr>Avoid flexibility if you don’t need it</vt:lpstr>
      <vt:lpstr>Avoid flexibility if you don’t need it</vt:lpstr>
      <vt:lpstr>Avoid for loops</vt:lpstr>
      <vt:lpstr>Avoid for loops</vt:lpstr>
      <vt:lpstr>Avoid doing *certain* things inside a for loop</vt:lpstr>
      <vt:lpstr>Avoid doing *certain* things inside a for loop</vt:lpstr>
      <vt:lpstr>Vectorization is key</vt:lpstr>
      <vt:lpstr>Byte code compilation</vt:lpstr>
      <vt:lpstr>Byte code compilation</vt:lpstr>
      <vt:lpstr>Parallelization</vt:lpstr>
      <vt:lpstr>Parallelization</vt:lpstr>
      <vt:lpstr>Parallelization</vt:lpstr>
      <vt:lpstr>Summary</vt:lpstr>
      <vt:lpstr>refs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R fast(er)</dc:title>
  <dc:creator>Ana Gomez</dc:creator>
  <cp:lastModifiedBy>Ana Gomez</cp:lastModifiedBy>
  <cp:revision>25</cp:revision>
  <dcterms:created xsi:type="dcterms:W3CDTF">2017-02-09T00:24:34Z</dcterms:created>
  <dcterms:modified xsi:type="dcterms:W3CDTF">2020-02-13T21:50:14Z</dcterms:modified>
</cp:coreProperties>
</file>