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59" r:id="rId5"/>
    <p:sldId id="257" r:id="rId6"/>
    <p:sldId id="260" r:id="rId7"/>
    <p:sldId id="258" r:id="rId8"/>
    <p:sldId id="263" r:id="rId9"/>
    <p:sldId id="264" r:id="rId10"/>
    <p:sldId id="265" r:id="rId11"/>
    <p:sldId id="268" r:id="rId12"/>
    <p:sldId id="269" r:id="rId13"/>
    <p:sldId id="271" r:id="rId14"/>
    <p:sldId id="276" r:id="rId15"/>
    <p:sldId id="266" r:id="rId16"/>
    <p:sldId id="278" r:id="rId17"/>
    <p:sldId id="277" r:id="rId18"/>
    <p:sldId id="272" r:id="rId19"/>
    <p:sldId id="273" r:id="rId20"/>
    <p:sldId id="267" r:id="rId21"/>
    <p:sldId id="274" r:id="rId22"/>
    <p:sldId id="275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FF44"/>
    <a:srgbClr val="A2A4A8"/>
    <a:srgbClr val="2A5F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320" y="-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1F3E-0384-6D4B-B9F0-7CF56B4E748E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37777-BE45-AE47-A580-B754014A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51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1F3E-0384-6D4B-B9F0-7CF56B4E748E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37777-BE45-AE47-A580-B754014A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4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1F3E-0384-6D4B-B9F0-7CF56B4E748E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37777-BE45-AE47-A580-B754014A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55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1F3E-0384-6D4B-B9F0-7CF56B4E748E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37777-BE45-AE47-A580-B754014A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30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1F3E-0384-6D4B-B9F0-7CF56B4E748E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37777-BE45-AE47-A580-B754014A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09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1F3E-0384-6D4B-B9F0-7CF56B4E748E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37777-BE45-AE47-A580-B754014A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6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1F3E-0384-6D4B-B9F0-7CF56B4E748E}" type="datetimeFigureOut">
              <a:rPr lang="en-US" smtClean="0"/>
              <a:t>4/22/20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37777-BE45-AE47-A580-B754014A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74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1F3E-0384-6D4B-B9F0-7CF56B4E748E}" type="datetimeFigureOut">
              <a:rPr lang="en-US" smtClean="0"/>
              <a:t>4/22/20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37777-BE45-AE47-A580-B754014A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5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1F3E-0384-6D4B-B9F0-7CF56B4E748E}" type="datetimeFigureOut">
              <a:rPr lang="en-US" smtClean="0"/>
              <a:t>4/22/20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37777-BE45-AE47-A580-B754014A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9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1F3E-0384-6D4B-B9F0-7CF56B4E748E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37777-BE45-AE47-A580-B754014A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9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1F3E-0384-6D4B-B9F0-7CF56B4E748E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37777-BE45-AE47-A580-B754014A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4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71F3E-0384-6D4B-B9F0-7CF56B4E748E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37777-BE45-AE47-A580-B754014A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rstudio.com/gallery/telephones-by-region.html" TargetMode="Externa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hiny.rstudio.com/gallery/widget-gallery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shiny.bcgsc.ca/posepi1" TargetMode="External"/><Relationship Id="rId3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hiny.rstudio.com/articles/shinyapps.html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shiny.rstudio.com/gallery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crgomez/TravelScreenShiny" TargetMode="External"/><Relationship Id="rId4" Type="http://schemas.openxmlformats.org/officeDocument/2006/relationships/hyperlink" Target="https://elifesciences.org/articles/55570" TargetMode="External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faculty.eeb.ucla.edu/lloydsmith/screeningmode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shiny.rstudio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383" t="42351" r="5234" b="31223"/>
          <a:stretch/>
        </p:blipFill>
        <p:spPr>
          <a:xfrm>
            <a:off x="836033" y="121590"/>
            <a:ext cx="7471935" cy="12571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8024" y="2575764"/>
            <a:ext cx="6665976" cy="1470025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2A5F96"/>
                </a:solidFill>
                <a:latin typeface="American Typewriter"/>
                <a:cs typeface="American Typewriter"/>
              </a:rPr>
              <a:t>for research and teaching</a:t>
            </a:r>
            <a:endParaRPr lang="en-US" sz="4000" dirty="0">
              <a:solidFill>
                <a:srgbClr val="2A5F96"/>
              </a:solidFill>
              <a:latin typeface="American Typewriter"/>
              <a:cs typeface="American Typewrite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7647" y="4931140"/>
            <a:ext cx="6400800" cy="137586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sz="2800" dirty="0" smtClean="0">
                <a:solidFill>
                  <a:srgbClr val="A2A4A8"/>
                </a:solidFill>
                <a:latin typeface="American Typewriter"/>
                <a:cs typeface="American Typewriter"/>
              </a:rPr>
              <a:t>By Ana C.R. Gomez</a:t>
            </a:r>
          </a:p>
          <a:p>
            <a:pPr algn="r"/>
            <a:r>
              <a:rPr lang="en-US" sz="2800" dirty="0" smtClean="0">
                <a:solidFill>
                  <a:srgbClr val="A2A4A8"/>
                </a:solidFill>
                <a:latin typeface="American Typewriter"/>
                <a:cs typeface="American Typewriter"/>
              </a:rPr>
              <a:t>@anacrgomez</a:t>
            </a:r>
          </a:p>
          <a:p>
            <a:pPr algn="r"/>
            <a:r>
              <a:rPr lang="en-US" sz="2800" dirty="0" smtClean="0">
                <a:solidFill>
                  <a:srgbClr val="A2A4A8"/>
                </a:solidFill>
                <a:latin typeface="American Typewriter"/>
                <a:cs typeface="American Typewriter"/>
              </a:rPr>
              <a:t>April 2020</a:t>
            </a:r>
          </a:p>
          <a:p>
            <a:pPr algn="r"/>
            <a:endParaRPr lang="en-US" sz="2800" dirty="0">
              <a:solidFill>
                <a:srgbClr val="A2A4A8"/>
              </a:solidFill>
              <a:latin typeface="American Typewriter"/>
              <a:cs typeface="American Typewriter"/>
            </a:endParaRPr>
          </a:p>
        </p:txBody>
      </p:sp>
      <p:pic>
        <p:nvPicPr>
          <p:cNvPr id="5" name="Picture 4" descr="Screen Shot 2020-04-20 at 1.24.5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047" y="3588589"/>
            <a:ext cx="2311400" cy="45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5375" t="8880" r="2081" b="10479"/>
          <a:stretch/>
        </p:blipFill>
        <p:spPr>
          <a:xfrm>
            <a:off x="274320" y="2099990"/>
            <a:ext cx="2203704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517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look at 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example takes the dataset </a:t>
            </a:r>
            <a:r>
              <a:rPr lang="en-US" dirty="0" err="1" smtClean="0">
                <a:latin typeface="American Typewriter"/>
                <a:cs typeface="American Typewriter"/>
              </a:rPr>
              <a:t>WorldPhones</a:t>
            </a:r>
            <a:r>
              <a:rPr lang="en-US" dirty="0" smtClean="0"/>
              <a:t>, which we all have, and shows a histogram of the number of telephone numbers by region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636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WorldPhones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9875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Let’s go </a:t>
            </a:r>
            <a:r>
              <a:rPr lang="en-US" sz="2400" dirty="0" err="1" smtClean="0"/>
              <a:t>to</a:t>
            </a:r>
            <a:r>
              <a:rPr lang="en-US" sz="2400" dirty="0" err="1" smtClean="0">
                <a:hlinkClick r:id="rId2" action="ppaction://hlinkfile"/>
              </a:rPr>
              <a:t>shiny.rstudio.com</a:t>
            </a:r>
            <a:r>
              <a:rPr lang="en-US" sz="2400" dirty="0" smtClean="0">
                <a:hlinkClick r:id="rId2" action="ppaction://hlinkfile"/>
              </a:rPr>
              <a:t>/gallery/telephones-by-region.html </a:t>
            </a:r>
            <a:r>
              <a:rPr lang="en-US" sz="2400" dirty="0" smtClean="0"/>
              <a:t>together</a:t>
            </a:r>
            <a:endParaRPr lang="en-US" sz="2400" dirty="0"/>
          </a:p>
        </p:txBody>
      </p:sp>
      <p:pic>
        <p:nvPicPr>
          <p:cNvPr id="5" name="Picture 4" descr="Screen Shot 2020-04-22 at 2.46.3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763" y="2612308"/>
            <a:ext cx="6711753" cy="399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055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look at 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582" y="1600200"/>
            <a:ext cx="7863772" cy="91265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So how does it work? Shiny apps have two sides: </a:t>
            </a:r>
            <a:r>
              <a:rPr lang="en-US" sz="2400" dirty="0" err="1" smtClean="0">
                <a:latin typeface="American Typewriter"/>
                <a:cs typeface="American Typewriter"/>
              </a:rPr>
              <a:t>server.R</a:t>
            </a:r>
            <a:r>
              <a:rPr lang="en-US" sz="2400" dirty="0" smtClean="0"/>
              <a:t> and </a:t>
            </a:r>
            <a:r>
              <a:rPr lang="en-US" sz="2400" dirty="0" err="1" smtClean="0">
                <a:latin typeface="American Typewriter"/>
                <a:cs typeface="American Typewriter"/>
              </a:rPr>
              <a:t>ui.R</a:t>
            </a:r>
            <a:endParaRPr lang="en-US" sz="2400" dirty="0" smtClean="0">
              <a:latin typeface="American Typewriter"/>
              <a:cs typeface="American Typewrit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9164" y="2533877"/>
            <a:ext cx="40539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err="1">
                <a:latin typeface="American Typewriter"/>
                <a:cs typeface="American Typewriter"/>
              </a:rPr>
              <a:t>ui.R</a:t>
            </a:r>
            <a:r>
              <a:rPr lang="en-US" sz="2400" dirty="0">
                <a:latin typeface="American Typewriter"/>
                <a:cs typeface="American Typewriter"/>
              </a:rPr>
              <a:t> </a:t>
            </a:r>
            <a:r>
              <a:rPr lang="en-US" sz="2400" dirty="0">
                <a:cs typeface="American Typewriter"/>
              </a:rPr>
              <a:t>is the </a:t>
            </a:r>
            <a:r>
              <a:rPr lang="en-US" sz="2400" u="sng" dirty="0">
                <a:cs typeface="American Typewriter"/>
              </a:rPr>
              <a:t>U</a:t>
            </a:r>
            <a:r>
              <a:rPr lang="en-US" sz="2400" dirty="0">
                <a:cs typeface="American Typewriter"/>
              </a:rPr>
              <a:t>ser </a:t>
            </a:r>
            <a:r>
              <a:rPr lang="en-US" sz="2400" u="sng" dirty="0">
                <a:cs typeface="American Typewriter"/>
              </a:rPr>
              <a:t>I</a:t>
            </a:r>
            <a:r>
              <a:rPr lang="en-US" sz="2400" dirty="0">
                <a:cs typeface="American Typewriter"/>
              </a:rPr>
              <a:t>nterface. It generates a </a:t>
            </a:r>
            <a:r>
              <a:rPr lang="en-US" sz="2400" dirty="0" smtClean="0">
                <a:cs typeface="American Typewriter"/>
              </a:rPr>
              <a:t>webpage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latin typeface="American Typewriter"/>
              <a:cs typeface="American Typewriter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err="1">
                <a:latin typeface="American Typewriter"/>
                <a:cs typeface="American Typewriter"/>
              </a:rPr>
              <a:t>server.R</a:t>
            </a:r>
            <a:r>
              <a:rPr lang="en-US" sz="2400" dirty="0">
                <a:latin typeface="American Typewriter"/>
                <a:cs typeface="American Typewriter"/>
              </a:rPr>
              <a:t> </a:t>
            </a:r>
            <a:r>
              <a:rPr lang="en-US" sz="2400" dirty="0">
                <a:cs typeface="American Typewriter"/>
              </a:rPr>
              <a:t>is the code that  runs your analyses, gathers your data, and generates your </a:t>
            </a:r>
            <a:r>
              <a:rPr lang="en-US" sz="2400" dirty="0" smtClean="0">
                <a:cs typeface="American Typewriter"/>
              </a:rPr>
              <a:t>plots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chemeClr val="bg1"/>
              </a:solidFill>
              <a:cs typeface="American Typewriter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  <a:cs typeface="American Typewriter"/>
              </a:rPr>
              <a:t>Always keep those two files together in the same folder in your computer</a:t>
            </a:r>
            <a:endParaRPr lang="en-US" sz="2400" dirty="0">
              <a:solidFill>
                <a:schemeClr val="bg1"/>
              </a:solidFill>
              <a:cs typeface="American Typewriter"/>
            </a:endParaRPr>
          </a:p>
          <a:p>
            <a:endParaRPr lang="en-US" sz="2400" dirty="0"/>
          </a:p>
        </p:txBody>
      </p:sp>
      <p:pic>
        <p:nvPicPr>
          <p:cNvPr id="7" name="Picture 6" descr="Screen Shot 2020-04-22 at 2.47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082" y="2533876"/>
            <a:ext cx="5825141" cy="432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139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look at 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582" y="1316490"/>
            <a:ext cx="7863772" cy="912655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American Typewriter"/>
                <a:cs typeface="American Typewriter"/>
              </a:rPr>
              <a:t>server.R</a:t>
            </a:r>
            <a:r>
              <a:rPr lang="en-US" sz="2400" dirty="0" smtClean="0"/>
              <a:t> generates the </a:t>
            </a:r>
            <a:r>
              <a:rPr lang="en-US" sz="2400" dirty="0" smtClean="0">
                <a:latin typeface="American Typewriter"/>
                <a:cs typeface="American Typewriter"/>
              </a:rPr>
              <a:t>output</a:t>
            </a:r>
          </a:p>
          <a:p>
            <a:r>
              <a:rPr lang="en-US" sz="2400" dirty="0" err="1" smtClean="0">
                <a:latin typeface="American Typewriter"/>
                <a:cs typeface="American Typewriter"/>
              </a:rPr>
              <a:t>ui.R</a:t>
            </a:r>
            <a:r>
              <a:rPr lang="en-US" sz="2400" dirty="0" smtClean="0">
                <a:latin typeface="American Typewriter"/>
                <a:cs typeface="American Typewriter"/>
              </a:rPr>
              <a:t> </a:t>
            </a:r>
            <a:r>
              <a:rPr lang="en-US" sz="2400" dirty="0" smtClean="0">
                <a:latin typeface="+mj-lt"/>
                <a:cs typeface="American Typewriter"/>
              </a:rPr>
              <a:t>reads the </a:t>
            </a:r>
            <a:r>
              <a:rPr lang="en-US" sz="2400" dirty="0" smtClean="0">
                <a:latin typeface="American Typewriter"/>
                <a:cs typeface="American Typewriter"/>
              </a:rPr>
              <a:t>input</a:t>
            </a:r>
            <a:endParaRPr lang="en-US" sz="2400" dirty="0">
              <a:latin typeface="American Typewriter"/>
              <a:cs typeface="American Typewriter"/>
            </a:endParaRPr>
          </a:p>
          <a:p>
            <a:endParaRPr lang="en-US" sz="2400" dirty="0" smtClean="0">
              <a:latin typeface="American Typewriter"/>
              <a:cs typeface="American Typewriter"/>
            </a:endParaRPr>
          </a:p>
        </p:txBody>
      </p:sp>
      <p:pic>
        <p:nvPicPr>
          <p:cNvPr id="8" name="Picture 7" descr="Screen Shot 2020-04-22 at 2.47.41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762"/>
          <a:stretch/>
        </p:blipFill>
        <p:spPr>
          <a:xfrm>
            <a:off x="0" y="2364244"/>
            <a:ext cx="4433536" cy="4493755"/>
          </a:xfrm>
          <a:prstGeom prst="rect">
            <a:avLst/>
          </a:prstGeom>
        </p:spPr>
      </p:pic>
      <p:pic>
        <p:nvPicPr>
          <p:cNvPr id="5" name="Picture 4" descr="Screen Shot 2020-04-22 at 4.18.3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311" y="2364244"/>
            <a:ext cx="3938689" cy="449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147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look at 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582" y="1600200"/>
            <a:ext cx="7863772" cy="91265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So how does it work? Shiny apps have two sides: </a:t>
            </a:r>
            <a:r>
              <a:rPr lang="en-US" sz="2400" dirty="0" err="1" smtClean="0">
                <a:latin typeface="American Typewriter"/>
                <a:cs typeface="American Typewriter"/>
              </a:rPr>
              <a:t>server.R</a:t>
            </a:r>
            <a:r>
              <a:rPr lang="en-US" sz="2400" dirty="0" smtClean="0"/>
              <a:t> and </a:t>
            </a:r>
            <a:r>
              <a:rPr lang="en-US" sz="2400" dirty="0" err="1" smtClean="0">
                <a:latin typeface="American Typewriter"/>
                <a:cs typeface="American Typewriter"/>
              </a:rPr>
              <a:t>ui.R</a:t>
            </a:r>
            <a:endParaRPr lang="en-US" sz="2400" dirty="0" smtClean="0">
              <a:latin typeface="American Typewriter"/>
              <a:cs typeface="American Typewrit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9164" y="2533877"/>
            <a:ext cx="40539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err="1">
                <a:latin typeface="American Typewriter"/>
                <a:cs typeface="American Typewriter"/>
              </a:rPr>
              <a:t>ui.R</a:t>
            </a:r>
            <a:r>
              <a:rPr lang="en-US" sz="2400" dirty="0">
                <a:latin typeface="American Typewriter"/>
                <a:cs typeface="American Typewriter"/>
              </a:rPr>
              <a:t> </a:t>
            </a:r>
            <a:r>
              <a:rPr lang="en-US" sz="2400" dirty="0">
                <a:cs typeface="American Typewriter"/>
              </a:rPr>
              <a:t>is the </a:t>
            </a:r>
            <a:r>
              <a:rPr lang="en-US" sz="2400" u="sng" dirty="0">
                <a:cs typeface="American Typewriter"/>
              </a:rPr>
              <a:t>U</a:t>
            </a:r>
            <a:r>
              <a:rPr lang="en-US" sz="2400" dirty="0">
                <a:cs typeface="American Typewriter"/>
              </a:rPr>
              <a:t>ser </a:t>
            </a:r>
            <a:r>
              <a:rPr lang="en-US" sz="2400" u="sng" dirty="0">
                <a:cs typeface="American Typewriter"/>
              </a:rPr>
              <a:t>I</a:t>
            </a:r>
            <a:r>
              <a:rPr lang="en-US" sz="2400" dirty="0">
                <a:cs typeface="American Typewriter"/>
              </a:rPr>
              <a:t>nterface. It generates a </a:t>
            </a:r>
            <a:r>
              <a:rPr lang="en-US" sz="2400" dirty="0" smtClean="0">
                <a:cs typeface="American Typewriter"/>
              </a:rPr>
              <a:t>webpage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latin typeface="American Typewriter"/>
              <a:cs typeface="American Typewriter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err="1">
                <a:latin typeface="American Typewriter"/>
                <a:cs typeface="American Typewriter"/>
              </a:rPr>
              <a:t>server.R</a:t>
            </a:r>
            <a:r>
              <a:rPr lang="en-US" sz="2400" dirty="0">
                <a:latin typeface="American Typewriter"/>
                <a:cs typeface="American Typewriter"/>
              </a:rPr>
              <a:t> </a:t>
            </a:r>
            <a:r>
              <a:rPr lang="en-US" sz="2400" dirty="0">
                <a:cs typeface="American Typewriter"/>
              </a:rPr>
              <a:t>is the code that  runs your analyses, gathers your data, and generates your </a:t>
            </a:r>
            <a:r>
              <a:rPr lang="en-US" sz="2400" dirty="0" smtClean="0">
                <a:cs typeface="American Typewriter"/>
              </a:rPr>
              <a:t>plots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chemeClr val="bg1"/>
              </a:solidFill>
              <a:cs typeface="American Typewriter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  <a:cs typeface="American Typewriter"/>
              </a:rPr>
              <a:t>Always keep those two files together in the same folder in your computer</a:t>
            </a:r>
            <a:endParaRPr lang="en-US" sz="2400" dirty="0">
              <a:solidFill>
                <a:schemeClr val="bg1"/>
              </a:solidFill>
              <a:cs typeface="American Typewriter"/>
            </a:endParaRPr>
          </a:p>
          <a:p>
            <a:endParaRPr lang="en-US" sz="2400" dirty="0"/>
          </a:p>
        </p:txBody>
      </p:sp>
      <p:pic>
        <p:nvPicPr>
          <p:cNvPr id="7" name="Picture 6" descr="Screen Shot 2020-04-22 at 2.47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082" y="2533876"/>
            <a:ext cx="5825141" cy="43241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255235"/>
            <a:ext cx="40780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cs typeface="American Typewriter"/>
              </a:rPr>
              <a:t>Always</a:t>
            </a:r>
            <a:r>
              <a:rPr lang="en-US" sz="2800" b="1" dirty="0">
                <a:cs typeface="American Typewriter"/>
              </a:rPr>
              <a:t> keep those two files together in the same folder in your </a:t>
            </a:r>
            <a:r>
              <a:rPr lang="en-US" sz="2800" b="1" dirty="0" smtClean="0">
                <a:cs typeface="American Typewriter"/>
              </a:rPr>
              <a:t>computer</a:t>
            </a:r>
            <a:endParaRPr lang="en-US" sz="2800" b="1" dirty="0"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477803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let’s work on this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</a:t>
            </a:r>
            <a:r>
              <a:rPr lang="en-US" dirty="0" err="1" smtClean="0"/>
              <a:t>Rstudio</a:t>
            </a:r>
            <a:r>
              <a:rPr lang="en-US" dirty="0" smtClean="0"/>
              <a:t> (or a fresh session)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sure to install package shiny if you haven’t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folder for your app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files </a:t>
            </a:r>
            <a:r>
              <a:rPr lang="en-US" dirty="0" err="1" smtClean="0">
                <a:latin typeface="American Typewriter"/>
                <a:cs typeface="American Typewriter"/>
              </a:rPr>
              <a:t>server.R</a:t>
            </a:r>
            <a:r>
              <a:rPr lang="en-US" dirty="0" smtClean="0"/>
              <a:t> and </a:t>
            </a:r>
            <a:r>
              <a:rPr lang="en-US" dirty="0" err="1" smtClean="0">
                <a:latin typeface="American Typewriter"/>
                <a:cs typeface="American Typewriter"/>
              </a:rPr>
              <a:t>ui.R</a:t>
            </a:r>
            <a:endParaRPr lang="en-US" dirty="0" smtClean="0">
              <a:latin typeface="American Typewriter"/>
              <a:cs typeface="American Typewriter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Copy and paste the code from the example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the </a:t>
            </a:r>
            <a:r>
              <a:rPr lang="en-US" dirty="0" smtClean="0"/>
              <a:t>app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Interact with it</a:t>
            </a:r>
            <a:endParaRPr lang="en-US" dirty="0"/>
          </a:p>
          <a:p>
            <a:endParaRPr lang="en-US" dirty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753561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look at 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582" y="1316490"/>
            <a:ext cx="7863772" cy="912655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American Typewriter"/>
                <a:cs typeface="American Typewriter"/>
              </a:rPr>
              <a:t>server.R</a:t>
            </a:r>
            <a:r>
              <a:rPr lang="en-US" sz="2400" dirty="0" smtClean="0"/>
              <a:t> generates the </a:t>
            </a:r>
            <a:r>
              <a:rPr lang="en-US" sz="2400" dirty="0" smtClean="0">
                <a:latin typeface="American Typewriter"/>
                <a:cs typeface="American Typewriter"/>
              </a:rPr>
              <a:t>output</a:t>
            </a:r>
          </a:p>
          <a:p>
            <a:r>
              <a:rPr lang="en-US" sz="2400" dirty="0" err="1" smtClean="0">
                <a:latin typeface="American Typewriter"/>
                <a:cs typeface="American Typewriter"/>
              </a:rPr>
              <a:t>ui.R</a:t>
            </a:r>
            <a:r>
              <a:rPr lang="en-US" sz="2400" dirty="0" smtClean="0">
                <a:latin typeface="American Typewriter"/>
                <a:cs typeface="American Typewriter"/>
              </a:rPr>
              <a:t> </a:t>
            </a:r>
            <a:r>
              <a:rPr lang="en-US" sz="2400" dirty="0" smtClean="0">
                <a:latin typeface="+mj-lt"/>
                <a:cs typeface="American Typewriter"/>
              </a:rPr>
              <a:t>reads the </a:t>
            </a:r>
            <a:r>
              <a:rPr lang="en-US" sz="2400" dirty="0" smtClean="0">
                <a:latin typeface="American Typewriter"/>
                <a:cs typeface="American Typewriter"/>
              </a:rPr>
              <a:t>input</a:t>
            </a:r>
            <a:endParaRPr lang="en-US" sz="2400" dirty="0">
              <a:latin typeface="American Typewriter"/>
              <a:cs typeface="American Typewriter"/>
            </a:endParaRPr>
          </a:p>
          <a:p>
            <a:endParaRPr lang="en-US" sz="2400" dirty="0" smtClean="0">
              <a:latin typeface="American Typewriter"/>
              <a:cs typeface="American Typewriter"/>
            </a:endParaRPr>
          </a:p>
        </p:txBody>
      </p:sp>
      <p:pic>
        <p:nvPicPr>
          <p:cNvPr id="8" name="Picture 7" descr="Screen Shot 2020-04-22 at 2.47.41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762"/>
          <a:stretch/>
        </p:blipFill>
        <p:spPr>
          <a:xfrm>
            <a:off x="0" y="2364244"/>
            <a:ext cx="4433536" cy="4493755"/>
          </a:xfrm>
          <a:prstGeom prst="rect">
            <a:avLst/>
          </a:prstGeom>
        </p:spPr>
      </p:pic>
      <p:pic>
        <p:nvPicPr>
          <p:cNvPr id="5" name="Picture 4" descr="Screen Shot 2020-04-22 at 4.18.3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311" y="2364244"/>
            <a:ext cx="3938689" cy="4493755"/>
          </a:xfrm>
          <a:prstGeom prst="rect">
            <a:avLst/>
          </a:prstGeom>
        </p:spPr>
      </p:pic>
      <p:sp>
        <p:nvSpPr>
          <p:cNvPr id="9" name="Frame 8"/>
          <p:cNvSpPr/>
          <p:nvPr/>
        </p:nvSpPr>
        <p:spPr>
          <a:xfrm>
            <a:off x="310768" y="4525841"/>
            <a:ext cx="1418721" cy="418809"/>
          </a:xfrm>
          <a:prstGeom prst="fram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/>
          <p:cNvSpPr/>
          <p:nvPr/>
        </p:nvSpPr>
        <p:spPr>
          <a:xfrm>
            <a:off x="5516520" y="5867118"/>
            <a:ext cx="1418721" cy="418809"/>
          </a:xfrm>
          <a:prstGeom prst="fram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923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look at 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582" y="1316490"/>
            <a:ext cx="7863772" cy="912655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>
                <a:cs typeface="American Typewriter"/>
              </a:rPr>
              <a:t>Outputs and inputs have names, which you can pick. You can then refer to them with </a:t>
            </a:r>
            <a:r>
              <a:rPr lang="en-US" sz="2400" dirty="0" err="1" smtClean="0">
                <a:latin typeface="American Typewriter"/>
                <a:cs typeface="American Typewriter"/>
              </a:rPr>
              <a:t>output$name_of_your_plot</a:t>
            </a:r>
            <a:r>
              <a:rPr lang="en-US" sz="2400" dirty="0" smtClean="0">
                <a:latin typeface="American Typewriter"/>
                <a:cs typeface="American Typewriter"/>
              </a:rPr>
              <a:t> </a:t>
            </a:r>
            <a:r>
              <a:rPr lang="en-US" sz="2400" dirty="0" smtClean="0">
                <a:cs typeface="American Typewriter"/>
              </a:rPr>
              <a:t>and </a:t>
            </a:r>
            <a:r>
              <a:rPr lang="en-US" sz="2400" dirty="0" err="1" smtClean="0">
                <a:latin typeface="American Typewriter"/>
                <a:cs typeface="American Typewriter"/>
              </a:rPr>
              <a:t>input$name_of_input</a:t>
            </a:r>
            <a:endParaRPr lang="en-US" sz="2400" dirty="0">
              <a:latin typeface="American Typewriter"/>
              <a:cs typeface="American Typewriter"/>
            </a:endParaRPr>
          </a:p>
          <a:p>
            <a:endParaRPr lang="en-US" sz="2400" dirty="0" smtClean="0">
              <a:cs typeface="American Typewriter"/>
            </a:endParaRPr>
          </a:p>
        </p:txBody>
      </p:sp>
      <p:pic>
        <p:nvPicPr>
          <p:cNvPr id="8" name="Picture 7" descr="Screen Shot 2020-04-22 at 2.47.41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762"/>
          <a:stretch/>
        </p:blipFill>
        <p:spPr>
          <a:xfrm>
            <a:off x="0" y="2364244"/>
            <a:ext cx="4433536" cy="4493755"/>
          </a:xfrm>
          <a:prstGeom prst="rect">
            <a:avLst/>
          </a:prstGeom>
        </p:spPr>
      </p:pic>
      <p:pic>
        <p:nvPicPr>
          <p:cNvPr id="5" name="Picture 4" descr="Screen Shot 2020-04-22 at 4.18.3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311" y="2364244"/>
            <a:ext cx="3938689" cy="4493755"/>
          </a:xfrm>
          <a:prstGeom prst="rect">
            <a:avLst/>
          </a:prstGeom>
        </p:spPr>
      </p:pic>
      <p:sp>
        <p:nvSpPr>
          <p:cNvPr id="9" name="Frame 8"/>
          <p:cNvSpPr/>
          <p:nvPr/>
        </p:nvSpPr>
        <p:spPr>
          <a:xfrm>
            <a:off x="310768" y="4525841"/>
            <a:ext cx="1418721" cy="418809"/>
          </a:xfrm>
          <a:prstGeom prst="fram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/>
          <p:cNvSpPr/>
          <p:nvPr/>
        </p:nvSpPr>
        <p:spPr>
          <a:xfrm>
            <a:off x="5516520" y="5867118"/>
            <a:ext cx="1418721" cy="418809"/>
          </a:xfrm>
          <a:prstGeom prst="fram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>
            <a:off x="1010389" y="5353739"/>
            <a:ext cx="1691939" cy="418809"/>
          </a:xfrm>
          <a:prstGeom prst="frame">
            <a:avLst/>
          </a:prstGeom>
          <a:solidFill>
            <a:srgbClr val="35FF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>
            <a:off x="5516520" y="4735245"/>
            <a:ext cx="3022834" cy="618494"/>
          </a:xfrm>
          <a:prstGeom prst="frame">
            <a:avLst/>
          </a:prstGeom>
          <a:solidFill>
            <a:srgbClr val="35FF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42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the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4901"/>
            <a:ext cx="7715145" cy="5492536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cs typeface="American Typewriter"/>
              </a:rPr>
              <a:t>Where would you go to change the look of the plot?</a:t>
            </a:r>
          </a:p>
          <a:p>
            <a:pPr lvl="1"/>
            <a:r>
              <a:rPr lang="en-US" dirty="0" smtClean="0">
                <a:cs typeface="American Typewriter"/>
              </a:rPr>
              <a:t>The code that generates the plot is in </a:t>
            </a:r>
            <a:r>
              <a:rPr lang="en-US" dirty="0" err="1">
                <a:latin typeface="American Typewriter"/>
                <a:cs typeface="American Typewriter"/>
              </a:rPr>
              <a:t>server.R</a:t>
            </a:r>
            <a:endParaRPr lang="en-US" dirty="0">
              <a:latin typeface="American Typewriter"/>
              <a:cs typeface="American Typewriter"/>
            </a:endParaRPr>
          </a:p>
          <a:p>
            <a:r>
              <a:rPr lang="en-US" dirty="0" smtClean="0">
                <a:cs typeface="American Typewriter"/>
              </a:rPr>
              <a:t>Exercise</a:t>
            </a:r>
          </a:p>
          <a:p>
            <a:pPr lvl="1"/>
            <a:r>
              <a:rPr lang="en-US" dirty="0" smtClean="0">
                <a:cs typeface="American Typewriter"/>
              </a:rPr>
              <a:t>Try to modify the </a:t>
            </a:r>
            <a:r>
              <a:rPr lang="en-US" dirty="0" err="1" smtClean="0">
                <a:cs typeface="American Typewriter"/>
              </a:rPr>
              <a:t>barplot</a:t>
            </a:r>
            <a:r>
              <a:rPr lang="en-US" dirty="0" smtClean="0">
                <a:cs typeface="American Typewriter"/>
              </a:rPr>
              <a:t> (for example, change the color, border, or axes)</a:t>
            </a:r>
          </a:p>
          <a:p>
            <a:pPr lvl="1"/>
            <a:r>
              <a:rPr lang="en-US" dirty="0" smtClean="0">
                <a:cs typeface="American Typewriter"/>
              </a:rPr>
              <a:t>Add another plot to your app (you must create the plot on </a:t>
            </a:r>
            <a:r>
              <a:rPr lang="en-US" dirty="0" err="1" smtClean="0">
                <a:latin typeface="American Typewriter"/>
                <a:cs typeface="American Typewriter"/>
              </a:rPr>
              <a:t>server.R</a:t>
            </a:r>
            <a:r>
              <a:rPr lang="en-US" dirty="0" smtClean="0">
                <a:cs typeface="American Typewriter"/>
              </a:rPr>
              <a:t> and tell </a:t>
            </a:r>
            <a:r>
              <a:rPr lang="en-US" dirty="0" err="1" smtClean="0">
                <a:latin typeface="American Typewriter"/>
                <a:cs typeface="American Typewriter"/>
              </a:rPr>
              <a:t>ui.R</a:t>
            </a:r>
            <a:r>
              <a:rPr lang="en-US" dirty="0" smtClean="0">
                <a:cs typeface="American Typewriter"/>
              </a:rPr>
              <a:t> to display it somewhere)</a:t>
            </a:r>
          </a:p>
          <a:p>
            <a:pPr lvl="2"/>
            <a:r>
              <a:rPr lang="en-US" dirty="0" smtClean="0">
                <a:cs typeface="American Typewriter"/>
              </a:rPr>
              <a:t>For example, let’s do a scatter plot of North America versus selected region</a:t>
            </a:r>
          </a:p>
        </p:txBody>
      </p:sp>
    </p:spTree>
    <p:extLst>
      <p:ext uri="{BB962C8B-B14F-4D97-AF65-F5344CB8AC3E}">
        <p14:creationId xmlns:p14="http://schemas.microsoft.com/office/powerpoint/2010/main" val="622837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the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55" y="1365464"/>
            <a:ext cx="7715145" cy="549253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  <a:cs typeface="American Typewriter"/>
              </a:rPr>
              <a:t>How would you change the drop-down menu or the text?</a:t>
            </a:r>
          </a:p>
          <a:p>
            <a:pPr lvl="1"/>
            <a:r>
              <a:rPr lang="en-US" dirty="0" smtClean="0">
                <a:latin typeface="+mj-lt"/>
                <a:cs typeface="American Typewriter"/>
              </a:rPr>
              <a:t>Always on </a:t>
            </a:r>
            <a:r>
              <a:rPr lang="en-US" dirty="0" err="1" smtClean="0">
                <a:latin typeface="+mj-lt"/>
                <a:cs typeface="American Typewriter"/>
              </a:rPr>
              <a:t>ui.R</a:t>
            </a:r>
            <a:endParaRPr lang="en-US" dirty="0" smtClean="0">
              <a:latin typeface="+mj-lt"/>
              <a:cs typeface="American Typewriter"/>
            </a:endParaRPr>
          </a:p>
          <a:p>
            <a:pPr lvl="1"/>
            <a:endParaRPr lang="en-US" dirty="0">
              <a:latin typeface="+mj-lt"/>
              <a:cs typeface="American Typewriter"/>
            </a:endParaRPr>
          </a:p>
          <a:p>
            <a:r>
              <a:rPr lang="en-US" dirty="0" smtClean="0">
                <a:latin typeface="+mj-lt"/>
                <a:cs typeface="American Typewriter"/>
              </a:rPr>
              <a:t>Exercise</a:t>
            </a:r>
          </a:p>
          <a:p>
            <a:pPr lvl="1"/>
            <a:r>
              <a:rPr lang="en-US" dirty="0" smtClean="0">
                <a:latin typeface="+mj-lt"/>
                <a:cs typeface="American Typewriter"/>
              </a:rPr>
              <a:t>Change the code so that the regions are not abbreviated</a:t>
            </a:r>
          </a:p>
          <a:p>
            <a:pPr lvl="1"/>
            <a:r>
              <a:rPr lang="en-US" dirty="0" smtClean="0">
                <a:latin typeface="+mj-lt"/>
                <a:cs typeface="American Typewriter"/>
              </a:rPr>
              <a:t>Add a tick box that makes the </a:t>
            </a:r>
            <a:r>
              <a:rPr lang="en-US" dirty="0" err="1" smtClean="0">
                <a:latin typeface="+mj-lt"/>
                <a:cs typeface="American Typewriter"/>
              </a:rPr>
              <a:t>barplot</a:t>
            </a:r>
            <a:r>
              <a:rPr lang="en-US" dirty="0" smtClean="0">
                <a:latin typeface="+mj-lt"/>
                <a:cs typeface="American Typewriter"/>
              </a:rPr>
              <a:t> blue or orange</a:t>
            </a:r>
          </a:p>
        </p:txBody>
      </p:sp>
    </p:spTree>
    <p:extLst>
      <p:ext uri="{BB962C8B-B14F-4D97-AF65-F5344CB8AC3E}">
        <p14:creationId xmlns:p14="http://schemas.microsoft.com/office/powerpoint/2010/main" val="643946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you’ll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12985"/>
            <a:ext cx="8229600" cy="4458291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sz="3200" dirty="0" err="1"/>
              <a:t>g</a:t>
            </a:r>
            <a:r>
              <a:rPr lang="en-US" sz="3200" dirty="0" err="1" smtClean="0"/>
              <a:t>ithub.com</a:t>
            </a:r>
            <a:r>
              <a:rPr lang="en-US" sz="3200" dirty="0" smtClean="0"/>
              <a:t>/</a:t>
            </a:r>
            <a:r>
              <a:rPr lang="en-US" sz="3200" dirty="0" err="1" smtClean="0"/>
              <a:t>acrgomez</a:t>
            </a:r>
            <a:r>
              <a:rPr lang="en-US" sz="3200" dirty="0" smtClean="0"/>
              <a:t>/</a:t>
            </a:r>
            <a:r>
              <a:rPr lang="en-US" sz="3200" dirty="0" err="1" smtClean="0"/>
              <a:t>RladiesShiny</a:t>
            </a:r>
            <a:endParaRPr lang="en-US" sz="3200" dirty="0"/>
          </a:p>
          <a:p>
            <a:pPr marL="457200" lvl="1" indent="0" algn="ctr">
              <a:buNone/>
            </a:pPr>
            <a:endParaRPr lang="en-US" sz="3200" dirty="0" smtClean="0"/>
          </a:p>
          <a:p>
            <a:pPr marL="457200" lvl="1" indent="0" algn="ctr">
              <a:buNone/>
            </a:pPr>
            <a:r>
              <a:rPr lang="en-US" sz="3200" dirty="0" err="1" smtClean="0"/>
              <a:t>Rstudio</a:t>
            </a:r>
            <a:endParaRPr lang="en-US" sz="3200" dirty="0" smtClean="0"/>
          </a:p>
          <a:p>
            <a:pPr marL="457200" lvl="1" indent="0" algn="ctr">
              <a:buNone/>
            </a:pPr>
            <a:endParaRPr lang="en-US" sz="3200" dirty="0"/>
          </a:p>
          <a:p>
            <a:pPr marL="457200" lvl="1" indent="0" algn="ctr">
              <a:buNone/>
            </a:pPr>
            <a:r>
              <a:rPr lang="en-US" sz="3200" dirty="0" smtClean="0"/>
              <a:t>A web browser (such as </a:t>
            </a:r>
            <a:r>
              <a:rPr lang="en-US" sz="3200" dirty="0"/>
              <a:t>F</a:t>
            </a:r>
            <a:r>
              <a:rPr lang="en-US" sz="3200" dirty="0" smtClean="0"/>
              <a:t>irefox or Chrome)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87036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if I don’t want a drop-down menu?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6177"/>
          </a:xfrm>
        </p:spPr>
        <p:txBody>
          <a:bodyPr>
            <a:normAutofit/>
          </a:bodyPr>
          <a:lstStyle/>
          <a:p>
            <a:r>
              <a:rPr lang="en-US" dirty="0" smtClean="0"/>
              <a:t>The little bits you can click on are called Widgets</a:t>
            </a:r>
          </a:p>
          <a:p>
            <a:r>
              <a:rPr lang="en-US" dirty="0" smtClean="0"/>
              <a:t>You can look at all sorts of widgets and get example code on the Shiny widget library at </a:t>
            </a:r>
            <a:r>
              <a:rPr lang="en-US" dirty="0" smtClean="0">
                <a:hlinkClick r:id="rId2"/>
              </a:rPr>
              <a:t>http://shiny.rstudio.com/gallery/widget-gallery.html</a:t>
            </a:r>
            <a:endParaRPr lang="en-US" dirty="0" smtClean="0"/>
          </a:p>
          <a:p>
            <a:pPr lvl="1"/>
            <a:r>
              <a:rPr lang="en-US" dirty="0" smtClean="0"/>
              <a:t>Find the tick box</a:t>
            </a:r>
          </a:p>
          <a:p>
            <a:pPr lvl="1"/>
            <a:r>
              <a:rPr lang="en-US" dirty="0" smtClean="0"/>
              <a:t>Copy the code to your </a:t>
            </a:r>
            <a:r>
              <a:rPr lang="en-US" dirty="0" err="1" smtClean="0"/>
              <a:t>ui</a:t>
            </a:r>
            <a:endParaRPr lang="en-US" dirty="0" smtClean="0"/>
          </a:p>
          <a:p>
            <a:pPr lvl="1"/>
            <a:r>
              <a:rPr lang="en-US" dirty="0" smtClean="0"/>
              <a:t>Modify the server code to match it</a:t>
            </a:r>
          </a:p>
        </p:txBody>
      </p:sp>
    </p:spTree>
    <p:extLst>
      <p:ext uri="{BB962C8B-B14F-4D97-AF65-F5344CB8AC3E}">
        <p14:creationId xmlns:p14="http://schemas.microsoft.com/office/powerpoint/2010/main" val="3137956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 education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07094"/>
          </a:xfrm>
        </p:spPr>
        <p:txBody>
          <a:bodyPr/>
          <a:lstStyle/>
          <a:p>
            <a:r>
              <a:rPr lang="en-US" dirty="0" smtClean="0"/>
              <a:t>Understanding the SIR model and flattening the curve </a:t>
            </a:r>
            <a:r>
              <a:rPr lang="en-US" dirty="0" err="1" smtClean="0">
                <a:hlinkClick r:id="rId2" action="ppaction://hlinkfile"/>
              </a:rPr>
              <a:t>shiny.bcgsc.ca</a:t>
            </a:r>
            <a:r>
              <a:rPr lang="en-US" dirty="0" smtClean="0">
                <a:hlinkClick r:id="rId2" action="ppaction://hlinkfile"/>
              </a:rPr>
              <a:t>/posepi1</a:t>
            </a:r>
            <a:endParaRPr lang="en-US" dirty="0"/>
          </a:p>
        </p:txBody>
      </p:sp>
      <p:pic>
        <p:nvPicPr>
          <p:cNvPr id="4" name="Picture 3" descr="Screen Shot 2020-04-22 at 4.15.2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861" y="2994981"/>
            <a:ext cx="5404655" cy="38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570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I make my Shiny app available to others?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they are R users you can share the code with them</a:t>
            </a:r>
          </a:p>
          <a:p>
            <a:r>
              <a:rPr lang="en-US" dirty="0" smtClean="0"/>
              <a:t>But, if they are not or if you want to use this in class for example, you can host your app for free on </a:t>
            </a:r>
            <a:r>
              <a:rPr lang="en-US" dirty="0" err="1" smtClean="0"/>
              <a:t>shinyapps.io</a:t>
            </a:r>
            <a:endParaRPr lang="en-US" dirty="0" smtClean="0"/>
          </a:p>
          <a:p>
            <a:r>
              <a:rPr lang="en-US" dirty="0" smtClean="0"/>
              <a:t>We will not go through how to do it step by step today but this tutorial will get you there </a:t>
            </a:r>
            <a:r>
              <a:rPr lang="en-US" dirty="0" smtClean="0">
                <a:hlinkClick r:id="rId2"/>
              </a:rPr>
              <a:t>https://</a:t>
            </a:r>
            <a:r>
              <a:rPr lang="en-US" dirty="0" err="1" smtClean="0">
                <a:hlinkClick r:id="rId2"/>
              </a:rPr>
              <a:t>shiny.rstudio.com</a:t>
            </a:r>
            <a:r>
              <a:rPr lang="en-US" dirty="0" smtClean="0">
                <a:hlinkClick r:id="rId2"/>
              </a:rPr>
              <a:t>/articles/</a:t>
            </a:r>
            <a:r>
              <a:rPr lang="en-US" dirty="0" err="1" smtClean="0">
                <a:hlinkClick r:id="rId2"/>
              </a:rPr>
              <a:t>shinyapps.html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320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of a shiny app you would like to work on. It is easier if it’s something you already have code for (e.g. a figure for a paper)</a:t>
            </a:r>
          </a:p>
          <a:p>
            <a:r>
              <a:rPr lang="en-US" dirty="0" smtClean="0"/>
              <a:t>For inspiration and code always go to </a:t>
            </a:r>
            <a:r>
              <a:rPr lang="en-US" dirty="0" smtClean="0">
                <a:hlinkClick r:id="rId2" action="ppaction://hlinkfile"/>
              </a:rPr>
              <a:t>shiny.rstudio.com/gallery/</a:t>
            </a:r>
            <a:r>
              <a:rPr lang="en-US" dirty="0" smtClean="0"/>
              <a:t> and copy as much as possible!</a:t>
            </a:r>
          </a:p>
          <a:p>
            <a:r>
              <a:rPr lang="en-US" dirty="0" smtClean="0"/>
              <a:t>Look up </a:t>
            </a:r>
            <a:r>
              <a:rPr lang="en-US" dirty="0" err="1" smtClean="0"/>
              <a:t>shinyapps.io</a:t>
            </a:r>
            <a:r>
              <a:rPr lang="en-US" dirty="0" smtClean="0"/>
              <a:t> to create an account and learn how to host your app on the internet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742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Happy coding!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478024" y="2575764"/>
            <a:ext cx="666597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smtClean="0">
                <a:solidFill>
                  <a:srgbClr val="2A5F96"/>
                </a:solidFill>
                <a:latin typeface="American Typewriter"/>
                <a:cs typeface="American Typewriter"/>
              </a:rPr>
              <a:t>for research and teaching</a:t>
            </a:r>
            <a:endParaRPr lang="en-US" sz="4000" dirty="0">
              <a:solidFill>
                <a:srgbClr val="2A5F96"/>
              </a:solidFill>
              <a:latin typeface="American Typewriter"/>
              <a:cs typeface="American Typewriter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674887" y="4931140"/>
            <a:ext cx="3313560" cy="13758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800" dirty="0" smtClean="0">
                <a:solidFill>
                  <a:srgbClr val="A2A4A8"/>
                </a:solidFill>
                <a:latin typeface="American Typewriter"/>
                <a:cs typeface="American Typewriter"/>
              </a:rPr>
              <a:t>By Ana C.R. Gomez</a:t>
            </a:r>
          </a:p>
          <a:p>
            <a:pPr marL="0" indent="0" algn="r">
              <a:buNone/>
            </a:pPr>
            <a:r>
              <a:rPr lang="en-US" sz="2800" dirty="0" smtClean="0">
                <a:solidFill>
                  <a:srgbClr val="A2A4A8"/>
                </a:solidFill>
                <a:latin typeface="American Typewriter"/>
                <a:cs typeface="American Typewriter"/>
              </a:rPr>
              <a:t>@anacrgomez</a:t>
            </a:r>
          </a:p>
          <a:p>
            <a:pPr marL="0" indent="0" algn="r">
              <a:buNone/>
            </a:pPr>
            <a:r>
              <a:rPr lang="en-US" sz="2800" dirty="0" smtClean="0">
                <a:solidFill>
                  <a:srgbClr val="A2A4A8"/>
                </a:solidFill>
                <a:latin typeface="American Typewriter"/>
                <a:cs typeface="American Typewriter"/>
              </a:rPr>
              <a:t>April 2020</a:t>
            </a:r>
          </a:p>
          <a:p>
            <a:pPr marL="0" indent="0" algn="r">
              <a:buNone/>
            </a:pPr>
            <a:endParaRPr lang="en-US" sz="2800" dirty="0">
              <a:solidFill>
                <a:srgbClr val="A2A4A8"/>
              </a:solidFill>
              <a:latin typeface="American Typewriter"/>
              <a:cs typeface="American Typewriter"/>
            </a:endParaRPr>
          </a:p>
        </p:txBody>
      </p:sp>
      <p:pic>
        <p:nvPicPr>
          <p:cNvPr id="7" name="Picture 6" descr="Screen Shot 2020-04-20 at 1.24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047" y="3588589"/>
            <a:ext cx="2311400" cy="457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5375" t="8880" r="2081" b="10479"/>
          <a:stretch/>
        </p:blipFill>
        <p:spPr>
          <a:xfrm>
            <a:off x="274320" y="2099990"/>
            <a:ext cx="2203704" cy="2560320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821244" y="5083540"/>
            <a:ext cx="4448294" cy="1375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latin typeface="+mj-lt"/>
                <a:cs typeface="American Typewriter"/>
              </a:rPr>
              <a:t>Special thanks to Marilia and </a:t>
            </a:r>
            <a:r>
              <a:rPr lang="en-US" sz="2800" dirty="0" err="1" smtClean="0">
                <a:latin typeface="+mj-lt"/>
                <a:cs typeface="American Typewriter"/>
              </a:rPr>
              <a:t>Dani</a:t>
            </a:r>
            <a:r>
              <a:rPr lang="en-US" sz="2800" dirty="0" smtClean="0">
                <a:latin typeface="+mj-lt"/>
                <a:cs typeface="American Typewriter"/>
              </a:rPr>
              <a:t> for inviting me and organizing this!</a:t>
            </a:r>
          </a:p>
          <a:p>
            <a:pPr marL="0" indent="0">
              <a:buNone/>
            </a:pPr>
            <a:endParaRPr lang="en-US" sz="2800" dirty="0">
              <a:latin typeface="+mj-lt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833235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use the chat to ask questions any time, or to let me know if I am going too fast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Please keep your microphone muted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361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Hi! I’m Ana</a:t>
            </a:r>
            <a:endParaRPr lang="en-US" dirty="0"/>
          </a:p>
        </p:txBody>
      </p:sp>
      <p:pic>
        <p:nvPicPr>
          <p:cNvPr id="4" name="Picture 3" descr="mewithseal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213" y="1417638"/>
            <a:ext cx="3110587" cy="5655612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5136618" cy="506714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PhD Candidate at UCLA, originally from São Paulo, Brazil</a:t>
            </a:r>
          </a:p>
          <a:p>
            <a:r>
              <a:rPr lang="en-US" dirty="0" smtClean="0"/>
              <a:t>Work with California sea lion disease, focusing on mathematical modeling and serology (antibodies)</a:t>
            </a:r>
          </a:p>
          <a:p>
            <a:r>
              <a:rPr lang="en-US" dirty="0" smtClean="0"/>
              <a:t>Have been using R and </a:t>
            </a:r>
            <a:r>
              <a:rPr lang="en-US" dirty="0" err="1" smtClean="0"/>
              <a:t>Rstudio</a:t>
            </a:r>
            <a:r>
              <a:rPr lang="en-US" dirty="0" smtClean="0"/>
              <a:t> since 2010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Cried the first time I tried to write useful code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But now I teach it!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747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Hi! I’m Ana</a:t>
            </a:r>
            <a:endParaRPr lang="en-US" dirty="0"/>
          </a:p>
        </p:txBody>
      </p:sp>
      <p:pic>
        <p:nvPicPr>
          <p:cNvPr id="4" name="Picture 3" descr="mewithseal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213" y="1417638"/>
            <a:ext cx="3110587" cy="5655612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5136618" cy="506714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PhD Candidate at UCLA, originally from São Paulo, Brazil</a:t>
            </a:r>
          </a:p>
          <a:p>
            <a:r>
              <a:rPr lang="en-US" dirty="0" smtClean="0"/>
              <a:t>Work with California sea lion disease, focusing on mathematical modeling and serology (antibodies)</a:t>
            </a:r>
          </a:p>
          <a:p>
            <a:r>
              <a:rPr lang="en-US" dirty="0" smtClean="0"/>
              <a:t>Have been using R and </a:t>
            </a:r>
            <a:r>
              <a:rPr lang="en-US" dirty="0" err="1" smtClean="0"/>
              <a:t>Rstudio</a:t>
            </a:r>
            <a:r>
              <a:rPr lang="en-US" dirty="0" smtClean="0"/>
              <a:t> since 2010</a:t>
            </a:r>
          </a:p>
          <a:p>
            <a:r>
              <a:rPr lang="en-US" dirty="0" smtClean="0"/>
              <a:t>Cried the first time I tried to write useful code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But now I teach it!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05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Hi! I’m Ana</a:t>
            </a:r>
            <a:endParaRPr lang="en-US" dirty="0"/>
          </a:p>
        </p:txBody>
      </p:sp>
      <p:pic>
        <p:nvPicPr>
          <p:cNvPr id="4" name="Picture 3" descr="mewithseal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213" y="1417638"/>
            <a:ext cx="3110587" cy="5655612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5136618" cy="506714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PhD Candidate at UCLA, originally from São Paulo, Brazil</a:t>
            </a:r>
          </a:p>
          <a:p>
            <a:r>
              <a:rPr lang="en-US" dirty="0" smtClean="0"/>
              <a:t>Work with California sea lion disease, focusing on mathematical modeling and serology (antibodies)</a:t>
            </a:r>
          </a:p>
          <a:p>
            <a:r>
              <a:rPr lang="en-US" dirty="0" smtClean="0"/>
              <a:t>Have been using R and </a:t>
            </a:r>
            <a:r>
              <a:rPr lang="en-US" dirty="0" err="1" smtClean="0"/>
              <a:t>Rstudio</a:t>
            </a:r>
            <a:r>
              <a:rPr lang="en-US" dirty="0" smtClean="0"/>
              <a:t> since 2010</a:t>
            </a:r>
          </a:p>
          <a:p>
            <a:r>
              <a:rPr lang="en-US" dirty="0" smtClean="0"/>
              <a:t>Cried the first time I tried to write useful code</a:t>
            </a:r>
          </a:p>
          <a:p>
            <a:r>
              <a:rPr lang="en-US" dirty="0" smtClean="0"/>
              <a:t>But now I teach it!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136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first ever shiny project was an interface to help collaborators explore our sea lion data</a:t>
            </a:r>
            <a:endParaRPr lang="en-US" dirty="0"/>
          </a:p>
        </p:txBody>
      </p:sp>
      <p:pic>
        <p:nvPicPr>
          <p:cNvPr id="4" name="Picture 3" descr="Screen Shot 2020-04-20 at 1.59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745" y="2861195"/>
            <a:ext cx="6688260" cy="378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406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dirty="0" smtClean="0"/>
              <a:t>More recently, I worked on a shiny app to help explore a model of travel screening effectiveness for COVID-19:</a:t>
            </a:r>
          </a:p>
          <a:p>
            <a:pPr marL="0" indent="0" algn="ctr">
              <a:buNone/>
            </a:pPr>
            <a:r>
              <a:rPr lang="en-US" sz="2800" dirty="0" smtClean="0">
                <a:hlinkClick r:id="rId2"/>
              </a:rPr>
              <a:t>https://faculty.eeb.ucla.edu/lloydsmith/screeningmodel</a:t>
            </a:r>
            <a:endParaRPr lang="en-US" sz="2800" dirty="0" smtClean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000" dirty="0" smtClean="0"/>
              <a:t>Code for app:	</a:t>
            </a:r>
            <a:r>
              <a:rPr lang="en-US" sz="2000" dirty="0" smtClean="0">
                <a:hlinkClick r:id="rId3"/>
              </a:rPr>
              <a:t>github.com/acrgomez/TravelScreenShiny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Publication:		</a:t>
            </a:r>
            <a:r>
              <a:rPr lang="en-US" sz="2000" dirty="0" err="1" smtClean="0"/>
              <a:t>Gostic</a:t>
            </a:r>
            <a:r>
              <a:rPr lang="en-US" sz="2000" dirty="0" smtClean="0"/>
              <a:t> et al 2020 </a:t>
            </a:r>
            <a:r>
              <a:rPr lang="en-US" sz="2000" dirty="0" err="1" smtClean="0"/>
              <a:t>eLife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4"/>
              </a:rPr>
              <a:t>elifesciences.org/articles/55570</a:t>
            </a:r>
            <a:endParaRPr lang="en-US" sz="2000" dirty="0"/>
          </a:p>
        </p:txBody>
      </p:sp>
      <p:pic>
        <p:nvPicPr>
          <p:cNvPr id="4" name="Picture 3" descr="Screen Shot 2020-04-22 at 1.49.47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164" y="2053515"/>
            <a:ext cx="6570614" cy="347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27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is shiny?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an R package that will help you build interactive web applications	 (without requiring web development skills)</a:t>
            </a:r>
          </a:p>
          <a:p>
            <a:r>
              <a:rPr lang="en-US" dirty="0" smtClean="0"/>
              <a:t>Users can interact with your data and your analysis</a:t>
            </a:r>
          </a:p>
          <a:p>
            <a:r>
              <a:rPr lang="en-US" dirty="0" smtClean="0"/>
              <a:t>You can find examples, tutorials and further information at	 </a:t>
            </a:r>
            <a:r>
              <a:rPr lang="en-US" dirty="0" smtClean="0">
                <a:hlinkClick r:id="rId2" action="ppaction://hlinkfile"/>
              </a:rPr>
              <a:t>shiny.rstudio.com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857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953</Words>
  <Application>Microsoft Macintosh PowerPoint</Application>
  <PresentationFormat>On-screen Show (4:3)</PresentationFormat>
  <Paragraphs>120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for research and teaching</vt:lpstr>
      <vt:lpstr>What you’ll need</vt:lpstr>
      <vt:lpstr>PowerPoint Presentation</vt:lpstr>
      <vt:lpstr>Hi! I’m Ana</vt:lpstr>
      <vt:lpstr>Hi! I’m Ana</vt:lpstr>
      <vt:lpstr>Hi! I’m Ana</vt:lpstr>
      <vt:lpstr>Shiny</vt:lpstr>
      <vt:lpstr>PowerPoint Presentation</vt:lpstr>
      <vt:lpstr>So what is shiny?</vt:lpstr>
      <vt:lpstr>Let’s look at an example</vt:lpstr>
      <vt:lpstr>WorldPhones example</vt:lpstr>
      <vt:lpstr>Let’s look at an example</vt:lpstr>
      <vt:lpstr>Let’s look at an example</vt:lpstr>
      <vt:lpstr>Let’s look at an example</vt:lpstr>
      <vt:lpstr>Now let’s work on this example</vt:lpstr>
      <vt:lpstr>Let’s look at an example</vt:lpstr>
      <vt:lpstr>Let’s look at an example</vt:lpstr>
      <vt:lpstr>Modify the example</vt:lpstr>
      <vt:lpstr>Modify the example</vt:lpstr>
      <vt:lpstr>What if I don’t want a drop-down menu?</vt:lpstr>
      <vt:lpstr>Example for education</vt:lpstr>
      <vt:lpstr>How do I make my Shiny app available to others?</vt:lpstr>
      <vt:lpstr>What is next?</vt:lpstr>
      <vt:lpstr>Happy coding!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research and teaching</dc:title>
  <dc:creator>Ana Gomez</dc:creator>
  <cp:lastModifiedBy>Ana Gomez</cp:lastModifiedBy>
  <cp:revision>19</cp:revision>
  <dcterms:created xsi:type="dcterms:W3CDTF">2020-04-20T20:25:19Z</dcterms:created>
  <dcterms:modified xsi:type="dcterms:W3CDTF">2020-04-22T23:51:23Z</dcterms:modified>
</cp:coreProperties>
</file>