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26"/>
  </p:notesMasterIdLst>
  <p:sldIdLst>
    <p:sldId id="256" r:id="rId2"/>
    <p:sldId id="257" r:id="rId3"/>
    <p:sldId id="260" r:id="rId4"/>
    <p:sldId id="258" r:id="rId5"/>
    <p:sldId id="259" r:id="rId6"/>
    <p:sldId id="285" r:id="rId7"/>
    <p:sldId id="263" r:id="rId8"/>
    <p:sldId id="265" r:id="rId9"/>
    <p:sldId id="290" r:id="rId10"/>
    <p:sldId id="286" r:id="rId11"/>
    <p:sldId id="272" r:id="rId12"/>
    <p:sldId id="273" r:id="rId13"/>
    <p:sldId id="287" r:id="rId14"/>
    <p:sldId id="291" r:id="rId15"/>
    <p:sldId id="274" r:id="rId16"/>
    <p:sldId id="288" r:id="rId17"/>
    <p:sldId id="292" r:id="rId18"/>
    <p:sldId id="276" r:id="rId19"/>
    <p:sldId id="289" r:id="rId20"/>
    <p:sldId id="281" r:id="rId21"/>
    <p:sldId id="280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0"/>
    <p:restoredTop sz="78101"/>
  </p:normalViewPr>
  <p:slideViewPr>
    <p:cSldViewPr snapToGrid="0">
      <p:cViewPr varScale="1">
        <p:scale>
          <a:sx n="104" d="100"/>
          <a:sy n="104" d="100"/>
        </p:scale>
        <p:origin x="104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DF02C-A18E-4E40-A2E3-0A4014CF9118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1A409-6ECD-184A-83D8-F6D7946B3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9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95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7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34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4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23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85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32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9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95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0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6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04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6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8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ID" b="0" noProof="1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b="0" noProof="1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4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8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1A409-6ECD-184A-83D8-F6D7946B3F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95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5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6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0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5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5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3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5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3F0B-1CCE-3045-BA13-15423B7F9EF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B3644-ECC5-6B46-8B43-F56AA080D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07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C60D-E374-695F-ECA5-8DD2249B4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170" y="3256155"/>
            <a:ext cx="8144134" cy="859379"/>
          </a:xfrm>
        </p:spPr>
        <p:txBody>
          <a:bodyPr/>
          <a:lstStyle/>
          <a:p>
            <a:r>
              <a:rPr lang="en-US" sz="3200" dirty="0"/>
              <a:t>Predicting Sales Prices of Apartments in Daegu: A Regression Modeling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F08A6-A323-63A0-2D6F-C4EFE3C8F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170" y="4421766"/>
            <a:ext cx="8144134" cy="1117687"/>
          </a:xfrm>
        </p:spPr>
        <p:txBody>
          <a:bodyPr/>
          <a:lstStyle/>
          <a:p>
            <a:r>
              <a:rPr lang="en-US" noProof="1"/>
              <a:t>Achmad Rizky Akbar</a:t>
            </a:r>
          </a:p>
        </p:txBody>
      </p:sp>
    </p:spTree>
    <p:extLst>
      <p:ext uri="{BB962C8B-B14F-4D97-AF65-F5344CB8AC3E}">
        <p14:creationId xmlns:p14="http://schemas.microsoft.com/office/powerpoint/2010/main" val="177188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3DA9A-EF49-026D-1DDF-1909D633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85049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C3D933-8877-FBF9-A7F5-AE1801F0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Values, Duplicates, and Outliers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AC2720-83B1-3DAE-5DF5-9E8A4D51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Handle missing values</a:t>
            </a:r>
          </a:p>
          <a:p>
            <a:pPr lvl="1"/>
            <a:r>
              <a:rPr lang="en-US" dirty="0"/>
              <a:t>There are no missing values in our data set</a:t>
            </a:r>
          </a:p>
          <a:p>
            <a:r>
              <a:rPr lang="en-US" dirty="0"/>
              <a:t>Handle duplicates</a:t>
            </a:r>
          </a:p>
          <a:p>
            <a:pPr lvl="1"/>
            <a:r>
              <a:rPr lang="en-US" dirty="0"/>
              <a:t>There are 1,422 duplicates</a:t>
            </a:r>
          </a:p>
          <a:p>
            <a:pPr lvl="1"/>
            <a:r>
              <a:rPr lang="en-US" b="1" dirty="0"/>
              <a:t>Measure		:</a:t>
            </a:r>
            <a:r>
              <a:rPr lang="en-US" dirty="0"/>
              <a:t> Remove duplicates</a:t>
            </a:r>
          </a:p>
          <a:p>
            <a:pPr lvl="2"/>
            <a:r>
              <a:rPr lang="en-US" dirty="0"/>
              <a:t>Before		: 4,213 rows</a:t>
            </a:r>
          </a:p>
          <a:p>
            <a:pPr lvl="2"/>
            <a:r>
              <a:rPr lang="en-US" dirty="0"/>
              <a:t>After		: 2,607 rows</a:t>
            </a:r>
          </a:p>
          <a:p>
            <a:r>
              <a:rPr lang="en-US" dirty="0"/>
              <a:t>Handle outliers</a:t>
            </a:r>
          </a:p>
          <a:p>
            <a:pPr lvl="1"/>
            <a:r>
              <a:rPr lang="en-US" dirty="0"/>
              <a:t>Size (sqf)	: 3.11% of total data</a:t>
            </a:r>
          </a:p>
          <a:p>
            <a:pPr lvl="1"/>
            <a:r>
              <a:rPr lang="en-US" dirty="0"/>
              <a:t>SalePrice	: 0.382% of total data</a:t>
            </a:r>
          </a:p>
          <a:p>
            <a:pPr lvl="1"/>
            <a:r>
              <a:rPr lang="en-US" b="1" dirty="0"/>
              <a:t>Measure:</a:t>
            </a:r>
            <a:r>
              <a:rPr lang="en-US" dirty="0"/>
              <a:t> Remove outliers</a:t>
            </a:r>
          </a:p>
        </p:txBody>
      </p:sp>
    </p:spTree>
    <p:extLst>
      <p:ext uri="{BB962C8B-B14F-4D97-AF65-F5344CB8AC3E}">
        <p14:creationId xmlns:p14="http://schemas.microsoft.com/office/powerpoint/2010/main" val="233204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BC15-EF03-E06E-ECB1-9A36FC7B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Splitting, Encoding,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5431C-2F9D-56BD-5532-230BDB607E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splitting:</a:t>
            </a:r>
          </a:p>
          <a:p>
            <a:pPr lvl="1"/>
            <a:r>
              <a:rPr lang="en-US" dirty="0"/>
              <a:t>Train set	: 80%</a:t>
            </a:r>
          </a:p>
          <a:p>
            <a:pPr lvl="1"/>
            <a:r>
              <a:rPr lang="en-US" dirty="0"/>
              <a:t>Test set	: 20%</a:t>
            </a:r>
          </a:p>
          <a:p>
            <a:r>
              <a:rPr lang="en-US" dirty="0"/>
              <a:t>Encoding:</a:t>
            </a:r>
          </a:p>
          <a:p>
            <a:pPr lvl="1"/>
            <a:r>
              <a:rPr lang="en-US" dirty="0"/>
              <a:t>One-hot	: HallwayType</a:t>
            </a:r>
          </a:p>
          <a:p>
            <a:pPr lvl="1"/>
            <a:r>
              <a:rPr lang="en-US" dirty="0"/>
              <a:t>Binary	: SubwayStation</a:t>
            </a:r>
          </a:p>
          <a:p>
            <a:pPr lvl="1"/>
            <a:r>
              <a:rPr lang="en-US" dirty="0"/>
              <a:t>Ordinal	: TimeToSubway</a:t>
            </a:r>
          </a:p>
          <a:p>
            <a:r>
              <a:rPr lang="en-US" dirty="0"/>
              <a:t>Scaling:</a:t>
            </a:r>
          </a:p>
          <a:p>
            <a:pPr lvl="1"/>
            <a:r>
              <a:rPr lang="en-US" dirty="0"/>
              <a:t>Robust	: All features</a:t>
            </a:r>
          </a:p>
          <a:p>
            <a:endParaRPr lang="en-US" dirty="0"/>
          </a:p>
        </p:txBody>
      </p:sp>
      <p:pic>
        <p:nvPicPr>
          <p:cNvPr id="14" name="Content Placeholder 13" descr="A picture containing text, screenshot, font, black&#10;&#10;Description automatically generated">
            <a:extLst>
              <a:ext uri="{FF2B5EF4-FFF2-40B4-BE49-F238E27FC236}">
                <a16:creationId xmlns:a16="http://schemas.microsoft.com/office/drawing/2014/main" id="{2DDBFA81-C7A7-4526-33D3-730B22BEC5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7059" y="2341784"/>
            <a:ext cx="5787123" cy="1492177"/>
          </a:xfrm>
        </p:spPr>
      </p:pic>
    </p:spTree>
    <p:extLst>
      <p:ext uri="{BB962C8B-B14F-4D97-AF65-F5344CB8AC3E}">
        <p14:creationId xmlns:p14="http://schemas.microsoft.com/office/powerpoint/2010/main" val="268191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F2CCBB-A6D5-12A1-9775-8CA1C304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65020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ADC1-2DD6-B796-0CE2-2D9D449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9DCD81-874A-0DC9-7F44-2B46DEE351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320" y="2336873"/>
            <a:ext cx="7276147" cy="427730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3372FE-A05C-69E7-F048-6C73C0D9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9" y="2336873"/>
            <a:ext cx="3282081" cy="4277300"/>
          </a:xfrm>
        </p:spPr>
        <p:txBody>
          <a:bodyPr/>
          <a:lstStyle/>
          <a:p>
            <a:r>
              <a:rPr lang="en-US" dirty="0"/>
              <a:t>Search for best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87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763E-5730-E952-4F57-651D679C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6" name="Picture 5" descr="A picture containing text, screenshot, font, black&#10;&#10;Description automatically generated">
            <a:extLst>
              <a:ext uri="{FF2B5EF4-FFF2-40B4-BE49-F238E27FC236}">
                <a16:creationId xmlns:a16="http://schemas.microsoft.com/office/drawing/2014/main" id="{BC8E590F-9FC9-F6EB-3EF8-D8CF8509E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6" y="2521530"/>
            <a:ext cx="9698482" cy="1920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295678-FD52-6B2C-0D4C-898DE1D0B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86" y="5129696"/>
            <a:ext cx="9668352" cy="97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3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46E1-9969-708E-B39E-6AF85484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using GridSearch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59EC62-1570-9201-279E-BF8AEF58D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220158"/>
            <a:ext cx="8820867" cy="439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8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DB75-EC5B-AEC1-BD0F-69DF5DBD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Best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319B-B1D5-8DD8-EB04-801811D0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'model__learning_rate': 0.1,</a:t>
            </a:r>
          </a:p>
          <a:p>
            <a:r>
              <a:rPr lang="en-US" noProof="1"/>
              <a:t>'model__max_depth': 3,</a:t>
            </a:r>
          </a:p>
          <a:p>
            <a:r>
              <a:rPr lang="en-US" noProof="1"/>
              <a:t>'model__max_features': 'sqrt’</a:t>
            </a:r>
          </a:p>
          <a:p>
            <a:r>
              <a:rPr lang="en-US" noProof="1"/>
              <a:t>'model__min_samples_leaf’: 1</a:t>
            </a:r>
          </a:p>
          <a:p>
            <a:r>
              <a:rPr lang="en-US" noProof="1"/>
              <a:t>'model__min_samples_split’: 2</a:t>
            </a:r>
          </a:p>
          <a:p>
            <a:r>
              <a:rPr lang="en-US" noProof="1"/>
              <a:t>'model__n_estimators': 200</a:t>
            </a:r>
          </a:p>
          <a:p>
            <a:r>
              <a:rPr lang="en-US" noProof="1"/>
              <a:t>'model__subsample': 1.0</a:t>
            </a:r>
          </a:p>
        </p:txBody>
      </p:sp>
    </p:spTree>
    <p:extLst>
      <p:ext uri="{BB962C8B-B14F-4D97-AF65-F5344CB8AC3E}">
        <p14:creationId xmlns:p14="http://schemas.microsoft.com/office/powerpoint/2010/main" val="217036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78A6-8F50-BD7E-D709-FB4E9764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43728-2E57-32B0-39AB-C35C1B6DE7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1038" y="2425372"/>
            <a:ext cx="4697412" cy="342171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A01BB-059E-9F13-314B-B17AA4E2BF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Ensemble learning method combining multiple weak models.</a:t>
            </a:r>
          </a:p>
          <a:p>
            <a:r>
              <a:rPr lang="en-US" dirty="0"/>
              <a:t>Sequentially adds models to correct previous mistakes.</a:t>
            </a:r>
          </a:p>
          <a:p>
            <a:r>
              <a:rPr lang="en-US" dirty="0"/>
              <a:t>Models trained to minimize errors/residuals of previous models.</a:t>
            </a:r>
          </a:p>
          <a:p>
            <a:r>
              <a:rPr lang="en-US" dirty="0"/>
              <a:t>Captures complex relationships in the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30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5BC531-CDC7-943B-3FA4-DB4FF25B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0626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4D53-FE0B-316B-7619-AA27DE9D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D6E7-30C1-6A43-BE70-620169E1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 Understanding</a:t>
            </a:r>
          </a:p>
          <a:p>
            <a:r>
              <a:rPr lang="en-US" dirty="0"/>
              <a:t>Data Understanding and Exploratory Data Analysis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4553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541D26-7E9B-1929-016D-66329711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in Test Set and Evaluation Metrics</a:t>
            </a:r>
          </a:p>
        </p:txBody>
      </p:sp>
      <p:pic>
        <p:nvPicPr>
          <p:cNvPr id="8" name="Content Placeholder 7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64D6C9B1-7C5C-987F-8CA7-17EC976A81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319" y="2093986"/>
            <a:ext cx="4700057" cy="4610816"/>
          </a:xfrm>
        </p:spPr>
      </p:pic>
      <p:pic>
        <p:nvPicPr>
          <p:cNvPr id="10" name="Content Placeholder 9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DCC9F997-5E12-936F-C85B-893E9C1BF2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4054619"/>
            <a:ext cx="4700588" cy="689549"/>
          </a:xfrm>
        </p:spPr>
      </p:pic>
    </p:spTree>
    <p:extLst>
      <p:ext uri="{BB962C8B-B14F-4D97-AF65-F5344CB8AC3E}">
        <p14:creationId xmlns:p14="http://schemas.microsoft.com/office/powerpoint/2010/main" val="341407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B56B-FA57-67E1-5CF8-C92759DF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pic>
        <p:nvPicPr>
          <p:cNvPr id="5" name="Content Placeholder 4" descr="A picture containing plot, diagram, line&#10;&#10;Description automatically generated">
            <a:extLst>
              <a:ext uri="{FF2B5EF4-FFF2-40B4-BE49-F238E27FC236}">
                <a16:creationId xmlns:a16="http://schemas.microsoft.com/office/drawing/2014/main" id="{8A87318A-8298-D195-A72C-AFA3A01D0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321" y="2336800"/>
            <a:ext cx="9596830" cy="3767972"/>
          </a:xfrm>
        </p:spPr>
      </p:pic>
    </p:spTree>
    <p:extLst>
      <p:ext uri="{BB962C8B-B14F-4D97-AF65-F5344CB8AC3E}">
        <p14:creationId xmlns:p14="http://schemas.microsoft.com/office/powerpoint/2010/main" val="70861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79AA-B4EC-8280-FA89-012C9F25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7" name="Content Placeholder 6" descr="A picture containing text, plot, diagram, line&#10;&#10;Description automatically generated">
            <a:extLst>
              <a:ext uri="{FF2B5EF4-FFF2-40B4-BE49-F238E27FC236}">
                <a16:creationId xmlns:a16="http://schemas.microsoft.com/office/drawing/2014/main" id="{40A0087E-2B46-F4B1-772B-1938256A1F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321" y="2179638"/>
            <a:ext cx="5465190" cy="448203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3FEC2E-7236-116F-54B7-F29F1CCC4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9363" y="2179637"/>
            <a:ext cx="4079118" cy="4482033"/>
          </a:xfrm>
        </p:spPr>
        <p:txBody>
          <a:bodyPr>
            <a:normAutofit/>
          </a:bodyPr>
          <a:lstStyle/>
          <a:p>
            <a:r>
              <a:rPr lang="en-US" sz="2000" dirty="0"/>
              <a:t>Size(sqf) and YearBuilt are highly influential in predicting prices.</a:t>
            </a:r>
          </a:p>
          <a:p>
            <a:r>
              <a:rPr lang="en-US" sz="2000" dirty="0"/>
              <a:t>HallwayType_terraced and N_FacilitiesInApt significantly impact predictions.</a:t>
            </a:r>
          </a:p>
          <a:p>
            <a:r>
              <a:rPr lang="en-US" sz="2000" dirty="0"/>
              <a:t>Basement parking availability plays a role in price determination.</a:t>
            </a:r>
          </a:p>
          <a:p>
            <a:r>
              <a:rPr lang="en-US" sz="2000" dirty="0"/>
              <a:t>Inline with EDA</a:t>
            </a:r>
          </a:p>
        </p:txBody>
      </p:sp>
    </p:spTree>
    <p:extLst>
      <p:ext uri="{BB962C8B-B14F-4D97-AF65-F5344CB8AC3E}">
        <p14:creationId xmlns:p14="http://schemas.microsoft.com/office/powerpoint/2010/main" val="427813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58857F-58DC-038F-F6B3-B3E7D242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83A4C-035F-BF9F-A179-5AB33A42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Executed essential steps to develop a predictive model for apartment sale prices.</a:t>
            </a:r>
          </a:p>
          <a:p>
            <a:r>
              <a:rPr lang="en-US" dirty="0"/>
              <a:t>Utilized Gradient Boosting algorithm, outperforming other algorithms.</a:t>
            </a:r>
          </a:p>
          <a:p>
            <a:r>
              <a:rPr lang="en-US" dirty="0"/>
              <a:t>Achieved promising performance: RMSE of 45158.5991, MAE of 36973.9206, and MAPE of 0.1964.</a:t>
            </a:r>
          </a:p>
          <a:p>
            <a:r>
              <a:rPr lang="en-US" dirty="0"/>
              <a:t>Size (sqf) identified as the most influential feature on apartment prices.</a:t>
            </a:r>
          </a:p>
          <a:p>
            <a:r>
              <a:rPr lang="en-US" dirty="0"/>
              <a:t>YearBuilt and HallwayType_terraced also significant determinants of price.</a:t>
            </a:r>
          </a:p>
          <a:p>
            <a:r>
              <a:rPr lang="en-US" dirty="0"/>
              <a:t>Model performs better for lower-priced apartments but shows limitations for higher-priced units.</a:t>
            </a:r>
          </a:p>
        </p:txBody>
      </p:sp>
    </p:spTree>
    <p:extLst>
      <p:ext uri="{BB962C8B-B14F-4D97-AF65-F5344CB8AC3E}">
        <p14:creationId xmlns:p14="http://schemas.microsoft.com/office/powerpoint/2010/main" val="54851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0DEA-4E6B-2CCE-9325-900577A6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05BC-D551-39B3-7B6E-95ADF0E4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Focus on Size: Consider the size of properties as it strongly influences sale prices</a:t>
            </a:r>
          </a:p>
          <a:p>
            <a:r>
              <a:rPr lang="en-US" dirty="0"/>
              <a:t>Consider YearBuilt: Newer properties may have higher value due to modern amenities and standards</a:t>
            </a:r>
          </a:p>
          <a:p>
            <a:r>
              <a:rPr lang="en-US" dirty="0"/>
              <a:t>Hallway Type Matters: Hallway design can impact perceived value, so choose wisely</a:t>
            </a:r>
          </a:p>
          <a:p>
            <a:r>
              <a:rPr lang="en-US" dirty="0"/>
              <a:t>Account for Price Deviation: Be aware of potential price deviations and set realistic expectations.</a:t>
            </a:r>
          </a:p>
          <a:p>
            <a:r>
              <a:rPr lang="en-US" dirty="0"/>
              <a:t>Market Segmentation: Tailor marketing strategies to specific customer segments.</a:t>
            </a:r>
          </a:p>
          <a:p>
            <a:r>
              <a:rPr lang="en-US" dirty="0"/>
              <a:t>Ongoing Evaluation and Refinement: Continuously update and improve the model with new data and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ADE2-0EC2-EBAA-8225-6BF5F245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5535-D4A8-C838-ABBC-9DD46D4E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Daegu is as a bustling metropolis in South Korea</a:t>
            </a:r>
          </a:p>
          <a:p>
            <a:r>
              <a:rPr lang="en-US" dirty="0"/>
              <a:t>Population, economic significance, and cultural richness of the city</a:t>
            </a:r>
          </a:p>
          <a:p>
            <a:r>
              <a:rPr lang="en-US" dirty="0"/>
              <a:t>Growth and development of Daegu's real estate market</a:t>
            </a:r>
          </a:p>
        </p:txBody>
      </p:sp>
    </p:spTree>
    <p:extLst>
      <p:ext uri="{BB962C8B-B14F-4D97-AF65-F5344CB8AC3E}">
        <p14:creationId xmlns:p14="http://schemas.microsoft.com/office/powerpoint/2010/main" val="110821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5B0C-CC6A-72A6-ABA9-E53E425E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Accurate Price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8A448-E8A7-257B-656B-8AF6547F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Complexity of determining apartment sale prices</a:t>
            </a:r>
          </a:p>
          <a:p>
            <a:r>
              <a:rPr lang="en-US" dirty="0"/>
              <a:t>Challenges faced by stakeholders in the real estate market</a:t>
            </a:r>
          </a:p>
          <a:p>
            <a:r>
              <a:rPr lang="en-US" dirty="0"/>
              <a:t>Advantages of implementing a reliable machine learning model for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7887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AFF9-B2AB-8991-F8E1-59220530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DD90-DDE6-F416-2D56-1FB58C81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Elimination of manual price estimation</a:t>
            </a:r>
          </a:p>
          <a:p>
            <a:r>
              <a:rPr lang="en-US" dirty="0"/>
              <a:t>Reduces risk of pricing errors</a:t>
            </a:r>
          </a:p>
          <a:p>
            <a:r>
              <a:rPr lang="en-US" dirty="0"/>
              <a:t>Alignment with market trends</a:t>
            </a:r>
          </a:p>
          <a:p>
            <a:r>
              <a:rPr lang="en-US" dirty="0"/>
              <a:t>Attraction of potential buyers and investors</a:t>
            </a:r>
          </a:p>
          <a:p>
            <a:r>
              <a:rPr lang="en-US" dirty="0"/>
              <a:t>Optimization of profits and well-informed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44683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D3DA9A-EF49-026D-1DDF-1909D633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1432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8766-20C6-FA11-BA37-4569C875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B34B45-AA1B-B22A-BFC1-8B98897DD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149289"/>
              </p:ext>
            </p:extLst>
          </p:nvPr>
        </p:nvGraphicFramePr>
        <p:xfrm>
          <a:off x="854494" y="2307770"/>
          <a:ext cx="11148106" cy="397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402">
                  <a:extLst>
                    <a:ext uri="{9D8B030D-6E8A-4147-A177-3AD203B41FA5}">
                      <a16:colId xmlns:a16="http://schemas.microsoft.com/office/drawing/2014/main" val="2470307249"/>
                    </a:ext>
                  </a:extLst>
                </a:gridCol>
                <a:gridCol w="3506275">
                  <a:extLst>
                    <a:ext uri="{9D8B030D-6E8A-4147-A177-3AD203B41FA5}">
                      <a16:colId xmlns:a16="http://schemas.microsoft.com/office/drawing/2014/main" val="1595868584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1384498313"/>
                    </a:ext>
                  </a:extLst>
                </a:gridCol>
                <a:gridCol w="5877571">
                  <a:extLst>
                    <a:ext uri="{9D8B030D-6E8A-4147-A177-3AD203B41FA5}">
                      <a16:colId xmlns:a16="http://schemas.microsoft.com/office/drawing/2014/main" val="1244175541"/>
                    </a:ext>
                  </a:extLst>
                </a:gridCol>
              </a:tblGrid>
              <a:tr h="313998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36829"/>
                  </a:ext>
                </a:extLst>
              </a:tr>
              <a:tr h="31399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HallwayType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Apartment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01938"/>
                  </a:ext>
                </a:extLst>
              </a:tr>
              <a:tr h="31399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TimeToSubway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needed to get to the nearest subway 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09905"/>
                  </a:ext>
                </a:extLst>
              </a:tr>
              <a:tr h="31399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SubwayStation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name of the nearest subway station from the apartment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96936"/>
                  </a:ext>
                </a:extLst>
              </a:tr>
              <a:tr h="31399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N_FacilitiesNearBy(ETC)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number of other facilities nearby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81629"/>
                  </a:ext>
                </a:extLst>
              </a:tr>
              <a:tr h="313998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N_FacilitiesNearBy(PublicOffice)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number of public office facilities nearby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92009"/>
                  </a:ext>
                </a:extLst>
              </a:tr>
              <a:tr h="31399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N_SchoolNearBy(University)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number of universities nearby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199099"/>
                  </a:ext>
                </a:extLst>
              </a:tr>
              <a:tr h="31399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N_Parkinglot(Basement)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The number of parking lots in apartment basement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301129"/>
                  </a:ext>
                </a:extLst>
              </a:tr>
              <a:tr h="31399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YearBuilt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year the apartment was built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3874"/>
                  </a:ext>
                </a:extLst>
              </a:tr>
              <a:tr h="31399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N_FacilitiesApt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number of facilities in the apartment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20784"/>
                  </a:ext>
                </a:extLst>
              </a:tr>
              <a:tr h="313998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Size(sqf)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apartment size (in square feet)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941788"/>
                  </a:ext>
                </a:extLst>
              </a:tr>
              <a:tr h="313998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apartment sale price (in Dollar)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53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1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487-7C4F-16AA-D90E-63280E04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Distribution</a:t>
            </a:r>
          </a:p>
        </p:txBody>
      </p:sp>
      <p:pic>
        <p:nvPicPr>
          <p:cNvPr id="6" name="Content Placeholder 5" descr="A picture containing diagram, line, plan, text&#10;&#10;Description automatically generated">
            <a:extLst>
              <a:ext uri="{FF2B5EF4-FFF2-40B4-BE49-F238E27FC236}">
                <a16:creationId xmlns:a16="http://schemas.microsoft.com/office/drawing/2014/main" id="{07F4072A-6ABF-41D4-62E4-13995B28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320" y="2336873"/>
            <a:ext cx="6721966" cy="400296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B8140-084F-9875-CE02-D708C708A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0950" y="2336873"/>
            <a:ext cx="2693230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All numerical variables are not normally distributed.</a:t>
            </a:r>
          </a:p>
          <a:p>
            <a:r>
              <a:rPr lang="en-US" sz="2000" dirty="0"/>
              <a:t>There are outliers in Size(sqf) and SalePrice</a:t>
            </a:r>
          </a:p>
        </p:txBody>
      </p:sp>
    </p:spTree>
    <p:extLst>
      <p:ext uri="{BB962C8B-B14F-4D97-AF65-F5344CB8AC3E}">
        <p14:creationId xmlns:p14="http://schemas.microsoft.com/office/powerpoint/2010/main" val="208134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9C81-9E7F-5E81-04C5-7A223940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Relationship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5DC3CC-0857-418C-B336-0EC90548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171716"/>
            <a:ext cx="9463804" cy="43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23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{EFC43626-5265-4B46-8815-B69E76F36297}tf10001057</Template>
  <TotalTime>2196</TotalTime>
  <Words>749</Words>
  <Application>Microsoft Macintosh PowerPoint</Application>
  <PresentationFormat>Widescreen</PresentationFormat>
  <Paragraphs>165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Menlo</vt:lpstr>
      <vt:lpstr>Berlin</vt:lpstr>
      <vt:lpstr>Predicting Sales Prices of Apartments in Daegu: A Regression Modeling Approach</vt:lpstr>
      <vt:lpstr>Table of Contents</vt:lpstr>
      <vt:lpstr> Introduction</vt:lpstr>
      <vt:lpstr>Importance of Accurate Price Estimation</vt:lpstr>
      <vt:lpstr>Benefits of Machine Learning Model</vt:lpstr>
      <vt:lpstr>Data Understanding</vt:lpstr>
      <vt:lpstr>Data Understanding</vt:lpstr>
      <vt:lpstr>Data Distribution</vt:lpstr>
      <vt:lpstr>Data Relationship</vt:lpstr>
      <vt:lpstr>Data Preprocessing</vt:lpstr>
      <vt:lpstr>Missing Values, Duplicates, and Outliers</vt:lpstr>
      <vt:lpstr>Data Splitting, Encoding, Scaling</vt:lpstr>
      <vt:lpstr>Modeling</vt:lpstr>
      <vt:lpstr>Cross Validation</vt:lpstr>
      <vt:lpstr>Cross Validation</vt:lpstr>
      <vt:lpstr>HyperParameter Tuning using GridSearch</vt:lpstr>
      <vt:lpstr>Model Best Parameter</vt:lpstr>
      <vt:lpstr>Gradient Boosting Algorithm</vt:lpstr>
      <vt:lpstr>Model Evaluation</vt:lpstr>
      <vt:lpstr>Model Performance in Test Set and Evaluation Metrics</vt:lpstr>
      <vt:lpstr>Residuals</vt:lpstr>
      <vt:lpstr>Feature Importance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Sales Prices of Apartments in Daegu: A Regression Modeling Approach</dc:title>
  <dc:creator>Achmad Rizky Akbar</dc:creator>
  <cp:lastModifiedBy>Achmad Rizky Akbar</cp:lastModifiedBy>
  <cp:revision>6</cp:revision>
  <dcterms:created xsi:type="dcterms:W3CDTF">2023-06-14T02:50:24Z</dcterms:created>
  <dcterms:modified xsi:type="dcterms:W3CDTF">2023-06-15T16:50:10Z</dcterms:modified>
</cp:coreProperties>
</file>