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092" r:id="rId1"/>
  </p:sldMasterIdLst>
  <p:sldIdLst>
    <p:sldId id="256" r:id="rId2"/>
    <p:sldId id="257" r:id="rId3"/>
    <p:sldId id="258" r:id="rId4"/>
    <p:sldId id="260" r:id="rId5"/>
    <p:sldId id="274" r:id="rId6"/>
    <p:sldId id="268" r:id="rId7"/>
    <p:sldId id="271" r:id="rId8"/>
    <p:sldId id="272" r:id="rId9"/>
    <p:sldId id="269" r:id="rId10"/>
    <p:sldId id="276" r:id="rId11"/>
    <p:sldId id="273" r:id="rId12"/>
    <p:sldId id="275" r:id="rId13"/>
    <p:sldId id="265" r:id="rId14"/>
  </p:sldIdLst>
  <p:sldSz cx="18288000" cy="10287000"/>
  <p:notesSz cx="6858000" cy="9144000"/>
  <p:embeddedFontLst>
    <p:embeddedFont>
      <p:font typeface="Aharoni" panose="02010803020104030203" pitchFamily="2" charset="-79"/>
      <p:bold r:id="rId15"/>
    </p:embeddedFont>
    <p:embeddedFont>
      <p:font typeface="Gill Sans MT" panose="020B0502020104020203" pitchFamily="34" charset="77"/>
      <p:regular r:id="rId16"/>
      <p:bold r:id="rId17"/>
      <p:italic r:id="rId18"/>
      <p:boldItalic r:id="rId19"/>
    </p:embeddedFont>
    <p:embeddedFont>
      <p:font typeface="Glacial Indifference" panose="020F0502020204030204" pitchFamily="34" charset="0"/>
      <p:regular r:id="rId20"/>
      <p:bold r:id="rId21"/>
      <p:italic r:id="rId22"/>
      <p:boldItalic r:id="rId23"/>
    </p:embeddedFont>
    <p:embeddedFont>
      <p:font typeface="Saira Condensed Medium" pitchFamily="2" charset="77"/>
      <p:regular r:id="rId24"/>
      <p:bold r:id="rId25"/>
      <p:italic r:id="rId26"/>
      <p:boldItalic r:id="rId27"/>
    </p:embeddedFont>
    <p:embeddedFont>
      <p:font typeface="Saira Condensed Ultra-Bold" pitchFamily="2" charset="77"/>
      <p:regular r:id="rId28"/>
      <p:bold r:id="rId29"/>
      <p:italic r:id="rId30"/>
      <p:boldItalic r:id="rId31"/>
    </p:embeddedFont>
    <p:embeddedFont>
      <p:font typeface="TT Commons Pro Expanded" panose="020B0103030102020204" pitchFamily="34" charset="77"/>
      <p:regular r:id="rId32"/>
      <p:bold r:id="rId33"/>
      <p:italic r:id="rId34"/>
      <p:boldItalic r:id="rId3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6E304EF-F2CF-3F9E-FDF5-A1193A1755EE}" name="Zoe Shields" initials="ZS" userId="S::zmshields399@students.ecsu.edu::6be27574-2c2e-4e39-a7e4-00f7e150329f"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D6D31"/>
    <a:srgbClr val="E9E1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9"/>
    <p:restoredTop sz="94649"/>
  </p:normalViewPr>
  <p:slideViewPr>
    <p:cSldViewPr snapToGrid="0">
      <p:cViewPr varScale="1">
        <p:scale>
          <a:sx n="64" d="100"/>
          <a:sy n="64" d="100"/>
        </p:scale>
        <p:origin x="864"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tableStyles" Target="tableStyles.xml"/><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00300" y="3580116"/>
            <a:ext cx="13487400" cy="2468880"/>
          </a:xfrm>
          <a:solidFill>
            <a:srgbClr val="FFFFFF"/>
          </a:solidFill>
          <a:ln w="38100">
            <a:solidFill>
              <a:srgbClr val="404040"/>
            </a:solidFill>
          </a:ln>
        </p:spPr>
        <p:txBody>
          <a:bodyPr lIns="274320" rIns="274320" anchor="ctr" anchorCtr="1">
            <a:normAutofit/>
          </a:bodyPr>
          <a:lstStyle>
            <a:lvl1pPr algn="ctr">
              <a:defRPr sz="5700">
                <a:solidFill>
                  <a:srgbClr val="262626"/>
                </a:solidFill>
              </a:defRPr>
            </a:lvl1pPr>
          </a:lstStyle>
          <a:p>
            <a:r>
              <a:rPr lang="en-US"/>
              <a:t>Click to edit Master title style</a:t>
            </a:r>
          </a:p>
        </p:txBody>
      </p:sp>
      <p:sp>
        <p:nvSpPr>
          <p:cNvPr id="3" name="Subtitle 2"/>
          <p:cNvSpPr>
            <a:spLocks noGrp="1"/>
          </p:cNvSpPr>
          <p:nvPr>
            <p:ph type="subTitle" idx="1"/>
          </p:nvPr>
        </p:nvSpPr>
        <p:spPr>
          <a:xfrm>
            <a:off x="4042791" y="6528816"/>
            <a:ext cx="10202418" cy="1859841"/>
          </a:xfrm>
          <a:noFill/>
        </p:spPr>
        <p:txBody>
          <a:bodyPr>
            <a:normAutofit/>
          </a:bodyPr>
          <a:lstStyle>
            <a:lvl1pPr marL="0" indent="0" algn="ctr">
              <a:buNone/>
              <a:defRPr sz="3000">
                <a:solidFill>
                  <a:schemeClr val="tx1">
                    <a:lumMod val="75000"/>
                    <a:lumOff val="25000"/>
                  </a:schemeClr>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4/24/24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6094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22267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979668" y="1405890"/>
            <a:ext cx="1947912" cy="74752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346705" y="1405890"/>
            <a:ext cx="9297734" cy="74752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74666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78459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00300" y="3580116"/>
            <a:ext cx="13487400" cy="2468880"/>
          </a:xfrm>
          <a:solidFill>
            <a:srgbClr val="FFFFFF"/>
          </a:solidFill>
          <a:ln w="38100">
            <a:solidFill>
              <a:srgbClr val="404040"/>
            </a:solidFill>
          </a:ln>
        </p:spPr>
        <p:txBody>
          <a:bodyPr lIns="274320" rIns="274320" anchor="ctr" anchorCtr="1">
            <a:normAutofit/>
          </a:bodyPr>
          <a:lstStyle>
            <a:lvl1pPr>
              <a:defRPr sz="57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4042791" y="6528698"/>
            <a:ext cx="10202418" cy="1897623"/>
          </a:xfrm>
        </p:spPr>
        <p:txBody>
          <a:bodyPr anchor="t" anchorCtr="1">
            <a:normAutofit/>
          </a:bodyPr>
          <a:lstStyle>
            <a:lvl1pPr marL="0" indent="0">
              <a:buNone/>
              <a:defRPr sz="3000">
                <a:solidFill>
                  <a:schemeClr val="tx1"/>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4/24/24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62987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72868" y="3957066"/>
            <a:ext cx="6407657" cy="4652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507473" y="3957066"/>
            <a:ext cx="6405371" cy="4652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1D8BD707-D9CF-40AE-B4C6-C98DA3205C09}" type="datetimeFigureOut">
              <a:rPr lang="en-US" smtClean="0"/>
              <a:pPr/>
              <a:t>4/24/24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6804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75154" y="3470150"/>
            <a:ext cx="6405372" cy="1056131"/>
          </a:xfrm>
        </p:spPr>
        <p:txBody>
          <a:bodyPr anchor="b" anchorCtr="1">
            <a:normAutofit/>
          </a:bodyPr>
          <a:lstStyle>
            <a:lvl1pPr marL="0" indent="0" algn="ctr">
              <a:buNone/>
              <a:defRPr sz="2850" b="0" cap="all" spc="150" baseline="0">
                <a:solidFill>
                  <a:schemeClr val="accent2"/>
                </a:solidFill>
              </a:defRPr>
            </a:lvl1pPr>
            <a:lvl2pPr marL="685800" indent="0">
              <a:buNone/>
              <a:defRPr sz="285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2375154" y="4714875"/>
            <a:ext cx="6405372" cy="38951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9507474" y="4714875"/>
            <a:ext cx="6380226" cy="3895164"/>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9507474" y="3470150"/>
            <a:ext cx="6405372" cy="1056131"/>
          </a:xfrm>
        </p:spPr>
        <p:txBody>
          <a:bodyPr anchor="b" anchorCtr="1">
            <a:normAutofit/>
          </a:bodyPr>
          <a:lstStyle>
            <a:lvl1pPr marL="0" indent="0" algn="ctr">
              <a:buNone/>
              <a:defRPr sz="2850" b="0" cap="all" spc="150" baseline="0">
                <a:solidFill>
                  <a:schemeClr val="accent2"/>
                </a:solidFill>
              </a:defRPr>
            </a:lvl1pPr>
            <a:lvl2pPr marL="685800" indent="0">
              <a:buNone/>
              <a:defRPr sz="285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4/24/24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01272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79397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56308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9144000"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07008" y="3365743"/>
            <a:ext cx="6729984" cy="1712246"/>
          </a:xfrm>
          <a:solidFill>
            <a:srgbClr val="FFFFFF"/>
          </a:solidFill>
          <a:ln>
            <a:solidFill>
              <a:srgbClr val="404040"/>
            </a:solidFill>
          </a:ln>
        </p:spPr>
        <p:txBody>
          <a:bodyPr anchor="ctr" anchorCtr="1">
            <a:normAutofit/>
          </a:bodyPr>
          <a:lstStyle>
            <a:lvl1pPr>
              <a:defRPr sz="3300">
                <a:solidFill>
                  <a:srgbClr val="262626"/>
                </a:solidFill>
              </a:defRPr>
            </a:lvl1pPr>
          </a:lstStyle>
          <a:p>
            <a:r>
              <a:rPr lang="en-US"/>
              <a:t>Click to edit Master title style</a:t>
            </a:r>
          </a:p>
        </p:txBody>
      </p:sp>
      <p:sp>
        <p:nvSpPr>
          <p:cNvPr id="3" name="Content Placeholder 2"/>
          <p:cNvSpPr>
            <a:spLocks noGrp="1"/>
          </p:cNvSpPr>
          <p:nvPr>
            <p:ph idx="1"/>
          </p:nvPr>
        </p:nvSpPr>
        <p:spPr>
          <a:xfrm>
            <a:off x="10104120" y="1207008"/>
            <a:ext cx="7223760" cy="7872984"/>
          </a:xfrm>
        </p:spPr>
        <p:txBody>
          <a:bodyPr>
            <a:normAutofit/>
          </a:bodyPr>
          <a:lstStyle>
            <a:lvl1pPr>
              <a:defRPr sz="2850">
                <a:solidFill>
                  <a:schemeClr val="tx1"/>
                </a:solidFill>
              </a:defRPr>
            </a:lvl1pPr>
            <a:lvl2pPr>
              <a:defRPr sz="2400">
                <a:solidFill>
                  <a:schemeClr val="tx1"/>
                </a:solidFill>
              </a:defRPr>
            </a:lvl2pPr>
            <a:lvl3pPr>
              <a:defRPr sz="2400">
                <a:solidFill>
                  <a:schemeClr val="tx1"/>
                </a:solidFill>
              </a:defRPr>
            </a:lvl3pPr>
            <a:lvl4pPr>
              <a:defRPr sz="2400">
                <a:solidFill>
                  <a:schemeClr val="tx1"/>
                </a:solidFill>
              </a:defRPr>
            </a:lvl4pPr>
            <a:lvl5pPr>
              <a:defRPr sz="2400">
                <a:solidFill>
                  <a:schemeClr val="tx1"/>
                </a:solidFil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73352" y="5324877"/>
            <a:ext cx="5692140" cy="3291054"/>
          </a:xfrm>
        </p:spPr>
        <p:txBody>
          <a:bodyPr anchor="t" anchorCtr="1">
            <a:normAutofit/>
          </a:bodyPr>
          <a:lstStyle>
            <a:lvl1pPr marL="0" indent="0" algn="ctr">
              <a:buNone/>
              <a:defRPr sz="2250">
                <a:solidFill>
                  <a:srgbClr val="FFFFFF"/>
                </a:solidFill>
              </a:defRPr>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4/24/24</a:t>
            </a:fld>
            <a:endParaRPr lang="en-US"/>
          </a:p>
        </p:txBody>
      </p:sp>
      <p:sp>
        <p:nvSpPr>
          <p:cNvPr id="6" name="Footer Placeholder 5"/>
          <p:cNvSpPr>
            <a:spLocks noGrp="1"/>
          </p:cNvSpPr>
          <p:nvPr>
            <p:ph type="ftr" sz="quarter" idx="11"/>
          </p:nvPr>
        </p:nvSpPr>
        <p:spPr>
          <a:xfrm>
            <a:off x="1207009" y="9354312"/>
            <a:ext cx="7751255" cy="48006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35028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9143999"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12785" y="3365742"/>
            <a:ext cx="6742497" cy="1701960"/>
          </a:xfrm>
          <a:solidFill>
            <a:srgbClr val="FFFFFF"/>
          </a:solidFill>
          <a:ln>
            <a:solidFill>
              <a:srgbClr val="404040"/>
            </a:solidFill>
          </a:ln>
        </p:spPr>
        <p:txBody>
          <a:bodyPr anchor="ctr" anchorCtr="1">
            <a:noAutofit/>
          </a:bodyPr>
          <a:lstStyle>
            <a:lvl1pPr>
              <a:defRPr sz="330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9143999" y="0"/>
            <a:ext cx="9153146" cy="10287000"/>
          </a:xfrm>
          <a:solidFill>
            <a:schemeClr val="bg1">
              <a:lumMod val="75000"/>
            </a:schemeClr>
          </a:solidFill>
        </p:spPr>
        <p:txBody>
          <a:bodyPr anchor="t"/>
          <a:lstStyle>
            <a:lvl1pPr marL="0" indent="0">
              <a:buNone/>
              <a:defRPr sz="4800">
                <a:solidFill>
                  <a:schemeClr val="tx1"/>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p>
        </p:txBody>
      </p:sp>
      <p:sp>
        <p:nvSpPr>
          <p:cNvPr id="4" name="Text Placeholder 3"/>
          <p:cNvSpPr>
            <a:spLocks noGrp="1"/>
          </p:cNvSpPr>
          <p:nvPr>
            <p:ph type="body" sz="half" idx="2"/>
          </p:nvPr>
        </p:nvSpPr>
        <p:spPr>
          <a:xfrm>
            <a:off x="1673352" y="5324878"/>
            <a:ext cx="5692140" cy="3291056"/>
          </a:xfrm>
        </p:spPr>
        <p:txBody>
          <a:bodyPr anchor="t" anchorCtr="1">
            <a:normAutofit/>
          </a:bodyPr>
          <a:lstStyle>
            <a:lvl1pPr marL="0" indent="0" algn="ctr">
              <a:buNone/>
              <a:defRPr sz="2250">
                <a:solidFill>
                  <a:srgbClr val="FFFFFF"/>
                </a:solidFill>
              </a:defRPr>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1D8BD707-D9CF-40AE-B4C6-C98DA3205C09}" type="datetimeFigureOut">
              <a:rPr lang="en-US" smtClean="0"/>
              <a:pPr/>
              <a:t>4/24/24</a:t>
            </a:fld>
            <a:endParaRPr lang="en-US"/>
          </a:p>
        </p:txBody>
      </p:sp>
      <p:sp>
        <p:nvSpPr>
          <p:cNvPr id="6" name="Footer Placeholder 5"/>
          <p:cNvSpPr>
            <a:spLocks noGrp="1"/>
          </p:cNvSpPr>
          <p:nvPr>
            <p:ph type="ftr" sz="quarter" idx="11"/>
          </p:nvPr>
        </p:nvSpPr>
        <p:spPr>
          <a:xfrm>
            <a:off x="1212785" y="9354312"/>
            <a:ext cx="7655594" cy="48006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47589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46704" y="1447038"/>
            <a:ext cx="11594592" cy="178308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3346704" y="3957067"/>
            <a:ext cx="11594592" cy="46529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732144" y="9358224"/>
            <a:ext cx="4130619" cy="485952"/>
          </a:xfrm>
          <a:prstGeom prst="rect">
            <a:avLst/>
          </a:prstGeom>
        </p:spPr>
        <p:txBody>
          <a:bodyPr vert="horz" lIns="91440" tIns="45720" rIns="91440" bIns="45720" rtlCol="0" anchor="ctr"/>
          <a:lstStyle>
            <a:lvl1pPr algn="r">
              <a:defRPr sz="1575">
                <a:solidFill>
                  <a:schemeClr val="tx1">
                    <a:alpha val="70000"/>
                  </a:schemeClr>
                </a:solidFill>
              </a:defRPr>
            </a:lvl1pPr>
          </a:lstStyle>
          <a:p>
            <a:fld id="{1D8BD707-D9CF-40AE-B4C6-C98DA3205C09}" type="datetimeFigureOut">
              <a:rPr lang="en-US" smtClean="0"/>
              <a:pPr/>
              <a:t>4/24/24</a:t>
            </a:fld>
            <a:endParaRPr lang="en-US"/>
          </a:p>
        </p:txBody>
      </p:sp>
      <p:sp>
        <p:nvSpPr>
          <p:cNvPr id="5" name="Footer Placeholder 4"/>
          <p:cNvSpPr>
            <a:spLocks noGrp="1"/>
          </p:cNvSpPr>
          <p:nvPr>
            <p:ph type="ftr" sz="quarter" idx="3"/>
          </p:nvPr>
        </p:nvSpPr>
        <p:spPr>
          <a:xfrm>
            <a:off x="2400301" y="9354312"/>
            <a:ext cx="8851784" cy="480060"/>
          </a:xfrm>
          <a:prstGeom prst="rect">
            <a:avLst/>
          </a:prstGeom>
        </p:spPr>
        <p:txBody>
          <a:bodyPr vert="horz" lIns="91440" tIns="45720" rIns="91440" bIns="45720" rtlCol="0" anchor="ctr"/>
          <a:lstStyle>
            <a:lvl1pPr algn="l">
              <a:defRPr sz="1575">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6138383" y="9326880"/>
            <a:ext cx="548640" cy="548640"/>
          </a:xfrm>
          <a:prstGeom prst="ellipse">
            <a:avLst/>
          </a:prstGeom>
          <a:solidFill>
            <a:srgbClr val="1D1D1D">
              <a:alpha val="70000"/>
            </a:srgbClr>
          </a:solidFill>
        </p:spPr>
        <p:txBody>
          <a:bodyPr vert="horz" lIns="18288" tIns="45720" rIns="18288" bIns="45720" rtlCol="0" anchor="ctr">
            <a:noAutofit/>
          </a:bodyPr>
          <a:lstStyle>
            <a:lvl1pPr algn="ctr">
              <a:defRPr sz="1650" spc="0" baseline="0">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79551964"/>
      </p:ext>
    </p:extLst>
  </p:cSld>
  <p:clrMap bg1="dk1" tx1="lt1" bg2="dk2" tx2="lt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txStyles>
    <p:titleStyle>
      <a:lvl1pPr algn="ctr" defTabSz="1371600" rtl="0" eaLnBrk="1" latinLnBrk="0" hangingPunct="1">
        <a:lnSpc>
          <a:spcPct val="90000"/>
        </a:lnSpc>
        <a:spcBef>
          <a:spcPct val="0"/>
        </a:spcBef>
        <a:buNone/>
        <a:defRPr sz="4200" kern="1200" cap="all" spc="300" baseline="0">
          <a:solidFill>
            <a:schemeClr val="tx1">
              <a:lumMod val="85000"/>
              <a:lumOff val="15000"/>
            </a:schemeClr>
          </a:solidFill>
          <a:latin typeface="+mj-lt"/>
          <a:ea typeface="+mj-ea"/>
          <a:cs typeface="+mj-cs"/>
        </a:defRPr>
      </a:lvl1pPr>
    </p:titleStyle>
    <p:bodyStyle>
      <a:lvl1pPr marL="342900" indent="-342900" algn="l" defTabSz="1371600" rtl="0" eaLnBrk="1" latinLnBrk="0" hangingPunct="1">
        <a:lnSpc>
          <a:spcPct val="100000"/>
        </a:lnSpc>
        <a:spcBef>
          <a:spcPts val="1500"/>
        </a:spcBef>
        <a:buClr>
          <a:schemeClr val="accent2"/>
        </a:buClr>
        <a:buFont typeface="Arial" panose="020B0604020202020204" pitchFamily="34" charset="0"/>
        <a:buChar char="•"/>
        <a:defRPr sz="2700" kern="1200">
          <a:solidFill>
            <a:schemeClr val="tx1">
              <a:lumMod val="85000"/>
              <a:lumOff val="15000"/>
            </a:schemeClr>
          </a:solidFill>
          <a:latin typeface="+mn-lt"/>
          <a:ea typeface="+mn-ea"/>
          <a:cs typeface="+mn-cs"/>
        </a:defRPr>
      </a:lvl1pPr>
      <a:lvl2pPr marL="685800"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028700"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a:solidFill>
            <a:schemeClr val="tx1">
              <a:lumMod val="85000"/>
              <a:lumOff val="15000"/>
            </a:schemeClr>
          </a:solidFill>
          <a:latin typeface="+mn-lt"/>
          <a:ea typeface="+mn-ea"/>
          <a:cs typeface="+mn-cs"/>
        </a:defRPr>
      </a:lvl3pPr>
      <a:lvl4pPr marL="1371600"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a:solidFill>
            <a:schemeClr val="tx1">
              <a:lumMod val="85000"/>
              <a:lumOff val="15000"/>
            </a:schemeClr>
          </a:solidFill>
          <a:latin typeface="+mn-lt"/>
          <a:ea typeface="+mn-ea"/>
          <a:cs typeface="+mn-cs"/>
        </a:defRPr>
      </a:lvl4pPr>
      <a:lvl5pPr marL="1714500"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a:solidFill>
            <a:schemeClr val="tx1">
              <a:lumMod val="85000"/>
              <a:lumOff val="15000"/>
            </a:schemeClr>
          </a:solidFill>
          <a:latin typeface="+mn-lt"/>
          <a:ea typeface="+mn-ea"/>
          <a:cs typeface="+mn-cs"/>
        </a:defRPr>
      </a:lvl5pPr>
      <a:lvl6pPr marL="1969295"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2226470"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2486025"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baseline="0">
          <a:solidFill>
            <a:schemeClr val="tx1"/>
          </a:solidFill>
          <a:latin typeface="+mn-lt"/>
          <a:ea typeface="+mn-ea"/>
          <a:cs typeface="+mn-cs"/>
        </a:defRPr>
      </a:lvl8pPr>
      <a:lvl9pPr marL="2824163"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baseline="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6.svg"/><Relationship Id="rId7" Type="http://schemas.openxmlformats.org/officeDocument/2006/relationships/hyperlink" Target="https://cars-for-girls.blogspot.com/2012/02/" TargetMode="Externa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4.sv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5035605" y="7822878"/>
            <a:ext cx="8216790" cy="532838"/>
          </a:xfrm>
          <a:prstGeom prst="rect">
            <a:avLst/>
          </a:prstGeom>
        </p:spPr>
        <p:txBody>
          <a:bodyPr lIns="0" tIns="0" rIns="0" bIns="0" rtlCol="0" anchor="t">
            <a:spAutoFit/>
          </a:bodyPr>
          <a:lstStyle/>
          <a:p>
            <a:pPr algn="ctr">
              <a:lnSpc>
                <a:spcPts val="4079"/>
              </a:lnSpc>
            </a:pPr>
            <a:r>
              <a:rPr lang="en-US" sz="3600">
                <a:latin typeface="Saira Condensed Ultra-Bold"/>
                <a:cs typeface="Saira Condensed Ultra-Bold"/>
              </a:rPr>
              <a:t>Speakers</a:t>
            </a:r>
          </a:p>
        </p:txBody>
      </p:sp>
      <p:sp>
        <p:nvSpPr>
          <p:cNvPr id="7" name="TextBox 7"/>
          <p:cNvSpPr txBox="1"/>
          <p:nvPr/>
        </p:nvSpPr>
        <p:spPr>
          <a:xfrm>
            <a:off x="2001605" y="3771900"/>
            <a:ext cx="14284790" cy="1452257"/>
          </a:xfrm>
          <a:prstGeom prst="rect">
            <a:avLst/>
          </a:prstGeom>
        </p:spPr>
        <p:txBody>
          <a:bodyPr lIns="0" tIns="0" rIns="0" bIns="0" rtlCol="0" anchor="t">
            <a:spAutoFit/>
          </a:bodyPr>
          <a:lstStyle/>
          <a:p>
            <a:pPr algn="ctr">
              <a:lnSpc>
                <a:spcPts val="11099"/>
              </a:lnSpc>
            </a:pPr>
            <a:r>
              <a:rPr lang="en-US" sz="9950">
                <a:solidFill>
                  <a:srgbClr val="FFFFFF"/>
                </a:solidFill>
                <a:latin typeface="Saira Condensed Ultra-Bold"/>
                <a:cs typeface="Saira Condensed Ultra-Bold"/>
              </a:rPr>
              <a:t>Used Car Prediction</a:t>
            </a:r>
          </a:p>
        </p:txBody>
      </p:sp>
      <p:sp>
        <p:nvSpPr>
          <p:cNvPr id="8" name="Freeform 8"/>
          <p:cNvSpPr/>
          <p:nvPr/>
        </p:nvSpPr>
        <p:spPr>
          <a:xfrm>
            <a:off x="438008" y="6172200"/>
            <a:ext cx="3291840" cy="4114800"/>
          </a:xfrm>
          <a:custGeom>
            <a:avLst/>
            <a:gdLst/>
            <a:ahLst/>
            <a:cxnLst/>
            <a:rect l="l" t="t" r="r" b="b"/>
            <a:pathLst>
              <a:path w="3291840" h="4114800">
                <a:moveTo>
                  <a:pt x="0" y="0"/>
                </a:moveTo>
                <a:lnTo>
                  <a:pt x="3291840" y="0"/>
                </a:lnTo>
                <a:lnTo>
                  <a:pt x="329184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Freeform 10"/>
          <p:cNvSpPr/>
          <p:nvPr/>
        </p:nvSpPr>
        <p:spPr>
          <a:xfrm flipV="1">
            <a:off x="13967460" y="0"/>
            <a:ext cx="3291840" cy="4114800"/>
          </a:xfrm>
          <a:custGeom>
            <a:avLst/>
            <a:gdLst/>
            <a:ahLst/>
            <a:cxnLst/>
            <a:rect l="l" t="t" r="r" b="b"/>
            <a:pathLst>
              <a:path w="3291840" h="4114800">
                <a:moveTo>
                  <a:pt x="0" y="4114800"/>
                </a:moveTo>
                <a:lnTo>
                  <a:pt x="3291840" y="4114800"/>
                </a:lnTo>
                <a:lnTo>
                  <a:pt x="329184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 name="TextBox 11">
            <a:extLst>
              <a:ext uri="{FF2B5EF4-FFF2-40B4-BE49-F238E27FC236}">
                <a16:creationId xmlns:a16="http://schemas.microsoft.com/office/drawing/2014/main" id="{BFE8F602-9326-116A-B80A-58B426A8D51C}"/>
              </a:ext>
            </a:extLst>
          </p:cNvPr>
          <p:cNvSpPr txBox="1"/>
          <p:nvPr/>
        </p:nvSpPr>
        <p:spPr>
          <a:xfrm>
            <a:off x="4396925" y="8475584"/>
            <a:ext cx="9475257" cy="523220"/>
          </a:xfrm>
          <a:prstGeom prst="rect">
            <a:avLst/>
          </a:prstGeom>
          <a:noFill/>
        </p:spPr>
        <p:txBody>
          <a:bodyPr wrap="square" lIns="91440" tIns="45720" rIns="91440" bIns="45720" rtlCol="0" anchor="t">
            <a:spAutoFit/>
          </a:bodyPr>
          <a:lstStyle/>
          <a:p>
            <a:pPr algn="ctr"/>
            <a:r>
              <a:rPr lang="en-US" sz="2800">
                <a:latin typeface="Saira Condensed Ultra-Bold"/>
                <a:cs typeface="Saira Condensed Ultra-Bold"/>
              </a:rPr>
              <a:t>Carolina Rojas, Gabrielle Morgan, Zoe Shields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857585" y="878582"/>
            <a:ext cx="14572830" cy="1163780"/>
          </a:xfrm>
          <a:prstGeom prst="rect">
            <a:avLst/>
          </a:prstGeom>
        </p:spPr>
        <p:txBody>
          <a:bodyPr lIns="0" tIns="0" rIns="0" bIns="0" rtlCol="0" anchor="t">
            <a:spAutoFit/>
          </a:bodyPr>
          <a:lstStyle/>
          <a:p>
            <a:pPr algn="ctr">
              <a:lnSpc>
                <a:spcPts val="8880"/>
              </a:lnSpc>
            </a:pPr>
            <a:r>
              <a:rPr lang="en-US" sz="8000" dirty="0">
                <a:solidFill>
                  <a:srgbClr val="FFFFFF"/>
                </a:solidFill>
                <a:latin typeface="Saira Condensed Ultra-Bold"/>
              </a:rPr>
              <a:t>Data Pre-Processing</a:t>
            </a:r>
            <a:endParaRPr lang="en-US" sz="8000" dirty="0"/>
          </a:p>
        </p:txBody>
      </p:sp>
      <p:sp>
        <p:nvSpPr>
          <p:cNvPr id="13" name="AutoShape 13"/>
          <p:cNvSpPr/>
          <p:nvPr/>
        </p:nvSpPr>
        <p:spPr>
          <a:xfrm rot="7651">
            <a:off x="3794887" y="2220179"/>
            <a:ext cx="10698225" cy="0"/>
          </a:xfrm>
          <a:prstGeom prst="line">
            <a:avLst/>
          </a:prstGeom>
          <a:ln w="47625" cap="flat">
            <a:solidFill>
              <a:srgbClr val="FFFFFF"/>
            </a:solidFill>
            <a:prstDash val="solid"/>
            <a:headEnd type="oval" w="lg" len="lg"/>
            <a:tailEnd type="oval" w="lg" len="lg"/>
          </a:ln>
        </p:spPr>
        <p:txBody>
          <a:bodyPr/>
          <a:lstStyle/>
          <a:p>
            <a:endParaRPr lang="en-US"/>
          </a:p>
        </p:txBody>
      </p:sp>
      <p:sp>
        <p:nvSpPr>
          <p:cNvPr id="2" name="TextBox 1">
            <a:extLst>
              <a:ext uri="{FF2B5EF4-FFF2-40B4-BE49-F238E27FC236}">
                <a16:creationId xmlns:a16="http://schemas.microsoft.com/office/drawing/2014/main" id="{CA6F0A56-EA75-AAEC-34EF-6444B0953116}"/>
              </a:ext>
            </a:extLst>
          </p:cNvPr>
          <p:cNvSpPr txBox="1"/>
          <p:nvPr/>
        </p:nvSpPr>
        <p:spPr>
          <a:xfrm>
            <a:off x="178903" y="2485843"/>
            <a:ext cx="17930191" cy="1384995"/>
          </a:xfrm>
          <a:prstGeom prst="rect">
            <a:avLst/>
          </a:prstGeom>
          <a:noFill/>
        </p:spPr>
        <p:txBody>
          <a:bodyPr wrap="square" rtlCol="0">
            <a:spAutoFit/>
          </a:bodyPr>
          <a:lstStyle/>
          <a:p>
            <a:r>
              <a:rPr lang="en-US" sz="2800" dirty="0">
                <a:highlight>
                  <a:srgbClr val="808000"/>
                </a:highlight>
                <a:latin typeface="Aharoni" panose="02010803020104030203" pitchFamily="2" charset="-79"/>
                <a:cs typeface="Aharoni" panose="02010803020104030203" pitchFamily="2" charset="-79"/>
              </a:rPr>
              <a:t>Before we began to process the data, </a:t>
            </a:r>
            <a:r>
              <a:rPr lang="en-US" sz="2800" dirty="0">
                <a:latin typeface="Aharoni" panose="02010803020104030203" pitchFamily="2" charset="-79"/>
                <a:cs typeface="Aharoni" panose="02010803020104030203" pitchFamily="2" charset="-79"/>
              </a:rPr>
              <a:t>we checked for important and unique features to determine if we had to drop any columns and also to see which columns would provide the most relevant information to predict our target variable. After this we selected or dependent and independent variables.</a:t>
            </a:r>
          </a:p>
        </p:txBody>
      </p:sp>
      <p:pic>
        <p:nvPicPr>
          <p:cNvPr id="4" name="Picture 3" descr="A screenshot of a graph&#10;&#10;Description automatically generated">
            <a:extLst>
              <a:ext uri="{FF2B5EF4-FFF2-40B4-BE49-F238E27FC236}">
                <a16:creationId xmlns:a16="http://schemas.microsoft.com/office/drawing/2014/main" id="{EA184D64-DB25-8204-9084-67348FAE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20774"/>
            <a:ext cx="8567531" cy="5466226"/>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3984094F-FFE7-C430-B010-B5CFBDA895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7529" y="4820774"/>
            <a:ext cx="9720469" cy="2502314"/>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FE7158C4-A64A-E83E-F380-F58081B260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7528" y="7474226"/>
            <a:ext cx="9720469" cy="2812774"/>
          </a:xfrm>
          <a:prstGeom prst="rect">
            <a:avLst/>
          </a:prstGeom>
        </p:spPr>
      </p:pic>
    </p:spTree>
    <p:extLst>
      <p:ext uri="{BB962C8B-B14F-4D97-AF65-F5344CB8AC3E}">
        <p14:creationId xmlns:p14="http://schemas.microsoft.com/office/powerpoint/2010/main" val="1788802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996733" y="199240"/>
            <a:ext cx="14572830" cy="1163780"/>
          </a:xfrm>
          <a:prstGeom prst="rect">
            <a:avLst/>
          </a:prstGeom>
        </p:spPr>
        <p:txBody>
          <a:bodyPr lIns="0" tIns="0" rIns="0" bIns="0" rtlCol="0" anchor="t">
            <a:spAutoFit/>
          </a:bodyPr>
          <a:lstStyle/>
          <a:p>
            <a:pPr algn="ctr">
              <a:lnSpc>
                <a:spcPts val="8880"/>
              </a:lnSpc>
            </a:pPr>
            <a:r>
              <a:rPr lang="en-US" sz="8000" dirty="0">
                <a:solidFill>
                  <a:srgbClr val="FFFFFF"/>
                </a:solidFill>
                <a:latin typeface="Saira Condensed Ultra-Bold"/>
              </a:rPr>
              <a:t>Data Pre-Processing</a:t>
            </a:r>
            <a:endParaRPr lang="en-US" dirty="0"/>
          </a:p>
        </p:txBody>
      </p:sp>
      <p:sp>
        <p:nvSpPr>
          <p:cNvPr id="6" name="TextBox 6"/>
          <p:cNvSpPr txBox="1"/>
          <p:nvPr/>
        </p:nvSpPr>
        <p:spPr>
          <a:xfrm>
            <a:off x="79513" y="1410143"/>
            <a:ext cx="18208487" cy="2968120"/>
          </a:xfrm>
          <a:prstGeom prst="rect">
            <a:avLst/>
          </a:prstGeom>
        </p:spPr>
        <p:txBody>
          <a:bodyPr wrap="square" lIns="0" tIns="0" rIns="0" bIns="0" rtlCol="0" anchor="t">
            <a:spAutoFit/>
          </a:bodyPr>
          <a:lstStyle/>
          <a:p>
            <a:pPr>
              <a:lnSpc>
                <a:spcPts val="3300"/>
              </a:lnSpc>
            </a:pPr>
            <a:r>
              <a:rPr lang="en-US" sz="2900" b="1" dirty="0">
                <a:solidFill>
                  <a:srgbClr val="FFFFFF"/>
                </a:solidFill>
                <a:latin typeface="Aharoni"/>
                <a:cs typeface="Aharoni"/>
              </a:rPr>
              <a:t>For data processing, we checked for missing values, removed attributes that didn't affect the prediction for easier processing, and created new attributes when turning the categorical values into numerical values.</a:t>
            </a:r>
          </a:p>
          <a:p>
            <a:pPr>
              <a:lnSpc>
                <a:spcPts val="3300"/>
              </a:lnSpc>
            </a:pPr>
            <a:endParaRPr lang="en-US" sz="2900" b="1" dirty="0">
              <a:latin typeface="Aharoni"/>
              <a:cs typeface="Aharoni"/>
            </a:endParaRPr>
          </a:p>
          <a:p>
            <a:pPr>
              <a:lnSpc>
                <a:spcPts val="3300"/>
              </a:lnSpc>
            </a:pPr>
            <a:r>
              <a:rPr lang="en-US" sz="2900" b="1" dirty="0">
                <a:latin typeface="Aharoni"/>
                <a:cs typeface="Aharoni"/>
              </a:rPr>
              <a:t>We generated a correlation map to understand how one attribute affects another. For example, Selling price and Diesel fuel type have a strong correlation meaning that the car’s fuel type can affect the selling price. Whether the car is being sold by a dealer or an individual has little effect to the selling price </a:t>
            </a:r>
          </a:p>
        </p:txBody>
      </p:sp>
      <p:sp>
        <p:nvSpPr>
          <p:cNvPr id="13" name="AutoShape 13"/>
          <p:cNvSpPr/>
          <p:nvPr/>
        </p:nvSpPr>
        <p:spPr>
          <a:xfrm rot="7651">
            <a:off x="3794888" y="1351115"/>
            <a:ext cx="10698225" cy="0"/>
          </a:xfrm>
          <a:prstGeom prst="line">
            <a:avLst/>
          </a:prstGeom>
          <a:ln w="47625" cap="flat">
            <a:solidFill>
              <a:srgbClr val="FFFFFF"/>
            </a:solidFill>
            <a:prstDash val="solid"/>
            <a:headEnd type="oval" w="lg" len="lg"/>
            <a:tailEnd type="oval" w="lg" len="lg"/>
          </a:ln>
        </p:spPr>
        <p:txBody>
          <a:bodyPr/>
          <a:lstStyle/>
          <a:p>
            <a:endParaRPr lang="en-US"/>
          </a:p>
        </p:txBody>
      </p:sp>
      <p:pic>
        <p:nvPicPr>
          <p:cNvPr id="2" name="Picture 1" descr="A screenshot of a computer&#10;&#10;Description automatically generated">
            <a:extLst>
              <a:ext uri="{FF2B5EF4-FFF2-40B4-BE49-F238E27FC236}">
                <a16:creationId xmlns:a16="http://schemas.microsoft.com/office/drawing/2014/main" id="{1119CCCF-ABA1-D4CD-0841-BFF8FCCF999C}"/>
              </a:ext>
            </a:extLst>
          </p:cNvPr>
          <p:cNvPicPr>
            <a:picLocks noChangeAspect="1"/>
          </p:cNvPicPr>
          <p:nvPr/>
        </p:nvPicPr>
        <p:blipFill>
          <a:blip r:embed="rId2"/>
          <a:stretch>
            <a:fillRect/>
          </a:stretch>
        </p:blipFill>
        <p:spPr>
          <a:xfrm>
            <a:off x="10687603" y="7310989"/>
            <a:ext cx="6593505" cy="2920877"/>
          </a:xfrm>
          <a:prstGeom prst="rect">
            <a:avLst/>
          </a:prstGeom>
        </p:spPr>
      </p:pic>
      <p:pic>
        <p:nvPicPr>
          <p:cNvPr id="3" name="Picture 2">
            <a:extLst>
              <a:ext uri="{FF2B5EF4-FFF2-40B4-BE49-F238E27FC236}">
                <a16:creationId xmlns:a16="http://schemas.microsoft.com/office/drawing/2014/main" id="{1303503B-178D-400D-C840-CDC5EC77FE16}"/>
              </a:ext>
            </a:extLst>
          </p:cNvPr>
          <p:cNvPicPr>
            <a:picLocks noChangeAspect="1"/>
          </p:cNvPicPr>
          <p:nvPr/>
        </p:nvPicPr>
        <p:blipFill>
          <a:blip r:embed="rId3"/>
          <a:stretch>
            <a:fillRect/>
          </a:stretch>
        </p:blipFill>
        <p:spPr>
          <a:xfrm>
            <a:off x="1749286" y="4648425"/>
            <a:ext cx="8010939" cy="5583441"/>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011F531C-7146-9318-35B9-53EC19E006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98156" y="4541267"/>
            <a:ext cx="7772400" cy="2769722"/>
          </a:xfrm>
          <a:prstGeom prst="rect">
            <a:avLst/>
          </a:prstGeom>
        </p:spPr>
      </p:pic>
    </p:spTree>
    <p:extLst>
      <p:ext uri="{BB962C8B-B14F-4D97-AF65-F5344CB8AC3E}">
        <p14:creationId xmlns:p14="http://schemas.microsoft.com/office/powerpoint/2010/main" val="2934367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857585" y="878582"/>
            <a:ext cx="14572830" cy="1163780"/>
          </a:xfrm>
          <a:prstGeom prst="rect">
            <a:avLst/>
          </a:prstGeom>
        </p:spPr>
        <p:txBody>
          <a:bodyPr lIns="0" tIns="0" rIns="0" bIns="0" rtlCol="0" anchor="t">
            <a:spAutoFit/>
          </a:bodyPr>
          <a:lstStyle/>
          <a:p>
            <a:pPr algn="ctr">
              <a:lnSpc>
                <a:spcPts val="8880"/>
              </a:lnSpc>
            </a:pPr>
            <a:r>
              <a:rPr lang="en-US" sz="8000">
                <a:solidFill>
                  <a:srgbClr val="FFFFFF"/>
                </a:solidFill>
                <a:latin typeface="Saira Condensed Ultra-Bold"/>
              </a:rPr>
              <a:t>Training and Evaluating Models</a:t>
            </a:r>
            <a:endParaRPr lang="en-US"/>
          </a:p>
        </p:txBody>
      </p:sp>
      <p:sp>
        <p:nvSpPr>
          <p:cNvPr id="13" name="AutoShape 13"/>
          <p:cNvSpPr/>
          <p:nvPr/>
        </p:nvSpPr>
        <p:spPr>
          <a:xfrm rot="7651">
            <a:off x="3794887" y="2220179"/>
            <a:ext cx="10698225" cy="0"/>
          </a:xfrm>
          <a:prstGeom prst="line">
            <a:avLst/>
          </a:prstGeom>
          <a:ln w="47625" cap="flat">
            <a:solidFill>
              <a:srgbClr val="FFFFFF"/>
            </a:solidFill>
            <a:prstDash val="solid"/>
            <a:headEnd type="oval" w="lg" len="lg"/>
            <a:tailEnd type="oval" w="lg" len="lg"/>
          </a:ln>
        </p:spPr>
        <p:txBody>
          <a:bodyPr/>
          <a:lstStyle/>
          <a:p>
            <a:endParaRPr lang="en-US"/>
          </a:p>
        </p:txBody>
      </p:sp>
      <p:sp>
        <p:nvSpPr>
          <p:cNvPr id="2" name="TextBox 1">
            <a:extLst>
              <a:ext uri="{FF2B5EF4-FFF2-40B4-BE49-F238E27FC236}">
                <a16:creationId xmlns:a16="http://schemas.microsoft.com/office/drawing/2014/main" id="{CA6F0A56-EA75-AAEC-34EF-6444B0953116}"/>
              </a:ext>
            </a:extLst>
          </p:cNvPr>
          <p:cNvSpPr txBox="1"/>
          <p:nvPr/>
        </p:nvSpPr>
        <p:spPr>
          <a:xfrm>
            <a:off x="178904" y="2663686"/>
            <a:ext cx="17930191" cy="1384995"/>
          </a:xfrm>
          <a:prstGeom prst="rect">
            <a:avLst/>
          </a:prstGeom>
          <a:noFill/>
        </p:spPr>
        <p:txBody>
          <a:bodyPr wrap="square" rtlCol="0">
            <a:spAutoFit/>
          </a:bodyPr>
          <a:lstStyle/>
          <a:p>
            <a:r>
              <a:rPr lang="en-US" sz="2800" dirty="0">
                <a:highlight>
                  <a:srgbClr val="808000"/>
                </a:highlight>
                <a:latin typeface="Aharoni" panose="02010803020104030203" pitchFamily="2" charset="-79"/>
                <a:cs typeface="Aharoni" panose="02010803020104030203" pitchFamily="2" charset="-79"/>
              </a:rPr>
              <a:t>Before we began to split the data, </a:t>
            </a:r>
            <a:r>
              <a:rPr lang="en-US" sz="2800" dirty="0">
                <a:latin typeface="Aharoni" panose="02010803020104030203" pitchFamily="2" charset="-79"/>
                <a:cs typeface="Aharoni" panose="02010803020104030203" pitchFamily="2" charset="-79"/>
              </a:rPr>
              <a:t>we checked for important and unique features to determine if we had to drop any columns and also to see which columns would provide the most significant information. After this we dropped the </a:t>
            </a:r>
            <a:r>
              <a:rPr lang="en-US" sz="2800" dirty="0" err="1">
                <a:latin typeface="Aharoni" panose="02010803020104030203" pitchFamily="2" charset="-79"/>
                <a:cs typeface="Aharoni" panose="02010803020104030203" pitchFamily="2" charset="-79"/>
              </a:rPr>
              <a:t>Selling_Price</a:t>
            </a:r>
            <a:r>
              <a:rPr lang="en-US" sz="2800" dirty="0">
                <a:latin typeface="Aharoni" panose="02010803020104030203" pitchFamily="2" charset="-79"/>
                <a:cs typeface="Aharoni" panose="02010803020104030203" pitchFamily="2" charset="-79"/>
              </a:rPr>
              <a:t> column and made it our Dependent (target) variable.</a:t>
            </a:r>
          </a:p>
        </p:txBody>
      </p:sp>
    </p:spTree>
    <p:extLst>
      <p:ext uri="{BB962C8B-B14F-4D97-AF65-F5344CB8AC3E}">
        <p14:creationId xmlns:p14="http://schemas.microsoft.com/office/powerpoint/2010/main" val="3950733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3729848" y="4426957"/>
            <a:ext cx="10828304" cy="1375377"/>
          </a:xfrm>
          <a:prstGeom prst="rect">
            <a:avLst/>
          </a:prstGeom>
        </p:spPr>
        <p:txBody>
          <a:bodyPr lIns="0" tIns="0" rIns="0" bIns="0" rtlCol="0" anchor="t">
            <a:spAutoFit/>
          </a:bodyPr>
          <a:lstStyle/>
          <a:p>
            <a:pPr algn="ctr">
              <a:lnSpc>
                <a:spcPts val="11099"/>
              </a:lnSpc>
            </a:pPr>
            <a:r>
              <a:rPr lang="en-US" sz="8000">
                <a:solidFill>
                  <a:srgbClr val="FFFFFF"/>
                </a:solidFill>
                <a:latin typeface="Saira Condensed Ultra-Bold"/>
              </a:rPr>
              <a:t>Thank You! Questions?</a:t>
            </a:r>
            <a:endParaRPr lang="en-US" sz="8000">
              <a:solidFill>
                <a:srgbClr val="FFFFFF"/>
              </a:solidFill>
              <a:latin typeface="Saira Condensed Ultra-Bold"/>
              <a:cs typeface="Saira Condensed Medium"/>
            </a:endParaRPr>
          </a:p>
        </p:txBody>
      </p:sp>
      <p:sp>
        <p:nvSpPr>
          <p:cNvPr id="13" name="Freeform 13"/>
          <p:cNvSpPr/>
          <p:nvPr/>
        </p:nvSpPr>
        <p:spPr>
          <a:xfrm flipH="1">
            <a:off x="1028700" y="6172200"/>
            <a:ext cx="3291840" cy="4114800"/>
          </a:xfrm>
          <a:custGeom>
            <a:avLst/>
            <a:gdLst/>
            <a:ahLst/>
            <a:cxnLst/>
            <a:rect l="l" t="t" r="r" b="b"/>
            <a:pathLst>
              <a:path w="3291840" h="4114800">
                <a:moveTo>
                  <a:pt x="3291840" y="0"/>
                </a:moveTo>
                <a:lnTo>
                  <a:pt x="0" y="0"/>
                </a:lnTo>
                <a:lnTo>
                  <a:pt x="0" y="4114800"/>
                </a:lnTo>
                <a:lnTo>
                  <a:pt x="3291840" y="4114800"/>
                </a:lnTo>
                <a:lnTo>
                  <a:pt x="329184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4" name="Freeform 14"/>
          <p:cNvSpPr/>
          <p:nvPr/>
        </p:nvSpPr>
        <p:spPr>
          <a:xfrm>
            <a:off x="13967460" y="6172200"/>
            <a:ext cx="3291840" cy="4114800"/>
          </a:xfrm>
          <a:custGeom>
            <a:avLst/>
            <a:gdLst/>
            <a:ahLst/>
            <a:cxnLst/>
            <a:rect l="l" t="t" r="r" b="b"/>
            <a:pathLst>
              <a:path w="3291840" h="4114800">
                <a:moveTo>
                  <a:pt x="0" y="0"/>
                </a:moveTo>
                <a:lnTo>
                  <a:pt x="3291840" y="0"/>
                </a:lnTo>
                <a:lnTo>
                  <a:pt x="329184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689579" y="1369238"/>
            <a:ext cx="8115300" cy="963725"/>
          </a:xfrm>
          <a:prstGeom prst="rect">
            <a:avLst/>
          </a:prstGeom>
        </p:spPr>
        <p:txBody>
          <a:bodyPr wrap="square" lIns="0" tIns="0" rIns="0" bIns="0" rtlCol="0" anchor="t">
            <a:spAutoFit/>
          </a:bodyPr>
          <a:lstStyle/>
          <a:p>
            <a:pPr>
              <a:lnSpc>
                <a:spcPts val="8140"/>
              </a:lnSpc>
            </a:pPr>
            <a:r>
              <a:rPr lang="en-US" sz="4400">
                <a:solidFill>
                  <a:srgbClr val="FFFFFF"/>
                </a:solidFill>
                <a:latin typeface="Saira Condensed Ultra-Bold"/>
                <a:cs typeface="Saira Condensed Ultra-Bold"/>
              </a:rPr>
              <a:t>Problem at hand:</a:t>
            </a:r>
            <a:endParaRPr lang="en-US" sz="4400">
              <a:latin typeface="Saira Condensed Ultra-Bold"/>
              <a:cs typeface="Saira Condensed Ultra-Bold"/>
            </a:endParaRPr>
          </a:p>
        </p:txBody>
      </p:sp>
      <p:sp>
        <p:nvSpPr>
          <p:cNvPr id="6" name="TextBox 5">
            <a:extLst>
              <a:ext uri="{FF2B5EF4-FFF2-40B4-BE49-F238E27FC236}">
                <a16:creationId xmlns:a16="http://schemas.microsoft.com/office/drawing/2014/main" id="{83B9F69E-FC65-E4BE-2D2F-0AE4D52BE5D4}"/>
              </a:ext>
            </a:extLst>
          </p:cNvPr>
          <p:cNvSpPr txBox="1"/>
          <p:nvPr/>
        </p:nvSpPr>
        <p:spPr>
          <a:xfrm>
            <a:off x="5943600" y="316141"/>
            <a:ext cx="6400800" cy="830997"/>
          </a:xfrm>
          <a:prstGeom prst="rect">
            <a:avLst/>
          </a:prstGeom>
          <a:noFill/>
        </p:spPr>
        <p:txBody>
          <a:bodyPr wrap="square" lIns="91440" tIns="45720" rIns="91440" bIns="45720" rtlCol="0" anchor="t">
            <a:spAutoFit/>
          </a:bodyPr>
          <a:lstStyle/>
          <a:p>
            <a:pPr algn="ctr"/>
            <a:r>
              <a:rPr lang="en-US" sz="4800">
                <a:latin typeface="Saira Condensed Ultra-Bold"/>
                <a:cs typeface="Saira Condensed Ultra-Bold"/>
              </a:rPr>
              <a:t>Objectives</a:t>
            </a:r>
          </a:p>
        </p:txBody>
      </p:sp>
      <p:sp>
        <p:nvSpPr>
          <p:cNvPr id="2" name="TextBox 1">
            <a:extLst>
              <a:ext uri="{FF2B5EF4-FFF2-40B4-BE49-F238E27FC236}">
                <a16:creationId xmlns:a16="http://schemas.microsoft.com/office/drawing/2014/main" id="{16212ADA-3B3E-CCAC-3233-0B63E08C310F}"/>
              </a:ext>
            </a:extLst>
          </p:cNvPr>
          <p:cNvSpPr txBox="1"/>
          <p:nvPr/>
        </p:nvSpPr>
        <p:spPr>
          <a:xfrm>
            <a:off x="692382" y="2670493"/>
            <a:ext cx="16894295"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800" b="1" dirty="0">
                <a:latin typeface="Aharoni"/>
                <a:cs typeface="Aharoni"/>
              </a:rPr>
              <a:t>We will be executing three different types of machine learning models in order to observe which model performs better when predicting future used car prices from a specific dataset. </a:t>
            </a:r>
          </a:p>
          <a:p>
            <a:endParaRPr lang="en-US" sz="2800" dirty="0">
              <a:latin typeface="Saira Condensed Ultra-Bold"/>
              <a:cs typeface="Calibri"/>
            </a:endParaRPr>
          </a:p>
          <a:p>
            <a:pPr marL="342900" indent="-342900">
              <a:buFont typeface="Wingdings"/>
              <a:buChar char="Ø"/>
            </a:pPr>
            <a:r>
              <a:rPr lang="en-US" sz="2800" b="1" dirty="0">
                <a:latin typeface="Aharoni"/>
                <a:cs typeface="Aharoni"/>
              </a:rPr>
              <a:t>The three models we will be testing are random forest, XG boost, and Multi linear regression models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3729848" y="1275563"/>
            <a:ext cx="10828304" cy="1163780"/>
          </a:xfrm>
          <a:prstGeom prst="rect">
            <a:avLst/>
          </a:prstGeom>
        </p:spPr>
        <p:txBody>
          <a:bodyPr lIns="0" tIns="0" rIns="0" bIns="0" rtlCol="0" anchor="t">
            <a:spAutoFit/>
          </a:bodyPr>
          <a:lstStyle/>
          <a:p>
            <a:pPr algn="ctr">
              <a:lnSpc>
                <a:spcPts val="8880"/>
              </a:lnSpc>
            </a:pPr>
            <a:r>
              <a:rPr lang="en-US" sz="8000">
                <a:solidFill>
                  <a:srgbClr val="FFFFFF"/>
                </a:solidFill>
                <a:latin typeface="Saira Condensed Ultra-Bold"/>
                <a:cs typeface="Saira Condensed Ultra-Bold"/>
              </a:rPr>
              <a:t>Table Of Content</a:t>
            </a:r>
          </a:p>
        </p:txBody>
      </p:sp>
      <p:sp>
        <p:nvSpPr>
          <p:cNvPr id="4" name="AutoShape 4"/>
          <p:cNvSpPr/>
          <p:nvPr/>
        </p:nvSpPr>
        <p:spPr>
          <a:xfrm>
            <a:off x="5260076" y="2462378"/>
            <a:ext cx="7767848" cy="0"/>
          </a:xfrm>
          <a:prstGeom prst="line">
            <a:avLst/>
          </a:prstGeom>
          <a:ln w="28575" cap="flat">
            <a:solidFill>
              <a:srgbClr val="FFFFFF"/>
            </a:solidFill>
            <a:prstDash val="solid"/>
            <a:headEnd type="oval" w="lg" len="lg"/>
            <a:tailEnd type="oval" w="lg" len="lg"/>
          </a:ln>
        </p:spPr>
        <p:txBody>
          <a:bodyPr/>
          <a:lstStyle/>
          <a:p>
            <a:endParaRPr lang="en-US"/>
          </a:p>
        </p:txBody>
      </p:sp>
      <p:sp>
        <p:nvSpPr>
          <p:cNvPr id="5" name="TextBox 5"/>
          <p:cNvSpPr txBox="1"/>
          <p:nvPr/>
        </p:nvSpPr>
        <p:spPr>
          <a:xfrm>
            <a:off x="267450" y="3399062"/>
            <a:ext cx="6589994" cy="685800"/>
          </a:xfrm>
          <a:prstGeom prst="rect">
            <a:avLst/>
          </a:prstGeom>
        </p:spPr>
        <p:txBody>
          <a:bodyPr lIns="0" tIns="0" rIns="0" bIns="0" rtlCol="0" anchor="t">
            <a:spAutoFit/>
          </a:bodyPr>
          <a:lstStyle/>
          <a:p>
            <a:pPr algn="r">
              <a:lnSpc>
                <a:spcPts val="5100"/>
              </a:lnSpc>
            </a:pPr>
            <a:r>
              <a:rPr lang="en-US" sz="5000">
                <a:solidFill>
                  <a:srgbClr val="FFFFFF"/>
                </a:solidFill>
                <a:latin typeface="Saira Condensed Ultra-Bold"/>
                <a:cs typeface="Saira Condensed Ultra-Bold"/>
              </a:rPr>
              <a:t>About Our Project</a:t>
            </a:r>
          </a:p>
        </p:txBody>
      </p:sp>
      <p:sp>
        <p:nvSpPr>
          <p:cNvPr id="6" name="TextBox 6"/>
          <p:cNvSpPr txBox="1"/>
          <p:nvPr/>
        </p:nvSpPr>
        <p:spPr>
          <a:xfrm>
            <a:off x="0" y="5646994"/>
            <a:ext cx="6857444" cy="685800"/>
          </a:xfrm>
          <a:prstGeom prst="rect">
            <a:avLst/>
          </a:prstGeom>
        </p:spPr>
        <p:txBody>
          <a:bodyPr lIns="0" tIns="0" rIns="0" bIns="0" rtlCol="0" anchor="t">
            <a:spAutoFit/>
          </a:bodyPr>
          <a:lstStyle/>
          <a:p>
            <a:pPr algn="r">
              <a:lnSpc>
                <a:spcPts val="5100"/>
              </a:lnSpc>
            </a:pPr>
            <a:r>
              <a:rPr lang="en-US" sz="5000">
                <a:solidFill>
                  <a:srgbClr val="FFFFFF"/>
                </a:solidFill>
                <a:latin typeface="Saira Condensed Ultra-Bold"/>
                <a:cs typeface="Saira Condensed Ultra-Bold"/>
              </a:rPr>
              <a:t>About our models</a:t>
            </a:r>
          </a:p>
        </p:txBody>
      </p:sp>
      <p:sp>
        <p:nvSpPr>
          <p:cNvPr id="7" name="TextBox 7"/>
          <p:cNvSpPr txBox="1"/>
          <p:nvPr/>
        </p:nvSpPr>
        <p:spPr>
          <a:xfrm>
            <a:off x="267450" y="7638122"/>
            <a:ext cx="6580548" cy="704692"/>
          </a:xfrm>
          <a:prstGeom prst="rect">
            <a:avLst/>
          </a:prstGeom>
        </p:spPr>
        <p:txBody>
          <a:bodyPr wrap="square" lIns="0" tIns="0" rIns="0" bIns="0" rtlCol="0" anchor="t">
            <a:spAutoFit/>
          </a:bodyPr>
          <a:lstStyle/>
          <a:p>
            <a:pPr algn="r">
              <a:lnSpc>
                <a:spcPts val="5100"/>
              </a:lnSpc>
            </a:pPr>
            <a:r>
              <a:rPr lang="en-US" sz="5000">
                <a:solidFill>
                  <a:srgbClr val="FFFFFF"/>
                </a:solidFill>
                <a:latin typeface="Saira Condensed Ultra-Bold"/>
              </a:rPr>
              <a:t>Describing the Data Set</a:t>
            </a:r>
            <a:endParaRPr lang="en-US"/>
          </a:p>
        </p:txBody>
      </p:sp>
      <p:sp>
        <p:nvSpPr>
          <p:cNvPr id="8" name="TextBox 8"/>
          <p:cNvSpPr txBox="1"/>
          <p:nvPr/>
        </p:nvSpPr>
        <p:spPr>
          <a:xfrm>
            <a:off x="11430556" y="3399062"/>
            <a:ext cx="6857444" cy="682879"/>
          </a:xfrm>
          <a:prstGeom prst="rect">
            <a:avLst/>
          </a:prstGeom>
        </p:spPr>
        <p:txBody>
          <a:bodyPr lIns="0" tIns="0" rIns="0" bIns="0" rtlCol="0" anchor="t">
            <a:spAutoFit/>
          </a:bodyPr>
          <a:lstStyle/>
          <a:p>
            <a:pPr>
              <a:lnSpc>
                <a:spcPts val="5100"/>
              </a:lnSpc>
            </a:pPr>
            <a:r>
              <a:rPr lang="en-US" sz="5000">
                <a:latin typeface="Saira Condensed Ultra-Bold"/>
              </a:rPr>
              <a:t>Data Processing</a:t>
            </a:r>
            <a:endParaRPr lang="en-US"/>
          </a:p>
        </p:txBody>
      </p:sp>
      <p:sp>
        <p:nvSpPr>
          <p:cNvPr id="9" name="TextBox 9"/>
          <p:cNvSpPr txBox="1"/>
          <p:nvPr/>
        </p:nvSpPr>
        <p:spPr>
          <a:xfrm>
            <a:off x="11430556" y="5646994"/>
            <a:ext cx="6857444" cy="1336904"/>
          </a:xfrm>
          <a:prstGeom prst="rect">
            <a:avLst/>
          </a:prstGeom>
        </p:spPr>
        <p:txBody>
          <a:bodyPr lIns="0" tIns="0" rIns="0" bIns="0" rtlCol="0" anchor="t">
            <a:spAutoFit/>
          </a:bodyPr>
          <a:lstStyle/>
          <a:p>
            <a:pPr>
              <a:lnSpc>
                <a:spcPts val="5100"/>
              </a:lnSpc>
            </a:pPr>
            <a:r>
              <a:rPr lang="en-US" sz="5000">
                <a:solidFill>
                  <a:srgbClr val="FFFFFF"/>
                </a:solidFill>
                <a:latin typeface="Saira Condensed Ultra-Bold"/>
              </a:rPr>
              <a:t>Training and Evaluating Models</a:t>
            </a:r>
            <a:endParaRPr lang="en-US"/>
          </a:p>
        </p:txBody>
      </p:sp>
      <p:sp>
        <p:nvSpPr>
          <p:cNvPr id="10" name="TextBox 10"/>
          <p:cNvSpPr txBox="1"/>
          <p:nvPr/>
        </p:nvSpPr>
        <p:spPr>
          <a:xfrm>
            <a:off x="11430556" y="7638122"/>
            <a:ext cx="6857444" cy="682879"/>
          </a:xfrm>
          <a:prstGeom prst="rect">
            <a:avLst/>
          </a:prstGeom>
        </p:spPr>
        <p:txBody>
          <a:bodyPr lIns="0" tIns="0" rIns="0" bIns="0" rtlCol="0" anchor="t">
            <a:spAutoFit/>
          </a:bodyPr>
          <a:lstStyle/>
          <a:p>
            <a:pPr>
              <a:lnSpc>
                <a:spcPts val="5100"/>
              </a:lnSpc>
            </a:pPr>
            <a:r>
              <a:rPr lang="en-US" sz="5000">
                <a:latin typeface="Saira Condensed Ultra-Bold"/>
                <a:cs typeface="Saira Condensed Ultra-Bold"/>
              </a:rPr>
              <a:t>Final model </a:t>
            </a:r>
          </a:p>
        </p:txBody>
      </p:sp>
      <p:sp>
        <p:nvSpPr>
          <p:cNvPr id="11" name="TextBox 11"/>
          <p:cNvSpPr txBox="1"/>
          <p:nvPr/>
        </p:nvSpPr>
        <p:spPr>
          <a:xfrm>
            <a:off x="3019245" y="4166094"/>
            <a:ext cx="3838199" cy="899605"/>
          </a:xfrm>
          <a:prstGeom prst="rect">
            <a:avLst/>
          </a:prstGeom>
        </p:spPr>
        <p:txBody>
          <a:bodyPr wrap="square" lIns="0" tIns="0" rIns="0" bIns="0" rtlCol="0" anchor="t">
            <a:spAutoFit/>
          </a:bodyPr>
          <a:lstStyle/>
          <a:p>
            <a:pPr algn="r">
              <a:lnSpc>
                <a:spcPts val="2346"/>
              </a:lnSpc>
            </a:pPr>
            <a:r>
              <a:rPr lang="en-US" sz="2300">
                <a:solidFill>
                  <a:srgbClr val="FFFFFF"/>
                </a:solidFill>
                <a:latin typeface="Aharoni"/>
                <a:cs typeface="Aharoni"/>
              </a:rPr>
              <a:t>What are we predicting and the models we are testing</a:t>
            </a:r>
          </a:p>
        </p:txBody>
      </p:sp>
      <p:sp>
        <p:nvSpPr>
          <p:cNvPr id="12" name="TextBox 12"/>
          <p:cNvSpPr txBox="1"/>
          <p:nvPr/>
        </p:nvSpPr>
        <p:spPr>
          <a:xfrm>
            <a:off x="3009442" y="6241498"/>
            <a:ext cx="3848002" cy="899605"/>
          </a:xfrm>
          <a:prstGeom prst="rect">
            <a:avLst/>
          </a:prstGeom>
        </p:spPr>
        <p:txBody>
          <a:bodyPr wrap="square" lIns="0" tIns="0" rIns="0" bIns="0" rtlCol="0" anchor="t">
            <a:spAutoFit/>
          </a:bodyPr>
          <a:lstStyle/>
          <a:p>
            <a:pPr algn="r">
              <a:lnSpc>
                <a:spcPts val="2346"/>
              </a:lnSpc>
            </a:pPr>
            <a:r>
              <a:rPr lang="en-US" sz="2300" b="1">
                <a:solidFill>
                  <a:srgbClr val="FFFFFF"/>
                </a:solidFill>
                <a:latin typeface="Aharoni"/>
                <a:cs typeface="Aharoni"/>
              </a:rPr>
              <a:t>Explaining random forest, XG boost, and multi linear models</a:t>
            </a:r>
          </a:p>
        </p:txBody>
      </p:sp>
      <p:sp>
        <p:nvSpPr>
          <p:cNvPr id="13" name="TextBox 13"/>
          <p:cNvSpPr txBox="1"/>
          <p:nvPr/>
        </p:nvSpPr>
        <p:spPr>
          <a:xfrm>
            <a:off x="2644958" y="8362022"/>
            <a:ext cx="4212486" cy="896784"/>
          </a:xfrm>
          <a:prstGeom prst="rect">
            <a:avLst/>
          </a:prstGeom>
        </p:spPr>
        <p:txBody>
          <a:bodyPr wrap="square" lIns="0" tIns="0" rIns="0" bIns="0" rtlCol="0" anchor="t">
            <a:spAutoFit/>
          </a:bodyPr>
          <a:lstStyle/>
          <a:p>
            <a:pPr algn="r">
              <a:lnSpc>
                <a:spcPts val="2346"/>
              </a:lnSpc>
            </a:pPr>
            <a:r>
              <a:rPr lang="en-US" sz="2300">
                <a:solidFill>
                  <a:srgbClr val="FFFFFF"/>
                </a:solidFill>
                <a:latin typeface="Aharoni"/>
                <a:cs typeface="Aharoni"/>
              </a:rPr>
              <a:t>Checking for missing values, changing data from categorical to numerical</a:t>
            </a:r>
            <a:endParaRPr lang="en-US"/>
          </a:p>
        </p:txBody>
      </p:sp>
      <p:sp>
        <p:nvSpPr>
          <p:cNvPr id="14" name="TextBox 14"/>
          <p:cNvSpPr txBox="1"/>
          <p:nvPr/>
        </p:nvSpPr>
        <p:spPr>
          <a:xfrm>
            <a:off x="11430556" y="4132408"/>
            <a:ext cx="5704997" cy="1002839"/>
          </a:xfrm>
          <a:prstGeom prst="rect">
            <a:avLst/>
          </a:prstGeom>
        </p:spPr>
        <p:txBody>
          <a:bodyPr wrap="square" lIns="0" tIns="0" rIns="0" bIns="0" rtlCol="0" anchor="t">
            <a:spAutoFit/>
          </a:bodyPr>
          <a:lstStyle/>
          <a:p>
            <a:r>
              <a:rPr lang="en-US" sz="2300" b="1">
                <a:solidFill>
                  <a:srgbClr val="FFFFFF"/>
                </a:solidFill>
                <a:latin typeface="Aharoni"/>
                <a:ea typeface="+mn-lt"/>
                <a:cs typeface="+mn-lt"/>
              </a:rPr>
              <a:t>Checking for missing values, changing data from categorical to numerical</a:t>
            </a:r>
            <a:endParaRPr lang="en-US" b="1">
              <a:latin typeface="Aharoni"/>
              <a:cs typeface="Aharoni"/>
            </a:endParaRPr>
          </a:p>
          <a:p>
            <a:pPr>
              <a:lnSpc>
                <a:spcPts val="2346"/>
              </a:lnSpc>
            </a:pPr>
            <a:endParaRPr lang="en-US" sz="2300">
              <a:ea typeface="+mn-lt"/>
              <a:cs typeface="+mn-lt"/>
            </a:endParaRPr>
          </a:p>
        </p:txBody>
      </p:sp>
      <p:sp>
        <p:nvSpPr>
          <p:cNvPr id="15" name="TextBox 15"/>
          <p:cNvSpPr txBox="1"/>
          <p:nvPr/>
        </p:nvSpPr>
        <p:spPr>
          <a:xfrm>
            <a:off x="11430556" y="6370894"/>
            <a:ext cx="6857444" cy="294953"/>
          </a:xfrm>
          <a:prstGeom prst="rect">
            <a:avLst/>
          </a:prstGeom>
        </p:spPr>
        <p:txBody>
          <a:bodyPr lIns="0" tIns="0" rIns="0" bIns="0" rtlCol="0" anchor="t">
            <a:spAutoFit/>
          </a:bodyPr>
          <a:lstStyle/>
          <a:p>
            <a:pPr algn="just">
              <a:lnSpc>
                <a:spcPts val="2346"/>
              </a:lnSpc>
            </a:pPr>
            <a:endParaRPr lang="en-US" sz="2300">
              <a:solidFill>
                <a:srgbClr val="FFFFFF"/>
              </a:solidFill>
              <a:latin typeface="TT Commons Pro Expanded"/>
            </a:endParaRPr>
          </a:p>
        </p:txBody>
      </p:sp>
      <p:sp>
        <p:nvSpPr>
          <p:cNvPr id="16" name="TextBox 16"/>
          <p:cNvSpPr txBox="1"/>
          <p:nvPr/>
        </p:nvSpPr>
        <p:spPr>
          <a:xfrm>
            <a:off x="11430556" y="8352576"/>
            <a:ext cx="4306949" cy="896784"/>
          </a:xfrm>
          <a:prstGeom prst="rect">
            <a:avLst/>
          </a:prstGeom>
        </p:spPr>
        <p:txBody>
          <a:bodyPr wrap="square" lIns="0" tIns="0" rIns="0" bIns="0" rtlCol="0" anchor="t">
            <a:spAutoFit/>
          </a:bodyPr>
          <a:lstStyle/>
          <a:p>
            <a:pPr>
              <a:lnSpc>
                <a:spcPts val="2346"/>
              </a:lnSpc>
            </a:pPr>
            <a:r>
              <a:rPr lang="en-US" sz="2300">
                <a:solidFill>
                  <a:srgbClr val="FFFFFF"/>
                </a:solidFill>
                <a:latin typeface="Aharoni"/>
                <a:cs typeface="Aharoni"/>
              </a:rPr>
              <a:t>Based on accuracy, the best model for Used Car Price Prediction</a:t>
            </a:r>
            <a:endParaRPr lang="en-US"/>
          </a:p>
        </p:txBody>
      </p:sp>
      <p:sp>
        <p:nvSpPr>
          <p:cNvPr id="17" name="TextBox 17"/>
          <p:cNvSpPr txBox="1"/>
          <p:nvPr/>
        </p:nvSpPr>
        <p:spPr>
          <a:xfrm>
            <a:off x="4871541" y="3453544"/>
            <a:ext cx="3544818" cy="1343024"/>
          </a:xfrm>
          <a:prstGeom prst="rect">
            <a:avLst/>
          </a:prstGeom>
        </p:spPr>
        <p:txBody>
          <a:bodyPr lIns="0" tIns="0" rIns="0" bIns="0" rtlCol="0" anchor="t">
            <a:spAutoFit/>
          </a:bodyPr>
          <a:lstStyle/>
          <a:p>
            <a:pPr algn="r">
              <a:lnSpc>
                <a:spcPts val="10199"/>
              </a:lnSpc>
            </a:pPr>
            <a:r>
              <a:rPr lang="en-US" sz="9999">
                <a:solidFill>
                  <a:srgbClr val="FFFFFF"/>
                </a:solidFill>
                <a:latin typeface="Saira Condensed Medium"/>
              </a:rPr>
              <a:t>01</a:t>
            </a:r>
          </a:p>
        </p:txBody>
      </p:sp>
      <p:sp>
        <p:nvSpPr>
          <p:cNvPr id="18" name="TextBox 18"/>
          <p:cNvSpPr txBox="1"/>
          <p:nvPr/>
        </p:nvSpPr>
        <p:spPr>
          <a:xfrm>
            <a:off x="4871541" y="5781296"/>
            <a:ext cx="3544818" cy="1343024"/>
          </a:xfrm>
          <a:prstGeom prst="rect">
            <a:avLst/>
          </a:prstGeom>
        </p:spPr>
        <p:txBody>
          <a:bodyPr lIns="0" tIns="0" rIns="0" bIns="0" rtlCol="0" anchor="t">
            <a:spAutoFit/>
          </a:bodyPr>
          <a:lstStyle/>
          <a:p>
            <a:pPr algn="r">
              <a:lnSpc>
                <a:spcPts val="10199"/>
              </a:lnSpc>
            </a:pPr>
            <a:r>
              <a:rPr lang="en-US" sz="9999">
                <a:solidFill>
                  <a:srgbClr val="FFFFFF"/>
                </a:solidFill>
                <a:latin typeface="Saira Condensed Medium"/>
              </a:rPr>
              <a:t>02</a:t>
            </a:r>
          </a:p>
        </p:txBody>
      </p:sp>
      <p:sp>
        <p:nvSpPr>
          <p:cNvPr id="19" name="TextBox 19"/>
          <p:cNvSpPr txBox="1"/>
          <p:nvPr/>
        </p:nvSpPr>
        <p:spPr>
          <a:xfrm>
            <a:off x="4871541" y="7772424"/>
            <a:ext cx="3544818" cy="1343024"/>
          </a:xfrm>
          <a:prstGeom prst="rect">
            <a:avLst/>
          </a:prstGeom>
        </p:spPr>
        <p:txBody>
          <a:bodyPr lIns="0" tIns="0" rIns="0" bIns="0" rtlCol="0" anchor="t">
            <a:spAutoFit/>
          </a:bodyPr>
          <a:lstStyle/>
          <a:p>
            <a:pPr algn="r">
              <a:lnSpc>
                <a:spcPts val="10199"/>
              </a:lnSpc>
            </a:pPr>
            <a:r>
              <a:rPr lang="en-US" sz="9999">
                <a:solidFill>
                  <a:srgbClr val="FFFFFF"/>
                </a:solidFill>
                <a:latin typeface="Saira Condensed Medium"/>
              </a:rPr>
              <a:t>03</a:t>
            </a:r>
          </a:p>
        </p:txBody>
      </p:sp>
      <p:sp>
        <p:nvSpPr>
          <p:cNvPr id="20" name="TextBox 20"/>
          <p:cNvSpPr txBox="1"/>
          <p:nvPr/>
        </p:nvSpPr>
        <p:spPr>
          <a:xfrm>
            <a:off x="9848648" y="3494312"/>
            <a:ext cx="3544818" cy="1343024"/>
          </a:xfrm>
          <a:prstGeom prst="rect">
            <a:avLst/>
          </a:prstGeom>
        </p:spPr>
        <p:txBody>
          <a:bodyPr lIns="0" tIns="0" rIns="0" bIns="0" rtlCol="0" anchor="t">
            <a:spAutoFit/>
          </a:bodyPr>
          <a:lstStyle/>
          <a:p>
            <a:pPr algn="just">
              <a:lnSpc>
                <a:spcPts val="10199"/>
              </a:lnSpc>
            </a:pPr>
            <a:r>
              <a:rPr lang="en-US" sz="9999">
                <a:solidFill>
                  <a:srgbClr val="FFFFFF"/>
                </a:solidFill>
                <a:latin typeface="Saira Condensed Medium"/>
              </a:rPr>
              <a:t>04</a:t>
            </a:r>
          </a:p>
        </p:txBody>
      </p:sp>
      <p:sp>
        <p:nvSpPr>
          <p:cNvPr id="21" name="TextBox 21"/>
          <p:cNvSpPr txBox="1"/>
          <p:nvPr/>
        </p:nvSpPr>
        <p:spPr>
          <a:xfrm>
            <a:off x="9848648" y="5822063"/>
            <a:ext cx="3544818" cy="1343024"/>
          </a:xfrm>
          <a:prstGeom prst="rect">
            <a:avLst/>
          </a:prstGeom>
        </p:spPr>
        <p:txBody>
          <a:bodyPr lIns="0" tIns="0" rIns="0" bIns="0" rtlCol="0" anchor="t">
            <a:spAutoFit/>
          </a:bodyPr>
          <a:lstStyle/>
          <a:p>
            <a:pPr algn="just">
              <a:lnSpc>
                <a:spcPts val="10199"/>
              </a:lnSpc>
            </a:pPr>
            <a:r>
              <a:rPr lang="en-US" sz="9999">
                <a:solidFill>
                  <a:srgbClr val="FFFFFF"/>
                </a:solidFill>
                <a:latin typeface="Saira Condensed Medium"/>
              </a:rPr>
              <a:t>05</a:t>
            </a:r>
          </a:p>
        </p:txBody>
      </p:sp>
      <p:sp>
        <p:nvSpPr>
          <p:cNvPr id="22" name="TextBox 22"/>
          <p:cNvSpPr txBox="1"/>
          <p:nvPr/>
        </p:nvSpPr>
        <p:spPr>
          <a:xfrm>
            <a:off x="9848648" y="7813192"/>
            <a:ext cx="3544818" cy="1343024"/>
          </a:xfrm>
          <a:prstGeom prst="rect">
            <a:avLst/>
          </a:prstGeom>
        </p:spPr>
        <p:txBody>
          <a:bodyPr lIns="0" tIns="0" rIns="0" bIns="0" rtlCol="0" anchor="t">
            <a:spAutoFit/>
          </a:bodyPr>
          <a:lstStyle/>
          <a:p>
            <a:pPr algn="just">
              <a:lnSpc>
                <a:spcPts val="10199"/>
              </a:lnSpc>
            </a:pPr>
            <a:r>
              <a:rPr lang="en-US" sz="9999">
                <a:solidFill>
                  <a:srgbClr val="FFFFFF"/>
                </a:solidFill>
                <a:latin typeface="Saira Condensed Medium"/>
              </a:rPr>
              <a:t>06</a:t>
            </a:r>
          </a:p>
        </p:txBody>
      </p:sp>
      <p:sp>
        <p:nvSpPr>
          <p:cNvPr id="23" name="Freeform 23"/>
          <p:cNvSpPr/>
          <p:nvPr/>
        </p:nvSpPr>
        <p:spPr>
          <a:xfrm flipV="1">
            <a:off x="14633625" y="0"/>
            <a:ext cx="2625675" cy="3282094"/>
          </a:xfrm>
          <a:custGeom>
            <a:avLst/>
            <a:gdLst/>
            <a:ahLst/>
            <a:cxnLst/>
            <a:rect l="l" t="t" r="r" b="b"/>
            <a:pathLst>
              <a:path w="2625675" h="3282094">
                <a:moveTo>
                  <a:pt x="0" y="3282094"/>
                </a:moveTo>
                <a:lnTo>
                  <a:pt x="2625675" y="3282094"/>
                </a:lnTo>
                <a:lnTo>
                  <a:pt x="2625675" y="0"/>
                </a:lnTo>
                <a:lnTo>
                  <a:pt x="0" y="0"/>
                </a:lnTo>
                <a:lnTo>
                  <a:pt x="0" y="3282094"/>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4" name="Freeform 24"/>
          <p:cNvSpPr/>
          <p:nvPr/>
        </p:nvSpPr>
        <p:spPr>
          <a:xfrm flipH="1" flipV="1">
            <a:off x="1104173" y="40767"/>
            <a:ext cx="2625675" cy="3282094"/>
          </a:xfrm>
          <a:custGeom>
            <a:avLst/>
            <a:gdLst/>
            <a:ahLst/>
            <a:cxnLst/>
            <a:rect l="l" t="t" r="r" b="b"/>
            <a:pathLst>
              <a:path w="2625675" h="3282094">
                <a:moveTo>
                  <a:pt x="2625675" y="3282095"/>
                </a:moveTo>
                <a:lnTo>
                  <a:pt x="0" y="3282095"/>
                </a:lnTo>
                <a:lnTo>
                  <a:pt x="0" y="0"/>
                </a:lnTo>
                <a:lnTo>
                  <a:pt x="2625675" y="0"/>
                </a:lnTo>
                <a:lnTo>
                  <a:pt x="2625675" y="3282095"/>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 name="TextBox 12">
            <a:extLst>
              <a:ext uri="{FF2B5EF4-FFF2-40B4-BE49-F238E27FC236}">
                <a16:creationId xmlns:a16="http://schemas.microsoft.com/office/drawing/2014/main" id="{80575D3D-EE5C-FC4F-B7BC-2FCEE5E336DF}"/>
              </a:ext>
            </a:extLst>
          </p:cNvPr>
          <p:cNvSpPr txBox="1"/>
          <p:nvPr/>
        </p:nvSpPr>
        <p:spPr>
          <a:xfrm>
            <a:off x="11426078" y="6874399"/>
            <a:ext cx="6530745" cy="604653"/>
          </a:xfrm>
          <a:prstGeom prst="rect">
            <a:avLst/>
          </a:prstGeom>
        </p:spPr>
        <p:txBody>
          <a:bodyPr wrap="square" lIns="0" tIns="0" rIns="0" bIns="0" rtlCol="0" anchor="t">
            <a:spAutoFit/>
          </a:bodyPr>
          <a:lstStyle/>
          <a:p>
            <a:pPr>
              <a:lnSpc>
                <a:spcPts val="2346"/>
              </a:lnSpc>
            </a:pPr>
            <a:r>
              <a:rPr lang="en-US" sz="2300" b="1">
                <a:solidFill>
                  <a:srgbClr val="FFFFFF"/>
                </a:solidFill>
                <a:latin typeface="Aharoni"/>
                <a:cs typeface="Aharoni"/>
              </a:rPr>
              <a:t>Process of training random forest, XG boost, and multi linear models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6485933" y="4127814"/>
            <a:ext cx="2031372" cy="2031372"/>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txBody>
            <a:bodyPr/>
            <a:lstStyle/>
            <a:p>
              <a:endParaRPr lang="en-US"/>
            </a:p>
          </p:txBody>
        </p:sp>
      </p:grpSp>
      <p:grpSp>
        <p:nvGrpSpPr>
          <p:cNvPr id="8" name="Group 8"/>
          <p:cNvGrpSpPr/>
          <p:nvPr/>
        </p:nvGrpSpPr>
        <p:grpSpPr>
          <a:xfrm>
            <a:off x="3757316" y="4127814"/>
            <a:ext cx="2031372" cy="2031372"/>
            <a:chOff x="0" y="0"/>
            <a:chExt cx="2708496" cy="2708496"/>
          </a:xfrm>
        </p:grpSpPr>
        <p:grpSp>
          <p:nvGrpSpPr>
            <p:cNvPr id="9" name="Group 9"/>
            <p:cNvGrpSpPr/>
            <p:nvPr/>
          </p:nvGrpSpPr>
          <p:grpSpPr>
            <a:xfrm>
              <a:off x="0" y="0"/>
              <a:ext cx="2708496" cy="2708496"/>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txBody>
              <a:bodyPr/>
              <a:lstStyle/>
              <a:p>
                <a:endParaRPr lang="en-US"/>
              </a:p>
            </p:txBody>
          </p:sp>
        </p:grpSp>
        <p:sp>
          <p:nvSpPr>
            <p:cNvPr id="11" name="Freeform 11"/>
            <p:cNvSpPr/>
            <p:nvPr/>
          </p:nvSpPr>
          <p:spPr>
            <a:xfrm>
              <a:off x="911400" y="921781"/>
              <a:ext cx="1554937" cy="864934"/>
            </a:xfrm>
            <a:custGeom>
              <a:avLst/>
              <a:gdLst/>
              <a:ahLst/>
              <a:cxnLst/>
              <a:rect l="l" t="t" r="r" b="b"/>
              <a:pathLst>
                <a:path w="1554937" h="864934">
                  <a:moveTo>
                    <a:pt x="0" y="0"/>
                  </a:moveTo>
                  <a:lnTo>
                    <a:pt x="1554937" y="0"/>
                  </a:lnTo>
                  <a:lnTo>
                    <a:pt x="1554937" y="864934"/>
                  </a:lnTo>
                  <a:lnTo>
                    <a:pt x="0" y="8649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 name="AutoShape 12"/>
            <p:cNvSpPr/>
            <p:nvPr/>
          </p:nvSpPr>
          <p:spPr>
            <a:xfrm>
              <a:off x="105173" y="1330809"/>
              <a:ext cx="1137522" cy="0"/>
            </a:xfrm>
            <a:prstGeom prst="line">
              <a:avLst/>
            </a:prstGeom>
            <a:ln w="50800" cap="flat">
              <a:solidFill>
                <a:srgbClr val="0B1B27"/>
              </a:solidFill>
              <a:prstDash val="solid"/>
              <a:headEnd type="none" w="sm" len="sm"/>
              <a:tailEnd type="none" w="sm" len="sm"/>
            </a:ln>
          </p:spPr>
          <p:txBody>
            <a:bodyPr/>
            <a:lstStyle/>
            <a:p>
              <a:endParaRPr lang="en-US"/>
            </a:p>
          </p:txBody>
        </p:sp>
        <p:sp>
          <p:nvSpPr>
            <p:cNvPr id="13" name="AutoShape 13"/>
            <p:cNvSpPr/>
            <p:nvPr/>
          </p:nvSpPr>
          <p:spPr>
            <a:xfrm>
              <a:off x="216726" y="1739838"/>
              <a:ext cx="1025970" cy="0"/>
            </a:xfrm>
            <a:prstGeom prst="line">
              <a:avLst/>
            </a:prstGeom>
            <a:ln w="50800" cap="flat">
              <a:solidFill>
                <a:srgbClr val="0B1B27"/>
              </a:solidFill>
              <a:prstDash val="solid"/>
              <a:headEnd type="none" w="sm" len="sm"/>
              <a:tailEnd type="none" w="sm" len="sm"/>
            </a:ln>
          </p:spPr>
          <p:txBody>
            <a:bodyPr/>
            <a:lstStyle/>
            <a:p>
              <a:endParaRPr lang="en-US"/>
            </a:p>
          </p:txBody>
        </p:sp>
        <p:sp>
          <p:nvSpPr>
            <p:cNvPr id="14" name="AutoShape 14"/>
            <p:cNvSpPr/>
            <p:nvPr/>
          </p:nvSpPr>
          <p:spPr>
            <a:xfrm>
              <a:off x="216726" y="921781"/>
              <a:ext cx="582740" cy="0"/>
            </a:xfrm>
            <a:prstGeom prst="line">
              <a:avLst/>
            </a:prstGeom>
            <a:ln w="50800" cap="flat">
              <a:solidFill>
                <a:srgbClr val="0B1B27"/>
              </a:solidFill>
              <a:prstDash val="solid"/>
              <a:headEnd type="none" w="sm" len="sm"/>
              <a:tailEnd type="none" w="sm" len="sm"/>
            </a:ln>
          </p:spPr>
          <p:txBody>
            <a:bodyPr/>
            <a:lstStyle/>
            <a:p>
              <a:endParaRPr lang="en-US"/>
            </a:p>
          </p:txBody>
        </p:sp>
      </p:grpSp>
      <p:grpSp>
        <p:nvGrpSpPr>
          <p:cNvPr id="15" name="Group 15"/>
          <p:cNvGrpSpPr/>
          <p:nvPr/>
        </p:nvGrpSpPr>
        <p:grpSpPr>
          <a:xfrm>
            <a:off x="1028700" y="4127814"/>
            <a:ext cx="2031372" cy="2031372"/>
            <a:chOff x="0" y="0"/>
            <a:chExt cx="2708496" cy="2708496"/>
          </a:xfrm>
        </p:grpSpPr>
        <p:grpSp>
          <p:nvGrpSpPr>
            <p:cNvPr id="16" name="Group 16"/>
            <p:cNvGrpSpPr/>
            <p:nvPr/>
          </p:nvGrpSpPr>
          <p:grpSpPr>
            <a:xfrm>
              <a:off x="0" y="0"/>
              <a:ext cx="2708496" cy="2708496"/>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txBody>
              <a:bodyPr/>
              <a:lstStyle/>
              <a:p>
                <a:endParaRPr lang="en-US"/>
              </a:p>
            </p:txBody>
          </p:sp>
        </p:grpSp>
        <p:sp>
          <p:nvSpPr>
            <p:cNvPr id="18" name="Freeform 18"/>
            <p:cNvSpPr/>
            <p:nvPr/>
          </p:nvSpPr>
          <p:spPr>
            <a:xfrm>
              <a:off x="576780" y="334951"/>
              <a:ext cx="1554937" cy="864934"/>
            </a:xfrm>
            <a:custGeom>
              <a:avLst/>
              <a:gdLst/>
              <a:ahLst/>
              <a:cxnLst/>
              <a:rect l="l" t="t" r="r" b="b"/>
              <a:pathLst>
                <a:path w="1554937" h="864934">
                  <a:moveTo>
                    <a:pt x="0" y="0"/>
                  </a:moveTo>
                  <a:lnTo>
                    <a:pt x="1554936" y="0"/>
                  </a:lnTo>
                  <a:lnTo>
                    <a:pt x="1554936" y="864934"/>
                  </a:lnTo>
                  <a:lnTo>
                    <a:pt x="0" y="8649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9" name="AutoShape 19"/>
            <p:cNvSpPr/>
            <p:nvPr/>
          </p:nvSpPr>
          <p:spPr>
            <a:xfrm rot="-5400000">
              <a:off x="623404" y="1801438"/>
              <a:ext cx="1461688" cy="0"/>
            </a:xfrm>
            <a:prstGeom prst="line">
              <a:avLst/>
            </a:prstGeom>
            <a:ln w="50800" cap="flat">
              <a:solidFill>
                <a:srgbClr val="0B1B27"/>
              </a:solidFill>
              <a:prstDash val="solid"/>
              <a:headEnd type="none" w="sm" len="sm"/>
              <a:tailEnd type="none" w="sm" len="sm"/>
            </a:ln>
          </p:spPr>
          <p:txBody>
            <a:bodyPr/>
            <a:lstStyle/>
            <a:p>
              <a:endParaRPr lang="en-US"/>
            </a:p>
          </p:txBody>
        </p:sp>
        <p:sp>
          <p:nvSpPr>
            <p:cNvPr id="20" name="AutoShape 20"/>
            <p:cNvSpPr/>
            <p:nvPr/>
          </p:nvSpPr>
          <p:spPr>
            <a:xfrm rot="-5400000">
              <a:off x="1195846" y="1354248"/>
              <a:ext cx="1461688" cy="0"/>
            </a:xfrm>
            <a:prstGeom prst="line">
              <a:avLst/>
            </a:prstGeom>
            <a:ln w="50800" cap="flat">
              <a:solidFill>
                <a:srgbClr val="0B1B27"/>
              </a:solidFill>
              <a:prstDash val="solid"/>
              <a:headEnd type="none" w="sm" len="sm"/>
              <a:tailEnd type="none" w="sm" len="sm"/>
            </a:ln>
          </p:spPr>
          <p:txBody>
            <a:bodyPr/>
            <a:lstStyle/>
            <a:p>
              <a:endParaRPr lang="en-US"/>
            </a:p>
          </p:txBody>
        </p:sp>
        <p:sp>
          <p:nvSpPr>
            <p:cNvPr id="21" name="AutoShape 21"/>
            <p:cNvSpPr/>
            <p:nvPr/>
          </p:nvSpPr>
          <p:spPr>
            <a:xfrm rot="-5400000">
              <a:off x="62979" y="1354248"/>
              <a:ext cx="1461688" cy="0"/>
            </a:xfrm>
            <a:prstGeom prst="line">
              <a:avLst/>
            </a:prstGeom>
            <a:ln w="50800" cap="flat">
              <a:solidFill>
                <a:srgbClr val="0B1B27"/>
              </a:solidFill>
              <a:prstDash val="solid"/>
              <a:headEnd type="none" w="sm" len="sm"/>
              <a:tailEnd type="none" w="sm" len="sm"/>
            </a:ln>
          </p:spPr>
          <p:txBody>
            <a:bodyPr/>
            <a:lstStyle/>
            <a:p>
              <a:endParaRPr lang="en-US"/>
            </a:p>
          </p:txBody>
        </p:sp>
      </p:grpSp>
      <p:sp>
        <p:nvSpPr>
          <p:cNvPr id="23" name="TextBox 23"/>
          <p:cNvSpPr txBox="1"/>
          <p:nvPr/>
        </p:nvSpPr>
        <p:spPr>
          <a:xfrm>
            <a:off x="1028700" y="970414"/>
            <a:ext cx="10828304" cy="1086836"/>
          </a:xfrm>
          <a:prstGeom prst="rect">
            <a:avLst/>
          </a:prstGeom>
        </p:spPr>
        <p:txBody>
          <a:bodyPr lIns="0" tIns="0" rIns="0" bIns="0" rtlCol="0" anchor="t">
            <a:spAutoFit/>
          </a:bodyPr>
          <a:lstStyle/>
          <a:p>
            <a:pPr algn="just">
              <a:lnSpc>
                <a:spcPts val="8880"/>
              </a:lnSpc>
            </a:pPr>
            <a:r>
              <a:rPr lang="en-US" sz="6000">
                <a:solidFill>
                  <a:srgbClr val="FFFFFF"/>
                </a:solidFill>
                <a:latin typeface="Saira Condensed Ultra-Bold"/>
                <a:cs typeface="Saira Condensed Ultra-Bold"/>
              </a:rPr>
              <a:t>About our Project</a:t>
            </a:r>
            <a:endParaRPr lang="en-US" sz="6000">
              <a:latin typeface="Saira Condensed Ultra-Bold"/>
              <a:cs typeface="Saira Condensed Ultra-Bold"/>
            </a:endParaRPr>
          </a:p>
        </p:txBody>
      </p:sp>
      <p:sp>
        <p:nvSpPr>
          <p:cNvPr id="24" name="TextBox 24"/>
          <p:cNvSpPr txBox="1"/>
          <p:nvPr/>
        </p:nvSpPr>
        <p:spPr>
          <a:xfrm>
            <a:off x="1028700" y="2277257"/>
            <a:ext cx="13485182" cy="803425"/>
          </a:xfrm>
          <a:prstGeom prst="rect">
            <a:avLst/>
          </a:prstGeom>
        </p:spPr>
        <p:txBody>
          <a:bodyPr lIns="0" tIns="0" rIns="0" bIns="0" rtlCol="0" anchor="t">
            <a:spAutoFit/>
          </a:bodyPr>
          <a:lstStyle/>
          <a:p>
            <a:pPr>
              <a:lnSpc>
                <a:spcPts val="3060"/>
              </a:lnSpc>
            </a:pPr>
            <a:r>
              <a:rPr lang="en-US" sz="2800" b="1">
                <a:latin typeface="Aharoni"/>
                <a:cs typeface="Saira Condensed Ultra-Bold"/>
              </a:rPr>
              <a:t>Our goal is to create and find the most optimal model for Used Car Price Prediction. The three models we're testing are:</a:t>
            </a:r>
          </a:p>
        </p:txBody>
      </p:sp>
      <p:sp>
        <p:nvSpPr>
          <p:cNvPr id="25" name="TextBox 25"/>
          <p:cNvSpPr txBox="1"/>
          <p:nvPr/>
        </p:nvSpPr>
        <p:spPr>
          <a:xfrm>
            <a:off x="598623" y="6519966"/>
            <a:ext cx="2891526" cy="940642"/>
          </a:xfrm>
          <a:prstGeom prst="rect">
            <a:avLst/>
          </a:prstGeom>
        </p:spPr>
        <p:txBody>
          <a:bodyPr lIns="0" tIns="0" rIns="0" bIns="0" rtlCol="0" anchor="t">
            <a:spAutoFit/>
          </a:bodyPr>
          <a:lstStyle/>
          <a:p>
            <a:pPr algn="ctr">
              <a:lnSpc>
                <a:spcPts val="3569"/>
              </a:lnSpc>
            </a:pPr>
            <a:r>
              <a:rPr lang="en-US" sz="3600">
                <a:solidFill>
                  <a:srgbClr val="FFFFFF"/>
                </a:solidFill>
                <a:latin typeface="Saira Condensed Ultra-Bold"/>
                <a:cs typeface="Saira Condensed Ultra-Bold"/>
              </a:rPr>
              <a:t>XG</a:t>
            </a:r>
          </a:p>
          <a:p>
            <a:pPr algn="ctr">
              <a:lnSpc>
                <a:spcPts val="3569"/>
              </a:lnSpc>
            </a:pPr>
            <a:r>
              <a:rPr lang="en-US" sz="3600">
                <a:latin typeface="Saira Condensed Ultra-Bold"/>
                <a:cs typeface="Saira Condensed Medium"/>
              </a:rPr>
              <a:t>Boost</a:t>
            </a:r>
          </a:p>
        </p:txBody>
      </p:sp>
      <p:sp>
        <p:nvSpPr>
          <p:cNvPr id="26" name="TextBox 26"/>
          <p:cNvSpPr txBox="1"/>
          <p:nvPr/>
        </p:nvSpPr>
        <p:spPr>
          <a:xfrm>
            <a:off x="3402809" y="6519966"/>
            <a:ext cx="2891526" cy="940642"/>
          </a:xfrm>
          <a:prstGeom prst="rect">
            <a:avLst/>
          </a:prstGeom>
        </p:spPr>
        <p:txBody>
          <a:bodyPr lIns="0" tIns="0" rIns="0" bIns="0" rtlCol="0" anchor="t">
            <a:spAutoFit/>
          </a:bodyPr>
          <a:lstStyle/>
          <a:p>
            <a:pPr algn="ctr">
              <a:lnSpc>
                <a:spcPts val="3569"/>
              </a:lnSpc>
            </a:pPr>
            <a:r>
              <a:rPr lang="en-US" sz="3600">
                <a:solidFill>
                  <a:srgbClr val="FFFFFF"/>
                </a:solidFill>
                <a:latin typeface="Saira Condensed Ultra-Bold"/>
                <a:cs typeface="Saira Condensed Ultra-Bold"/>
              </a:rPr>
              <a:t>Multi-Linear Regression</a:t>
            </a:r>
          </a:p>
        </p:txBody>
      </p:sp>
      <p:sp>
        <p:nvSpPr>
          <p:cNvPr id="27" name="TextBox 27"/>
          <p:cNvSpPr txBox="1"/>
          <p:nvPr/>
        </p:nvSpPr>
        <p:spPr>
          <a:xfrm>
            <a:off x="6055856" y="6519966"/>
            <a:ext cx="2891526" cy="940642"/>
          </a:xfrm>
          <a:prstGeom prst="rect">
            <a:avLst/>
          </a:prstGeom>
        </p:spPr>
        <p:txBody>
          <a:bodyPr lIns="0" tIns="0" rIns="0" bIns="0" rtlCol="0" anchor="t">
            <a:spAutoFit/>
          </a:bodyPr>
          <a:lstStyle/>
          <a:p>
            <a:pPr algn="ctr">
              <a:lnSpc>
                <a:spcPts val="3569"/>
              </a:lnSpc>
            </a:pPr>
            <a:r>
              <a:rPr lang="en-US" sz="3600">
                <a:solidFill>
                  <a:srgbClr val="FFFFFF"/>
                </a:solidFill>
                <a:latin typeface="Saira Condensed Ultra-Bold"/>
                <a:cs typeface="Saira Condensed Medium"/>
              </a:rPr>
              <a:t>Random</a:t>
            </a:r>
            <a:endParaRPr lang="en-US" sz="3600">
              <a:solidFill>
                <a:srgbClr val="FFFFFF"/>
              </a:solidFill>
              <a:latin typeface="Saira Condensed Ultra-Bold"/>
              <a:cs typeface="Saira Condensed Ultra-Bold"/>
            </a:endParaRPr>
          </a:p>
          <a:p>
            <a:pPr algn="ctr">
              <a:lnSpc>
                <a:spcPts val="3569"/>
              </a:lnSpc>
            </a:pPr>
            <a:r>
              <a:rPr lang="en-US" sz="3600">
                <a:solidFill>
                  <a:srgbClr val="FFFFFF"/>
                </a:solidFill>
                <a:latin typeface="Saira Condensed Ultra-Bold"/>
                <a:cs typeface="Saira Condensed Medium"/>
              </a:rPr>
              <a:t>Forest</a:t>
            </a:r>
          </a:p>
        </p:txBody>
      </p:sp>
      <p:sp>
        <p:nvSpPr>
          <p:cNvPr id="31" name="Freeform 31"/>
          <p:cNvSpPr/>
          <p:nvPr/>
        </p:nvSpPr>
        <p:spPr>
          <a:xfrm flipV="1">
            <a:off x="14633625" y="0"/>
            <a:ext cx="2625675" cy="3282094"/>
          </a:xfrm>
          <a:custGeom>
            <a:avLst/>
            <a:gdLst/>
            <a:ahLst/>
            <a:cxnLst/>
            <a:rect l="l" t="t" r="r" b="b"/>
            <a:pathLst>
              <a:path w="2625675" h="3282094">
                <a:moveTo>
                  <a:pt x="0" y="3282094"/>
                </a:moveTo>
                <a:lnTo>
                  <a:pt x="2625675" y="3282094"/>
                </a:lnTo>
                <a:lnTo>
                  <a:pt x="2625675" y="0"/>
                </a:lnTo>
                <a:lnTo>
                  <a:pt x="0" y="0"/>
                </a:lnTo>
                <a:lnTo>
                  <a:pt x="0" y="3282094"/>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2" name="AutoShape 32"/>
          <p:cNvSpPr/>
          <p:nvPr/>
        </p:nvSpPr>
        <p:spPr>
          <a:xfrm rot="10931">
            <a:off x="1104251" y="7670979"/>
            <a:ext cx="7488642" cy="0"/>
          </a:xfrm>
          <a:prstGeom prst="line">
            <a:avLst/>
          </a:prstGeom>
          <a:ln w="47625" cap="flat">
            <a:solidFill>
              <a:srgbClr val="FFFFFF"/>
            </a:solidFill>
            <a:prstDash val="solid"/>
            <a:headEnd type="oval" w="lg" len="lg"/>
            <a:tailEnd type="oval" w="lg" len="lg"/>
          </a:ln>
        </p:spPr>
        <p:txBody>
          <a:bodyPr/>
          <a:lstStyle/>
          <a:p>
            <a:endParaRPr lang="en-US"/>
          </a:p>
        </p:txBody>
      </p:sp>
      <p:pic>
        <p:nvPicPr>
          <p:cNvPr id="37" name="Picture 36" descr="A car parked on the street&#10;&#10;Description automatically generated">
            <a:extLst>
              <a:ext uri="{FF2B5EF4-FFF2-40B4-BE49-F238E27FC236}">
                <a16:creationId xmlns:a16="http://schemas.microsoft.com/office/drawing/2014/main" id="{2BBE7018-9564-5533-42B5-957632268DB5}"/>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9868087" y="3449824"/>
            <a:ext cx="7272244" cy="541617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0" name="Picture 39" descr="A diagram of a tree&#10;&#10;Description automatically generated">
            <a:extLst>
              <a:ext uri="{FF2B5EF4-FFF2-40B4-BE49-F238E27FC236}">
                <a16:creationId xmlns:a16="http://schemas.microsoft.com/office/drawing/2014/main" id="{98B04265-4BB6-56F8-84A6-33EC9919B01A}"/>
              </a:ext>
            </a:extLst>
          </p:cNvPr>
          <p:cNvPicPr>
            <a:picLocks noChangeAspect="1"/>
          </p:cNvPicPr>
          <p:nvPr/>
        </p:nvPicPr>
        <p:blipFill>
          <a:blip r:embed="rId8"/>
          <a:stretch>
            <a:fillRect/>
          </a:stretch>
        </p:blipFill>
        <p:spPr>
          <a:xfrm>
            <a:off x="1031084" y="4116690"/>
            <a:ext cx="2084753" cy="204417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1" name="Picture 40">
            <a:extLst>
              <a:ext uri="{FF2B5EF4-FFF2-40B4-BE49-F238E27FC236}">
                <a16:creationId xmlns:a16="http://schemas.microsoft.com/office/drawing/2014/main" id="{899852F4-6065-9408-0839-04264DCA9C30}"/>
              </a:ext>
            </a:extLst>
          </p:cNvPr>
          <p:cNvPicPr>
            <a:picLocks noChangeAspect="1"/>
          </p:cNvPicPr>
          <p:nvPr/>
        </p:nvPicPr>
        <p:blipFill>
          <a:blip r:embed="rId9"/>
          <a:stretch>
            <a:fillRect/>
          </a:stretch>
        </p:blipFill>
        <p:spPr>
          <a:xfrm>
            <a:off x="3738454" y="4126507"/>
            <a:ext cx="2033551" cy="205143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 name="Picture 1" descr="A diagram of a tree&#10;&#10;Description automatically generated">
            <a:extLst>
              <a:ext uri="{FF2B5EF4-FFF2-40B4-BE49-F238E27FC236}">
                <a16:creationId xmlns:a16="http://schemas.microsoft.com/office/drawing/2014/main" id="{59C048CA-488E-824C-45F3-6C94D3A9116A}"/>
              </a:ext>
            </a:extLst>
          </p:cNvPr>
          <p:cNvPicPr>
            <a:picLocks noChangeAspect="1"/>
          </p:cNvPicPr>
          <p:nvPr/>
        </p:nvPicPr>
        <p:blipFill>
          <a:blip r:embed="rId10"/>
          <a:stretch>
            <a:fillRect/>
          </a:stretch>
        </p:blipFill>
        <p:spPr>
          <a:xfrm>
            <a:off x="6391469" y="4122964"/>
            <a:ext cx="2227686" cy="212271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3"/>
          <p:cNvSpPr txBox="1"/>
          <p:nvPr/>
        </p:nvSpPr>
        <p:spPr>
          <a:xfrm>
            <a:off x="3730336" y="4597786"/>
            <a:ext cx="10828304" cy="1225335"/>
          </a:xfrm>
          <a:prstGeom prst="rect">
            <a:avLst/>
          </a:prstGeom>
        </p:spPr>
        <p:txBody>
          <a:bodyPr lIns="0" tIns="0" rIns="0" bIns="0" rtlCol="0" anchor="t">
            <a:spAutoFit/>
          </a:bodyPr>
          <a:lstStyle/>
          <a:p>
            <a:pPr algn="ctr">
              <a:lnSpc>
                <a:spcPts val="8880"/>
              </a:lnSpc>
            </a:pPr>
            <a:r>
              <a:rPr lang="en-US" sz="9600">
                <a:solidFill>
                  <a:srgbClr val="FFFFFF"/>
                </a:solidFill>
                <a:latin typeface="Saira Condensed Ultra-Bold"/>
                <a:cs typeface="Saira Condensed Ultra-Bold"/>
              </a:rPr>
              <a:t>About our Models</a:t>
            </a:r>
            <a:endParaRPr lang="en-US" sz="9600">
              <a:latin typeface="Saira Condensed Ultra-Bold"/>
              <a:cs typeface="Saira Condensed Ultra-Bold"/>
            </a:endParaRPr>
          </a:p>
        </p:txBody>
      </p:sp>
      <p:sp>
        <p:nvSpPr>
          <p:cNvPr id="31" name="Freeform 31"/>
          <p:cNvSpPr/>
          <p:nvPr/>
        </p:nvSpPr>
        <p:spPr>
          <a:xfrm flipV="1">
            <a:off x="14633625" y="0"/>
            <a:ext cx="2625675" cy="3282094"/>
          </a:xfrm>
          <a:custGeom>
            <a:avLst/>
            <a:gdLst/>
            <a:ahLst/>
            <a:cxnLst/>
            <a:rect l="l" t="t" r="r" b="b"/>
            <a:pathLst>
              <a:path w="2625675" h="3282094">
                <a:moveTo>
                  <a:pt x="0" y="3282094"/>
                </a:moveTo>
                <a:lnTo>
                  <a:pt x="2625675" y="3282094"/>
                </a:lnTo>
                <a:lnTo>
                  <a:pt x="2625675" y="0"/>
                </a:lnTo>
                <a:lnTo>
                  <a:pt x="0" y="0"/>
                </a:lnTo>
                <a:lnTo>
                  <a:pt x="0" y="3282094"/>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extLst>
      <p:ext uri="{BB962C8B-B14F-4D97-AF65-F5344CB8AC3E}">
        <p14:creationId xmlns:p14="http://schemas.microsoft.com/office/powerpoint/2010/main" val="1923812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43762"/>
            <a:ext cx="5592393" cy="10530762"/>
            <a:chOff x="0" y="-47625"/>
            <a:chExt cx="1092614" cy="2057447"/>
          </a:xfrm>
        </p:grpSpPr>
        <p:sp>
          <p:nvSpPr>
            <p:cNvPr id="3" name="Freeform 3"/>
            <p:cNvSpPr/>
            <p:nvPr/>
          </p:nvSpPr>
          <p:spPr>
            <a:xfrm>
              <a:off x="0" y="0"/>
              <a:ext cx="1092614" cy="2009822"/>
            </a:xfrm>
            <a:custGeom>
              <a:avLst/>
              <a:gdLst/>
              <a:ahLst/>
              <a:cxnLst/>
              <a:rect l="l" t="t" r="r" b="b"/>
              <a:pathLst>
                <a:path w="1092614" h="2009822">
                  <a:moveTo>
                    <a:pt x="0" y="0"/>
                  </a:moveTo>
                  <a:lnTo>
                    <a:pt x="1092614" y="0"/>
                  </a:lnTo>
                  <a:lnTo>
                    <a:pt x="1092614" y="2009822"/>
                  </a:lnTo>
                  <a:lnTo>
                    <a:pt x="0" y="2009822"/>
                  </a:lnTo>
                  <a:close/>
                </a:path>
              </a:pathLst>
            </a:custGeom>
            <a:solidFill>
              <a:srgbClr val="232E54"/>
            </a:solidFill>
          </p:spPr>
          <p:txBody>
            <a:bodyPr/>
            <a:lstStyle/>
            <a:p>
              <a:endParaRPr lang="en-US"/>
            </a:p>
          </p:txBody>
        </p:sp>
        <p:sp>
          <p:nvSpPr>
            <p:cNvPr id="4" name="TextBox 4"/>
            <p:cNvSpPr txBox="1"/>
            <p:nvPr/>
          </p:nvSpPr>
          <p:spPr>
            <a:xfrm>
              <a:off x="0" y="-47625"/>
              <a:ext cx="1092614" cy="2057447"/>
            </a:xfrm>
            <a:prstGeom prst="rect">
              <a:avLst/>
            </a:prstGeom>
          </p:spPr>
          <p:txBody>
            <a:bodyPr lIns="50800" tIns="50800" rIns="50800" bIns="50800" rtlCol="0" anchor="ctr"/>
            <a:lstStyle/>
            <a:p>
              <a:pPr algn="ctr">
                <a:lnSpc>
                  <a:spcPts val="3500"/>
                </a:lnSpc>
              </a:pPr>
              <a:endParaRPr/>
            </a:p>
          </p:txBody>
        </p:sp>
      </p:grpSp>
      <p:grpSp>
        <p:nvGrpSpPr>
          <p:cNvPr id="5" name="Group 5"/>
          <p:cNvGrpSpPr/>
          <p:nvPr/>
        </p:nvGrpSpPr>
        <p:grpSpPr>
          <a:xfrm>
            <a:off x="2680570" y="4936474"/>
            <a:ext cx="5247986" cy="4288455"/>
            <a:chOff x="-157682" y="-47625"/>
            <a:chExt cx="1025325" cy="837857"/>
          </a:xfrm>
        </p:grpSpPr>
        <p:sp>
          <p:nvSpPr>
            <p:cNvPr id="6" name="Freeform 6"/>
            <p:cNvSpPr/>
            <p:nvPr/>
          </p:nvSpPr>
          <p:spPr>
            <a:xfrm>
              <a:off x="-157682" y="35501"/>
              <a:ext cx="867643" cy="754731"/>
            </a:xfrm>
            <a:custGeom>
              <a:avLst/>
              <a:gdLst/>
              <a:ahLst/>
              <a:cxnLst/>
              <a:rect l="l" t="t" r="r" b="b"/>
              <a:pathLst>
                <a:path w="867643" h="754731">
                  <a:moveTo>
                    <a:pt x="0" y="0"/>
                  </a:moveTo>
                  <a:lnTo>
                    <a:pt x="867643" y="0"/>
                  </a:lnTo>
                  <a:lnTo>
                    <a:pt x="867643" y="754731"/>
                  </a:lnTo>
                  <a:lnTo>
                    <a:pt x="0" y="754731"/>
                  </a:lnTo>
                  <a:close/>
                </a:path>
              </a:pathLst>
            </a:custGeom>
            <a:solidFill>
              <a:srgbClr val="F7C934"/>
            </a:solidFill>
          </p:spPr>
          <p:txBody>
            <a:bodyPr/>
            <a:lstStyle/>
            <a:p>
              <a:endParaRPr lang="en-US"/>
            </a:p>
          </p:txBody>
        </p:sp>
        <p:sp>
          <p:nvSpPr>
            <p:cNvPr id="7" name="TextBox 7"/>
            <p:cNvSpPr txBox="1"/>
            <p:nvPr/>
          </p:nvSpPr>
          <p:spPr>
            <a:xfrm>
              <a:off x="0" y="-47625"/>
              <a:ext cx="867643" cy="802356"/>
            </a:xfrm>
            <a:prstGeom prst="rect">
              <a:avLst/>
            </a:prstGeom>
          </p:spPr>
          <p:txBody>
            <a:bodyPr lIns="50800" tIns="50800" rIns="50800" bIns="50800" rtlCol="0" anchor="ctr"/>
            <a:lstStyle/>
            <a:p>
              <a:pPr algn="ctr">
                <a:lnSpc>
                  <a:spcPts val="3500"/>
                </a:lnSpc>
              </a:pPr>
              <a:endParaRPr/>
            </a:p>
          </p:txBody>
        </p:sp>
      </p:grpSp>
      <p:sp>
        <p:nvSpPr>
          <p:cNvPr id="10" name="Freeform 10"/>
          <p:cNvSpPr/>
          <p:nvPr/>
        </p:nvSpPr>
        <p:spPr>
          <a:xfrm>
            <a:off x="1684052" y="5210359"/>
            <a:ext cx="1565227" cy="1565224"/>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7C934"/>
          </a:solidFill>
        </p:spPr>
        <p:txBody>
          <a:bodyPr/>
          <a:lstStyle/>
          <a:p>
            <a:endParaRPr lang="en-US"/>
          </a:p>
        </p:txBody>
      </p:sp>
      <p:sp>
        <p:nvSpPr>
          <p:cNvPr id="11" name="Freeform 11"/>
          <p:cNvSpPr/>
          <p:nvPr/>
        </p:nvSpPr>
        <p:spPr>
          <a:xfrm>
            <a:off x="9011369" y="3308332"/>
            <a:ext cx="1179510" cy="1212743"/>
          </a:xfrm>
          <a:custGeom>
            <a:avLst/>
            <a:gdLst/>
            <a:ahLst/>
            <a:cxnLst/>
            <a:rect l="l" t="t" r="r" b="b"/>
            <a:pathLst>
              <a:path w="858337" h="967140">
                <a:moveTo>
                  <a:pt x="0" y="0"/>
                </a:moveTo>
                <a:lnTo>
                  <a:pt x="858337" y="0"/>
                </a:lnTo>
                <a:lnTo>
                  <a:pt x="858337" y="967140"/>
                </a:lnTo>
                <a:lnTo>
                  <a:pt x="0" y="9671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 name="Freeform 12"/>
          <p:cNvSpPr/>
          <p:nvPr/>
        </p:nvSpPr>
        <p:spPr>
          <a:xfrm>
            <a:off x="9228633" y="6862273"/>
            <a:ext cx="962644" cy="957831"/>
          </a:xfrm>
          <a:custGeom>
            <a:avLst/>
            <a:gdLst/>
            <a:ahLst/>
            <a:cxnLst/>
            <a:rect l="l" t="t" r="r" b="b"/>
            <a:pathLst>
              <a:path w="962644" h="957831">
                <a:moveTo>
                  <a:pt x="0" y="0"/>
                </a:moveTo>
                <a:lnTo>
                  <a:pt x="962644" y="0"/>
                </a:lnTo>
                <a:lnTo>
                  <a:pt x="962644" y="957831"/>
                </a:lnTo>
                <a:lnTo>
                  <a:pt x="0" y="9578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5" name="TextBox 15"/>
          <p:cNvSpPr txBox="1"/>
          <p:nvPr/>
        </p:nvSpPr>
        <p:spPr>
          <a:xfrm>
            <a:off x="3492686" y="6660503"/>
            <a:ext cx="2838712" cy="397545"/>
          </a:xfrm>
          <a:prstGeom prst="rect">
            <a:avLst/>
          </a:prstGeom>
        </p:spPr>
        <p:txBody>
          <a:bodyPr lIns="0" tIns="0" rIns="0" bIns="0" rtlCol="0" anchor="t">
            <a:spAutoFit/>
          </a:bodyPr>
          <a:lstStyle/>
          <a:p>
            <a:pPr algn="ctr">
              <a:lnSpc>
                <a:spcPts val="3080"/>
              </a:lnSpc>
            </a:pPr>
            <a:r>
              <a:rPr lang="en-US" sz="2800" b="1">
                <a:solidFill>
                  <a:srgbClr val="232E54"/>
                </a:solidFill>
                <a:latin typeface="Saira Condensed Ultra-Bold"/>
                <a:cs typeface="Aharoni"/>
              </a:rPr>
              <a:t>1st Speaker</a:t>
            </a:r>
          </a:p>
        </p:txBody>
      </p:sp>
      <p:sp>
        <p:nvSpPr>
          <p:cNvPr id="16" name="TextBox 16"/>
          <p:cNvSpPr txBox="1"/>
          <p:nvPr/>
        </p:nvSpPr>
        <p:spPr>
          <a:xfrm>
            <a:off x="10294647" y="1670403"/>
            <a:ext cx="5999669" cy="750205"/>
          </a:xfrm>
          <a:prstGeom prst="rect">
            <a:avLst/>
          </a:prstGeom>
        </p:spPr>
        <p:txBody>
          <a:bodyPr lIns="0" tIns="0" rIns="0" bIns="0" rtlCol="0" anchor="t">
            <a:spAutoFit/>
          </a:bodyPr>
          <a:lstStyle/>
          <a:p>
            <a:pPr>
              <a:lnSpc>
                <a:spcPts val="5821"/>
              </a:lnSpc>
            </a:pPr>
            <a:r>
              <a:rPr lang="en-US" sz="5000">
                <a:solidFill>
                  <a:srgbClr val="FFFFFF"/>
                </a:solidFill>
                <a:latin typeface="Saira Condensed Ultra-Bold"/>
                <a:cs typeface="Saira Condensed Ultra-Bold"/>
              </a:rPr>
              <a:t>XG Boost</a:t>
            </a:r>
            <a:endParaRPr lang="en-US">
              <a:latin typeface="Saira Condensed Ultra-Bold"/>
            </a:endParaRPr>
          </a:p>
        </p:txBody>
      </p:sp>
      <p:sp>
        <p:nvSpPr>
          <p:cNvPr id="17" name="TextBox 17"/>
          <p:cNvSpPr txBox="1"/>
          <p:nvPr/>
        </p:nvSpPr>
        <p:spPr>
          <a:xfrm>
            <a:off x="10427434" y="3382552"/>
            <a:ext cx="6124633" cy="2775760"/>
          </a:xfrm>
          <a:prstGeom prst="rect">
            <a:avLst/>
          </a:prstGeom>
        </p:spPr>
        <p:txBody>
          <a:bodyPr lIns="0" tIns="0" rIns="0" bIns="0" rtlCol="0" anchor="t">
            <a:spAutoFit/>
          </a:bodyPr>
          <a:lstStyle/>
          <a:p>
            <a:pPr>
              <a:lnSpc>
                <a:spcPts val="2718"/>
              </a:lnSpc>
            </a:pPr>
            <a:r>
              <a:rPr lang="en-US" sz="2400" b="1" dirty="0">
                <a:solidFill>
                  <a:srgbClr val="FFFFFF"/>
                </a:solidFill>
                <a:latin typeface="Aharoni"/>
                <a:cs typeface="Aharoni"/>
              </a:rPr>
              <a:t>XG Boost stands for Extreme Gradient Boosting, and is a decision tree-based algorithm. It is mostly implemented when performing regression, classification, and ranking. XG Boost builds a predictive model by combining the predictions of multiple individual models, such as decision trees. </a:t>
            </a:r>
            <a:endParaRPr lang="en-US" sz="2400" b="1" dirty="0">
              <a:latin typeface="Aharoni"/>
              <a:cs typeface="Aharoni"/>
            </a:endParaRPr>
          </a:p>
        </p:txBody>
      </p:sp>
      <p:sp>
        <p:nvSpPr>
          <p:cNvPr id="18" name="TextBox 18"/>
          <p:cNvSpPr txBox="1"/>
          <p:nvPr/>
        </p:nvSpPr>
        <p:spPr>
          <a:xfrm>
            <a:off x="10426895" y="6861801"/>
            <a:ext cx="6124633" cy="2083263"/>
          </a:xfrm>
          <a:prstGeom prst="rect">
            <a:avLst/>
          </a:prstGeom>
        </p:spPr>
        <p:txBody>
          <a:bodyPr lIns="0" tIns="0" rIns="0" bIns="0" rtlCol="0" anchor="t">
            <a:spAutoFit/>
          </a:bodyPr>
          <a:lstStyle/>
          <a:p>
            <a:pPr>
              <a:lnSpc>
                <a:spcPts val="2718"/>
              </a:lnSpc>
            </a:pPr>
            <a:r>
              <a:rPr lang="en-US" sz="2400" b="1">
                <a:solidFill>
                  <a:srgbClr val="FFFFFF"/>
                </a:solidFill>
                <a:latin typeface="Aharoni"/>
                <a:cs typeface="Aharoni"/>
              </a:rPr>
              <a:t>How It Works: </a:t>
            </a:r>
            <a:r>
              <a:rPr lang="en-US" sz="2400">
                <a:solidFill>
                  <a:srgbClr val="FFFFFF"/>
                </a:solidFill>
                <a:latin typeface="Aharoni"/>
                <a:cs typeface="Aharoni"/>
              </a:rPr>
              <a:t>weak learners are sequentially added to the ensemble, with each new one correcting the errors of the existing ones. It uses a gradient descent optimization technique to minimize a predefined loss function during training.</a:t>
            </a:r>
            <a:endParaRPr lang="en-US" sz="2400">
              <a:latin typeface="Aharoni"/>
              <a:cs typeface="Aharoni"/>
            </a:endParaRPr>
          </a:p>
        </p:txBody>
      </p:sp>
      <p:sp>
        <p:nvSpPr>
          <p:cNvPr id="20" name="TextBox 20"/>
          <p:cNvSpPr txBox="1"/>
          <p:nvPr/>
        </p:nvSpPr>
        <p:spPr>
          <a:xfrm>
            <a:off x="3084300" y="6203497"/>
            <a:ext cx="3653475" cy="459741"/>
          </a:xfrm>
          <a:prstGeom prst="rect">
            <a:avLst/>
          </a:prstGeom>
        </p:spPr>
        <p:txBody>
          <a:bodyPr wrap="square" lIns="0" tIns="0" rIns="0" bIns="0" rtlCol="0" anchor="t">
            <a:spAutoFit/>
          </a:bodyPr>
          <a:lstStyle/>
          <a:p>
            <a:pPr algn="ctr">
              <a:lnSpc>
                <a:spcPts val="3500"/>
              </a:lnSpc>
            </a:pPr>
            <a:r>
              <a:rPr lang="en-US" sz="3200" b="1">
                <a:solidFill>
                  <a:srgbClr val="232E54"/>
                </a:solidFill>
                <a:latin typeface="Saira Condensed Ultra-Bold"/>
                <a:cs typeface="Aharoni"/>
              </a:rPr>
              <a:t>Gabrielle Morgan</a:t>
            </a:r>
            <a:endParaRPr lang="en-US" sz="3200" b="1">
              <a:latin typeface="Saira Condensed Ultra-Bold"/>
              <a:cs typeface="Aharoni"/>
            </a:endParaRPr>
          </a:p>
        </p:txBody>
      </p:sp>
      <p:sp>
        <p:nvSpPr>
          <p:cNvPr id="21" name="Freeform 21"/>
          <p:cNvSpPr/>
          <p:nvPr/>
        </p:nvSpPr>
        <p:spPr>
          <a:xfrm>
            <a:off x="255327" y="-1261917"/>
            <a:ext cx="8592227" cy="5864195"/>
          </a:xfrm>
          <a:custGeom>
            <a:avLst/>
            <a:gdLst/>
            <a:ahLst/>
            <a:cxnLst/>
            <a:rect l="l" t="t" r="r" b="b"/>
            <a:pathLst>
              <a:path w="8592227" h="5864195">
                <a:moveTo>
                  <a:pt x="0" y="0"/>
                </a:moveTo>
                <a:lnTo>
                  <a:pt x="8592227" y="0"/>
                </a:lnTo>
                <a:lnTo>
                  <a:pt x="8592227" y="5864196"/>
                </a:lnTo>
                <a:lnTo>
                  <a:pt x="0" y="58641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extLst>
      <p:ext uri="{BB962C8B-B14F-4D97-AF65-F5344CB8AC3E}">
        <p14:creationId xmlns:p14="http://schemas.microsoft.com/office/powerpoint/2010/main" val="2417394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43762"/>
            <a:ext cx="5592393" cy="10530762"/>
            <a:chOff x="0" y="-47625"/>
            <a:chExt cx="1092614" cy="2057447"/>
          </a:xfrm>
        </p:grpSpPr>
        <p:sp>
          <p:nvSpPr>
            <p:cNvPr id="3" name="Freeform 3"/>
            <p:cNvSpPr/>
            <p:nvPr/>
          </p:nvSpPr>
          <p:spPr>
            <a:xfrm>
              <a:off x="0" y="0"/>
              <a:ext cx="1092614" cy="2009822"/>
            </a:xfrm>
            <a:custGeom>
              <a:avLst/>
              <a:gdLst/>
              <a:ahLst/>
              <a:cxnLst/>
              <a:rect l="l" t="t" r="r" b="b"/>
              <a:pathLst>
                <a:path w="1092614" h="2009822">
                  <a:moveTo>
                    <a:pt x="0" y="0"/>
                  </a:moveTo>
                  <a:lnTo>
                    <a:pt x="1092614" y="0"/>
                  </a:lnTo>
                  <a:lnTo>
                    <a:pt x="1092614" y="2009822"/>
                  </a:lnTo>
                  <a:lnTo>
                    <a:pt x="0" y="2009822"/>
                  </a:lnTo>
                  <a:close/>
                </a:path>
              </a:pathLst>
            </a:custGeom>
            <a:solidFill>
              <a:srgbClr val="232E54"/>
            </a:solidFill>
          </p:spPr>
          <p:txBody>
            <a:bodyPr/>
            <a:lstStyle/>
            <a:p>
              <a:endParaRPr lang="en-US"/>
            </a:p>
          </p:txBody>
        </p:sp>
        <p:sp>
          <p:nvSpPr>
            <p:cNvPr id="4" name="TextBox 4"/>
            <p:cNvSpPr txBox="1"/>
            <p:nvPr/>
          </p:nvSpPr>
          <p:spPr>
            <a:xfrm>
              <a:off x="0" y="-47625"/>
              <a:ext cx="1092614" cy="2057447"/>
            </a:xfrm>
            <a:prstGeom prst="rect">
              <a:avLst/>
            </a:prstGeom>
          </p:spPr>
          <p:txBody>
            <a:bodyPr lIns="50800" tIns="50800" rIns="50800" bIns="50800" rtlCol="0" anchor="ctr"/>
            <a:lstStyle/>
            <a:p>
              <a:pPr algn="ctr">
                <a:lnSpc>
                  <a:spcPts val="3500"/>
                </a:lnSpc>
              </a:pPr>
              <a:endParaRPr/>
            </a:p>
          </p:txBody>
        </p:sp>
      </p:grpSp>
      <p:grpSp>
        <p:nvGrpSpPr>
          <p:cNvPr id="5" name="Group 5"/>
          <p:cNvGrpSpPr/>
          <p:nvPr/>
        </p:nvGrpSpPr>
        <p:grpSpPr>
          <a:xfrm>
            <a:off x="2604999" y="4860904"/>
            <a:ext cx="5247986" cy="4288455"/>
            <a:chOff x="-157682" y="-47625"/>
            <a:chExt cx="1025325" cy="837857"/>
          </a:xfrm>
        </p:grpSpPr>
        <p:sp>
          <p:nvSpPr>
            <p:cNvPr id="6" name="Freeform 6"/>
            <p:cNvSpPr/>
            <p:nvPr/>
          </p:nvSpPr>
          <p:spPr>
            <a:xfrm>
              <a:off x="-157682" y="35501"/>
              <a:ext cx="867643" cy="754731"/>
            </a:xfrm>
            <a:custGeom>
              <a:avLst/>
              <a:gdLst/>
              <a:ahLst/>
              <a:cxnLst/>
              <a:rect l="l" t="t" r="r" b="b"/>
              <a:pathLst>
                <a:path w="867643" h="754731">
                  <a:moveTo>
                    <a:pt x="0" y="0"/>
                  </a:moveTo>
                  <a:lnTo>
                    <a:pt x="867643" y="0"/>
                  </a:lnTo>
                  <a:lnTo>
                    <a:pt x="867643" y="754731"/>
                  </a:lnTo>
                  <a:lnTo>
                    <a:pt x="0" y="754731"/>
                  </a:lnTo>
                  <a:close/>
                </a:path>
              </a:pathLst>
            </a:custGeom>
            <a:solidFill>
              <a:srgbClr val="F7C934"/>
            </a:solidFill>
          </p:spPr>
          <p:txBody>
            <a:bodyPr/>
            <a:lstStyle/>
            <a:p>
              <a:endParaRPr lang="en-US"/>
            </a:p>
          </p:txBody>
        </p:sp>
        <p:sp>
          <p:nvSpPr>
            <p:cNvPr id="7" name="TextBox 7"/>
            <p:cNvSpPr txBox="1"/>
            <p:nvPr/>
          </p:nvSpPr>
          <p:spPr>
            <a:xfrm>
              <a:off x="0" y="-47625"/>
              <a:ext cx="867643" cy="802356"/>
            </a:xfrm>
            <a:prstGeom prst="rect">
              <a:avLst/>
            </a:prstGeom>
          </p:spPr>
          <p:txBody>
            <a:bodyPr lIns="50800" tIns="50800" rIns="50800" bIns="50800" rtlCol="0" anchor="ctr"/>
            <a:lstStyle/>
            <a:p>
              <a:pPr algn="ctr">
                <a:lnSpc>
                  <a:spcPts val="3500"/>
                </a:lnSpc>
              </a:pPr>
              <a:endParaRPr/>
            </a:p>
          </p:txBody>
        </p:sp>
      </p:grpSp>
      <p:sp>
        <p:nvSpPr>
          <p:cNvPr id="10" name="Freeform 10"/>
          <p:cNvSpPr/>
          <p:nvPr/>
        </p:nvSpPr>
        <p:spPr>
          <a:xfrm>
            <a:off x="1684052" y="5210359"/>
            <a:ext cx="1565227" cy="1565224"/>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7C934"/>
          </a:solidFill>
        </p:spPr>
        <p:txBody>
          <a:bodyPr/>
          <a:lstStyle/>
          <a:p>
            <a:endParaRPr lang="en-US"/>
          </a:p>
        </p:txBody>
      </p:sp>
      <p:sp>
        <p:nvSpPr>
          <p:cNvPr id="11" name="Freeform 11"/>
          <p:cNvSpPr/>
          <p:nvPr/>
        </p:nvSpPr>
        <p:spPr>
          <a:xfrm>
            <a:off x="8673712" y="2715710"/>
            <a:ext cx="858337" cy="967140"/>
          </a:xfrm>
          <a:custGeom>
            <a:avLst/>
            <a:gdLst/>
            <a:ahLst/>
            <a:cxnLst/>
            <a:rect l="l" t="t" r="r" b="b"/>
            <a:pathLst>
              <a:path w="858337" h="967140">
                <a:moveTo>
                  <a:pt x="0" y="0"/>
                </a:moveTo>
                <a:lnTo>
                  <a:pt x="858337" y="0"/>
                </a:lnTo>
                <a:lnTo>
                  <a:pt x="858337" y="967140"/>
                </a:lnTo>
                <a:lnTo>
                  <a:pt x="0" y="9671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 name="Freeform 12"/>
          <p:cNvSpPr/>
          <p:nvPr/>
        </p:nvSpPr>
        <p:spPr>
          <a:xfrm>
            <a:off x="8763638" y="4664584"/>
            <a:ext cx="962644" cy="957831"/>
          </a:xfrm>
          <a:custGeom>
            <a:avLst/>
            <a:gdLst/>
            <a:ahLst/>
            <a:cxnLst/>
            <a:rect l="l" t="t" r="r" b="b"/>
            <a:pathLst>
              <a:path w="962644" h="957831">
                <a:moveTo>
                  <a:pt x="0" y="0"/>
                </a:moveTo>
                <a:lnTo>
                  <a:pt x="962644" y="0"/>
                </a:lnTo>
                <a:lnTo>
                  <a:pt x="962644" y="957831"/>
                </a:lnTo>
                <a:lnTo>
                  <a:pt x="0" y="9578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5" name="TextBox 15"/>
          <p:cNvSpPr txBox="1"/>
          <p:nvPr/>
        </p:nvSpPr>
        <p:spPr>
          <a:xfrm>
            <a:off x="3587150" y="6603825"/>
            <a:ext cx="2441968" cy="796308"/>
          </a:xfrm>
          <a:prstGeom prst="rect">
            <a:avLst/>
          </a:prstGeom>
        </p:spPr>
        <p:txBody>
          <a:bodyPr wrap="square" lIns="0" tIns="0" rIns="0" bIns="0" rtlCol="0" anchor="t">
            <a:spAutoFit/>
          </a:bodyPr>
          <a:lstStyle/>
          <a:p>
            <a:pPr algn="ctr"/>
            <a:r>
              <a:rPr lang="en-US" sz="2800">
                <a:solidFill>
                  <a:srgbClr val="232E54"/>
                </a:solidFill>
                <a:latin typeface="Saira Condensed Ultra-Bold"/>
                <a:ea typeface="+mn-lt"/>
                <a:cs typeface="+mn-lt"/>
              </a:rPr>
              <a:t>2nd Speaker</a:t>
            </a:r>
            <a:endParaRPr lang="en-US">
              <a:latin typeface="Saira Condensed Ultra-Bold"/>
            </a:endParaRPr>
          </a:p>
          <a:p>
            <a:pPr>
              <a:lnSpc>
                <a:spcPts val="3080"/>
              </a:lnSpc>
            </a:pPr>
            <a:endParaRPr lang="en-US" sz="2200">
              <a:solidFill>
                <a:srgbClr val="232E54"/>
              </a:solidFill>
              <a:ea typeface="+mn-lt"/>
              <a:cs typeface="+mn-lt"/>
            </a:endParaRPr>
          </a:p>
        </p:txBody>
      </p:sp>
      <p:sp>
        <p:nvSpPr>
          <p:cNvPr id="16" name="TextBox 16"/>
          <p:cNvSpPr txBox="1"/>
          <p:nvPr/>
        </p:nvSpPr>
        <p:spPr>
          <a:xfrm>
            <a:off x="10865185" y="913562"/>
            <a:ext cx="5999669" cy="1513235"/>
          </a:xfrm>
          <a:prstGeom prst="rect">
            <a:avLst/>
          </a:prstGeom>
        </p:spPr>
        <p:txBody>
          <a:bodyPr lIns="0" tIns="0" rIns="0" bIns="0" rtlCol="0" anchor="t">
            <a:spAutoFit/>
          </a:bodyPr>
          <a:lstStyle/>
          <a:p>
            <a:r>
              <a:rPr lang="en-US" sz="5000" dirty="0">
                <a:solidFill>
                  <a:srgbClr val="FFFFFF"/>
                </a:solidFill>
                <a:latin typeface="Saira Condensed Ultra-Bold"/>
                <a:ea typeface="+mn-lt"/>
                <a:cs typeface="+mn-lt"/>
              </a:rPr>
              <a:t>Multi-Linear Regression</a:t>
            </a:r>
          </a:p>
          <a:p>
            <a:pPr>
              <a:lnSpc>
                <a:spcPts val="5821"/>
              </a:lnSpc>
            </a:pPr>
            <a:endParaRPr lang="en-US" sz="5000" dirty="0">
              <a:ea typeface="+mn-lt"/>
              <a:cs typeface="+mn-lt"/>
            </a:endParaRPr>
          </a:p>
        </p:txBody>
      </p:sp>
      <p:sp>
        <p:nvSpPr>
          <p:cNvPr id="17" name="TextBox 17"/>
          <p:cNvSpPr txBox="1"/>
          <p:nvPr/>
        </p:nvSpPr>
        <p:spPr>
          <a:xfrm>
            <a:off x="9869616" y="2107635"/>
            <a:ext cx="7340259" cy="1813958"/>
          </a:xfrm>
          <a:prstGeom prst="rect">
            <a:avLst/>
          </a:prstGeom>
        </p:spPr>
        <p:txBody>
          <a:bodyPr wrap="square" lIns="0" tIns="0" rIns="0" bIns="0" rtlCol="0" anchor="t">
            <a:spAutoFit/>
          </a:bodyPr>
          <a:lstStyle/>
          <a:p>
            <a:pPr marL="342900" indent="-342900" algn="ctr">
              <a:buFont typeface="Arial" panose="020B0604020202020204" pitchFamily="34" charset="0"/>
              <a:buChar char="•"/>
            </a:pPr>
            <a:r>
              <a:rPr lang="en-US" sz="2400" b="1" dirty="0">
                <a:solidFill>
                  <a:srgbClr val="FFFFFF"/>
                </a:solidFill>
                <a:latin typeface="Aharoni" panose="02010803020104030203" pitchFamily="2" charset="-79"/>
                <a:ea typeface="+mn-lt"/>
                <a:cs typeface="Aharoni" panose="02010803020104030203" pitchFamily="2" charset="-79"/>
              </a:rPr>
              <a:t>A statistical technique that </a:t>
            </a:r>
            <a:r>
              <a:rPr lang="en-US" sz="2400" dirty="0"/>
              <a:t>predicts outcomes based on multiple factors </a:t>
            </a:r>
            <a:r>
              <a:rPr lang="en-US" sz="2400" b="1" dirty="0">
                <a:solidFill>
                  <a:srgbClr val="FFFFFF"/>
                </a:solidFill>
                <a:latin typeface="Aharoni" panose="02010803020104030203" pitchFamily="2" charset="-79"/>
                <a:ea typeface="+mn-lt"/>
                <a:cs typeface="Aharoni" panose="02010803020104030203" pitchFamily="2" charset="-79"/>
              </a:rPr>
              <a:t>. Multiple regression is an extension of linear (OLS) regression which uses just one explanatory variable.</a:t>
            </a:r>
            <a:endParaRPr lang="en-US" sz="2400" dirty="0">
              <a:solidFill>
                <a:srgbClr val="FFFFFF"/>
              </a:solidFill>
              <a:latin typeface="Aharoni" panose="02010803020104030203" pitchFamily="2" charset="-79"/>
              <a:ea typeface="+mn-lt"/>
              <a:cs typeface="Aharoni" panose="02010803020104030203" pitchFamily="2" charset="-79"/>
            </a:endParaRPr>
          </a:p>
          <a:p>
            <a:pPr>
              <a:lnSpc>
                <a:spcPts val="2718"/>
              </a:lnSpc>
            </a:pPr>
            <a:endParaRPr lang="en-US" sz="2000" dirty="0">
              <a:solidFill>
                <a:srgbClr val="FFFFFF"/>
              </a:solidFill>
              <a:latin typeface="Aharoni" panose="02010803020104030203" pitchFamily="2" charset="-79"/>
              <a:ea typeface="+mn-lt"/>
              <a:cs typeface="Aharoni" panose="02010803020104030203" pitchFamily="2" charset="-79"/>
            </a:endParaRPr>
          </a:p>
        </p:txBody>
      </p:sp>
      <p:sp>
        <p:nvSpPr>
          <p:cNvPr id="18" name="TextBox 18"/>
          <p:cNvSpPr txBox="1"/>
          <p:nvPr/>
        </p:nvSpPr>
        <p:spPr>
          <a:xfrm>
            <a:off x="9781444" y="4290925"/>
            <a:ext cx="8167152" cy="2761398"/>
          </a:xfrm>
          <a:prstGeom prst="rect">
            <a:avLst/>
          </a:prstGeom>
        </p:spPr>
        <p:txBody>
          <a:bodyPr wrap="square" lIns="0" tIns="0" rIns="0" bIns="0" rtlCol="0" anchor="t">
            <a:spAutoFit/>
          </a:bodyPr>
          <a:lstStyle/>
          <a:p>
            <a:pPr algn="ctr"/>
            <a:r>
              <a:rPr lang="en-US" sz="2000" b="1" dirty="0">
                <a:solidFill>
                  <a:srgbClr val="FFFFFF"/>
                </a:solidFill>
                <a:latin typeface="Aharoni" panose="02010803020104030203" pitchFamily="2" charset="-79"/>
                <a:ea typeface="+mn-lt"/>
                <a:cs typeface="Aharoni" panose="02010803020104030203" pitchFamily="2" charset="-79"/>
              </a:rPr>
              <a:t>Example:  Agricultural scientists often use linear regression to measure the effect of fertilizer and water on crop yields. </a:t>
            </a:r>
            <a:endParaRPr lang="en-US" sz="2000" dirty="0">
              <a:solidFill>
                <a:srgbClr val="FFFFFF"/>
              </a:solidFill>
              <a:latin typeface="Aharoni" panose="02010803020104030203" pitchFamily="2" charset="-79"/>
              <a:ea typeface="+mn-lt"/>
              <a:cs typeface="Aharoni" panose="02010803020104030203" pitchFamily="2" charset="-79"/>
            </a:endParaRPr>
          </a:p>
          <a:p>
            <a:pPr algn="ctr"/>
            <a:r>
              <a:rPr lang="en-US" sz="2000" b="1" dirty="0">
                <a:solidFill>
                  <a:srgbClr val="FFFFFF"/>
                </a:solidFill>
                <a:latin typeface="Aharoni" panose="02010803020104030203" pitchFamily="2" charset="-79"/>
                <a:ea typeface="+mn-lt"/>
                <a:cs typeface="Aharoni" panose="02010803020104030203" pitchFamily="2" charset="-79"/>
              </a:rPr>
              <a:t>For example, scientists might use different amounts of fertilizer and water on different fields and see how it affects crop yield. They might fit a multiple linear regression model using fertilizer and water as the predictor variables and crop yield as the response variable. The regression model would take the following form:</a:t>
            </a:r>
            <a:endParaRPr lang="en-US" sz="2000" dirty="0">
              <a:solidFill>
                <a:srgbClr val="FFFFFF"/>
              </a:solidFill>
              <a:latin typeface="Aharoni" panose="02010803020104030203" pitchFamily="2" charset="-79"/>
              <a:ea typeface="+mn-lt"/>
              <a:cs typeface="Aharoni" panose="02010803020104030203" pitchFamily="2" charset="-79"/>
            </a:endParaRPr>
          </a:p>
          <a:p>
            <a:pPr algn="ctr"/>
            <a:r>
              <a:rPr lang="en-US" sz="2000" b="1" dirty="0">
                <a:solidFill>
                  <a:srgbClr val="FFFFFF"/>
                </a:solidFill>
                <a:latin typeface="Aharoni" panose="02010803020104030203" pitchFamily="2" charset="-79"/>
                <a:ea typeface="+mn-lt"/>
                <a:cs typeface="Aharoni" panose="02010803020104030203" pitchFamily="2" charset="-79"/>
              </a:rPr>
              <a:t>crop yield = </a:t>
            </a:r>
            <a:r>
              <a:rPr lang="el-GR" sz="2000" b="1" dirty="0">
                <a:solidFill>
                  <a:srgbClr val="FFFFFF"/>
                </a:solidFill>
                <a:ea typeface="+mn-lt"/>
                <a:cs typeface="Aharoni" panose="02010803020104030203" pitchFamily="2" charset="-79"/>
              </a:rPr>
              <a:t>β</a:t>
            </a:r>
            <a:r>
              <a:rPr lang="el-GR" sz="2000" b="1" baseline="-25000" dirty="0">
                <a:solidFill>
                  <a:srgbClr val="FFFFFF"/>
                </a:solidFill>
                <a:ea typeface="+mn-lt"/>
                <a:cs typeface="Aharoni" panose="02010803020104030203" pitchFamily="2" charset="-79"/>
              </a:rPr>
              <a:t>0</a:t>
            </a:r>
            <a:r>
              <a:rPr lang="el-GR" sz="2000" b="1" dirty="0">
                <a:solidFill>
                  <a:srgbClr val="FFFFFF"/>
                </a:solidFill>
                <a:ea typeface="+mn-lt"/>
                <a:cs typeface="Aharoni" panose="02010803020104030203" pitchFamily="2" charset="-79"/>
              </a:rPr>
              <a:t> + β</a:t>
            </a:r>
            <a:r>
              <a:rPr lang="el-GR" sz="2000" b="1" baseline="-25000" dirty="0">
                <a:solidFill>
                  <a:srgbClr val="FFFFFF"/>
                </a:solidFill>
                <a:ea typeface="+mn-lt"/>
                <a:cs typeface="Aharoni" panose="02010803020104030203" pitchFamily="2" charset="-79"/>
              </a:rPr>
              <a:t>1</a:t>
            </a:r>
            <a:r>
              <a:rPr lang="el-GR" sz="2000" b="1" dirty="0">
                <a:solidFill>
                  <a:srgbClr val="FFFFFF"/>
                </a:solidFill>
                <a:ea typeface="+mn-lt"/>
                <a:cs typeface="Aharoni" panose="02010803020104030203" pitchFamily="2" charset="-79"/>
              </a:rPr>
              <a:t>(</a:t>
            </a:r>
            <a:r>
              <a:rPr lang="en-US" sz="2000" b="1" dirty="0">
                <a:solidFill>
                  <a:srgbClr val="FFFFFF"/>
                </a:solidFill>
                <a:latin typeface="Aharoni" panose="02010803020104030203" pitchFamily="2" charset="-79"/>
                <a:ea typeface="+mn-lt"/>
                <a:cs typeface="Aharoni" panose="02010803020104030203" pitchFamily="2" charset="-79"/>
              </a:rPr>
              <a:t>amount of fertilizer) + </a:t>
            </a:r>
            <a:r>
              <a:rPr lang="el-GR" sz="2000" b="1" dirty="0">
                <a:solidFill>
                  <a:srgbClr val="FFFFFF"/>
                </a:solidFill>
                <a:ea typeface="+mn-lt"/>
                <a:cs typeface="Aharoni" panose="02010803020104030203" pitchFamily="2" charset="-79"/>
              </a:rPr>
              <a:t>β</a:t>
            </a:r>
            <a:r>
              <a:rPr lang="el-GR" sz="2000" b="1" baseline="-25000" dirty="0">
                <a:solidFill>
                  <a:srgbClr val="FFFFFF"/>
                </a:solidFill>
                <a:ea typeface="+mn-lt"/>
                <a:cs typeface="Aharoni" panose="02010803020104030203" pitchFamily="2" charset="-79"/>
              </a:rPr>
              <a:t>2</a:t>
            </a:r>
            <a:r>
              <a:rPr lang="el-GR" sz="2000" b="1" dirty="0">
                <a:solidFill>
                  <a:srgbClr val="FFFFFF"/>
                </a:solidFill>
                <a:ea typeface="+mn-lt"/>
                <a:cs typeface="Aharoni" panose="02010803020104030203" pitchFamily="2" charset="-79"/>
              </a:rPr>
              <a:t>(</a:t>
            </a:r>
            <a:r>
              <a:rPr lang="en-US" sz="2000" b="1" dirty="0">
                <a:solidFill>
                  <a:srgbClr val="FFFFFF"/>
                </a:solidFill>
                <a:latin typeface="Aharoni" panose="02010803020104030203" pitchFamily="2" charset="-79"/>
                <a:ea typeface="+mn-lt"/>
                <a:cs typeface="Aharoni" panose="02010803020104030203" pitchFamily="2" charset="-79"/>
              </a:rPr>
              <a:t>amount of water)</a:t>
            </a:r>
          </a:p>
          <a:p>
            <a:endParaRPr lang="en-US" dirty="0"/>
          </a:p>
        </p:txBody>
      </p:sp>
      <p:sp>
        <p:nvSpPr>
          <p:cNvPr id="20" name="TextBox 20"/>
          <p:cNvSpPr txBox="1"/>
          <p:nvPr/>
        </p:nvSpPr>
        <p:spPr>
          <a:xfrm>
            <a:off x="3254335" y="6146819"/>
            <a:ext cx="3115036" cy="905504"/>
          </a:xfrm>
          <a:prstGeom prst="rect">
            <a:avLst/>
          </a:prstGeom>
        </p:spPr>
        <p:txBody>
          <a:bodyPr wrap="square" lIns="0" tIns="0" rIns="0" bIns="0" rtlCol="0" anchor="t">
            <a:spAutoFit/>
          </a:bodyPr>
          <a:lstStyle/>
          <a:p>
            <a:pPr algn="ctr"/>
            <a:r>
              <a:rPr lang="en-US" sz="3200">
                <a:solidFill>
                  <a:srgbClr val="232E54"/>
                </a:solidFill>
                <a:latin typeface="Saira Condensed Ultra-Bold"/>
                <a:ea typeface="+mn-lt"/>
                <a:cs typeface="+mn-lt"/>
              </a:rPr>
              <a:t>Carolina Rojas</a:t>
            </a:r>
          </a:p>
          <a:p>
            <a:pPr algn="ctr">
              <a:lnSpc>
                <a:spcPts val="3500"/>
              </a:lnSpc>
            </a:pPr>
            <a:endParaRPr lang="en-US" sz="2500">
              <a:solidFill>
                <a:srgbClr val="232E54"/>
              </a:solidFill>
              <a:ea typeface="+mn-lt"/>
              <a:cs typeface="+mn-lt"/>
            </a:endParaRPr>
          </a:p>
        </p:txBody>
      </p:sp>
      <p:sp>
        <p:nvSpPr>
          <p:cNvPr id="21" name="Freeform 21"/>
          <p:cNvSpPr/>
          <p:nvPr/>
        </p:nvSpPr>
        <p:spPr>
          <a:xfrm>
            <a:off x="255327" y="-1261917"/>
            <a:ext cx="8592227" cy="5864195"/>
          </a:xfrm>
          <a:custGeom>
            <a:avLst/>
            <a:gdLst/>
            <a:ahLst/>
            <a:cxnLst/>
            <a:rect l="l" t="t" r="r" b="b"/>
            <a:pathLst>
              <a:path w="8592227" h="5864195">
                <a:moveTo>
                  <a:pt x="0" y="0"/>
                </a:moveTo>
                <a:lnTo>
                  <a:pt x="8592227" y="0"/>
                </a:lnTo>
                <a:lnTo>
                  <a:pt x="8592227" y="5864196"/>
                </a:lnTo>
                <a:lnTo>
                  <a:pt x="0" y="58641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7">
            <a:extLst>
              <a:ext uri="{FF2B5EF4-FFF2-40B4-BE49-F238E27FC236}">
                <a16:creationId xmlns:a16="http://schemas.microsoft.com/office/drawing/2014/main" id="{6359E5A9-B2FB-9828-84A8-6262A86A727B}"/>
              </a:ext>
            </a:extLst>
          </p:cNvPr>
          <p:cNvSpPr txBox="1"/>
          <p:nvPr/>
        </p:nvSpPr>
        <p:spPr>
          <a:xfrm>
            <a:off x="7989055" y="7070413"/>
            <a:ext cx="9979033"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FF00"/>
                </a:solidFill>
                <a:latin typeface="Aharoni" panose="02010803020104030203" pitchFamily="2" charset="-79"/>
                <a:cs typeface="Aharoni" panose="02010803020104030203" pitchFamily="2" charset="-79"/>
              </a:rPr>
              <a:t> </a:t>
            </a:r>
            <a:r>
              <a:rPr lang="en-US" sz="2000" dirty="0">
                <a:solidFill>
                  <a:srgbClr val="FFFF00"/>
                </a:solidFill>
                <a:latin typeface="Aharoni" panose="02010803020104030203" pitchFamily="2" charset="-79"/>
                <a:cs typeface="Aharoni" panose="02010803020104030203" pitchFamily="2" charset="-79"/>
              </a:rPr>
              <a:t>Crop yield represents the output or result we're trying to predict</a:t>
            </a:r>
          </a:p>
          <a:p>
            <a:pPr marL="285750" indent="-285750">
              <a:buFont typeface="Arial" panose="020B0604020202020204" pitchFamily="34" charset="0"/>
              <a:buChar char="•"/>
            </a:pPr>
            <a:r>
              <a:rPr lang="el-GR" sz="2000" dirty="0">
                <a:solidFill>
                  <a:srgbClr val="ED6D31"/>
                </a:solidFill>
                <a:cs typeface="Aharoni" panose="02010803020104030203" pitchFamily="2" charset="-79"/>
              </a:rPr>
              <a:t>β</a:t>
            </a:r>
            <a:r>
              <a:rPr lang="el-GR" sz="2000" dirty="0">
                <a:solidFill>
                  <a:srgbClr val="ED6D31"/>
                </a:solidFill>
                <a:effectLst/>
                <a:cs typeface="Aharoni" panose="02010803020104030203" pitchFamily="2" charset="-79"/>
              </a:rPr>
              <a:t>0</a:t>
            </a:r>
            <a:r>
              <a:rPr lang="el-GR" sz="2000" dirty="0">
                <a:solidFill>
                  <a:srgbClr val="ED6D31"/>
                </a:solidFill>
                <a:cs typeface="Aharoni" panose="02010803020104030203" pitchFamily="2" charset="-79"/>
              </a:rPr>
              <a:t>​ </a:t>
            </a:r>
            <a:r>
              <a:rPr lang="en-US" sz="2000" dirty="0">
                <a:solidFill>
                  <a:srgbClr val="ED6D31"/>
                </a:solidFill>
                <a:latin typeface="Aharoni" panose="02010803020104030203" pitchFamily="2" charset="-79"/>
                <a:cs typeface="Aharoni" panose="02010803020104030203" pitchFamily="2" charset="-79"/>
              </a:rPr>
              <a:t>is the intercept term, which represents the value of the crop yield when both the amount of fertilizer and water are zero.</a:t>
            </a:r>
          </a:p>
          <a:p>
            <a:pPr marL="285750" indent="-285750">
              <a:buFont typeface="Arial" panose="020B0604020202020204" pitchFamily="34" charset="0"/>
              <a:buChar char="•"/>
            </a:pPr>
            <a:r>
              <a:rPr lang="el-GR" sz="2000" dirty="0">
                <a:solidFill>
                  <a:srgbClr val="FFFF00"/>
                </a:solidFill>
                <a:effectLst/>
                <a:cs typeface="Aharoni" panose="02010803020104030203" pitchFamily="2" charset="-79"/>
              </a:rPr>
              <a:t>β1</a:t>
            </a:r>
            <a:r>
              <a:rPr lang="el-GR" sz="2000" dirty="0">
                <a:solidFill>
                  <a:srgbClr val="FFFF00"/>
                </a:solidFill>
                <a:cs typeface="Aharoni" panose="02010803020104030203" pitchFamily="2" charset="-79"/>
              </a:rPr>
              <a:t>​ </a:t>
            </a:r>
            <a:r>
              <a:rPr lang="en-US" sz="2000" dirty="0">
                <a:solidFill>
                  <a:srgbClr val="FFFF00"/>
                </a:solidFill>
                <a:latin typeface="Aharoni" panose="02010803020104030203" pitchFamily="2" charset="-79"/>
                <a:cs typeface="Aharoni" panose="02010803020104030203" pitchFamily="2" charset="-79"/>
              </a:rPr>
              <a:t>is the coefficient for the amount of fertilizer. It tells us how much the crop yield is expected to increase (or decrease if negative) for each unit increase in the amount of fertilizer used</a:t>
            </a:r>
            <a:r>
              <a:rPr lang="en-US" sz="2000" dirty="0">
                <a:solidFill>
                  <a:srgbClr val="E9E15E"/>
                </a:solidFill>
                <a:latin typeface="Aharoni" panose="02010803020104030203" pitchFamily="2" charset="-79"/>
                <a:cs typeface="Aharoni" panose="02010803020104030203" pitchFamily="2" charset="-79"/>
              </a:rPr>
              <a:t>, </a:t>
            </a:r>
            <a:r>
              <a:rPr lang="en-US" sz="2000" dirty="0">
                <a:solidFill>
                  <a:srgbClr val="FF0000"/>
                </a:solidFill>
                <a:latin typeface="Aharoni" panose="02010803020104030203" pitchFamily="2" charset="-79"/>
                <a:cs typeface="Aharoni" panose="02010803020104030203" pitchFamily="2" charset="-79"/>
              </a:rPr>
              <a:t>assuming all other factors remain constant.</a:t>
            </a:r>
          </a:p>
          <a:p>
            <a:pPr marL="285750" indent="-285750">
              <a:buFont typeface="Arial" panose="020B0604020202020204" pitchFamily="34" charset="0"/>
              <a:buChar char="•"/>
            </a:pPr>
            <a:r>
              <a:rPr lang="el-GR" sz="2000" dirty="0">
                <a:solidFill>
                  <a:srgbClr val="ED6D31"/>
                </a:solidFill>
                <a:effectLst/>
                <a:cs typeface="Aharoni" panose="02010803020104030203" pitchFamily="2" charset="-79"/>
              </a:rPr>
              <a:t>β2</a:t>
            </a:r>
            <a:r>
              <a:rPr lang="el-GR" sz="2000" dirty="0">
                <a:solidFill>
                  <a:srgbClr val="ED6D31"/>
                </a:solidFill>
                <a:cs typeface="Aharoni" panose="02010803020104030203" pitchFamily="2" charset="-79"/>
              </a:rPr>
              <a:t>​ </a:t>
            </a:r>
            <a:r>
              <a:rPr lang="en-US" sz="2000" dirty="0">
                <a:solidFill>
                  <a:srgbClr val="ED6D31"/>
                </a:solidFill>
                <a:latin typeface="Aharoni" panose="02010803020104030203" pitchFamily="2" charset="-79"/>
                <a:cs typeface="Aharoni" panose="02010803020104030203" pitchFamily="2" charset="-79"/>
              </a:rPr>
              <a:t>is the coefficient for the amount of water. It tells us how much the crop yield is expected to increase (or decrease if negative) for each unit increase in the amount of water applied, </a:t>
            </a:r>
            <a:r>
              <a:rPr lang="en-US" sz="2000" dirty="0">
                <a:solidFill>
                  <a:srgbClr val="FF0000"/>
                </a:solidFill>
                <a:latin typeface="Aharoni" panose="02010803020104030203" pitchFamily="2" charset="-79"/>
                <a:cs typeface="Aharoni" panose="02010803020104030203" pitchFamily="2" charset="-79"/>
              </a:rPr>
              <a:t>assuming all other factors remain constant.</a:t>
            </a:r>
          </a:p>
        </p:txBody>
      </p:sp>
    </p:spTree>
    <p:extLst>
      <p:ext uri="{BB962C8B-B14F-4D97-AF65-F5344CB8AC3E}">
        <p14:creationId xmlns:p14="http://schemas.microsoft.com/office/powerpoint/2010/main" val="2837638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43762"/>
            <a:ext cx="5592393" cy="10530762"/>
            <a:chOff x="0" y="-47625"/>
            <a:chExt cx="1092614" cy="2057447"/>
          </a:xfrm>
        </p:grpSpPr>
        <p:sp>
          <p:nvSpPr>
            <p:cNvPr id="3" name="Freeform 3"/>
            <p:cNvSpPr/>
            <p:nvPr/>
          </p:nvSpPr>
          <p:spPr>
            <a:xfrm>
              <a:off x="0" y="0"/>
              <a:ext cx="1092614" cy="2009822"/>
            </a:xfrm>
            <a:custGeom>
              <a:avLst/>
              <a:gdLst/>
              <a:ahLst/>
              <a:cxnLst/>
              <a:rect l="l" t="t" r="r" b="b"/>
              <a:pathLst>
                <a:path w="1092614" h="2009822">
                  <a:moveTo>
                    <a:pt x="0" y="0"/>
                  </a:moveTo>
                  <a:lnTo>
                    <a:pt x="1092614" y="0"/>
                  </a:lnTo>
                  <a:lnTo>
                    <a:pt x="1092614" y="2009822"/>
                  </a:lnTo>
                  <a:lnTo>
                    <a:pt x="0" y="2009822"/>
                  </a:lnTo>
                  <a:close/>
                </a:path>
              </a:pathLst>
            </a:custGeom>
            <a:solidFill>
              <a:srgbClr val="232E54"/>
            </a:solidFill>
          </p:spPr>
          <p:txBody>
            <a:bodyPr/>
            <a:lstStyle/>
            <a:p>
              <a:endParaRPr lang="en-US"/>
            </a:p>
          </p:txBody>
        </p:sp>
        <p:sp>
          <p:nvSpPr>
            <p:cNvPr id="4" name="TextBox 4"/>
            <p:cNvSpPr txBox="1"/>
            <p:nvPr/>
          </p:nvSpPr>
          <p:spPr>
            <a:xfrm>
              <a:off x="0" y="-47625"/>
              <a:ext cx="1092614" cy="2057447"/>
            </a:xfrm>
            <a:prstGeom prst="rect">
              <a:avLst/>
            </a:prstGeom>
          </p:spPr>
          <p:txBody>
            <a:bodyPr lIns="50800" tIns="50800" rIns="50800" bIns="50800" rtlCol="0" anchor="ctr"/>
            <a:lstStyle/>
            <a:p>
              <a:pPr algn="ctr">
                <a:lnSpc>
                  <a:spcPts val="3500"/>
                </a:lnSpc>
              </a:pPr>
              <a:endParaRPr/>
            </a:p>
          </p:txBody>
        </p:sp>
      </p:grpSp>
      <p:grpSp>
        <p:nvGrpSpPr>
          <p:cNvPr id="5" name="Group 5"/>
          <p:cNvGrpSpPr/>
          <p:nvPr/>
        </p:nvGrpSpPr>
        <p:grpSpPr>
          <a:xfrm>
            <a:off x="3086759" y="4813672"/>
            <a:ext cx="5247986" cy="4288455"/>
            <a:chOff x="-157682" y="-47625"/>
            <a:chExt cx="1025325" cy="837857"/>
          </a:xfrm>
        </p:grpSpPr>
        <p:sp>
          <p:nvSpPr>
            <p:cNvPr id="6" name="Freeform 6"/>
            <p:cNvSpPr/>
            <p:nvPr/>
          </p:nvSpPr>
          <p:spPr>
            <a:xfrm>
              <a:off x="-157682" y="35501"/>
              <a:ext cx="867643" cy="754731"/>
            </a:xfrm>
            <a:custGeom>
              <a:avLst/>
              <a:gdLst/>
              <a:ahLst/>
              <a:cxnLst/>
              <a:rect l="l" t="t" r="r" b="b"/>
              <a:pathLst>
                <a:path w="867643" h="754731">
                  <a:moveTo>
                    <a:pt x="0" y="0"/>
                  </a:moveTo>
                  <a:lnTo>
                    <a:pt x="867643" y="0"/>
                  </a:lnTo>
                  <a:lnTo>
                    <a:pt x="867643" y="754731"/>
                  </a:lnTo>
                  <a:lnTo>
                    <a:pt x="0" y="754731"/>
                  </a:lnTo>
                  <a:close/>
                </a:path>
              </a:pathLst>
            </a:custGeom>
            <a:solidFill>
              <a:srgbClr val="F7C934"/>
            </a:solidFill>
          </p:spPr>
          <p:txBody>
            <a:bodyPr/>
            <a:lstStyle/>
            <a:p>
              <a:endParaRPr lang="en-US"/>
            </a:p>
          </p:txBody>
        </p:sp>
        <p:sp>
          <p:nvSpPr>
            <p:cNvPr id="7" name="TextBox 7"/>
            <p:cNvSpPr txBox="1"/>
            <p:nvPr/>
          </p:nvSpPr>
          <p:spPr>
            <a:xfrm>
              <a:off x="0" y="-47625"/>
              <a:ext cx="867643" cy="802356"/>
            </a:xfrm>
            <a:prstGeom prst="rect">
              <a:avLst/>
            </a:prstGeom>
          </p:spPr>
          <p:txBody>
            <a:bodyPr lIns="50800" tIns="50800" rIns="50800" bIns="50800" rtlCol="0" anchor="ctr"/>
            <a:lstStyle/>
            <a:p>
              <a:pPr algn="ctr">
                <a:lnSpc>
                  <a:spcPts val="3500"/>
                </a:lnSpc>
              </a:pPr>
              <a:endParaRPr/>
            </a:p>
          </p:txBody>
        </p:sp>
      </p:grpSp>
      <p:sp>
        <p:nvSpPr>
          <p:cNvPr id="10" name="Freeform 10"/>
          <p:cNvSpPr/>
          <p:nvPr/>
        </p:nvSpPr>
        <p:spPr>
          <a:xfrm>
            <a:off x="1684052" y="5210359"/>
            <a:ext cx="1565227" cy="1565224"/>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7C934"/>
          </a:solidFill>
        </p:spPr>
        <p:txBody>
          <a:bodyPr/>
          <a:lstStyle/>
          <a:p>
            <a:endParaRPr lang="en-US"/>
          </a:p>
        </p:txBody>
      </p:sp>
      <p:sp>
        <p:nvSpPr>
          <p:cNvPr id="11" name="Freeform 11"/>
          <p:cNvSpPr/>
          <p:nvPr/>
        </p:nvSpPr>
        <p:spPr>
          <a:xfrm>
            <a:off x="9332542" y="3308332"/>
            <a:ext cx="858337" cy="967140"/>
          </a:xfrm>
          <a:custGeom>
            <a:avLst/>
            <a:gdLst/>
            <a:ahLst/>
            <a:cxnLst/>
            <a:rect l="l" t="t" r="r" b="b"/>
            <a:pathLst>
              <a:path w="858337" h="967140">
                <a:moveTo>
                  <a:pt x="0" y="0"/>
                </a:moveTo>
                <a:lnTo>
                  <a:pt x="858337" y="0"/>
                </a:lnTo>
                <a:lnTo>
                  <a:pt x="858337" y="967140"/>
                </a:lnTo>
                <a:lnTo>
                  <a:pt x="0" y="9671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 name="Freeform 12"/>
          <p:cNvSpPr/>
          <p:nvPr/>
        </p:nvSpPr>
        <p:spPr>
          <a:xfrm>
            <a:off x="9332542" y="5499392"/>
            <a:ext cx="962644" cy="957831"/>
          </a:xfrm>
          <a:custGeom>
            <a:avLst/>
            <a:gdLst/>
            <a:ahLst/>
            <a:cxnLst/>
            <a:rect l="l" t="t" r="r" b="b"/>
            <a:pathLst>
              <a:path w="962644" h="957831">
                <a:moveTo>
                  <a:pt x="0" y="0"/>
                </a:moveTo>
                <a:lnTo>
                  <a:pt x="962644" y="0"/>
                </a:lnTo>
                <a:lnTo>
                  <a:pt x="962644" y="957831"/>
                </a:lnTo>
                <a:lnTo>
                  <a:pt x="0" y="9578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5" name="TextBox 15"/>
          <p:cNvSpPr txBox="1"/>
          <p:nvPr/>
        </p:nvSpPr>
        <p:spPr>
          <a:xfrm>
            <a:off x="3691058" y="6443239"/>
            <a:ext cx="2838712" cy="405880"/>
          </a:xfrm>
          <a:prstGeom prst="rect">
            <a:avLst/>
          </a:prstGeom>
        </p:spPr>
        <p:txBody>
          <a:bodyPr lIns="0" tIns="0" rIns="0" bIns="0" rtlCol="0" anchor="t">
            <a:spAutoFit/>
          </a:bodyPr>
          <a:lstStyle/>
          <a:p>
            <a:pPr algn="ctr">
              <a:lnSpc>
                <a:spcPts val="3080"/>
              </a:lnSpc>
            </a:pPr>
            <a:r>
              <a:rPr lang="en-US" sz="2800">
                <a:solidFill>
                  <a:srgbClr val="232E54"/>
                </a:solidFill>
                <a:latin typeface="Saira Condensed Ultra-Bold"/>
              </a:rPr>
              <a:t>3rd Speaker</a:t>
            </a:r>
            <a:endParaRPr lang="en-US" sz="2800">
              <a:latin typeface="Saira Condensed Ultra-Bold"/>
            </a:endParaRPr>
          </a:p>
        </p:txBody>
      </p:sp>
      <p:sp>
        <p:nvSpPr>
          <p:cNvPr id="16" name="TextBox 16"/>
          <p:cNvSpPr txBox="1"/>
          <p:nvPr/>
        </p:nvSpPr>
        <p:spPr>
          <a:xfrm>
            <a:off x="10294647" y="1670403"/>
            <a:ext cx="5999669" cy="750205"/>
          </a:xfrm>
          <a:prstGeom prst="rect">
            <a:avLst/>
          </a:prstGeom>
        </p:spPr>
        <p:txBody>
          <a:bodyPr lIns="0" tIns="0" rIns="0" bIns="0" rtlCol="0" anchor="t">
            <a:spAutoFit/>
          </a:bodyPr>
          <a:lstStyle/>
          <a:p>
            <a:pPr>
              <a:lnSpc>
                <a:spcPts val="5821"/>
              </a:lnSpc>
            </a:pPr>
            <a:r>
              <a:rPr lang="en-US" sz="5000">
                <a:solidFill>
                  <a:srgbClr val="FFFFFF"/>
                </a:solidFill>
                <a:latin typeface="Saira Condensed Ultra-Bold"/>
              </a:rPr>
              <a:t>Random Forest</a:t>
            </a:r>
            <a:endParaRPr lang="en-US"/>
          </a:p>
        </p:txBody>
      </p:sp>
      <p:sp>
        <p:nvSpPr>
          <p:cNvPr id="17" name="TextBox 17"/>
          <p:cNvSpPr txBox="1"/>
          <p:nvPr/>
        </p:nvSpPr>
        <p:spPr>
          <a:xfrm>
            <a:off x="10427434" y="3382552"/>
            <a:ext cx="6124633" cy="1737014"/>
          </a:xfrm>
          <a:prstGeom prst="rect">
            <a:avLst/>
          </a:prstGeom>
        </p:spPr>
        <p:txBody>
          <a:bodyPr lIns="0" tIns="0" rIns="0" bIns="0" rtlCol="0" anchor="t">
            <a:spAutoFit/>
          </a:bodyPr>
          <a:lstStyle/>
          <a:p>
            <a:pPr>
              <a:lnSpc>
                <a:spcPts val="2718"/>
              </a:lnSpc>
            </a:pPr>
            <a:r>
              <a:rPr lang="en-US" sz="2400" b="1" dirty="0">
                <a:solidFill>
                  <a:srgbClr val="FFFFFF"/>
                </a:solidFill>
                <a:latin typeface="Aharoni"/>
                <a:cs typeface="Aharoni"/>
              </a:rPr>
              <a:t>Random forest algorithm is the use of multiple decision trees to reach a single result. It specifically handle continuous data (regression) and categorical variables (classification) </a:t>
            </a:r>
          </a:p>
        </p:txBody>
      </p:sp>
      <p:sp>
        <p:nvSpPr>
          <p:cNvPr id="18" name="TextBox 18"/>
          <p:cNvSpPr txBox="1"/>
          <p:nvPr/>
        </p:nvSpPr>
        <p:spPr>
          <a:xfrm>
            <a:off x="10725252" y="5424657"/>
            <a:ext cx="6124633" cy="2431948"/>
          </a:xfrm>
          <a:prstGeom prst="rect">
            <a:avLst/>
          </a:prstGeom>
        </p:spPr>
        <p:txBody>
          <a:bodyPr lIns="0" tIns="0" rIns="0" bIns="0" rtlCol="0" anchor="t">
            <a:spAutoFit/>
          </a:bodyPr>
          <a:lstStyle/>
          <a:p>
            <a:pPr>
              <a:lnSpc>
                <a:spcPts val="2718"/>
              </a:lnSpc>
            </a:pPr>
            <a:r>
              <a:rPr lang="en-US" sz="2800" dirty="0">
                <a:solidFill>
                  <a:srgbClr val="FFFFFF"/>
                </a:solidFill>
                <a:latin typeface="Glacial Indifference"/>
                <a:cs typeface="Glacial Indifference"/>
              </a:rPr>
              <a:t>Example of a random forest model would be picking out a car to buy. It will take multiple cars that you are looking at and based off the data of what you are looking for specifically (color, model, year, price) it will go through and predict which car is best to your liking. </a:t>
            </a:r>
          </a:p>
        </p:txBody>
      </p:sp>
      <p:sp>
        <p:nvSpPr>
          <p:cNvPr id="20" name="TextBox 20"/>
          <p:cNvSpPr txBox="1"/>
          <p:nvPr/>
        </p:nvSpPr>
        <p:spPr>
          <a:xfrm>
            <a:off x="3925019" y="5986233"/>
            <a:ext cx="2368782" cy="459741"/>
          </a:xfrm>
          <a:prstGeom prst="rect">
            <a:avLst/>
          </a:prstGeom>
        </p:spPr>
        <p:txBody>
          <a:bodyPr lIns="0" tIns="0" rIns="0" bIns="0" rtlCol="0" anchor="t">
            <a:spAutoFit/>
          </a:bodyPr>
          <a:lstStyle/>
          <a:p>
            <a:pPr algn="ctr">
              <a:lnSpc>
                <a:spcPts val="3500"/>
              </a:lnSpc>
            </a:pPr>
            <a:r>
              <a:rPr lang="en-US" sz="3200">
                <a:solidFill>
                  <a:srgbClr val="232E54"/>
                </a:solidFill>
                <a:latin typeface="Saira Condensed Ultra-Bold"/>
              </a:rPr>
              <a:t>Zoe Shields</a:t>
            </a:r>
            <a:endParaRPr lang="en-US" sz="3200">
              <a:latin typeface="Saira Condensed Ultra-Bold"/>
            </a:endParaRPr>
          </a:p>
        </p:txBody>
      </p:sp>
      <p:sp>
        <p:nvSpPr>
          <p:cNvPr id="21" name="Freeform 21"/>
          <p:cNvSpPr/>
          <p:nvPr/>
        </p:nvSpPr>
        <p:spPr>
          <a:xfrm>
            <a:off x="255327" y="-1261917"/>
            <a:ext cx="8592227" cy="5864195"/>
          </a:xfrm>
          <a:custGeom>
            <a:avLst/>
            <a:gdLst/>
            <a:ahLst/>
            <a:cxnLst/>
            <a:rect l="l" t="t" r="r" b="b"/>
            <a:pathLst>
              <a:path w="8592227" h="5864195">
                <a:moveTo>
                  <a:pt x="0" y="0"/>
                </a:moveTo>
                <a:lnTo>
                  <a:pt x="8592227" y="0"/>
                </a:lnTo>
                <a:lnTo>
                  <a:pt x="8592227" y="5864196"/>
                </a:lnTo>
                <a:lnTo>
                  <a:pt x="0" y="58641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extLst>
      <p:ext uri="{BB962C8B-B14F-4D97-AF65-F5344CB8AC3E}">
        <p14:creationId xmlns:p14="http://schemas.microsoft.com/office/powerpoint/2010/main" val="1514397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857585" y="878582"/>
            <a:ext cx="14572830" cy="1163780"/>
          </a:xfrm>
          <a:prstGeom prst="rect">
            <a:avLst/>
          </a:prstGeom>
        </p:spPr>
        <p:txBody>
          <a:bodyPr lIns="0" tIns="0" rIns="0" bIns="0" rtlCol="0" anchor="t">
            <a:spAutoFit/>
          </a:bodyPr>
          <a:lstStyle/>
          <a:p>
            <a:pPr algn="ctr">
              <a:lnSpc>
                <a:spcPts val="8880"/>
              </a:lnSpc>
            </a:pPr>
            <a:r>
              <a:rPr lang="en-US" sz="8000">
                <a:solidFill>
                  <a:srgbClr val="FFFFFF"/>
                </a:solidFill>
                <a:latin typeface="Saira Condensed Ultra-Bold"/>
              </a:rPr>
              <a:t>Describing the Data Set</a:t>
            </a:r>
            <a:endParaRPr lang="en-US"/>
          </a:p>
        </p:txBody>
      </p:sp>
      <p:sp>
        <p:nvSpPr>
          <p:cNvPr id="6" name="TextBox 6"/>
          <p:cNvSpPr txBox="1"/>
          <p:nvPr/>
        </p:nvSpPr>
        <p:spPr>
          <a:xfrm>
            <a:off x="1028700" y="2699027"/>
            <a:ext cx="16230600" cy="7617470"/>
          </a:xfrm>
          <a:prstGeom prst="rect">
            <a:avLst/>
          </a:prstGeom>
        </p:spPr>
        <p:txBody>
          <a:bodyPr lIns="0" tIns="0" rIns="0" bIns="0" rtlCol="0" anchor="t">
            <a:spAutoFit/>
          </a:bodyPr>
          <a:lstStyle/>
          <a:p>
            <a:pPr>
              <a:lnSpc>
                <a:spcPts val="3300"/>
              </a:lnSpc>
            </a:pPr>
            <a:r>
              <a:rPr lang="en-US" sz="2800" b="1" dirty="0">
                <a:solidFill>
                  <a:srgbClr val="FFFFFF"/>
                </a:solidFill>
                <a:latin typeface="Aharoni"/>
                <a:cs typeface="Aharoni"/>
              </a:rPr>
              <a:t>Our data set, "</a:t>
            </a:r>
            <a:r>
              <a:rPr lang="en-US" sz="2800" b="1" dirty="0" err="1">
                <a:solidFill>
                  <a:srgbClr val="FFFFFF"/>
                </a:solidFill>
                <a:latin typeface="Aharoni"/>
                <a:cs typeface="Aharoni"/>
              </a:rPr>
              <a:t>car_data.csv</a:t>
            </a:r>
            <a:r>
              <a:rPr lang="en-US" sz="2800" b="1" dirty="0">
                <a:solidFill>
                  <a:srgbClr val="FFFFFF"/>
                </a:solidFill>
                <a:latin typeface="Aharoni"/>
                <a:cs typeface="Aharoni"/>
              </a:rPr>
              <a:t>" consists of 301 rows and 9 columns. The attribute names (columns) are:</a:t>
            </a:r>
            <a:endParaRPr lang="en-US" sz="2800" b="1" dirty="0">
              <a:latin typeface="Aharoni"/>
              <a:cs typeface="Aharoni"/>
            </a:endParaRPr>
          </a:p>
          <a:p>
            <a:pPr marL="457200" indent="-457200">
              <a:lnSpc>
                <a:spcPts val="3300"/>
              </a:lnSpc>
              <a:buFont typeface="Arial"/>
              <a:buChar char="•"/>
            </a:pPr>
            <a:r>
              <a:rPr lang="en-US" sz="2800" b="1" dirty="0">
                <a:latin typeface="Aharoni"/>
                <a:cs typeface="Aharoni"/>
              </a:rPr>
              <a:t>Car Name</a:t>
            </a:r>
          </a:p>
          <a:p>
            <a:pPr marL="457200" indent="-457200">
              <a:lnSpc>
                <a:spcPts val="3300"/>
              </a:lnSpc>
              <a:buFont typeface="Arial"/>
              <a:buChar char="•"/>
            </a:pPr>
            <a:r>
              <a:rPr lang="en-US" sz="2800" b="1" dirty="0">
                <a:latin typeface="Aharoni"/>
                <a:cs typeface="Aharoni"/>
              </a:rPr>
              <a:t>Year</a:t>
            </a:r>
          </a:p>
          <a:p>
            <a:pPr marL="457200" indent="-457200">
              <a:lnSpc>
                <a:spcPts val="3300"/>
              </a:lnSpc>
              <a:buFont typeface="Arial"/>
              <a:buChar char="•"/>
            </a:pPr>
            <a:r>
              <a:rPr lang="en-US" sz="2800" b="1" dirty="0" err="1">
                <a:latin typeface="Aharoni"/>
                <a:cs typeface="Aharoni"/>
              </a:rPr>
              <a:t>Selling_Price</a:t>
            </a:r>
            <a:endParaRPr lang="en-US" sz="2800" b="1" dirty="0">
              <a:latin typeface="Aharoni"/>
              <a:cs typeface="Aharoni"/>
            </a:endParaRPr>
          </a:p>
          <a:p>
            <a:pPr marL="457200" indent="-457200">
              <a:lnSpc>
                <a:spcPts val="3300"/>
              </a:lnSpc>
              <a:buFont typeface="Arial"/>
              <a:buChar char="•"/>
            </a:pPr>
            <a:r>
              <a:rPr lang="en-US" sz="2800" b="1" dirty="0" err="1">
                <a:latin typeface="Aharoni"/>
                <a:cs typeface="Aharoni"/>
              </a:rPr>
              <a:t>Present_Price</a:t>
            </a:r>
            <a:endParaRPr lang="en-US" sz="2800" b="1" dirty="0">
              <a:latin typeface="Aharoni"/>
              <a:cs typeface="Aharoni"/>
            </a:endParaRPr>
          </a:p>
          <a:p>
            <a:pPr marL="457200" indent="-457200">
              <a:lnSpc>
                <a:spcPts val="3300"/>
              </a:lnSpc>
              <a:buFont typeface="Arial"/>
              <a:buChar char="•"/>
            </a:pPr>
            <a:r>
              <a:rPr lang="en-US" sz="2800" b="1" dirty="0" err="1">
                <a:latin typeface="Aharoni"/>
                <a:cs typeface="Aharoni"/>
              </a:rPr>
              <a:t>Kms_Driven</a:t>
            </a:r>
            <a:endParaRPr lang="en-US" sz="2800" b="1" dirty="0">
              <a:latin typeface="Aharoni"/>
              <a:cs typeface="Aharoni"/>
            </a:endParaRPr>
          </a:p>
          <a:p>
            <a:pPr marL="457200" indent="-457200">
              <a:lnSpc>
                <a:spcPts val="3300"/>
              </a:lnSpc>
              <a:buFont typeface="Arial"/>
              <a:buChar char="•"/>
            </a:pPr>
            <a:r>
              <a:rPr lang="en-US" sz="2800" b="1" dirty="0" err="1">
                <a:latin typeface="Aharoni"/>
                <a:cs typeface="Aharoni"/>
              </a:rPr>
              <a:t>Fuel_Type</a:t>
            </a:r>
            <a:endParaRPr lang="en-US" sz="2800" b="1" dirty="0">
              <a:latin typeface="Aharoni"/>
              <a:cs typeface="Aharoni"/>
            </a:endParaRPr>
          </a:p>
          <a:p>
            <a:pPr marL="457200" indent="-457200">
              <a:lnSpc>
                <a:spcPts val="3300"/>
              </a:lnSpc>
              <a:buFont typeface="Arial"/>
              <a:buChar char="•"/>
            </a:pPr>
            <a:r>
              <a:rPr lang="en-US" sz="2800" b="1" dirty="0" err="1">
                <a:latin typeface="Aharoni"/>
                <a:cs typeface="Aharoni"/>
              </a:rPr>
              <a:t>Seller_Type</a:t>
            </a:r>
            <a:endParaRPr lang="en-US" sz="2800" b="1" dirty="0">
              <a:latin typeface="Aharoni"/>
              <a:cs typeface="Aharoni"/>
            </a:endParaRPr>
          </a:p>
          <a:p>
            <a:pPr marL="457200" indent="-457200">
              <a:lnSpc>
                <a:spcPts val="3300"/>
              </a:lnSpc>
              <a:buFont typeface="Arial"/>
              <a:buChar char="•"/>
            </a:pPr>
            <a:r>
              <a:rPr lang="en-US" sz="2800" b="1" dirty="0">
                <a:latin typeface="Aharoni"/>
                <a:cs typeface="Aharoni"/>
              </a:rPr>
              <a:t>Transmission</a:t>
            </a:r>
          </a:p>
          <a:p>
            <a:pPr marL="457200" indent="-457200">
              <a:lnSpc>
                <a:spcPts val="3300"/>
              </a:lnSpc>
              <a:buFont typeface="Arial"/>
              <a:buChar char="•"/>
            </a:pPr>
            <a:r>
              <a:rPr lang="en-US" sz="2800" b="1" dirty="0">
                <a:latin typeface="Aharoni"/>
                <a:cs typeface="Aharoni"/>
              </a:rPr>
              <a:t>Owner</a:t>
            </a:r>
          </a:p>
          <a:p>
            <a:pPr marL="457200" indent="-457200">
              <a:lnSpc>
                <a:spcPts val="3300"/>
              </a:lnSpc>
              <a:buFont typeface="Arial"/>
              <a:buChar char="•"/>
            </a:pPr>
            <a:endParaRPr lang="en-US" sz="2800" b="1" dirty="0">
              <a:latin typeface="Aharoni"/>
              <a:cs typeface="Aharoni"/>
            </a:endParaRPr>
          </a:p>
          <a:p>
            <a:pPr>
              <a:lnSpc>
                <a:spcPts val="3300"/>
              </a:lnSpc>
            </a:pPr>
            <a:r>
              <a:rPr lang="en-US" sz="2800" b="1" dirty="0">
                <a:latin typeface="Aharoni"/>
                <a:cs typeface="Aharoni"/>
              </a:rPr>
              <a:t>Every row is a record, based on a used car.</a:t>
            </a:r>
          </a:p>
          <a:p>
            <a:pPr>
              <a:lnSpc>
                <a:spcPts val="3300"/>
              </a:lnSpc>
            </a:pPr>
            <a:endParaRPr lang="en-US" dirty="0"/>
          </a:p>
          <a:p>
            <a:pPr>
              <a:lnSpc>
                <a:spcPts val="3300"/>
              </a:lnSpc>
            </a:pPr>
            <a:r>
              <a:rPr lang="en-US" sz="2800" b="1" dirty="0">
                <a:latin typeface="Aharoni"/>
                <a:cs typeface="Aharoni"/>
              </a:rPr>
              <a:t>The attributes Car Name, </a:t>
            </a:r>
            <a:r>
              <a:rPr lang="en-US" sz="2800" b="1" dirty="0" err="1">
                <a:latin typeface="Aharoni"/>
                <a:cs typeface="Aharoni"/>
              </a:rPr>
              <a:t>Fuel_Type</a:t>
            </a:r>
            <a:r>
              <a:rPr lang="en-US" sz="2800" b="1" dirty="0">
                <a:latin typeface="Aharoni"/>
                <a:cs typeface="Aharoni"/>
              </a:rPr>
              <a:t>, </a:t>
            </a:r>
            <a:r>
              <a:rPr lang="en-US" sz="2800" b="1" dirty="0" err="1">
                <a:latin typeface="Aharoni"/>
                <a:cs typeface="Aharoni"/>
              </a:rPr>
              <a:t>Seller_Type</a:t>
            </a:r>
            <a:r>
              <a:rPr lang="en-US" sz="2800" b="1" dirty="0">
                <a:latin typeface="Aharoni"/>
                <a:cs typeface="Aharoni"/>
              </a:rPr>
              <a:t>, and Transmission contain categorical data.</a:t>
            </a:r>
          </a:p>
          <a:p>
            <a:pPr>
              <a:lnSpc>
                <a:spcPts val="3300"/>
              </a:lnSpc>
            </a:pPr>
            <a:endParaRPr lang="en-US" sz="2800" b="1" dirty="0">
              <a:latin typeface="Aharoni"/>
              <a:cs typeface="Aharoni"/>
            </a:endParaRPr>
          </a:p>
          <a:p>
            <a:pPr>
              <a:lnSpc>
                <a:spcPts val="3300"/>
              </a:lnSpc>
            </a:pPr>
            <a:r>
              <a:rPr lang="en-US" sz="2800" b="1" dirty="0">
                <a:latin typeface="Aharoni"/>
                <a:cs typeface="Aharoni"/>
              </a:rPr>
              <a:t>There are no missing values in the data.</a:t>
            </a:r>
          </a:p>
          <a:p>
            <a:pPr algn="ctr">
              <a:lnSpc>
                <a:spcPts val="3300"/>
              </a:lnSpc>
            </a:pPr>
            <a:endParaRPr lang="en-US" sz="3000" dirty="0">
              <a:latin typeface="TT Commons Pro Expanded"/>
            </a:endParaRPr>
          </a:p>
        </p:txBody>
      </p:sp>
      <p:sp>
        <p:nvSpPr>
          <p:cNvPr id="13" name="AutoShape 13"/>
          <p:cNvSpPr/>
          <p:nvPr/>
        </p:nvSpPr>
        <p:spPr>
          <a:xfrm rot="7651">
            <a:off x="3794887" y="2220179"/>
            <a:ext cx="10698225" cy="0"/>
          </a:xfrm>
          <a:prstGeom prst="line">
            <a:avLst/>
          </a:prstGeom>
          <a:ln w="47625" cap="flat">
            <a:solidFill>
              <a:srgbClr val="FFFFFF"/>
            </a:solidFill>
            <a:prstDash val="solid"/>
            <a:headEnd type="oval" w="lg" len="lg"/>
            <a:tailEnd type="oval" w="lg" len="lg"/>
          </a:ln>
        </p:spPr>
        <p:txBody>
          <a:bodyPr/>
          <a:lstStyle/>
          <a:p>
            <a:endParaRPr lang="en-US"/>
          </a:p>
        </p:txBody>
      </p:sp>
      <p:pic>
        <p:nvPicPr>
          <p:cNvPr id="2" name="Picture 1" descr="A screenshot of a graph&#10;&#10;Description automatically generated">
            <a:extLst>
              <a:ext uri="{FF2B5EF4-FFF2-40B4-BE49-F238E27FC236}">
                <a16:creationId xmlns:a16="http://schemas.microsoft.com/office/drawing/2014/main" id="{F8C4EB28-1541-720E-18F9-2E878D8DDD90}"/>
              </a:ext>
            </a:extLst>
          </p:cNvPr>
          <p:cNvPicPr>
            <a:picLocks noChangeAspect="1"/>
          </p:cNvPicPr>
          <p:nvPr/>
        </p:nvPicPr>
        <p:blipFill>
          <a:blip r:embed="rId2"/>
          <a:stretch>
            <a:fillRect/>
          </a:stretch>
        </p:blipFill>
        <p:spPr>
          <a:xfrm>
            <a:off x="6914678" y="3625260"/>
            <a:ext cx="7708165" cy="3045925"/>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D82CE45F-7BD2-3BDD-7925-058478EDEA5D}"/>
              </a:ext>
            </a:extLst>
          </p:cNvPr>
          <p:cNvPicPr>
            <a:picLocks noChangeAspect="1"/>
          </p:cNvPicPr>
          <p:nvPr/>
        </p:nvPicPr>
        <p:blipFill>
          <a:blip r:embed="rId3"/>
          <a:stretch>
            <a:fillRect/>
          </a:stretch>
        </p:blipFill>
        <p:spPr>
          <a:xfrm>
            <a:off x="15086655" y="4743607"/>
            <a:ext cx="2680856" cy="3293605"/>
          </a:xfrm>
          <a:prstGeom prst="rect">
            <a:avLst/>
          </a:prstGeom>
        </p:spPr>
      </p:pic>
    </p:spTree>
    <p:extLst>
      <p:ext uri="{BB962C8B-B14F-4D97-AF65-F5344CB8AC3E}">
        <p14:creationId xmlns:p14="http://schemas.microsoft.com/office/powerpoint/2010/main" val="2145359937"/>
      </p:ext>
    </p:extLst>
  </p:cSld>
  <p:clrMapOvr>
    <a:masterClrMapping/>
  </p:clrMapOvr>
</p:sld>
</file>

<file path=ppt/theme/theme1.xml><?xml version="1.0" encoding="utf-8"?>
<a:theme xmlns:a="http://schemas.openxmlformats.org/drawingml/2006/main" name="Parcel">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{439125D7-04E8-3B49-BB76-CA334CDE9F9C}tf10001120</Template>
  <TotalTime>640</TotalTime>
  <Words>949</Words>
  <Application>Microsoft Macintosh PowerPoint</Application>
  <PresentationFormat>Custom</PresentationFormat>
  <Paragraphs>82</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Aharoni</vt:lpstr>
      <vt:lpstr>Saira Condensed Ultra-Bold</vt:lpstr>
      <vt:lpstr>Saira Condensed Medium</vt:lpstr>
      <vt:lpstr>Glacial Indifference</vt:lpstr>
      <vt:lpstr>Wingdings</vt:lpstr>
      <vt:lpstr>Gill Sans MT</vt:lpstr>
      <vt:lpstr>TT Commons Pro Expanded</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Navy Modern Drone Navigation System Technology Presentation</dc:title>
  <cp:lastModifiedBy>Arlenis Rojas Burgos</cp:lastModifiedBy>
  <cp:revision>3</cp:revision>
  <dcterms:created xsi:type="dcterms:W3CDTF">2006-08-16T00:00:00Z</dcterms:created>
  <dcterms:modified xsi:type="dcterms:W3CDTF">2024-04-25T05:52:36Z</dcterms:modified>
  <dc:identifier>DAF8aesKqIY</dc:identifier>
</cp:coreProperties>
</file>