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60" r:id="rId4"/>
    <p:sldId id="285" r:id="rId5"/>
    <p:sldId id="261" r:id="rId6"/>
    <p:sldId id="286" r:id="rId7"/>
    <p:sldId id="264" r:id="rId8"/>
    <p:sldId id="265" r:id="rId9"/>
    <p:sldId id="266" r:id="rId10"/>
    <p:sldId id="287" r:id="rId11"/>
    <p:sldId id="288" r:id="rId12"/>
    <p:sldId id="267" r:id="rId13"/>
    <p:sldId id="289" r:id="rId14"/>
    <p:sldId id="268" r:id="rId15"/>
    <p:sldId id="271" r:id="rId16"/>
    <p:sldId id="279" r:id="rId17"/>
  </p:sldIdLst>
  <p:sldSz cx="9144000" cy="5143500" type="screen16x9"/>
  <p:notesSz cx="6858000" cy="9144000"/>
  <p:embeddedFontLst>
    <p:embeddedFont>
      <p:font typeface="ABeeZee" panose="020B0604020202020204" charset="0"/>
      <p:regular r:id="rId19"/>
      <p:italic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9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Happiness.</a:t>
            </a:r>
            <a:endParaRPr lang="en"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7" y="2765569"/>
            <a:ext cx="2611542" cy="2377923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1404"/>
          <p:cNvSpPr txBox="1"/>
          <p:nvPr/>
        </p:nvSpPr>
        <p:spPr>
          <a:xfrm>
            <a:off x="749300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53625" y="282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502" name="Shape 502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503" name="Shape 503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Happy Planet Index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121024"/>
            <a:ext cx="9251569" cy="53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“easy”</a:t>
            </a:r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7"/>
          <a:stretch/>
        </p:blipFill>
        <p:spPr>
          <a:xfrm>
            <a:off x="119108" y="889000"/>
            <a:ext cx="4304973" cy="41061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44153" y="1807535"/>
            <a:ext cx="1488440" cy="48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Goal is to predicat…</a:t>
            </a:r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577"/>
          <p:cNvSpPr txBox="1">
            <a:spLocks/>
          </p:cNvSpPr>
          <p:nvPr/>
        </p:nvSpPr>
        <p:spPr>
          <a:xfrm>
            <a:off x="653625" y="16335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" dirty="0"/>
              <a:t>Happiness Rate!</a:t>
            </a:r>
          </a:p>
        </p:txBody>
      </p:sp>
      <p:sp>
        <p:nvSpPr>
          <p:cNvPr id="34" name="Shape 577"/>
          <p:cNvSpPr txBox="1">
            <a:spLocks/>
          </p:cNvSpPr>
          <p:nvPr/>
        </p:nvSpPr>
        <p:spPr>
          <a:xfrm>
            <a:off x="653625" y="24971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The scale of happiness rate will be chosen </a:t>
            </a:r>
          </a:p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After we choose the labels’ dataset.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1468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301318" y="161365"/>
            <a:ext cx="842682" cy="15419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53624" y="433621"/>
            <a:ext cx="6840173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Problems we have encountered so far…</a:t>
            </a:r>
            <a:endParaRPr lang="en" dirty="0"/>
          </a:p>
        </p:txBody>
      </p:sp>
      <p:grpSp>
        <p:nvGrpSpPr>
          <p:cNvPr id="468" name="Shape 468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469" name="Shape 469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577"/>
          <p:cNvSpPr txBox="1">
            <a:spLocks/>
          </p:cNvSpPr>
          <p:nvPr/>
        </p:nvSpPr>
        <p:spPr>
          <a:xfrm>
            <a:off x="666325" y="1207313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" dirty="0"/>
              <a:t>Missing </a:t>
            </a:r>
            <a:r>
              <a:rPr lang="en-US" dirty="0"/>
              <a:t>values</a:t>
            </a:r>
            <a:r>
              <a:rPr lang="en" dirty="0"/>
              <a:t> –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Central tendency/feature removal</a:t>
            </a:r>
            <a:endParaRPr lang="en" dirty="0"/>
          </a:p>
        </p:txBody>
      </p:sp>
      <p:sp>
        <p:nvSpPr>
          <p:cNvPr id="32" name="Shape 577"/>
          <p:cNvSpPr txBox="1">
            <a:spLocks/>
          </p:cNvSpPr>
          <p:nvPr/>
        </p:nvSpPr>
        <p:spPr>
          <a:xfrm>
            <a:off x="666325" y="2130474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Noise &amp; erroneous data –</a:t>
            </a:r>
            <a:br>
              <a:rPr lang="en-US" dirty="0"/>
            </a:br>
            <a:r>
              <a:rPr lang="en-US" dirty="0"/>
              <a:t>	Select un-noisy years from the dataset </a:t>
            </a:r>
            <a:endParaRPr lang="en" dirty="0"/>
          </a:p>
        </p:txBody>
      </p:sp>
      <p:sp>
        <p:nvSpPr>
          <p:cNvPr id="33" name="Shape 577"/>
          <p:cNvSpPr txBox="1">
            <a:spLocks/>
          </p:cNvSpPr>
          <p:nvPr/>
        </p:nvSpPr>
        <p:spPr>
          <a:xfrm>
            <a:off x="666325" y="3120823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Labels dataset – </a:t>
            </a:r>
            <a:br>
              <a:rPr lang="en" dirty="0"/>
            </a:br>
            <a:r>
              <a:rPr lang="en" dirty="0"/>
              <a:t>	Difficult to collect empirical</a:t>
            </a:r>
            <a:r>
              <a:rPr lang="en-US" dirty="0"/>
              <a:t> outcomes</a:t>
            </a:r>
            <a:r>
              <a:rPr lang="en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Shape 578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579" name="Shape 57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319"/>
            <a:ext cx="5969100" cy="744900"/>
          </a:xfrm>
        </p:spPr>
        <p:txBody>
          <a:bodyPr/>
          <a:lstStyle/>
          <a:p>
            <a:r>
              <a:rPr lang="en-US" dirty="0"/>
              <a:t>How do we work</a:t>
            </a:r>
          </a:p>
        </p:txBody>
      </p:sp>
      <p:pic>
        <p:nvPicPr>
          <p:cNvPr id="4100" name="Picture 4" descr="תוצאת תמונה עבור ‪trell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" y="1367085"/>
            <a:ext cx="6910617" cy="2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תוצאת תמונה עבור ‪github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1324299"/>
            <a:ext cx="6715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850" name="Shape 850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0" dirty="0"/>
              <a:t>Thanks!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6" y="2620636"/>
            <a:ext cx="4886531" cy="2083962"/>
          </a:xfrm>
          <a:prstGeom prst="rect">
            <a:avLst/>
          </a:prstGeom>
        </p:spPr>
      </p:pic>
      <p:sp>
        <p:nvSpPr>
          <p:cNvPr id="31" name="Shape 1404"/>
          <p:cNvSpPr txBox="1"/>
          <p:nvPr/>
        </p:nvSpPr>
        <p:spPr>
          <a:xfrm>
            <a:off x="5182163" y="5725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0" dirty="0"/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Team Members: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/>
              <a:t>Noa</a:t>
            </a:r>
            <a:r>
              <a:rPr lang="en-US" dirty="0"/>
              <a:t> Ecker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Yossi </a:t>
            </a:r>
            <a:r>
              <a:rPr lang="en-US" dirty="0" err="1"/>
              <a:t>Tamarov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Avi Caciularu</a:t>
            </a:r>
          </a:p>
        </p:txBody>
      </p:sp>
      <p:grpSp>
        <p:nvGrpSpPr>
          <p:cNvPr id="32" name="Shape 122"/>
          <p:cNvGrpSpPr/>
          <p:nvPr/>
        </p:nvGrpSpPr>
        <p:grpSpPr>
          <a:xfrm flipH="1">
            <a:off x="4025899" y="2451099"/>
            <a:ext cx="925189" cy="696525"/>
            <a:chOff x="2062875" y="1879850"/>
            <a:chExt cx="1394525" cy="1174325"/>
          </a:xfrm>
        </p:grpSpPr>
        <p:sp>
          <p:nvSpPr>
            <p:cNvPr id="33" name="Shape 12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24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25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26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2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28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29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30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31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32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3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34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35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36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38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139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40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4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44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45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6" y="3172149"/>
            <a:ext cx="1027876" cy="90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24" y="4101743"/>
            <a:ext cx="902417" cy="75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0450" y="1399798"/>
            <a:ext cx="5190900" cy="2029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“Happiness is when what you think, what you say, and what you do are in harmony.” </a:t>
            </a:r>
            <a:br>
              <a:rPr lang="en-US" dirty="0"/>
            </a:br>
            <a:endParaRPr lang="en" dirty="0"/>
          </a:p>
        </p:txBody>
      </p:sp>
      <p:grpSp>
        <p:nvGrpSpPr>
          <p:cNvPr id="187" name="Shape 187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188" name="Shape 18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Mahatma Gand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3614657"/>
            <a:ext cx="697279" cy="9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154"/>
          <p:cNvSpPr txBox="1">
            <a:spLocks/>
          </p:cNvSpPr>
          <p:nvPr/>
        </p:nvSpPr>
        <p:spPr>
          <a:xfrm>
            <a:off x="808070" y="3604385"/>
            <a:ext cx="3636047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Mahatma Gandhi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739588"/>
            <a:ext cx="7696200" cy="860612"/>
          </a:xfrm>
        </p:spPr>
        <p:txBody>
          <a:bodyPr/>
          <a:lstStyle/>
          <a:p>
            <a:r>
              <a:rPr lang="en-US" dirty="0"/>
              <a:t>Which one is the happiest 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Spain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2. Vietnam</a:t>
            </a:r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Thailand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4. Pakistan</a:t>
            </a:r>
          </a:p>
        </p:txBody>
      </p:sp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17807" y="489938"/>
            <a:ext cx="7696200" cy="1000797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Mexico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Netherlands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USA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Yemen</a:t>
            </a:r>
            <a:endParaRPr lang="en" dirty="0"/>
          </a:p>
        </p:txBody>
      </p:sp>
      <p:sp>
        <p:nvSpPr>
          <p:cNvPr id="40" name="Shape 250"/>
          <p:cNvSpPr/>
          <p:nvPr/>
        </p:nvSpPr>
        <p:spPr>
          <a:xfrm rot="-1242199" flipH="1">
            <a:off x="4641436" y="1185802"/>
            <a:ext cx="3046427" cy="306609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3" name="Shape 253"/>
          <p:cNvGrpSpPr/>
          <p:nvPr/>
        </p:nvGrpSpPr>
        <p:grpSpPr>
          <a:xfrm flipH="1">
            <a:off x="7494559" y="3753778"/>
            <a:ext cx="1649444" cy="1389730"/>
            <a:chOff x="2062875" y="394325"/>
            <a:chExt cx="1394525" cy="1174950"/>
          </a:xfrm>
        </p:grpSpPr>
        <p:sp>
          <p:nvSpPr>
            <p:cNvPr id="44" name="Shape 254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25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56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5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58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59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260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61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62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6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264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6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6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8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9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70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71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72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27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4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76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7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78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79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280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281"/>
          <p:cNvSpPr/>
          <p:nvPr/>
        </p:nvSpPr>
        <p:spPr>
          <a:xfrm>
            <a:off x="7085325" y="3058974"/>
            <a:ext cx="230756" cy="22033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282"/>
          <p:cNvGrpSpPr/>
          <p:nvPr/>
        </p:nvGrpSpPr>
        <p:grpSpPr>
          <a:xfrm>
            <a:off x="6798688" y="1821555"/>
            <a:ext cx="988671" cy="988936"/>
            <a:chOff x="6654650" y="3665275"/>
            <a:chExt cx="409100" cy="409125"/>
          </a:xfrm>
        </p:grpSpPr>
        <p:sp>
          <p:nvSpPr>
            <p:cNvPr id="73" name="Shape 2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2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285"/>
          <p:cNvGrpSpPr/>
          <p:nvPr/>
        </p:nvGrpSpPr>
        <p:grpSpPr>
          <a:xfrm rot="1056885">
            <a:off x="5846075" y="2598964"/>
            <a:ext cx="653197" cy="653262"/>
            <a:chOff x="570875" y="4322250"/>
            <a:chExt cx="443300" cy="443325"/>
          </a:xfrm>
        </p:grpSpPr>
        <p:sp>
          <p:nvSpPr>
            <p:cNvPr id="76" name="Shape 2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2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290"/>
          <p:cNvSpPr/>
          <p:nvPr/>
        </p:nvSpPr>
        <p:spPr>
          <a:xfrm rot="2466764">
            <a:off x="5919348" y="2013235"/>
            <a:ext cx="320651" cy="30616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291"/>
          <p:cNvSpPr/>
          <p:nvPr/>
        </p:nvSpPr>
        <p:spPr>
          <a:xfrm rot="-1609291">
            <a:off x="6388276" y="2205866"/>
            <a:ext cx="230744" cy="2203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292"/>
          <p:cNvSpPr/>
          <p:nvPr/>
        </p:nvSpPr>
        <p:spPr>
          <a:xfrm rot="2926506">
            <a:off x="7787334" y="2380404"/>
            <a:ext cx="172807" cy="1650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293"/>
          <p:cNvSpPr/>
          <p:nvPr/>
        </p:nvSpPr>
        <p:spPr>
          <a:xfrm rot="-1609235">
            <a:off x="7068253" y="1275087"/>
            <a:ext cx="155652" cy="1486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1. </a:t>
            </a:r>
            <a:r>
              <a:rPr lang="en-US" dirty="0"/>
              <a:t>Egypt</a:t>
            </a:r>
            <a:endParaRPr lang="en" dirty="0"/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4" y="199453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Syria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3" y="243231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Israel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46851" y="287009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Palestinian Authority </a:t>
            </a:r>
            <a:endParaRPr lang="en" dirty="0"/>
          </a:p>
        </p:txBody>
      </p:sp>
      <p:sp>
        <p:nvSpPr>
          <p:cNvPr id="34" name="Shape 298"/>
          <p:cNvSpPr txBox="1">
            <a:spLocks/>
          </p:cNvSpPr>
          <p:nvPr/>
        </p:nvSpPr>
        <p:spPr>
          <a:xfrm>
            <a:off x="646850" y="333700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5. Lebanon</a:t>
            </a:r>
          </a:p>
        </p:txBody>
      </p:sp>
      <p:sp>
        <p:nvSpPr>
          <p:cNvPr id="40" name="Shape 298"/>
          <p:cNvSpPr txBox="1">
            <a:spLocks/>
          </p:cNvSpPr>
          <p:nvPr/>
        </p:nvSpPr>
        <p:spPr>
          <a:xfrm>
            <a:off x="658885" y="3807208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6. Jordan</a:t>
            </a:r>
          </a:p>
        </p:txBody>
      </p:sp>
      <p:grpSp>
        <p:nvGrpSpPr>
          <p:cNvPr id="41" name="Shape 301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42" name="Shape 302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03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0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05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06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0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8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09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10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11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12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13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1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15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16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1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18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19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320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21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22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23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2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25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326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1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Confused?! We 2!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336" name="Shape 336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7" y="1645029"/>
            <a:ext cx="7582284" cy="134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52" y="3099994"/>
            <a:ext cx="3400425" cy="14382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14" y="498295"/>
            <a:ext cx="34004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2" y="1470118"/>
            <a:ext cx="3352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354299" y="234167"/>
            <a:ext cx="4124564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features</a:t>
            </a:r>
          </a:p>
        </p:txBody>
      </p:sp>
      <p:grpSp>
        <p:nvGrpSpPr>
          <p:cNvPr id="368" name="Shape 368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369" name="Shape 369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94" name="Shape 394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16776" y="2237329"/>
            <a:ext cx="1217321" cy="567341"/>
          </a:xfrm>
        </p:spPr>
        <p:txBody>
          <a:bodyPr/>
          <a:lstStyle/>
          <a:p>
            <a:pPr>
              <a:buNone/>
            </a:pPr>
            <a:r>
              <a:rPr lang="en-US" dirty="0"/>
              <a:t>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99" y="2042670"/>
            <a:ext cx="676275" cy="762000"/>
          </a:xfrm>
          <a:prstGeom prst="rect">
            <a:avLst/>
          </a:prstGeom>
        </p:spPr>
      </p:pic>
      <p:sp>
        <p:nvSpPr>
          <p:cNvPr id="34" name="Text Placeholder 1"/>
          <p:cNvSpPr txBox="1">
            <a:spLocks/>
          </p:cNvSpPr>
          <p:nvPr/>
        </p:nvSpPr>
        <p:spPr>
          <a:xfrm>
            <a:off x="4381427" y="969509"/>
            <a:ext cx="3965118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New business density</a:t>
            </a: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401108" y="1520001"/>
            <a:ext cx="4919033" cy="291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Mobile Cellular </a:t>
            </a:r>
          </a:p>
          <a:p>
            <a:pPr lvl="3">
              <a:buNone/>
            </a:pPr>
            <a:r>
              <a:rPr lang="en-US" dirty="0"/>
              <a:t>      Subscriptions</a:t>
            </a: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401108" y="2265086"/>
            <a:ext cx="2939871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Fertility Rate</a:t>
            </a: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4401108" y="2741479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School enrollment</a:t>
            </a: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4388305" y="3217872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Population ages </a:t>
            </a:r>
            <a:r>
              <a:rPr lang="en-US" dirty="0" err="1"/>
              <a:t>distibution</a:t>
            </a:r>
            <a:endParaRPr lang="en-US" dirty="0"/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88305" y="4014595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And much</a:t>
            </a:r>
            <a:br>
              <a:rPr lang="en-US" dirty="0"/>
            </a:br>
            <a:r>
              <a:rPr lang="en-US" dirty="0"/>
              <a:t>  More…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99"/>
          <p:cNvSpPr txBox="1">
            <a:spLocks/>
          </p:cNvSpPr>
          <p:nvPr/>
        </p:nvSpPr>
        <p:spPr>
          <a:xfrm>
            <a:off x="77225" y="3816785"/>
            <a:ext cx="4083004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Labels</a:t>
            </a:r>
            <a:endParaRPr lang="e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99"/>
          <p:cNvSpPr txBox="1">
            <a:spLocks/>
          </p:cNvSpPr>
          <p:nvPr/>
        </p:nvSpPr>
        <p:spPr>
          <a:xfrm>
            <a:off x="-383703" y="0"/>
            <a:ext cx="3265500" cy="1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Our DataSets: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" y="1090800"/>
            <a:ext cx="3905250" cy="3400425"/>
          </a:xfrm>
          <a:prstGeom prst="rect">
            <a:avLst/>
          </a:prstGeom>
        </p:spPr>
      </p:pic>
      <p:sp>
        <p:nvSpPr>
          <p:cNvPr id="39" name="Shape 399"/>
          <p:cNvSpPr txBox="1">
            <a:spLocks/>
          </p:cNvSpPr>
          <p:nvPr/>
        </p:nvSpPr>
        <p:spPr>
          <a:xfrm>
            <a:off x="215878" y="3896401"/>
            <a:ext cx="5292850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1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Jobs Data-Base</a:t>
            </a:r>
            <a:endParaRPr lang="en" sz="18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60" name="Picture 12" descr="תוצאת תמונה עבור ‪happyplanetindex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3" y="1090800"/>
            <a:ext cx="3458456" cy="241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39" grpId="1"/>
    </p:bld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198</Words>
  <Application>Microsoft Office PowerPoint</Application>
  <PresentationFormat>On-screen Show (16:9)</PresentationFormat>
  <Paragraphs>59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ABeeZee</vt:lpstr>
      <vt:lpstr>Sniglet</vt:lpstr>
      <vt:lpstr>Arial</vt:lpstr>
      <vt:lpstr>Lucius template</vt:lpstr>
      <vt:lpstr>Happiness.</vt:lpstr>
      <vt:lpstr>Hello!</vt:lpstr>
      <vt:lpstr>PowerPoint Presentation</vt:lpstr>
      <vt:lpstr>Which one is the happiest ?</vt:lpstr>
      <vt:lpstr>Which one is the happiest?</vt:lpstr>
      <vt:lpstr>Which one is the happiest?</vt:lpstr>
      <vt:lpstr>Confused?! We 2!</vt:lpstr>
      <vt:lpstr>Our model features</vt:lpstr>
      <vt:lpstr>Want big impact? Use big data.</vt:lpstr>
      <vt:lpstr>Maps</vt:lpstr>
      <vt:lpstr>Our process is “easy”</vt:lpstr>
      <vt:lpstr>Our Goal is to predicat…</vt:lpstr>
      <vt:lpstr>PowerPoint Presentation</vt:lpstr>
      <vt:lpstr>Problems we have encountered so far…</vt:lpstr>
      <vt:lpstr>How do we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32</cp:revision>
  <dcterms:modified xsi:type="dcterms:W3CDTF">2016-12-11T07:41:01Z</dcterms:modified>
</cp:coreProperties>
</file>