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C4DB6F"/>
    <a:srgbClr val="040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DF18-D83A-4168-ACC8-346FEDFBFB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942A-075F-4B8D-9069-AC49EE69194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DF18-D83A-4168-ACC8-346FEDFBFB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942A-075F-4B8D-9069-AC49EE69194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57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DF18-D83A-4168-ACC8-346FEDFBFB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942A-075F-4B8D-9069-AC49EE69194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7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DF18-D83A-4168-ACC8-346FEDFBFB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942A-075F-4B8D-9069-AC49EE69194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8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DF18-D83A-4168-ACC8-346FEDFBFB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942A-075F-4B8D-9069-AC49EE69194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34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DF18-D83A-4168-ACC8-346FEDFBFB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942A-075F-4B8D-9069-AC49EE69194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85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DF18-D83A-4168-ACC8-346FEDFBFB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942A-075F-4B8D-9069-AC49EE69194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0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DF18-D83A-4168-ACC8-346FEDFBFB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942A-075F-4B8D-9069-AC49EE69194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9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DF18-D83A-4168-ACC8-346FEDFBFB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942A-075F-4B8D-9069-AC49EE69194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DF18-D83A-4168-ACC8-346FEDFBFB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942A-075F-4B8D-9069-AC49EE69194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9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DF18-D83A-4168-ACC8-346FEDFBFB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942A-075F-4B8D-9069-AC49EE69194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60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DF18-D83A-4168-ACC8-346FEDFBFB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942A-075F-4B8D-9069-AC49EE69194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7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6" descr="The Open Bionics Foundation">
            <a:extLst>
              <a:ext uri="{FF2B5EF4-FFF2-40B4-BE49-F238E27FC236}">
                <a16:creationId xmlns:a16="http://schemas.microsoft.com/office/drawing/2014/main" id="{241FAA1E-A190-2A02-A8F1-4F582219B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51" y="3966278"/>
            <a:ext cx="572428" cy="3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Graphique 1034" descr="Argent avec un remplissage uni">
            <a:extLst>
              <a:ext uri="{FF2B5EF4-FFF2-40B4-BE49-F238E27FC236}">
                <a16:creationId xmlns:a16="http://schemas.microsoft.com/office/drawing/2014/main" id="{54223C2A-A1F8-B3EF-4961-BA4B31980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99425" y="172419"/>
            <a:ext cx="653104" cy="653104"/>
          </a:xfrm>
          <a:prstGeom prst="rect">
            <a:avLst/>
          </a:prstGeom>
        </p:spPr>
      </p:pic>
      <p:pic>
        <p:nvPicPr>
          <p:cNvPr id="1034" name="Graphique 1033" descr="Pièces avec un remplissage uni">
            <a:extLst>
              <a:ext uri="{FF2B5EF4-FFF2-40B4-BE49-F238E27FC236}">
                <a16:creationId xmlns:a16="http://schemas.microsoft.com/office/drawing/2014/main" id="{2E95BF59-C05E-5103-F61D-67EA0B93C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596" y="220318"/>
            <a:ext cx="653104" cy="653104"/>
          </a:xfrm>
          <a:prstGeom prst="rect">
            <a:avLst/>
          </a:prstGeom>
        </p:spPr>
      </p:pic>
      <p:pic>
        <p:nvPicPr>
          <p:cNvPr id="1033" name="Graphique 1032" descr="Public cible avec un remplissage uni">
            <a:extLst>
              <a:ext uri="{FF2B5EF4-FFF2-40B4-BE49-F238E27FC236}">
                <a16:creationId xmlns:a16="http://schemas.microsoft.com/office/drawing/2014/main" id="{E5F5D087-F8EA-2A6A-C752-0D5AA54482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214475" y="4546285"/>
            <a:ext cx="653104" cy="653104"/>
          </a:xfrm>
          <a:prstGeom prst="rect">
            <a:avLst/>
          </a:prstGeom>
        </p:spPr>
      </p:pic>
      <p:pic>
        <p:nvPicPr>
          <p:cNvPr id="1032" name="Graphique 1031" descr="Poignée de main avec un remplissage uni">
            <a:extLst>
              <a:ext uri="{FF2B5EF4-FFF2-40B4-BE49-F238E27FC236}">
                <a16:creationId xmlns:a16="http://schemas.microsoft.com/office/drawing/2014/main" id="{7B0F513B-1E5E-1B77-1A55-6E5C9791B8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542673" y="4849136"/>
            <a:ext cx="653104" cy="653104"/>
          </a:xfrm>
          <a:prstGeom prst="rect">
            <a:avLst/>
          </a:prstGeom>
        </p:spPr>
      </p:pic>
      <p:pic>
        <p:nvPicPr>
          <p:cNvPr id="1031" name="Graphique 1030" descr="Casque de réalité virtuelle avec un remplissage uni">
            <a:extLst>
              <a:ext uri="{FF2B5EF4-FFF2-40B4-BE49-F238E27FC236}">
                <a16:creationId xmlns:a16="http://schemas.microsoft.com/office/drawing/2014/main" id="{22C7658F-C47A-E603-A2AA-C66823F64A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103713" y="2537212"/>
            <a:ext cx="653104" cy="653104"/>
          </a:xfrm>
          <a:prstGeom prst="rect">
            <a:avLst/>
          </a:prstGeom>
        </p:spPr>
      </p:pic>
      <p:pic>
        <p:nvPicPr>
          <p:cNvPr id="1030" name="Graphique 1029" descr="Livraison avec un remplissage uni">
            <a:extLst>
              <a:ext uri="{FF2B5EF4-FFF2-40B4-BE49-F238E27FC236}">
                <a16:creationId xmlns:a16="http://schemas.microsoft.com/office/drawing/2014/main" id="{8467C711-BBB0-4976-ECD7-310263453D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367955" y="2808353"/>
            <a:ext cx="653104" cy="653104"/>
          </a:xfrm>
          <a:prstGeom prst="rect">
            <a:avLst/>
          </a:prstGeom>
        </p:spPr>
      </p:pic>
      <p:pic>
        <p:nvPicPr>
          <p:cNvPr id="1029" name="Graphique 1028" descr="Robot avec un remplissage uni">
            <a:extLst>
              <a:ext uri="{FF2B5EF4-FFF2-40B4-BE49-F238E27FC236}">
                <a16:creationId xmlns:a16="http://schemas.microsoft.com/office/drawing/2014/main" id="{F385BEB0-760C-1C67-28B4-3741BA07E7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47125" y="289067"/>
            <a:ext cx="653104" cy="653104"/>
          </a:xfrm>
          <a:prstGeom prst="rect">
            <a:avLst/>
          </a:prstGeom>
        </p:spPr>
      </p:pic>
      <p:pic>
        <p:nvPicPr>
          <p:cNvPr id="1027" name="Graphique 1026" descr="Poignée de main avec un remplissage uni">
            <a:extLst>
              <a:ext uri="{FF2B5EF4-FFF2-40B4-BE49-F238E27FC236}">
                <a16:creationId xmlns:a16="http://schemas.microsoft.com/office/drawing/2014/main" id="{9D685754-2B9E-69A6-27F1-3D1765B153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47125" y="1785189"/>
            <a:ext cx="653104" cy="653104"/>
          </a:xfrm>
          <a:prstGeom prst="rect">
            <a:avLst/>
          </a:prstGeom>
        </p:spPr>
      </p:pic>
      <p:pic>
        <p:nvPicPr>
          <p:cNvPr id="1026" name="Graphique 1025" descr="Groupe d’hommes avec un remplissage uni">
            <a:extLst>
              <a:ext uri="{FF2B5EF4-FFF2-40B4-BE49-F238E27FC236}">
                <a16:creationId xmlns:a16="http://schemas.microsoft.com/office/drawing/2014/main" id="{25F908DF-DD7F-07C1-0C61-5BB24E69272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7632" y="4074483"/>
            <a:ext cx="653104" cy="6531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F1DFFF-6CBB-15CF-536D-645B840F3B48}"/>
              </a:ext>
            </a:extLst>
          </p:cNvPr>
          <p:cNvSpPr txBox="1"/>
          <p:nvPr/>
        </p:nvSpPr>
        <p:spPr>
          <a:xfrm>
            <a:off x="394880" y="425587"/>
            <a:ext cx="3091725" cy="1505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85000"/>
                  </a:schemeClr>
                </a:solidFill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Activité clés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Fabrication de 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robots humanoïdes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Développement et vente d'articulations de robot en 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pièces détachées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schemeClr val="tx1">
                  <a:lumMod val="85000"/>
                </a:schemeClr>
              </a:solidFill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Recherche et développement de 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prothèses bioniques médicales 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dérivés de celle des robots humanoïdes.</a:t>
            </a:r>
            <a:endParaRPr lang="en-GB" sz="1000" dirty="0">
              <a:solidFill>
                <a:schemeClr val="tx1">
                  <a:lumMod val="85000"/>
                </a:schemeClr>
              </a:solidFill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958749-9DF2-F27C-58D9-B375308B85DB}"/>
              </a:ext>
            </a:extLst>
          </p:cNvPr>
          <p:cNvSpPr txBox="1"/>
          <p:nvPr/>
        </p:nvSpPr>
        <p:spPr>
          <a:xfrm>
            <a:off x="394880" y="2032201"/>
            <a:ext cx="3091726" cy="2213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Partenaires clés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Fournisseurs de matériaux et composants électroniques (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RS, </a:t>
            </a:r>
            <a:r>
              <a:rPr lang="fr-FR" sz="1000" dirty="0" err="1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Farnell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, </a:t>
            </a:r>
            <a:r>
              <a:rPr lang="fr-FR" sz="1000" dirty="0" err="1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Mouser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, </a:t>
            </a:r>
            <a:r>
              <a:rPr lang="fr-FR" sz="1000" dirty="0" err="1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Myactuator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, </a:t>
            </a:r>
            <a:r>
              <a:rPr lang="fr-FR" sz="1000" dirty="0" err="1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Tmotor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…).</a:t>
            </a:r>
            <a:endParaRPr lang="en-GB" sz="1000" dirty="0">
              <a:solidFill>
                <a:schemeClr val="tx1">
                  <a:lumMod val="85000"/>
                </a:schemeClr>
              </a:solidFill>
              <a:latin typeface="Poppins Light" panose="000004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Partenariats avec des entreprises de logistique pour la distribution efficace (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FEDEX, DHL, Colissimo, Mondial Relais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).</a:t>
            </a:r>
            <a:endParaRPr lang="en-GB" sz="1000" dirty="0">
              <a:solidFill>
                <a:schemeClr val="tx1">
                  <a:lumMod val="85000"/>
                </a:schemeClr>
              </a:solidFill>
              <a:latin typeface="Poppins Light" panose="000004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Collaboration avec des instituts de recherche médicale pour le développement de prothèses bioniques (</a:t>
            </a:r>
            <a:r>
              <a:rPr lang="fr-FR" sz="1000" dirty="0" err="1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OpenBionics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).</a:t>
            </a:r>
            <a:endParaRPr lang="en-GB" sz="1000" dirty="0">
              <a:solidFill>
                <a:schemeClr val="tx1">
                  <a:lumMod val="85000"/>
                </a:schemeClr>
              </a:solidFill>
              <a:latin typeface="Poppins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B9D9B2-ABD4-C743-60CE-060DC31089BE}"/>
              </a:ext>
            </a:extLst>
          </p:cNvPr>
          <p:cNvSpPr txBox="1"/>
          <p:nvPr/>
        </p:nvSpPr>
        <p:spPr>
          <a:xfrm>
            <a:off x="394879" y="4296532"/>
            <a:ext cx="3285860" cy="239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Ressources clés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Équipe de recherche et développement hautement qualifiée. (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expert en systèmes robotiques, experts intégration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…)</a:t>
            </a:r>
            <a:endParaRPr lang="en-GB" sz="1000" dirty="0">
              <a:solidFill>
                <a:schemeClr val="tx1">
                  <a:lumMod val="85000"/>
                </a:schemeClr>
              </a:solidFill>
              <a:latin typeface="Poppins Light" panose="000004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Accès à des ressources financières pour l'innovation technologique.</a:t>
            </a:r>
            <a:endParaRPr lang="en-GB" sz="1000" dirty="0">
              <a:solidFill>
                <a:schemeClr val="tx1">
                  <a:lumMod val="85000"/>
                </a:schemeClr>
              </a:solidFill>
              <a:latin typeface="Poppins Light" panose="000004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Capacités de production robotique avancée (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machines spéciales 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pour fabrications de nos propre solutions robotiques).</a:t>
            </a:r>
            <a:endParaRPr lang="en-GB" sz="1000" dirty="0">
              <a:solidFill>
                <a:schemeClr val="tx1">
                  <a:lumMod val="85000"/>
                </a:schemeClr>
              </a:solidFill>
              <a:latin typeface="Poppins Light" panose="000004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Partenariats stratégiques pour l'approvisionnement en matériaux.</a:t>
            </a:r>
            <a:endParaRPr lang="en-GB" sz="1000" dirty="0">
              <a:solidFill>
                <a:schemeClr val="tx1">
                  <a:lumMod val="85000"/>
                </a:schemeClr>
              </a:solidFill>
              <a:latin typeface="Poppins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F4A467-9B85-66A1-3398-3BCB0E00EB3A}"/>
              </a:ext>
            </a:extLst>
          </p:cNvPr>
          <p:cNvSpPr txBox="1"/>
          <p:nvPr/>
        </p:nvSpPr>
        <p:spPr>
          <a:xfrm>
            <a:off x="9363011" y="4664485"/>
            <a:ext cx="2591128" cy="2036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latin typeface="Poppins Bold" panose="00000800000000000000" pitchFamily="2" charset="0"/>
                <a:cs typeface="Poppins Bold" panose="00000800000000000000" pitchFamily="2" charset="0"/>
              </a:rPr>
              <a:t>Segment client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latin typeface="Poppins Bold" panose="00000800000000000000" pitchFamily="2" charset="0"/>
                <a:cs typeface="Poppins Bold" panose="00000800000000000000" pitchFamily="2" charset="0"/>
              </a:rPr>
              <a:t>Particuliers</a:t>
            </a:r>
            <a:r>
              <a:rPr lang="fr-FR" sz="1000" dirty="0">
                <a:latin typeface="Poppins Light" panose="00000400000000000000" pitchFamily="2" charset="0"/>
                <a:cs typeface="Times New Roman" panose="02020603050405020304" pitchFamily="18" charset="0"/>
              </a:rPr>
              <a:t> intéressés par l'achat de robots humanoïdes pour un usage personnel.</a:t>
            </a:r>
            <a:endParaRPr lang="en-GB" sz="1000" dirty="0">
              <a:latin typeface="Poppins Light" panose="000004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latin typeface="Poppins Bold" panose="00000800000000000000" pitchFamily="2" charset="0"/>
                <a:cs typeface="Poppins Bold" panose="00000800000000000000" pitchFamily="2" charset="0"/>
              </a:rPr>
              <a:t>Entreprises</a:t>
            </a:r>
            <a:r>
              <a:rPr lang="fr-FR" sz="1000" dirty="0">
                <a:latin typeface="Poppins Light" panose="00000400000000000000" pitchFamily="2" charset="0"/>
                <a:cs typeface="Times New Roman" panose="02020603050405020304" pitchFamily="18" charset="0"/>
              </a:rPr>
              <a:t> cherchant à automatiser des tâches spécifiques avec des robots.</a:t>
            </a:r>
            <a:endParaRPr lang="en-GB" sz="1000" dirty="0">
              <a:latin typeface="Poppins Light" panose="000004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000" dirty="0">
                <a:latin typeface="Poppins Bold" panose="00000800000000000000" pitchFamily="2" charset="0"/>
                <a:cs typeface="Poppins Bold" panose="00000800000000000000" pitchFamily="2" charset="0"/>
              </a:rPr>
              <a:t>Professionnels</a:t>
            </a:r>
            <a:r>
              <a:rPr lang="fr-FR" sz="1000" dirty="0">
                <a:latin typeface="Poppins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000" dirty="0">
                <a:latin typeface="Poppins Bold" panose="00000800000000000000" pitchFamily="2" charset="0"/>
                <a:cs typeface="Poppins Bold" panose="00000800000000000000" pitchFamily="2" charset="0"/>
              </a:rPr>
              <a:t>de la santé </a:t>
            </a:r>
            <a:r>
              <a:rPr lang="fr-FR" sz="1000" dirty="0">
                <a:latin typeface="Poppins Light" panose="00000400000000000000" pitchFamily="2" charset="0"/>
                <a:cs typeface="Times New Roman" panose="02020603050405020304" pitchFamily="18" charset="0"/>
              </a:rPr>
              <a:t>et patients pour les prothèses bioniques.</a:t>
            </a:r>
            <a:endParaRPr lang="en-GB" sz="1000" dirty="0">
              <a:latin typeface="Poppins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057A656-470B-F186-1A2C-27C6B04526C2}"/>
              </a:ext>
            </a:extLst>
          </p:cNvPr>
          <p:cNvSpPr txBox="1"/>
          <p:nvPr/>
        </p:nvSpPr>
        <p:spPr>
          <a:xfrm>
            <a:off x="9359405" y="2707863"/>
            <a:ext cx="2551936" cy="1859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Proposition de valeur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Robots humanoïdes avancés avec des </a:t>
            </a:r>
            <a:r>
              <a:rPr lang="fr-FR" sz="10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fonctionnalités personnalisables</a:t>
            </a: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Articulations de robot de </a:t>
            </a:r>
            <a:r>
              <a:rPr lang="fr-FR" sz="10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haute qualité</a:t>
            </a: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pièces détachées.</a:t>
            </a:r>
            <a:endParaRPr lang="en-GB" sz="10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Prothèses bioniques offrant une </a:t>
            </a:r>
            <a:r>
              <a:rPr lang="fr-FR" sz="10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meilleure mobilité </a:t>
            </a: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une </a:t>
            </a:r>
            <a:r>
              <a:rPr lang="fr-FR" sz="10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intégration naturelle</a:t>
            </a: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0D32231-4557-7635-0FB0-7862FFD5D9AB}"/>
              </a:ext>
            </a:extLst>
          </p:cNvPr>
          <p:cNvSpPr txBox="1"/>
          <p:nvPr/>
        </p:nvSpPr>
        <p:spPr>
          <a:xfrm>
            <a:off x="5425594" y="405766"/>
            <a:ext cx="2651606" cy="1505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latin typeface="Poppins Bold" panose="00000800000000000000" pitchFamily="2" charset="0"/>
                <a:cs typeface="Poppins Bold" panose="00000800000000000000" pitchFamily="2" charset="0"/>
              </a:rPr>
              <a:t>Structure de coût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latin typeface="Poppins Light" panose="00000400000000000000" pitchFamily="2" charset="0"/>
                <a:cs typeface="Times New Roman" panose="02020603050405020304" pitchFamily="18" charset="0"/>
              </a:rPr>
              <a:t>Coûts de </a:t>
            </a:r>
            <a:r>
              <a:rPr lang="fr-FR" sz="1000" dirty="0">
                <a:latin typeface="Poppins Bold" panose="00000800000000000000" pitchFamily="2" charset="0"/>
                <a:cs typeface="Poppins Bold" panose="00000800000000000000" pitchFamily="2" charset="0"/>
              </a:rPr>
              <a:t>recherche et développement.</a:t>
            </a:r>
            <a:endParaRPr lang="en-GB" sz="1000" dirty="0">
              <a:latin typeface="Poppins Bold" panose="00000800000000000000" pitchFamily="2" charset="0"/>
              <a:cs typeface="Poppins Bold" panose="00000800000000000000" pitchFamily="2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latin typeface="Poppins Light" panose="00000400000000000000" pitchFamily="2" charset="0"/>
                <a:cs typeface="Times New Roman" panose="02020603050405020304" pitchFamily="18" charset="0"/>
              </a:rPr>
              <a:t>Coûts de </a:t>
            </a:r>
            <a:r>
              <a:rPr lang="fr-FR" sz="1000" dirty="0">
                <a:latin typeface="Poppins Bold" panose="00000800000000000000" pitchFamily="2" charset="0"/>
                <a:cs typeface="Poppins Bold" panose="00000800000000000000" pitchFamily="2" charset="0"/>
              </a:rPr>
              <a:t>production</a:t>
            </a:r>
            <a:r>
              <a:rPr lang="fr-FR" sz="1000" dirty="0">
                <a:latin typeface="Poppins Light" panose="00000400000000000000" pitchFamily="2" charset="0"/>
                <a:cs typeface="Times New Roman" panose="02020603050405020304" pitchFamily="18" charset="0"/>
              </a:rPr>
              <a:t> des robots et des pièces détachées.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000" dirty="0">
                <a:latin typeface="Poppins Light" panose="00000400000000000000" pitchFamily="2" charset="0"/>
                <a:cs typeface="Times New Roman" panose="02020603050405020304" pitchFamily="18" charset="0"/>
              </a:rPr>
              <a:t>Coûts </a:t>
            </a:r>
            <a:r>
              <a:rPr lang="fr-FR" sz="1000" dirty="0">
                <a:latin typeface="Poppins Bold" panose="00000800000000000000" pitchFamily="2" charset="0"/>
                <a:cs typeface="Poppins Bold" panose="00000800000000000000" pitchFamily="2" charset="0"/>
              </a:rPr>
              <a:t>marketing</a:t>
            </a:r>
            <a:r>
              <a:rPr lang="fr-FR" sz="1000" dirty="0">
                <a:latin typeface="Poppins Light" panose="00000400000000000000" pitchFamily="2" charset="0"/>
                <a:cs typeface="Times New Roman" panose="02020603050405020304" pitchFamily="18" charset="0"/>
              </a:rPr>
              <a:t> pour atteindre différents segments de clients.</a:t>
            </a:r>
            <a:endParaRPr lang="en-GB" sz="1000" dirty="0">
              <a:latin typeface="Poppins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6CE90C-A315-A32F-136F-74C87889F825}"/>
              </a:ext>
            </a:extLst>
          </p:cNvPr>
          <p:cNvSpPr txBox="1"/>
          <p:nvPr/>
        </p:nvSpPr>
        <p:spPr>
          <a:xfrm>
            <a:off x="8077200" y="405766"/>
            <a:ext cx="3077133" cy="1328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Source de revenus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 de robots humanoïdes complets.</a:t>
            </a:r>
            <a:endParaRPr lang="en-GB" sz="10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 de pièces détachées aux </a:t>
            </a:r>
            <a:r>
              <a:rPr lang="fr-FR" sz="10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particulier</a:t>
            </a: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aux </a:t>
            </a:r>
            <a:r>
              <a:rPr lang="fr-FR" sz="10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entreprises</a:t>
            </a: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 de prothèses bioniques aux </a:t>
            </a:r>
            <a:r>
              <a:rPr lang="fr-FR" sz="10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professionnels de la santé</a:t>
            </a: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0B53A791-965F-7F98-1CCF-66C4E1EEB45A}"/>
              </a:ext>
            </a:extLst>
          </p:cNvPr>
          <p:cNvSpPr/>
          <p:nvPr/>
        </p:nvSpPr>
        <p:spPr>
          <a:xfrm>
            <a:off x="5278650" y="665228"/>
            <a:ext cx="6458524" cy="2585608"/>
          </a:xfrm>
          <a:custGeom>
            <a:avLst/>
            <a:gdLst>
              <a:gd name="connsiteX0" fmla="*/ 4225 w 5892407"/>
              <a:gd name="connsiteY0" fmla="*/ 2909455 h 2909455"/>
              <a:gd name="connsiteX1" fmla="*/ 558407 w 5892407"/>
              <a:gd name="connsiteY1" fmla="*/ 2313709 h 2909455"/>
              <a:gd name="connsiteX2" fmla="*/ 3495570 w 5892407"/>
              <a:gd name="connsiteY2" fmla="*/ 2161309 h 2909455"/>
              <a:gd name="connsiteX3" fmla="*/ 5892407 w 5892407"/>
              <a:gd name="connsiteY3" fmla="*/ 0 h 2909455"/>
              <a:gd name="connsiteX0" fmla="*/ 159 w 5888341"/>
              <a:gd name="connsiteY0" fmla="*/ 2909455 h 2909455"/>
              <a:gd name="connsiteX1" fmla="*/ 1463002 w 5888341"/>
              <a:gd name="connsiteY1" fmla="*/ 2001900 h 2909455"/>
              <a:gd name="connsiteX2" fmla="*/ 3491504 w 5888341"/>
              <a:gd name="connsiteY2" fmla="*/ 2161309 h 2909455"/>
              <a:gd name="connsiteX3" fmla="*/ 5888341 w 5888341"/>
              <a:gd name="connsiteY3" fmla="*/ 0 h 2909455"/>
              <a:gd name="connsiteX0" fmla="*/ 204 w 5888386"/>
              <a:gd name="connsiteY0" fmla="*/ 2909455 h 2909455"/>
              <a:gd name="connsiteX1" fmla="*/ 1463047 w 5888386"/>
              <a:gd name="connsiteY1" fmla="*/ 2001900 h 2909455"/>
              <a:gd name="connsiteX2" fmla="*/ 4711751 w 5888386"/>
              <a:gd name="connsiteY2" fmla="*/ 1647741 h 2909455"/>
              <a:gd name="connsiteX3" fmla="*/ 5888386 w 5888386"/>
              <a:gd name="connsiteY3" fmla="*/ 0 h 2909455"/>
              <a:gd name="connsiteX0" fmla="*/ 204 w 6965799"/>
              <a:gd name="connsiteY0" fmla="*/ 3423022 h 3423022"/>
              <a:gd name="connsiteX1" fmla="*/ 1463047 w 6965799"/>
              <a:gd name="connsiteY1" fmla="*/ 2515467 h 3423022"/>
              <a:gd name="connsiteX2" fmla="*/ 4711751 w 6965799"/>
              <a:gd name="connsiteY2" fmla="*/ 2161308 h 3423022"/>
              <a:gd name="connsiteX3" fmla="*/ 6965799 w 6965799"/>
              <a:gd name="connsiteY3" fmla="*/ 0 h 342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5799" h="3423022">
                <a:moveTo>
                  <a:pt x="204" y="3423022"/>
                </a:moveTo>
                <a:cubicBezTo>
                  <a:pt x="-13651" y="3187494"/>
                  <a:pt x="677789" y="2725753"/>
                  <a:pt x="1463047" y="2515467"/>
                </a:cubicBezTo>
                <a:cubicBezTo>
                  <a:pt x="2248305" y="2305181"/>
                  <a:pt x="3822751" y="2546926"/>
                  <a:pt x="4711751" y="2161308"/>
                </a:cubicBezTo>
                <a:cubicBezTo>
                  <a:pt x="5600751" y="1775690"/>
                  <a:pt x="6211880" y="887845"/>
                  <a:pt x="6965799" y="0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EEAB24A9-406A-2AF0-8501-DA161F1AA912}"/>
              </a:ext>
            </a:extLst>
          </p:cNvPr>
          <p:cNvSpPr/>
          <p:nvPr/>
        </p:nvSpPr>
        <p:spPr>
          <a:xfrm>
            <a:off x="5250874" y="2272145"/>
            <a:ext cx="6458524" cy="942110"/>
          </a:xfrm>
          <a:custGeom>
            <a:avLst/>
            <a:gdLst>
              <a:gd name="connsiteX0" fmla="*/ 0 w 6899563"/>
              <a:gd name="connsiteY0" fmla="*/ 942110 h 942110"/>
              <a:gd name="connsiteX1" fmla="*/ 2008909 w 6899563"/>
              <a:gd name="connsiteY1" fmla="*/ 207819 h 942110"/>
              <a:gd name="connsiteX2" fmla="*/ 6899563 w 6899563"/>
              <a:gd name="connsiteY2" fmla="*/ 0 h 94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9563" h="942110">
                <a:moveTo>
                  <a:pt x="0" y="942110"/>
                </a:moveTo>
                <a:cubicBezTo>
                  <a:pt x="429491" y="653473"/>
                  <a:pt x="858982" y="364837"/>
                  <a:pt x="2008909" y="207819"/>
                </a:cubicBezTo>
                <a:cubicBezTo>
                  <a:pt x="3158836" y="50801"/>
                  <a:pt x="6079836" y="48491"/>
                  <a:pt x="6899563" y="0"/>
                </a:cubicBezTo>
              </a:path>
            </a:pathLst>
          </a:custGeom>
          <a:noFill/>
          <a:ln w="38100">
            <a:solidFill>
              <a:srgbClr val="FF993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A54317D-9C30-E0BB-A17A-DE748F98E7D4}"/>
              </a:ext>
            </a:extLst>
          </p:cNvPr>
          <p:cNvCxnSpPr>
            <a:cxnSpLocks/>
          </p:cNvCxnSpPr>
          <p:nvPr/>
        </p:nvCxnSpPr>
        <p:spPr>
          <a:xfrm>
            <a:off x="5546148" y="1734720"/>
            <a:ext cx="0" cy="1285471"/>
          </a:xfrm>
          <a:prstGeom prst="lin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9DA76A7-B858-A7F1-B4DA-19ACA267CDCB}"/>
              </a:ext>
            </a:extLst>
          </p:cNvPr>
          <p:cNvCxnSpPr>
            <a:cxnSpLocks/>
          </p:cNvCxnSpPr>
          <p:nvPr/>
        </p:nvCxnSpPr>
        <p:spPr>
          <a:xfrm>
            <a:off x="8203623" y="1504950"/>
            <a:ext cx="0" cy="97155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26B0635-612B-9B44-F69F-82F72907EFAC}"/>
              </a:ext>
            </a:extLst>
          </p:cNvPr>
          <p:cNvSpPr txBox="1"/>
          <p:nvPr/>
        </p:nvSpPr>
        <p:spPr>
          <a:xfrm>
            <a:off x="6623347" y="2984892"/>
            <a:ext cx="2591128" cy="1859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latin typeface="Poppins Bold" panose="00000800000000000000" pitchFamily="2" charset="0"/>
                <a:cs typeface="Poppins Bold" panose="00000800000000000000" pitchFamily="2" charset="0"/>
              </a:rPr>
              <a:t>Canaux de distribution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latin typeface="Poppins Bold" panose="00000800000000000000" pitchFamily="2" charset="0"/>
                <a:cs typeface="Poppins Bold" panose="00000800000000000000" pitchFamily="2" charset="0"/>
              </a:rPr>
              <a:t>Vente en ligne</a:t>
            </a:r>
            <a:r>
              <a:rPr lang="fr-FR" sz="1000" dirty="0">
                <a:latin typeface="Poppins Light" panose="00000400000000000000" pitchFamily="2" charset="0"/>
                <a:cs typeface="Times New Roman" panose="02020603050405020304" pitchFamily="18" charset="0"/>
              </a:rPr>
              <a:t> pour les particuliers.</a:t>
            </a:r>
            <a:endParaRPr lang="en-GB" sz="1000" dirty="0">
              <a:latin typeface="Poppins Light" panose="000004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latin typeface="Poppins Bold" panose="00000800000000000000" pitchFamily="2" charset="0"/>
                <a:cs typeface="Poppins Bold" panose="00000800000000000000" pitchFamily="2" charset="0"/>
              </a:rPr>
              <a:t>Ventes directes</a:t>
            </a:r>
            <a:r>
              <a:rPr lang="fr-FR" sz="1000" dirty="0">
                <a:latin typeface="Poppins Light" panose="00000400000000000000" pitchFamily="2" charset="0"/>
                <a:cs typeface="Times New Roman" panose="02020603050405020304" pitchFamily="18" charset="0"/>
              </a:rPr>
              <a:t> aux entreprises avec des solutions personnalisées.</a:t>
            </a:r>
            <a:endParaRPr lang="en-GB" sz="1000" dirty="0">
              <a:latin typeface="Poppins Light" panose="000004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000" dirty="0">
                <a:latin typeface="Poppins Bold" panose="00000800000000000000" pitchFamily="2" charset="0"/>
                <a:cs typeface="Poppins Bold" panose="00000800000000000000" pitchFamily="2" charset="0"/>
              </a:rPr>
              <a:t>Partenariats</a:t>
            </a:r>
            <a:r>
              <a:rPr lang="fr-FR" sz="1000" dirty="0">
                <a:latin typeface="Poppins Light" panose="00000400000000000000" pitchFamily="2" charset="0"/>
                <a:cs typeface="Times New Roman" panose="02020603050405020304" pitchFamily="18" charset="0"/>
              </a:rPr>
              <a:t> avec des distributeurs spécialisés dans le secteur médical.</a:t>
            </a:r>
            <a:endParaRPr lang="en-GB" sz="1000" dirty="0">
              <a:latin typeface="Poppins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175477-B9C2-CE6C-EE88-1942EDD53006}"/>
              </a:ext>
            </a:extLst>
          </p:cNvPr>
          <p:cNvSpPr txBox="1"/>
          <p:nvPr/>
        </p:nvSpPr>
        <p:spPr>
          <a:xfrm>
            <a:off x="6703311" y="5098417"/>
            <a:ext cx="2757042" cy="1505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Relation client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Service client </a:t>
            </a: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dédié pour résoudre les problèmes techniques.</a:t>
            </a:r>
            <a:endParaRPr lang="en-GB" sz="10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10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Formation</a:t>
            </a: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pour les utilisateurs finaux.</a:t>
            </a:r>
            <a:endParaRPr lang="en-GB" sz="10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0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Suivi continu </a:t>
            </a:r>
            <a:r>
              <a:rPr lang="fr-FR" sz="10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les clients du secteur médical.</a:t>
            </a:r>
            <a:endParaRPr lang="en-GB" sz="10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9" name="Picture 8" descr="Open Bionics - Turning Disabilities into Superpowers">
            <a:extLst>
              <a:ext uri="{FF2B5EF4-FFF2-40B4-BE49-F238E27FC236}">
                <a16:creationId xmlns:a16="http://schemas.microsoft.com/office/drawing/2014/main" id="{A0477EF3-6B65-F3CD-C4D1-4783A170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51" y="4033704"/>
            <a:ext cx="955964" cy="21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0">
            <a:extLst>
              <a:ext uri="{FF2B5EF4-FFF2-40B4-BE49-F238E27FC236}">
                <a16:creationId xmlns:a16="http://schemas.microsoft.com/office/drawing/2014/main" id="{CFB79F25-0A91-9F52-5162-A0B49770A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39" y="2068032"/>
            <a:ext cx="267191" cy="2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2" descr="Premier Farnell - Wikipedia">
            <a:extLst>
              <a:ext uri="{FF2B5EF4-FFF2-40B4-BE49-F238E27FC236}">
                <a16:creationId xmlns:a16="http://schemas.microsoft.com/office/drawing/2014/main" id="{DD35B80E-F04D-B78C-3E66-0DBB4575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53" y="2082065"/>
            <a:ext cx="824345" cy="29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4" descr="Tesla Bot Is Just the Latest Humanoid Robot">
            <a:extLst>
              <a:ext uri="{FF2B5EF4-FFF2-40B4-BE49-F238E27FC236}">
                <a16:creationId xmlns:a16="http://schemas.microsoft.com/office/drawing/2014/main" id="{1E55E754-D156-F824-1FA4-EA47D8137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288" y="-2565"/>
            <a:ext cx="443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517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101</TotalTime>
  <Words>316</Words>
  <Application>Microsoft Office PowerPoint</Application>
  <PresentationFormat>Grand écran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Poppins Bold</vt:lpstr>
      <vt:lpstr>Poppins Light</vt:lpstr>
      <vt:lpstr>Symbol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Gibert</dc:creator>
  <cp:lastModifiedBy>Alexis Gibert</cp:lastModifiedBy>
  <cp:revision>1</cp:revision>
  <dcterms:created xsi:type="dcterms:W3CDTF">2023-11-28T10:24:24Z</dcterms:created>
  <dcterms:modified xsi:type="dcterms:W3CDTF">2023-11-28T12:06:22Z</dcterms:modified>
</cp:coreProperties>
</file>