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25" d="100"/>
          <a:sy n="125" d="100"/>
        </p:scale>
        <p:origin x="-121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02229-4DF0-EB26-F971-FB3E21A58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369CFA-D285-1E6A-3A86-725E5D078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FF19B8-E424-EDFE-9665-6A86826BD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B243-17AB-4A31-839A-1EA0B67A4693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F8323F-A630-9B2D-0314-8A562BBE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92CD72-B581-10CF-DD56-9062336D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F471-B43A-4A5E-944D-1742A7F4E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64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8F144-9E3C-94F5-EEB6-C0919680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25241B-7D2E-3236-8A52-216333AFB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680828-74DD-E385-195F-BE14753B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B243-17AB-4A31-839A-1EA0B67A4693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761B19-F7E1-219B-11AA-65523C70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73D0C8-E60E-788A-1FA5-045B7E5A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F471-B43A-4A5E-944D-1742A7F4E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82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47598A9-ABCB-F605-20A2-6F844B0C3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69884F-496E-B276-BFFA-A1F6CF16B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996AED-AACF-BA29-71EB-7CB7269F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B243-17AB-4A31-839A-1EA0B67A4693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F19B7F-0876-C138-4F32-87A2C81A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110980-1861-0335-2DAF-D33D6EB5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F471-B43A-4A5E-944D-1742A7F4E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27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2F956B-77E2-B1D2-38D3-F2F433A5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F4F6B1-5F35-1593-29F4-FB3C850E6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1D3A19-E780-4CC5-8F13-C34E1CA0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B243-17AB-4A31-839A-1EA0B67A4693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1C2A7E-EFE6-FEBA-8DBB-6E1D36E0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E86605-044B-507D-A242-9403EC03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F471-B43A-4A5E-944D-1742A7F4E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2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1C8E0-697D-28F5-3A6F-0F288080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0026E8-1160-8847-4FEB-761191FC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2AE65B-1C85-3BBE-1A7A-ED77F53C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B243-17AB-4A31-839A-1EA0B67A4693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29EF73-D50B-9C84-5D32-F69B8285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FA969D-9B14-A377-9450-6D5E5FE9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F471-B43A-4A5E-944D-1742A7F4E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4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2FF3CC-D1B4-C663-AFA4-FD561F58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4A0396-4DAB-A395-024B-14572FAC7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570530-8A5A-5A0D-D405-B5060EC05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C8E1E0-C480-72DE-E0FA-BBFBFE51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B243-17AB-4A31-839A-1EA0B67A4693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A2AAAC-1CAB-3B7C-0E72-4799CD08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C6EF6D-B756-A25F-083A-59C919D6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F471-B43A-4A5E-944D-1742A7F4E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9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ED711-DD03-B042-406B-8AFE87ED0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501729-11F4-DC3F-CDC9-A4828D34E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CFDFB6-E322-5E46-0C82-E543F3D5F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3BC4DE-FA1D-3217-3209-2ED184169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D934D7-008C-8C62-17B3-A31D95EE4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2CCB9A-1D8D-24F0-56A1-707EA2C6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B243-17AB-4A31-839A-1EA0B67A4693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DB5D03-1C52-ED09-2574-88967E84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4BD8913-4327-C044-B94A-6AF8AB5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F471-B43A-4A5E-944D-1742A7F4E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79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FFBE3-976C-6655-2C0F-C50ABADB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69E415-E360-E127-6E80-C5760AE6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B243-17AB-4A31-839A-1EA0B67A4693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AE6FDF-CA6A-9753-C143-508483AC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B6F4F4-F68A-3FC9-B705-C4A6CBA1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F471-B43A-4A5E-944D-1742A7F4E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9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1474C9-27F2-702F-FF55-E712D60E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B243-17AB-4A31-839A-1EA0B67A4693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D9ED2B-6998-4F21-95E5-9D243256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086D89-2573-5893-01CF-244FA026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F471-B43A-4A5E-944D-1742A7F4E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20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5A484-0224-09CC-CA68-0ECBB7E4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808628-9D25-E827-84FA-6963C927F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117BD7-3DBC-AD7B-0809-2003156E1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93BC36-A7ED-9D2C-46DD-B62E7F67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B243-17AB-4A31-839A-1EA0B67A4693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908A5F-639F-E83E-7DC5-8D1999DE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190086-54EE-A0A8-1E37-19B24661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F471-B43A-4A5E-944D-1742A7F4E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58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BDD07-223D-6AE9-1E0A-2B7D4627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B394AC-2182-73BC-FDA0-A8C7086AD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B3E557-ABFA-8943-B5B7-AE027758B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5EBD5D-DB46-138F-9CF4-9C9A08B4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B243-17AB-4A31-839A-1EA0B67A4693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AAA5EC-9D2E-8B36-0E80-20C2761F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FB418D-3887-9DCF-C0DD-7703842F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F471-B43A-4A5E-944D-1742A7F4E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46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30FCEF-31B0-54B1-2ECD-104CFAE2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EBAF69-01FB-8E74-6AB4-F6A7BF124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CE6B20-DD94-12FA-60EA-5A92F584D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6B243-17AB-4A31-839A-1EA0B67A4693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9E4E49-3C92-999C-C288-ACA025946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87C100-CC3B-1610-8786-C570EEFA3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BF471-B43A-4A5E-944D-1742A7F4EF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07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F635706-3A3D-04CE-309C-6A618F4B5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023833"/>
              </p:ext>
            </p:extLst>
          </p:nvPr>
        </p:nvGraphicFramePr>
        <p:xfrm>
          <a:off x="1706880" y="719665"/>
          <a:ext cx="158496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NomClasse1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  <a:tr h="16820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20884"/>
                  </a:ext>
                </a:extLst>
              </a:tr>
              <a:tr h="16820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03302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2059484-A4CF-1181-AD7A-656DF54FA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925284"/>
              </p:ext>
            </p:extLst>
          </p:nvPr>
        </p:nvGraphicFramePr>
        <p:xfrm>
          <a:off x="6865256" y="719665"/>
          <a:ext cx="158496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961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NomClasse2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  <a:tr h="16820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20884"/>
                  </a:ext>
                </a:extLst>
              </a:tr>
              <a:tr h="16820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03302"/>
                  </a:ext>
                </a:extLst>
              </a:tr>
            </a:tbl>
          </a:graphicData>
        </a:graphic>
      </p:graphicFrame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61CF731-F166-C2E2-807A-3FF6CCD7DAA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291840" y="1268305"/>
            <a:ext cx="35734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42FC83D0-CC52-2147-D4CB-5695C3D09CC8}"/>
              </a:ext>
            </a:extLst>
          </p:cNvPr>
          <p:cNvSpPr txBox="1"/>
          <p:nvPr/>
        </p:nvSpPr>
        <p:spPr>
          <a:xfrm>
            <a:off x="3291588" y="898973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nomDeRole</a:t>
            </a:r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1B13D6D-91CD-A58B-8A1F-9D2822D33759}"/>
              </a:ext>
            </a:extLst>
          </p:cNvPr>
          <p:cNvSpPr txBox="1"/>
          <p:nvPr/>
        </p:nvSpPr>
        <p:spPr>
          <a:xfrm>
            <a:off x="5584324" y="898973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nomDeRole</a:t>
            </a:r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3EABCF4-9EA2-F898-E4AA-033E85E67BFB}"/>
              </a:ext>
            </a:extLst>
          </p:cNvPr>
          <p:cNvSpPr txBox="1"/>
          <p:nvPr/>
        </p:nvSpPr>
        <p:spPr>
          <a:xfrm>
            <a:off x="4344199" y="534999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NomDeAssociation</a:t>
            </a:r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4BF487CF-39AF-B337-5F1C-71D3B7F1EAAC}"/>
              </a:ext>
            </a:extLst>
          </p:cNvPr>
          <p:cNvSpPr/>
          <p:nvPr/>
        </p:nvSpPr>
        <p:spPr>
          <a:xfrm rot="16200000" flipH="1">
            <a:off x="4180385" y="662059"/>
            <a:ext cx="151043" cy="13020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B53278E-15AD-C724-FD21-C8F088F15BC6}"/>
              </a:ext>
            </a:extLst>
          </p:cNvPr>
          <p:cNvSpPr txBox="1"/>
          <p:nvPr/>
        </p:nvSpPr>
        <p:spPr>
          <a:xfrm>
            <a:off x="3327359" y="1309112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multiplicité /</a:t>
            </a:r>
            <a:b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cardinalité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CC3FB52-C6B6-D6F7-DF3D-54E8E6333DB6}"/>
              </a:ext>
            </a:extLst>
          </p:cNvPr>
          <p:cNvSpPr txBox="1"/>
          <p:nvPr/>
        </p:nvSpPr>
        <p:spPr>
          <a:xfrm>
            <a:off x="5431851" y="1309113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multiplicité /</a:t>
            </a:r>
            <a:b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cardinalité</a:t>
            </a:r>
          </a:p>
        </p:txBody>
      </p:sp>
      <p:graphicFrame>
        <p:nvGraphicFramePr>
          <p:cNvPr id="21" name="Tableau 4">
            <a:extLst>
              <a:ext uri="{FF2B5EF4-FFF2-40B4-BE49-F238E27FC236}">
                <a16:creationId xmlns:a16="http://schemas.microsoft.com/office/drawing/2014/main" id="{6FD7F3FD-7FF3-C8A7-39AE-BCD8354FB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383676"/>
              </p:ext>
            </p:extLst>
          </p:nvPr>
        </p:nvGraphicFramePr>
        <p:xfrm>
          <a:off x="2873828" y="3880876"/>
          <a:ext cx="237293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2939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Voiture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  <a:tr h="168206">
                <a:tc>
                  <a:txBody>
                    <a:bodyPr/>
                    <a:lstStyle/>
                    <a:p>
                      <a:r>
                        <a:rPr lang="fr-FR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</a:t>
                      </a:r>
                      <a:r>
                        <a:rPr lang="fr-FR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lesRoues</a:t>
                      </a:r>
                      <a:r>
                        <a:rPr lang="fr-FR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: Roues[4]</a:t>
                      </a:r>
                    </a:p>
                    <a:p>
                      <a:r>
                        <a:rPr lang="fr-FR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-</a:t>
                      </a:r>
                      <a:r>
                        <a:rPr lang="fr-FR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leMoteur</a:t>
                      </a:r>
                      <a:r>
                        <a:rPr lang="fr-FR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: Moteur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20884"/>
                  </a:ext>
                </a:extLst>
              </a:tr>
              <a:tr h="16820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03302"/>
                  </a:ext>
                </a:extLst>
              </a:tr>
            </a:tbl>
          </a:graphicData>
        </a:graphic>
      </p:graphicFrame>
      <p:graphicFrame>
        <p:nvGraphicFramePr>
          <p:cNvPr id="22" name="Tableau 4">
            <a:extLst>
              <a:ext uri="{FF2B5EF4-FFF2-40B4-BE49-F238E27FC236}">
                <a16:creationId xmlns:a16="http://schemas.microsoft.com/office/drawing/2014/main" id="{D966FE5B-4CA4-8C7F-7EE6-86E8988B7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282355"/>
              </p:ext>
            </p:extLst>
          </p:nvPr>
        </p:nvGraphicFramePr>
        <p:xfrm>
          <a:off x="6479720" y="3939661"/>
          <a:ext cx="114898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989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Voiture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  <a:tr h="16820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20884"/>
                  </a:ext>
                </a:extLst>
              </a:tr>
              <a:tr h="16820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03302"/>
                  </a:ext>
                </a:extLst>
              </a:tr>
            </a:tbl>
          </a:graphicData>
        </a:graphic>
      </p:graphicFrame>
      <p:graphicFrame>
        <p:nvGraphicFramePr>
          <p:cNvPr id="24" name="Tableau 4">
            <a:extLst>
              <a:ext uri="{FF2B5EF4-FFF2-40B4-BE49-F238E27FC236}">
                <a16:creationId xmlns:a16="http://schemas.microsoft.com/office/drawing/2014/main" id="{31901B5D-3776-3F92-F980-EC1931A6C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050441"/>
              </p:ext>
            </p:extLst>
          </p:nvPr>
        </p:nvGraphicFramePr>
        <p:xfrm>
          <a:off x="7680417" y="2226892"/>
          <a:ext cx="114898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989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Roue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  <a:tr h="16820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20884"/>
                  </a:ext>
                </a:extLst>
              </a:tr>
              <a:tr h="16820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03302"/>
                  </a:ext>
                </a:extLst>
              </a:tr>
            </a:tbl>
          </a:graphicData>
        </a:graphic>
      </p:graphicFrame>
      <p:graphicFrame>
        <p:nvGraphicFramePr>
          <p:cNvPr id="25" name="Tableau 4">
            <a:extLst>
              <a:ext uri="{FF2B5EF4-FFF2-40B4-BE49-F238E27FC236}">
                <a16:creationId xmlns:a16="http://schemas.microsoft.com/office/drawing/2014/main" id="{11322C87-6DCD-3B74-A4A1-4779D6D42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263781"/>
              </p:ext>
            </p:extLst>
          </p:nvPr>
        </p:nvGraphicFramePr>
        <p:xfrm>
          <a:off x="9179377" y="3341914"/>
          <a:ext cx="114898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989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Moteur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  <a:tr h="16820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20884"/>
                  </a:ext>
                </a:extLst>
              </a:tr>
              <a:tr h="16820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03302"/>
                  </a:ext>
                </a:extLst>
              </a:tr>
            </a:tbl>
          </a:graphicData>
        </a:graphic>
      </p:graphicFrame>
      <p:graphicFrame>
        <p:nvGraphicFramePr>
          <p:cNvPr id="26" name="Tableau 4">
            <a:extLst>
              <a:ext uri="{FF2B5EF4-FFF2-40B4-BE49-F238E27FC236}">
                <a16:creationId xmlns:a16="http://schemas.microsoft.com/office/drawing/2014/main" id="{7FA95D37-1062-0927-F8EC-D6F75CBD9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18202"/>
              </p:ext>
            </p:extLst>
          </p:nvPr>
        </p:nvGraphicFramePr>
        <p:xfrm>
          <a:off x="10014043" y="4841966"/>
          <a:ext cx="146752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7529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Carburateur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  <a:tr h="16820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20884"/>
                  </a:ext>
                </a:extLst>
              </a:tr>
              <a:tr h="16820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03302"/>
                  </a:ext>
                </a:extLst>
              </a:tr>
            </a:tbl>
          </a:graphicData>
        </a:graphic>
      </p:graphicFrame>
      <p:graphicFrame>
        <p:nvGraphicFramePr>
          <p:cNvPr id="27" name="Tableau 4">
            <a:extLst>
              <a:ext uri="{FF2B5EF4-FFF2-40B4-BE49-F238E27FC236}">
                <a16:creationId xmlns:a16="http://schemas.microsoft.com/office/drawing/2014/main" id="{119EC7DD-DC4E-61D2-64E3-1285CA84F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270863"/>
              </p:ext>
            </p:extLst>
          </p:nvPr>
        </p:nvGraphicFramePr>
        <p:xfrm>
          <a:off x="8254912" y="4843173"/>
          <a:ext cx="146752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7529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Cylindre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  <a:tr h="16820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20884"/>
                  </a:ext>
                </a:extLst>
              </a:tr>
              <a:tr h="16820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03302"/>
                  </a:ext>
                </a:extLst>
              </a:tr>
            </a:tbl>
          </a:graphicData>
        </a:graphic>
      </p:graphicFrame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D6B15187-6D4E-0355-7E2C-DC7E48F53B89}"/>
              </a:ext>
            </a:extLst>
          </p:cNvPr>
          <p:cNvCxnSpPr>
            <a:cxnSpLocks/>
            <a:stCxn id="24" idx="1"/>
            <a:endCxn id="22" idx="0"/>
          </p:cNvCxnSpPr>
          <p:nvPr/>
        </p:nvCxnSpPr>
        <p:spPr>
          <a:xfrm rot="10800000" flipV="1">
            <a:off x="7054215" y="2775531"/>
            <a:ext cx="626203" cy="1164129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0F6BC4FE-4F76-BBF8-339D-E66C5BB4B225}"/>
              </a:ext>
            </a:extLst>
          </p:cNvPr>
          <p:cNvCxnSpPr>
            <a:cxnSpLocks/>
            <a:stCxn id="25" idx="1"/>
            <a:endCxn id="22" idx="3"/>
          </p:cNvCxnSpPr>
          <p:nvPr/>
        </p:nvCxnSpPr>
        <p:spPr>
          <a:xfrm rot="10800000" flipV="1">
            <a:off x="7628709" y="3890553"/>
            <a:ext cx="1550668" cy="597747"/>
          </a:xfrm>
          <a:prstGeom prst="bentConnector3">
            <a:avLst>
              <a:gd name="adj1" fmla="val 63267"/>
            </a:avLst>
          </a:prstGeom>
          <a:ln w="571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F013B2B1-FA18-FA18-379F-82D933119DC6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rot="5400000" flipH="1" flipV="1">
            <a:off x="9169284" y="4258587"/>
            <a:ext cx="403979" cy="76519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1EE39014-FFD9-DB64-2F27-E7CA6B135CEA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rot="16200000" flipV="1">
            <a:off x="10049453" y="4143612"/>
            <a:ext cx="402772" cy="99393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8CE372A3-1953-AC08-8DA4-063BAA9DB96F}"/>
              </a:ext>
            </a:extLst>
          </p:cNvPr>
          <p:cNvSpPr txBox="1"/>
          <p:nvPr/>
        </p:nvSpPr>
        <p:spPr>
          <a:xfrm>
            <a:off x="7355489" y="27932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Black" panose="02000000000000000000" pitchFamily="2" charset="0"/>
                <a:ea typeface="Roboto Black" panose="02000000000000000000" pitchFamily="2" charset="0"/>
              </a:rPr>
              <a:t>4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1B471F3-23DF-72C8-62D3-5383027478A6}"/>
              </a:ext>
            </a:extLst>
          </p:cNvPr>
          <p:cNvSpPr txBox="1"/>
          <p:nvPr/>
        </p:nvSpPr>
        <p:spPr>
          <a:xfrm>
            <a:off x="6498951" y="35250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Black" panose="02000000000000000000" pitchFamily="2" charset="0"/>
                <a:ea typeface="Roboto Black" panose="02000000000000000000" pitchFamily="2" charset="0"/>
              </a:rPr>
              <a:t>0,1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497CD9FE-5FCF-7743-E1A9-5FC2DA34685B}"/>
              </a:ext>
            </a:extLst>
          </p:cNvPr>
          <p:cNvSpPr txBox="1"/>
          <p:nvPr/>
        </p:nvSpPr>
        <p:spPr>
          <a:xfrm>
            <a:off x="7606559" y="407721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Black" panose="02000000000000000000" pitchFamily="2" charset="0"/>
                <a:ea typeface="Roboto Black" panose="02000000000000000000" pitchFamily="2" charset="0"/>
              </a:rPr>
              <a:t>0,1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246351F-EA3B-A56C-1FE7-38C1DD812E6B}"/>
              </a:ext>
            </a:extLst>
          </p:cNvPr>
          <p:cNvSpPr txBox="1"/>
          <p:nvPr/>
        </p:nvSpPr>
        <p:spPr>
          <a:xfrm>
            <a:off x="8861661" y="38996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B331FCC-4EE8-EFE2-0B9F-F61C0E260EA6}"/>
              </a:ext>
            </a:extLst>
          </p:cNvPr>
          <p:cNvSpPr txBox="1"/>
          <p:nvPr/>
        </p:nvSpPr>
        <p:spPr>
          <a:xfrm>
            <a:off x="8610973" y="44624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Black" panose="02000000000000000000" pitchFamily="2" charset="0"/>
                <a:ea typeface="Roboto Black" panose="02000000000000000000" pitchFamily="2" charset="0"/>
              </a:rPr>
              <a:t>4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7EF4E42-D0FD-64BB-03EA-0448529DD1EA}"/>
              </a:ext>
            </a:extLst>
          </p:cNvPr>
          <p:cNvSpPr txBox="1"/>
          <p:nvPr/>
        </p:nvSpPr>
        <p:spPr>
          <a:xfrm>
            <a:off x="10747807" y="44624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374C9A1-30BF-1770-FD87-37129C9DFD69}"/>
              </a:ext>
            </a:extLst>
          </p:cNvPr>
          <p:cNvSpPr txBox="1"/>
          <p:nvPr/>
        </p:nvSpPr>
        <p:spPr>
          <a:xfrm>
            <a:off x="5458224" y="3859101"/>
            <a:ext cx="6799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Roboto Black" panose="02000000000000000000" pitchFamily="2" charset="0"/>
                <a:ea typeface="Roboto Black" panose="02000000000000000000" pitchFamily="2" charset="0"/>
              </a:rPr>
              <a:t>=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12488EE-25C6-A8EB-C950-85420608356F}"/>
              </a:ext>
            </a:extLst>
          </p:cNvPr>
          <p:cNvSpPr txBox="1"/>
          <p:nvPr/>
        </p:nvSpPr>
        <p:spPr>
          <a:xfrm>
            <a:off x="6549224" y="234444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Roboto Light" panose="02000000000000000000" pitchFamily="2" charset="0"/>
                <a:ea typeface="Roboto Light" panose="02000000000000000000" pitchFamily="2" charset="0"/>
              </a:rPr>
              <a:t>lesRoues</a:t>
            </a:r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4A8F11C-448A-2117-7276-7F86E064EE44}"/>
              </a:ext>
            </a:extLst>
          </p:cNvPr>
          <p:cNvSpPr txBox="1"/>
          <p:nvPr/>
        </p:nvSpPr>
        <p:spPr>
          <a:xfrm>
            <a:off x="8119841" y="3468466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Roboto Light" panose="02000000000000000000" pitchFamily="2" charset="0"/>
                <a:ea typeface="Roboto Light" panose="02000000000000000000" pitchFamily="2" charset="0"/>
              </a:rPr>
              <a:t>leMoteur</a:t>
            </a:r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30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590075AC-29EB-D3D9-C90A-3B19A8A17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32182"/>
              </p:ext>
            </p:extLst>
          </p:nvPr>
        </p:nvGraphicFramePr>
        <p:xfrm>
          <a:off x="5231945" y="1615561"/>
          <a:ext cx="114898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989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Véhicule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7596B55-310D-B0C7-8E62-F3DD4ECFD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854023"/>
              </p:ext>
            </p:extLst>
          </p:nvPr>
        </p:nvGraphicFramePr>
        <p:xfrm>
          <a:off x="3470084" y="2568060"/>
          <a:ext cx="114898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989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Voiture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5011524F-617B-EC8E-A44E-417A2AEAE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49290"/>
              </p:ext>
            </p:extLst>
          </p:nvPr>
        </p:nvGraphicFramePr>
        <p:xfrm>
          <a:off x="5193568" y="2568060"/>
          <a:ext cx="114898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989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Moto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A0A35F4-3039-504C-73CF-FC34C3624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189781"/>
              </p:ext>
            </p:extLst>
          </p:nvPr>
        </p:nvGraphicFramePr>
        <p:xfrm>
          <a:off x="6852542" y="2568060"/>
          <a:ext cx="114898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989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Camion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4CC97596-DC58-F80E-B92B-76E62B424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81152"/>
              </p:ext>
            </p:extLst>
          </p:nvPr>
        </p:nvGraphicFramePr>
        <p:xfrm>
          <a:off x="8511516" y="2568060"/>
          <a:ext cx="114898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989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Bus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9873CA3A-C0E3-BD28-589F-7D55B1ED8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28261"/>
              </p:ext>
            </p:extLst>
          </p:nvPr>
        </p:nvGraphicFramePr>
        <p:xfrm>
          <a:off x="2609983" y="3558421"/>
          <a:ext cx="132125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256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Familiale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E8A01997-E2C1-62D1-3E22-5B68CB1B6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419915"/>
              </p:ext>
            </p:extLst>
          </p:nvPr>
        </p:nvGraphicFramePr>
        <p:xfrm>
          <a:off x="4264880" y="3558421"/>
          <a:ext cx="132125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256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Utilitaire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883B0D2C-EBB2-CDA0-B3EC-D66F1EFF6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68324"/>
              </p:ext>
            </p:extLst>
          </p:nvPr>
        </p:nvGraphicFramePr>
        <p:xfrm>
          <a:off x="5999508" y="3558421"/>
          <a:ext cx="170606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6068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Commerciale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</a:tbl>
          </a:graphicData>
        </a:graphic>
      </p:graphicFrame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E6591F3F-94A9-15FC-A07F-3BA61CAFB7D2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3345295" y="2859137"/>
            <a:ext cx="624601" cy="77396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1A431BCF-976C-818B-252D-213C7851C716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6200000" flipH="1">
            <a:off x="4172743" y="2805655"/>
            <a:ext cx="624601" cy="8809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4BE24891-C250-15FB-938A-1B9D272EBA42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4632139" y="1393761"/>
            <a:ext cx="586739" cy="17618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6F596F8A-23E6-89F2-23F8-E3FB3EB9BD53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5400000" flipH="1" flipV="1">
            <a:off x="5493881" y="2255503"/>
            <a:ext cx="586739" cy="3837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D2E2D7EC-823A-E60E-71AE-7FC13EF50282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6323369" y="1464392"/>
            <a:ext cx="586739" cy="162059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3B3E52A1-73F7-083E-1F5D-1DCC09D64F19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16200000" flipV="1">
            <a:off x="7152856" y="634905"/>
            <a:ext cx="586739" cy="32795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2D28CACA-9A35-03E3-E668-6819739EEE1D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16200000" flipH="1">
            <a:off x="5136260" y="1842138"/>
            <a:ext cx="624601" cy="280796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C99FE984-B7CB-5996-EE3F-E21E80705922}"/>
              </a:ext>
            </a:extLst>
          </p:cNvPr>
          <p:cNvCxnSpPr/>
          <p:nvPr/>
        </p:nvCxnSpPr>
        <p:spPr>
          <a:xfrm flipV="1">
            <a:off x="9852660" y="1615561"/>
            <a:ext cx="0" cy="2537339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04B4D3B8-7CC1-BF8F-97FE-17B6366E2F86}"/>
              </a:ext>
            </a:extLst>
          </p:cNvPr>
          <p:cNvCxnSpPr/>
          <p:nvPr/>
        </p:nvCxnSpPr>
        <p:spPr>
          <a:xfrm flipV="1">
            <a:off x="10231033" y="1615561"/>
            <a:ext cx="0" cy="2537339"/>
          </a:xfrm>
          <a:prstGeom prst="straightConnector1">
            <a:avLst/>
          </a:prstGeom>
          <a:ln w="5715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512175DC-3AFC-6891-829C-DA77F721E37A}"/>
              </a:ext>
            </a:extLst>
          </p:cNvPr>
          <p:cNvSpPr txBox="1"/>
          <p:nvPr/>
        </p:nvSpPr>
        <p:spPr>
          <a:xfrm>
            <a:off x="8191628" y="3783569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Spécialisation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51BCA60-F04A-8C28-F99B-805FB7DB2419}"/>
              </a:ext>
            </a:extLst>
          </p:cNvPr>
          <p:cNvSpPr txBox="1"/>
          <p:nvPr/>
        </p:nvSpPr>
        <p:spPr>
          <a:xfrm>
            <a:off x="8096580" y="1533645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Généralisation</a:t>
            </a:r>
          </a:p>
        </p:txBody>
      </p:sp>
      <p:sp>
        <p:nvSpPr>
          <p:cNvPr id="49" name="Triangle isocèle 48">
            <a:extLst>
              <a:ext uri="{FF2B5EF4-FFF2-40B4-BE49-F238E27FC236}">
                <a16:creationId xmlns:a16="http://schemas.microsoft.com/office/drawing/2014/main" id="{36AC1AA8-8C9B-6D5E-11AE-A34A0A4933C0}"/>
              </a:ext>
            </a:extLst>
          </p:cNvPr>
          <p:cNvSpPr/>
          <p:nvPr/>
        </p:nvSpPr>
        <p:spPr>
          <a:xfrm>
            <a:off x="5702920" y="1992648"/>
            <a:ext cx="207040" cy="178482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riangle isocèle 49">
            <a:extLst>
              <a:ext uri="{FF2B5EF4-FFF2-40B4-BE49-F238E27FC236}">
                <a16:creationId xmlns:a16="http://schemas.microsoft.com/office/drawing/2014/main" id="{FA429D6D-2A60-421C-C283-94E61D9ABE06}"/>
              </a:ext>
            </a:extLst>
          </p:cNvPr>
          <p:cNvSpPr/>
          <p:nvPr/>
        </p:nvSpPr>
        <p:spPr>
          <a:xfrm>
            <a:off x="3941058" y="2954116"/>
            <a:ext cx="207040" cy="178482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1" name="Tableau 4">
            <a:extLst>
              <a:ext uri="{FF2B5EF4-FFF2-40B4-BE49-F238E27FC236}">
                <a16:creationId xmlns:a16="http://schemas.microsoft.com/office/drawing/2014/main" id="{F50354B9-1426-4028-BC07-6F9FC1E98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835143"/>
              </p:ext>
            </p:extLst>
          </p:nvPr>
        </p:nvGraphicFramePr>
        <p:xfrm>
          <a:off x="5353739" y="4513343"/>
          <a:ext cx="145936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9368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Personne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</a:tbl>
          </a:graphicData>
        </a:graphic>
      </p:graphicFrame>
      <p:sp>
        <p:nvSpPr>
          <p:cNvPr id="52" name="Triangle isocèle 51">
            <a:extLst>
              <a:ext uri="{FF2B5EF4-FFF2-40B4-BE49-F238E27FC236}">
                <a16:creationId xmlns:a16="http://schemas.microsoft.com/office/drawing/2014/main" id="{E65D8C33-FE0B-C470-B566-D2C7456E7C40}"/>
              </a:ext>
            </a:extLst>
          </p:cNvPr>
          <p:cNvSpPr/>
          <p:nvPr/>
        </p:nvSpPr>
        <p:spPr>
          <a:xfrm>
            <a:off x="5989429" y="4908632"/>
            <a:ext cx="207040" cy="178482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3" name="Tableau 4">
            <a:extLst>
              <a:ext uri="{FF2B5EF4-FFF2-40B4-BE49-F238E27FC236}">
                <a16:creationId xmlns:a16="http://schemas.microsoft.com/office/drawing/2014/main" id="{CE68D715-75B4-087F-FB10-AF4FBA8CB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996098"/>
              </p:ext>
            </p:extLst>
          </p:nvPr>
        </p:nvGraphicFramePr>
        <p:xfrm>
          <a:off x="4329801" y="5564268"/>
          <a:ext cx="107639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6394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Femme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</a:tbl>
          </a:graphicData>
        </a:graphic>
      </p:graphicFrame>
      <p:graphicFrame>
        <p:nvGraphicFramePr>
          <p:cNvPr id="54" name="Tableau 4">
            <a:extLst>
              <a:ext uri="{FF2B5EF4-FFF2-40B4-BE49-F238E27FC236}">
                <a16:creationId xmlns:a16="http://schemas.microsoft.com/office/drawing/2014/main" id="{CC6E2EB6-2E0B-307C-F755-E4E787D65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78969"/>
              </p:ext>
            </p:extLst>
          </p:nvPr>
        </p:nvGraphicFramePr>
        <p:xfrm>
          <a:off x="5553763" y="5564268"/>
          <a:ext cx="107639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6394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Homme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</a:tbl>
          </a:graphicData>
        </a:graphic>
      </p:graphicFrame>
      <p:graphicFrame>
        <p:nvGraphicFramePr>
          <p:cNvPr id="55" name="Tableau 4">
            <a:extLst>
              <a:ext uri="{FF2B5EF4-FFF2-40B4-BE49-F238E27FC236}">
                <a16:creationId xmlns:a16="http://schemas.microsoft.com/office/drawing/2014/main" id="{C58A06F1-1152-620C-581D-E7EA6571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273690"/>
              </p:ext>
            </p:extLst>
          </p:nvPr>
        </p:nvGraphicFramePr>
        <p:xfrm>
          <a:off x="6777725" y="5566190"/>
          <a:ext cx="107639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6394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Employé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</a:tbl>
          </a:graphicData>
        </a:graphic>
      </p:graphicFrame>
      <p:cxnSp>
        <p:nvCxnSpPr>
          <p:cNvPr id="56" name="Connecteur : en angle 55">
            <a:extLst>
              <a:ext uri="{FF2B5EF4-FFF2-40B4-BE49-F238E27FC236}">
                <a16:creationId xmlns:a16="http://schemas.microsoft.com/office/drawing/2014/main" id="{794060AD-81FF-DDA0-699D-F44A7FA36F4C}"/>
              </a:ext>
            </a:extLst>
          </p:cNvPr>
          <p:cNvCxnSpPr>
            <a:cxnSpLocks/>
            <a:stCxn id="53" idx="0"/>
            <a:endCxn id="52" idx="3"/>
          </p:cNvCxnSpPr>
          <p:nvPr/>
        </p:nvCxnSpPr>
        <p:spPr>
          <a:xfrm rot="5400000" flipH="1" flipV="1">
            <a:off x="5241896" y="4713216"/>
            <a:ext cx="477154" cy="1224951"/>
          </a:xfrm>
          <a:prstGeom prst="bentConnector3">
            <a:avLst>
              <a:gd name="adj1" fmla="val 7927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B3A16D14-6484-D67D-D5D2-ABF2DC3CB17F}"/>
              </a:ext>
            </a:extLst>
          </p:cNvPr>
          <p:cNvCxnSpPr>
            <a:cxnSpLocks/>
            <a:stCxn id="54" idx="0"/>
            <a:endCxn id="52" idx="3"/>
          </p:cNvCxnSpPr>
          <p:nvPr/>
        </p:nvCxnSpPr>
        <p:spPr>
          <a:xfrm rot="5400000" flipH="1" flipV="1">
            <a:off x="5853877" y="5325197"/>
            <a:ext cx="477154" cy="98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E5EE9EEE-D071-3904-89D5-53D40658B86A}"/>
              </a:ext>
            </a:extLst>
          </p:cNvPr>
          <p:cNvCxnSpPr>
            <a:cxnSpLocks/>
            <a:stCxn id="55" idx="0"/>
            <a:endCxn id="52" idx="3"/>
          </p:cNvCxnSpPr>
          <p:nvPr/>
        </p:nvCxnSpPr>
        <p:spPr>
          <a:xfrm rot="16200000" flipV="1">
            <a:off x="6464898" y="4715165"/>
            <a:ext cx="479076" cy="1222973"/>
          </a:xfrm>
          <a:prstGeom prst="bentConnector3">
            <a:avLst>
              <a:gd name="adj1" fmla="val 7916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62C57AD7-1AD2-CA3D-2E71-852C561FD278}"/>
              </a:ext>
            </a:extLst>
          </p:cNvPr>
          <p:cNvSpPr txBox="1"/>
          <p:nvPr/>
        </p:nvSpPr>
        <p:spPr>
          <a:xfrm>
            <a:off x="4148098" y="515832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genre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18AD196C-C3A0-4604-5475-3275DDF1DF0E}"/>
              </a:ext>
            </a:extLst>
          </p:cNvPr>
          <p:cNvSpPr txBox="1"/>
          <p:nvPr/>
        </p:nvSpPr>
        <p:spPr>
          <a:xfrm>
            <a:off x="6056181" y="517159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genre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40322BE-00D1-467D-3DDB-ADDF33E9F07B}"/>
              </a:ext>
            </a:extLst>
          </p:cNvPr>
          <p:cNvSpPr txBox="1"/>
          <p:nvPr/>
        </p:nvSpPr>
        <p:spPr>
          <a:xfrm>
            <a:off x="7361198" y="518422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statu</a:t>
            </a:r>
          </a:p>
        </p:txBody>
      </p:sp>
    </p:spTree>
    <p:extLst>
      <p:ext uri="{BB962C8B-B14F-4D97-AF65-F5344CB8AC3E}">
        <p14:creationId xmlns:p14="http://schemas.microsoft.com/office/powerpoint/2010/main" val="426511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au 4">
            <a:extLst>
              <a:ext uri="{FF2B5EF4-FFF2-40B4-BE49-F238E27FC236}">
                <a16:creationId xmlns:a16="http://schemas.microsoft.com/office/drawing/2014/main" id="{2DB35A8C-F2D0-9BF0-B050-97F47DD7B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224180"/>
              </p:ext>
            </p:extLst>
          </p:nvPr>
        </p:nvGraphicFramePr>
        <p:xfrm>
          <a:off x="6093762" y="1992393"/>
          <a:ext cx="88705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055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Equide</a:t>
                      </a:r>
                      <a:endParaRPr lang="fr-FR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</a:tbl>
          </a:graphicData>
        </a:graphic>
      </p:graphicFrame>
      <p:graphicFrame>
        <p:nvGraphicFramePr>
          <p:cNvPr id="25" name="Tableau 4">
            <a:extLst>
              <a:ext uri="{FF2B5EF4-FFF2-40B4-BE49-F238E27FC236}">
                <a16:creationId xmlns:a16="http://schemas.microsoft.com/office/drawing/2014/main" id="{5179080C-56CF-071D-191D-B72871F5C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09948"/>
              </p:ext>
            </p:extLst>
          </p:nvPr>
        </p:nvGraphicFramePr>
        <p:xfrm>
          <a:off x="4660076" y="3146586"/>
          <a:ext cx="94420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205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Cheval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</a:tbl>
          </a:graphicData>
        </a:graphic>
      </p:graphicFrame>
      <p:graphicFrame>
        <p:nvGraphicFramePr>
          <p:cNvPr id="26" name="Tableau 4">
            <a:extLst>
              <a:ext uri="{FF2B5EF4-FFF2-40B4-BE49-F238E27FC236}">
                <a16:creationId xmlns:a16="http://schemas.microsoft.com/office/drawing/2014/main" id="{8D8E2019-CAA2-11BD-AEDA-16B69D4A6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949867"/>
              </p:ext>
            </p:extLst>
          </p:nvPr>
        </p:nvGraphicFramePr>
        <p:xfrm>
          <a:off x="7800150" y="3160793"/>
          <a:ext cx="77275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2755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</a:tbl>
          </a:graphicData>
        </a:graphic>
      </p:graphicFrame>
      <p:graphicFrame>
        <p:nvGraphicFramePr>
          <p:cNvPr id="27" name="Tableau 4">
            <a:extLst>
              <a:ext uri="{FF2B5EF4-FFF2-40B4-BE49-F238E27FC236}">
                <a16:creationId xmlns:a16="http://schemas.microsoft.com/office/drawing/2014/main" id="{44A44C03-DF01-8DE6-723D-5E78A0A76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831639"/>
              </p:ext>
            </p:extLst>
          </p:nvPr>
        </p:nvGraphicFramePr>
        <p:xfrm>
          <a:off x="2897545" y="4075193"/>
          <a:ext cx="145936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9368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ChevalMale</a:t>
                      </a:r>
                      <a:endParaRPr lang="fr-FR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</a:tbl>
          </a:graphicData>
        </a:graphic>
      </p:graphicFrame>
      <p:graphicFrame>
        <p:nvGraphicFramePr>
          <p:cNvPr id="28" name="Tableau 4">
            <a:extLst>
              <a:ext uri="{FF2B5EF4-FFF2-40B4-BE49-F238E27FC236}">
                <a16:creationId xmlns:a16="http://schemas.microsoft.com/office/drawing/2014/main" id="{265EADEF-BECF-7F38-43B6-692A77031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531553"/>
              </p:ext>
            </p:extLst>
          </p:nvPr>
        </p:nvGraphicFramePr>
        <p:xfrm>
          <a:off x="5771326" y="4071146"/>
          <a:ext cx="182050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0505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ChevalFemelle</a:t>
                      </a:r>
                      <a:endParaRPr lang="fr-FR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</a:tbl>
          </a:graphicData>
        </a:graphic>
      </p:graphicFrame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C8C0C26A-1FF3-D3F4-41B2-7D97F1797A3D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rot="5400000" flipH="1" flipV="1">
            <a:off x="5440517" y="2049815"/>
            <a:ext cx="788433" cy="140511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BD707A7F-64AB-68C6-ED30-0DBEB005CBD9}"/>
              </a:ext>
            </a:extLst>
          </p:cNvPr>
          <p:cNvCxnSpPr>
            <a:cxnSpLocks/>
            <a:stCxn id="26" idx="0"/>
            <a:endCxn id="23" idx="2"/>
          </p:cNvCxnSpPr>
          <p:nvPr/>
        </p:nvCxnSpPr>
        <p:spPr>
          <a:xfrm rot="16200000" flipV="1">
            <a:off x="6960588" y="1934854"/>
            <a:ext cx="802640" cy="164923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5DC55291-4F2A-9DB2-47BB-7E6C69944C58}"/>
              </a:ext>
            </a:extLst>
          </p:cNvPr>
          <p:cNvCxnSpPr>
            <a:cxnSpLocks/>
            <a:stCxn id="28" idx="0"/>
            <a:endCxn id="25" idx="2"/>
          </p:cNvCxnSpPr>
          <p:nvPr/>
        </p:nvCxnSpPr>
        <p:spPr>
          <a:xfrm rot="16200000" flipV="1">
            <a:off x="5627478" y="3017046"/>
            <a:ext cx="558800" cy="15494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AE3878D9-201E-0564-F17F-1C6662245DEA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rot="5400000">
            <a:off x="4098281" y="3041295"/>
            <a:ext cx="562847" cy="15049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riangle isocèle 23">
            <a:extLst>
              <a:ext uri="{FF2B5EF4-FFF2-40B4-BE49-F238E27FC236}">
                <a16:creationId xmlns:a16="http://schemas.microsoft.com/office/drawing/2014/main" id="{55B7F07F-47E5-7436-8BCC-BABB6EFCA6A2}"/>
              </a:ext>
            </a:extLst>
          </p:cNvPr>
          <p:cNvSpPr/>
          <p:nvPr/>
        </p:nvSpPr>
        <p:spPr>
          <a:xfrm>
            <a:off x="6426268" y="2368900"/>
            <a:ext cx="207040" cy="178482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riangle isocèle 41">
            <a:extLst>
              <a:ext uri="{FF2B5EF4-FFF2-40B4-BE49-F238E27FC236}">
                <a16:creationId xmlns:a16="http://schemas.microsoft.com/office/drawing/2014/main" id="{46F1740E-36F0-8B38-EF8E-135FD07CC5EC}"/>
              </a:ext>
            </a:extLst>
          </p:cNvPr>
          <p:cNvSpPr/>
          <p:nvPr/>
        </p:nvSpPr>
        <p:spPr>
          <a:xfrm>
            <a:off x="5028657" y="3527585"/>
            <a:ext cx="207040" cy="178482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3E027051-34BA-5915-FE61-62E67493957F}"/>
                  </a:ext>
                </a:extLst>
              </p:cNvPr>
              <p:cNvSpPr txBox="1"/>
              <p:nvPr/>
            </p:nvSpPr>
            <p:spPr>
              <a:xfrm>
                <a:off x="5821059" y="2847919"/>
                <a:ext cx="16492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𝑖𝑛𝑐𝑜𝑚𝑝𝑙𝑒𝑡𝑒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𝑜𝑣𝑒𝑟𝑙𝑎𝑝𝑝𝑖𝑛𝑔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3E027051-34BA-5915-FE61-62E674939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059" y="2847919"/>
                <a:ext cx="1649238" cy="523220"/>
              </a:xfrm>
              <a:prstGeom prst="rect">
                <a:avLst/>
              </a:prstGeom>
              <a:blipFill>
                <a:blip r:embed="rId2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636628FA-14A4-8527-EC22-CF4E49D72C62}"/>
                  </a:ext>
                </a:extLst>
              </p:cNvPr>
              <p:cNvSpPr txBox="1"/>
              <p:nvPr/>
            </p:nvSpPr>
            <p:spPr>
              <a:xfrm>
                <a:off x="4356913" y="3913684"/>
                <a:ext cx="16492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𝑐𝑜𝑚𝑝𝑙𝑒𝑡𝑒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𝑑𝑖𝑠𝑗𝑜𝑖𝑛𝑡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636628FA-14A4-8527-EC22-CF4E49D72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913" y="3913684"/>
                <a:ext cx="1649238" cy="523220"/>
              </a:xfrm>
              <a:prstGeom prst="rect">
                <a:avLst/>
              </a:prstGeom>
              <a:blipFill>
                <a:blip r:embed="rId3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23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B6EA3855-F62D-7966-F32B-E3A73B279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037124"/>
              </p:ext>
            </p:extLst>
          </p:nvPr>
        </p:nvGraphicFramePr>
        <p:xfrm>
          <a:off x="5906878" y="259359"/>
          <a:ext cx="2853388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3388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i="1" dirty="0" err="1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Vehicule</a:t>
                      </a:r>
                      <a:endParaRPr lang="fr-FR" i="1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  <a:tr h="197957">
                <a:tc>
                  <a:txBody>
                    <a:bodyPr/>
                    <a:lstStyle/>
                    <a:p>
                      <a:pPr algn="l"/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couleur: string</a:t>
                      </a:r>
                    </a:p>
                    <a:p>
                      <a:pPr algn="l"/>
                      <a:r>
                        <a:rPr lang="fr-FR" sz="1800" kern="1200" dirty="0" err="1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volumeReservoir</a:t>
                      </a:r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: </a:t>
                      </a:r>
                      <a:r>
                        <a:rPr lang="fr-FR" sz="1800" kern="1200" dirty="0" err="1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integer</a:t>
                      </a:r>
                      <a:endParaRPr lang="fr-FR" sz="1800" kern="120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  <a:cs typeface="+mn-cs"/>
                      </a:endParaRPr>
                    </a:p>
                    <a:p>
                      <a:pPr algn="l"/>
                      <a:r>
                        <a:rPr lang="fr-FR" sz="1800" kern="1200" dirty="0" err="1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niveauReservoir</a:t>
                      </a:r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: </a:t>
                      </a:r>
                      <a:r>
                        <a:rPr lang="fr-FR" sz="1800" kern="1200" dirty="0" err="1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integer</a:t>
                      </a:r>
                      <a:endParaRPr lang="fr-FR" sz="1800" kern="1200" dirty="0">
                        <a:solidFill>
                          <a:schemeClr val="tx1"/>
                        </a:solidFill>
                        <a:latin typeface="Roboto Light" panose="02000000000000000000" pitchFamily="2" charset="0"/>
                        <a:ea typeface="Roboto Light" panose="02000000000000000000" pitchFamily="2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360457"/>
                  </a:ext>
                </a:extLst>
              </a:tr>
              <a:tr h="197957">
                <a:tc>
                  <a:txBody>
                    <a:bodyPr/>
                    <a:lstStyle/>
                    <a:p>
                      <a:pPr algn="l"/>
                      <a:r>
                        <a:rPr lang="fr-FR" sz="1800" kern="1200" dirty="0" err="1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ajouterCarburant</a:t>
                      </a:r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(</a:t>
                      </a:r>
                      <a:r>
                        <a:rPr lang="fr-FR" sz="1800" kern="1200" dirty="0" err="1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nbLitre</a:t>
                      </a:r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fr-FR" sz="1800" i="1" kern="120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reculer()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8698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24A62D6-2E24-5830-1A09-1A495B46E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70283"/>
              </p:ext>
            </p:extLst>
          </p:nvPr>
        </p:nvGraphicFramePr>
        <p:xfrm>
          <a:off x="5007912" y="2767093"/>
          <a:ext cx="122143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1438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Camion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  <a:tr h="197957"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382756"/>
                  </a:ext>
                </a:extLst>
              </a:tr>
              <a:tr h="197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i="1" kern="120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reculer()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16193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34C1FF5-F62F-6969-094F-9421FF3CA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994"/>
              </p:ext>
            </p:extLst>
          </p:nvPr>
        </p:nvGraphicFramePr>
        <p:xfrm>
          <a:off x="6570012" y="2767093"/>
          <a:ext cx="148178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1788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i="1" dirty="0" err="1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DeuxRoues</a:t>
                      </a:r>
                      <a:endParaRPr lang="fr-FR" i="1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  <a:tr h="197957">
                <a:tc>
                  <a:txBody>
                    <a:bodyPr/>
                    <a:lstStyle/>
                    <a:p>
                      <a:pPr algn="ctr"/>
                      <a:endParaRPr lang="fr-FR" i="1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65704"/>
                  </a:ext>
                </a:extLst>
              </a:tr>
              <a:tr h="197957">
                <a:tc>
                  <a:txBody>
                    <a:bodyPr/>
                    <a:lstStyle/>
                    <a:p>
                      <a:pPr algn="ctr"/>
                      <a:endParaRPr lang="fr-FR" i="1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391412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668FD764-21FF-555C-490B-E4C1558D5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86208"/>
              </p:ext>
            </p:extLst>
          </p:nvPr>
        </p:nvGraphicFramePr>
        <p:xfrm>
          <a:off x="8449612" y="2767093"/>
          <a:ext cx="121508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088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Voiture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  <a:tr h="197957"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363929"/>
                  </a:ext>
                </a:extLst>
              </a:tr>
              <a:tr h="197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i="1" kern="120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reculer()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02617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E0CC52E1-76E0-EED0-1CA6-3A1CE3AE9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943989"/>
              </p:ext>
            </p:extLst>
          </p:nvPr>
        </p:nvGraphicFramePr>
        <p:xfrm>
          <a:off x="5485281" y="4410711"/>
          <a:ext cx="122143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1438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Moto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  <a:tr h="197957"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382756"/>
                  </a:ext>
                </a:extLst>
              </a:tr>
              <a:tr h="197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i="1" kern="120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reculer()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16193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1F0EF935-F3C4-E35D-CC83-6931D01AF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45693"/>
              </p:ext>
            </p:extLst>
          </p:nvPr>
        </p:nvGraphicFramePr>
        <p:xfrm>
          <a:off x="7441081" y="4404836"/>
          <a:ext cx="122143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1438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Scooter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  <a:tr h="197957"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Roboto Black" panose="02000000000000000000" pitchFamily="2" charset="0"/>
                        <a:ea typeface="Roboto Black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382756"/>
                  </a:ext>
                </a:extLst>
              </a:tr>
              <a:tr h="197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i="1" kern="1200" dirty="0">
                          <a:solidFill>
                            <a:schemeClr val="tx1"/>
                          </a:solidFill>
                          <a:latin typeface="Roboto Light" panose="02000000000000000000" pitchFamily="2" charset="0"/>
                          <a:ea typeface="Roboto Light" panose="02000000000000000000" pitchFamily="2" charset="0"/>
                          <a:cs typeface="+mn-cs"/>
                        </a:rPr>
                        <a:t>reculer()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16193"/>
                  </a:ext>
                </a:extLst>
              </a:tr>
            </a:tbl>
          </a:graphicData>
        </a:graphic>
      </p:graphicFrame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7A60846E-1405-D40B-DA98-557F2D832DD2}"/>
              </a:ext>
            </a:extLst>
          </p:cNvPr>
          <p:cNvCxnSpPr>
            <a:cxnSpLocks/>
            <a:stCxn id="5" idx="0"/>
            <a:endCxn id="11" idx="3"/>
          </p:cNvCxnSpPr>
          <p:nvPr/>
        </p:nvCxnSpPr>
        <p:spPr>
          <a:xfrm rot="5400000" flipH="1" flipV="1">
            <a:off x="6280663" y="1710195"/>
            <a:ext cx="394867" cy="17189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20C19A2B-0DA4-D432-1787-51782F7E74EC}"/>
              </a:ext>
            </a:extLst>
          </p:cNvPr>
          <p:cNvSpPr/>
          <p:nvPr/>
        </p:nvSpPr>
        <p:spPr>
          <a:xfrm>
            <a:off x="7234041" y="2193744"/>
            <a:ext cx="207040" cy="178482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088E735F-017E-8E69-7FD6-1ACB6F01B7A9}"/>
              </a:ext>
            </a:extLst>
          </p:cNvPr>
          <p:cNvCxnSpPr>
            <a:cxnSpLocks/>
            <a:stCxn id="6" idx="0"/>
            <a:endCxn id="11" idx="3"/>
          </p:cNvCxnSpPr>
          <p:nvPr/>
        </p:nvCxnSpPr>
        <p:spPr>
          <a:xfrm rot="5400000" flipH="1" flipV="1">
            <a:off x="7126800" y="2556333"/>
            <a:ext cx="394867" cy="2665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7E3D3D15-9FE0-7C2F-7913-10586650012A}"/>
              </a:ext>
            </a:extLst>
          </p:cNvPr>
          <p:cNvCxnSpPr>
            <a:cxnSpLocks/>
            <a:stCxn id="7" idx="0"/>
            <a:endCxn id="11" idx="3"/>
          </p:cNvCxnSpPr>
          <p:nvPr/>
        </p:nvCxnSpPr>
        <p:spPr>
          <a:xfrm rot="16200000" flipV="1">
            <a:off x="7999926" y="1709862"/>
            <a:ext cx="394867" cy="17195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E0E0E38C-9321-A9B3-AACF-66913878B036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rot="5400000" flipH="1" flipV="1">
            <a:off x="6430284" y="3530089"/>
            <a:ext cx="546338" cy="12149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9BB44ADC-B523-A0BE-1093-789F9E4FE0D2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rot="16200000" flipV="1">
            <a:off x="7411122" y="3764158"/>
            <a:ext cx="540463" cy="74089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angle isocèle 28">
            <a:extLst>
              <a:ext uri="{FF2B5EF4-FFF2-40B4-BE49-F238E27FC236}">
                <a16:creationId xmlns:a16="http://schemas.microsoft.com/office/drawing/2014/main" id="{D2DCB050-52B6-9E89-46F1-071A2CC3B4FE}"/>
              </a:ext>
            </a:extLst>
          </p:cNvPr>
          <p:cNvSpPr/>
          <p:nvPr/>
        </p:nvSpPr>
        <p:spPr>
          <a:xfrm>
            <a:off x="7199251" y="3858499"/>
            <a:ext cx="207040" cy="178482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76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857E2C4-3C0A-6BB2-2035-F4A25E72E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188878"/>
              </p:ext>
            </p:extLst>
          </p:nvPr>
        </p:nvGraphicFramePr>
        <p:xfrm>
          <a:off x="1639678" y="1272819"/>
          <a:ext cx="121782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7822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i="1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objet1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</a:tbl>
          </a:graphicData>
        </a:graphic>
      </p:graphicFrame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EF7BB7E-C6BE-6FE0-B6A8-E49EAAB2B96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248589" y="1638579"/>
            <a:ext cx="0" cy="19349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id="{CA30816F-BEB3-C44C-3A91-254903D91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48030"/>
              </p:ext>
            </p:extLst>
          </p:nvPr>
        </p:nvGraphicFramePr>
        <p:xfrm>
          <a:off x="3543989" y="1272819"/>
          <a:ext cx="141956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568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i="1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: Classe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</a:tbl>
          </a:graphicData>
        </a:graphic>
      </p:graphicFrame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FE72F92-BC3F-7DEE-429B-7E232890D88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253773" y="1638579"/>
            <a:ext cx="0" cy="19349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CDD5027C-7105-AF9F-97FB-A9132A43E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344981"/>
              </p:ext>
            </p:extLst>
          </p:nvPr>
        </p:nvGraphicFramePr>
        <p:xfrm>
          <a:off x="5538788" y="1272819"/>
          <a:ext cx="208528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5287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i="1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objet3 : Classe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</a:tbl>
          </a:graphicData>
        </a:graphic>
      </p:graphicFrame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B8E71AF9-DD7D-1B3D-3C08-66CED4211E2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581430" y="1638579"/>
            <a:ext cx="1" cy="19349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82667F5A-0B30-7799-D237-6C25A2F83A45}"/>
              </a:ext>
            </a:extLst>
          </p:cNvPr>
          <p:cNvSpPr txBox="1"/>
          <p:nvPr/>
        </p:nvSpPr>
        <p:spPr>
          <a:xfrm>
            <a:off x="2622644" y="1694081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message1()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2793FBE-CA3E-F145-BB8E-00178CF630BB}"/>
              </a:ext>
            </a:extLst>
          </p:cNvPr>
          <p:cNvSpPr txBox="1"/>
          <p:nvPr/>
        </p:nvSpPr>
        <p:spPr>
          <a:xfrm>
            <a:off x="4803034" y="2087781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message2()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C1EB8D-6E03-31FD-4EA2-0E800D2A5D98}"/>
              </a:ext>
            </a:extLst>
          </p:cNvPr>
          <p:cNvSpPr/>
          <p:nvPr/>
        </p:nvSpPr>
        <p:spPr>
          <a:xfrm>
            <a:off x="4208055" y="2032636"/>
            <a:ext cx="73656" cy="134226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B90877E-4D86-E048-B2C7-43ACC74D455F}"/>
              </a:ext>
            </a:extLst>
          </p:cNvPr>
          <p:cNvCxnSpPr/>
          <p:nvPr/>
        </p:nvCxnSpPr>
        <p:spPr>
          <a:xfrm>
            <a:off x="2248589" y="2032635"/>
            <a:ext cx="20051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255AADC4-9006-46AA-E5A1-8BE7D7F409BC}"/>
              </a:ext>
            </a:extLst>
          </p:cNvPr>
          <p:cNvSpPr txBox="1"/>
          <p:nvPr/>
        </p:nvSpPr>
        <p:spPr>
          <a:xfrm>
            <a:off x="4591937" y="2481481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retourMessage2()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7B387367-65C9-79B6-D3F4-2CB915C1A6E3}"/>
              </a:ext>
            </a:extLst>
          </p:cNvPr>
          <p:cNvCxnSpPr>
            <a:cxnSpLocks/>
          </p:cNvCxnSpPr>
          <p:nvPr/>
        </p:nvCxnSpPr>
        <p:spPr>
          <a:xfrm flipH="1">
            <a:off x="2248589" y="3374897"/>
            <a:ext cx="196155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9F07DCA4-1EC8-4570-86BB-74891C09980D}"/>
              </a:ext>
            </a:extLst>
          </p:cNvPr>
          <p:cNvSpPr txBox="1"/>
          <p:nvPr/>
        </p:nvSpPr>
        <p:spPr>
          <a:xfrm>
            <a:off x="2454636" y="3036342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retourMessage1()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FB53E0-353D-7D52-0DDC-7DFD9BB59E52}"/>
              </a:ext>
            </a:extLst>
          </p:cNvPr>
          <p:cNvSpPr/>
          <p:nvPr/>
        </p:nvSpPr>
        <p:spPr>
          <a:xfrm>
            <a:off x="6558571" y="2426335"/>
            <a:ext cx="73656" cy="39370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5DFB6BB-1F03-76D7-B18E-AB7FD9ED795E}"/>
              </a:ext>
            </a:extLst>
          </p:cNvPr>
          <p:cNvCxnSpPr>
            <a:cxnSpLocks/>
          </p:cNvCxnSpPr>
          <p:nvPr/>
        </p:nvCxnSpPr>
        <p:spPr>
          <a:xfrm>
            <a:off x="4267743" y="2426335"/>
            <a:ext cx="23136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00DFA07-56EA-8BC6-AE08-E470BD5BD2EF}"/>
              </a:ext>
            </a:extLst>
          </p:cNvPr>
          <p:cNvCxnSpPr>
            <a:cxnSpLocks/>
          </p:cNvCxnSpPr>
          <p:nvPr/>
        </p:nvCxnSpPr>
        <p:spPr>
          <a:xfrm flipH="1">
            <a:off x="4267743" y="2820036"/>
            <a:ext cx="228574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au 4">
            <a:extLst>
              <a:ext uri="{FF2B5EF4-FFF2-40B4-BE49-F238E27FC236}">
                <a16:creationId xmlns:a16="http://schemas.microsoft.com/office/drawing/2014/main" id="{B77DB47E-A192-8DA4-6E24-03C547A1A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314198"/>
              </p:ext>
            </p:extLst>
          </p:nvPr>
        </p:nvGraphicFramePr>
        <p:xfrm>
          <a:off x="8659672" y="2298601"/>
          <a:ext cx="110461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619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i="1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Classe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</a:tbl>
          </a:graphicData>
        </a:graphic>
      </p:graphicFrame>
      <p:graphicFrame>
        <p:nvGraphicFramePr>
          <p:cNvPr id="39" name="Tableau 4">
            <a:extLst>
              <a:ext uri="{FF2B5EF4-FFF2-40B4-BE49-F238E27FC236}">
                <a16:creationId xmlns:a16="http://schemas.microsoft.com/office/drawing/2014/main" id="{CA0D4381-7652-DCA2-EE66-7B736B36D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3708"/>
              </p:ext>
            </p:extLst>
          </p:nvPr>
        </p:nvGraphicFramePr>
        <p:xfrm>
          <a:off x="10192649" y="2298322"/>
          <a:ext cx="110461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619">
                  <a:extLst>
                    <a:ext uri="{9D8B030D-6E8A-4147-A177-3AD203B41FA5}">
                      <a16:colId xmlns:a16="http://schemas.microsoft.com/office/drawing/2014/main" val="2650326969"/>
                    </a:ext>
                  </a:extLst>
                </a:gridCol>
              </a:tblGrid>
              <a:tr h="197957">
                <a:tc>
                  <a:txBody>
                    <a:bodyPr/>
                    <a:lstStyle/>
                    <a:p>
                      <a:pPr algn="ctr"/>
                      <a:r>
                        <a:rPr lang="fr-FR" i="1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Classe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06605"/>
                  </a:ext>
                </a:extLst>
              </a:tr>
            </a:tbl>
          </a:graphicData>
        </a:graphic>
      </p:graphicFrame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5B7B53D8-B72A-FFE8-8B75-85DFB92ABCC3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9764291" y="2481202"/>
            <a:ext cx="428358" cy="2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FD857D32-A9FD-3412-5F0D-18E8ECA12CB0}"/>
              </a:ext>
            </a:extLst>
          </p:cNvPr>
          <p:cNvSpPr txBox="1"/>
          <p:nvPr/>
        </p:nvSpPr>
        <p:spPr>
          <a:xfrm>
            <a:off x="7908840" y="4332217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nom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F5B4E8DA-DFE3-900B-00C7-4A0A7CFACFC7}"/>
              </a:ext>
            </a:extLst>
          </p:cNvPr>
          <p:cNvCxnSpPr>
            <a:cxnSpLocks/>
          </p:cNvCxnSpPr>
          <p:nvPr/>
        </p:nvCxnSpPr>
        <p:spPr>
          <a:xfrm>
            <a:off x="7503089" y="4670771"/>
            <a:ext cx="146565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A0ACB9F0-28BA-DFBB-414A-0A7BEE306080}"/>
              </a:ext>
            </a:extLst>
          </p:cNvPr>
          <p:cNvSpPr txBox="1"/>
          <p:nvPr/>
        </p:nvSpPr>
        <p:spPr>
          <a:xfrm>
            <a:off x="7253520" y="3855086"/>
            <a:ext cx="2103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opération(</a:t>
            </a:r>
            <a:r>
              <a:rPr lang="fr-FR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parametre</a:t>
            </a:r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398207CF-DD7E-D9F8-34E4-32438FAFBD8F}"/>
              </a:ext>
            </a:extLst>
          </p:cNvPr>
          <p:cNvCxnSpPr>
            <a:cxnSpLocks/>
          </p:cNvCxnSpPr>
          <p:nvPr/>
        </p:nvCxnSpPr>
        <p:spPr>
          <a:xfrm>
            <a:off x="7518329" y="4193641"/>
            <a:ext cx="14656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C3BA55AB-52A9-B9F8-89D8-D054BFC05CDF}"/>
              </a:ext>
            </a:extLst>
          </p:cNvPr>
          <p:cNvSpPr txBox="1"/>
          <p:nvPr/>
        </p:nvSpPr>
        <p:spPr>
          <a:xfrm>
            <a:off x="7689228" y="4822000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« </a:t>
            </a:r>
            <a:r>
              <a:rPr lang="fr-FR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create</a:t>
            </a:r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 »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423B4FC6-5E75-9FBD-7820-1A055E756A04}"/>
              </a:ext>
            </a:extLst>
          </p:cNvPr>
          <p:cNvCxnSpPr>
            <a:cxnSpLocks/>
          </p:cNvCxnSpPr>
          <p:nvPr/>
        </p:nvCxnSpPr>
        <p:spPr>
          <a:xfrm>
            <a:off x="7503089" y="5178602"/>
            <a:ext cx="14656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E6C47074-827A-DA78-EA93-0EFB11B9A5C2}"/>
              </a:ext>
            </a:extLst>
          </p:cNvPr>
          <p:cNvSpPr txBox="1"/>
          <p:nvPr/>
        </p:nvSpPr>
        <p:spPr>
          <a:xfrm>
            <a:off x="7620648" y="5347878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« destroy »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394DA88-5EA2-3F7A-264E-608ECB3DE4ED}"/>
              </a:ext>
            </a:extLst>
          </p:cNvPr>
          <p:cNvCxnSpPr>
            <a:cxnSpLocks/>
          </p:cNvCxnSpPr>
          <p:nvPr/>
        </p:nvCxnSpPr>
        <p:spPr>
          <a:xfrm>
            <a:off x="7503089" y="5686432"/>
            <a:ext cx="14656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E5AFE367-7ACB-BA4C-79D4-27591040B394}"/>
              </a:ext>
            </a:extLst>
          </p:cNvPr>
          <p:cNvSpPr txBox="1"/>
          <p:nvPr/>
        </p:nvSpPr>
        <p:spPr>
          <a:xfrm>
            <a:off x="7894761" y="5855707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nom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556F75B8-DF21-EF86-C56D-AB20F8D902C6}"/>
              </a:ext>
            </a:extLst>
          </p:cNvPr>
          <p:cNvCxnSpPr>
            <a:cxnSpLocks/>
          </p:cNvCxnSpPr>
          <p:nvPr/>
        </p:nvCxnSpPr>
        <p:spPr>
          <a:xfrm>
            <a:off x="7503089" y="6194261"/>
            <a:ext cx="14656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5616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128</Words>
  <Application>Microsoft Office PowerPoint</Application>
  <PresentationFormat>Grand écran</PresentationFormat>
  <Paragraphs>77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Roboto Black</vt:lpstr>
      <vt:lpstr>Roboto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Alexis Gibert</dc:creator>
  <cp:lastModifiedBy>Alexis Gibert</cp:lastModifiedBy>
  <cp:revision>1</cp:revision>
  <dcterms:created xsi:type="dcterms:W3CDTF">2022-10-16T16:18:41Z</dcterms:created>
  <dcterms:modified xsi:type="dcterms:W3CDTF">2022-10-16T20:13:00Z</dcterms:modified>
</cp:coreProperties>
</file>