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9" r:id="rId3"/>
    <p:sldId id="278" r:id="rId4"/>
    <p:sldId id="279" r:id="rId5"/>
    <p:sldId id="280" r:id="rId6"/>
    <p:sldId id="281" r:id="rId7"/>
    <p:sldId id="282" r:id="rId8"/>
    <p:sldId id="286" r:id="rId9"/>
    <p:sldId id="285" r:id="rId10"/>
    <p:sldId id="283" r:id="rId11"/>
    <p:sldId id="284" r:id="rId12"/>
    <p:sldId id="287" r:id="rId13"/>
    <p:sldId id="257" r:id="rId14"/>
    <p:sldId id="258" r:id="rId15"/>
    <p:sldId id="290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91" r:id="rId25"/>
    <p:sldId id="299" r:id="rId26"/>
    <p:sldId id="271" r:id="rId27"/>
    <p:sldId id="294" r:id="rId28"/>
    <p:sldId id="293" r:id="rId29"/>
    <p:sldId id="267" r:id="rId30"/>
    <p:sldId id="268" r:id="rId31"/>
    <p:sldId id="295" r:id="rId32"/>
    <p:sldId id="269" r:id="rId33"/>
    <p:sldId id="270" r:id="rId34"/>
    <p:sldId id="272" r:id="rId35"/>
    <p:sldId id="273" r:id="rId36"/>
    <p:sldId id="298" r:id="rId37"/>
    <p:sldId id="276" r:id="rId38"/>
    <p:sldId id="296" r:id="rId39"/>
    <p:sldId id="277" r:id="rId40"/>
    <p:sldId id="297" r:id="rId4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CCFFFF"/>
    <a:srgbClr val="FFFF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4666"/>
  </p:normalViewPr>
  <p:slideViewPr>
    <p:cSldViewPr>
      <p:cViewPr varScale="1">
        <p:scale>
          <a:sx n="102" d="100"/>
          <a:sy n="102" d="100"/>
        </p:scale>
        <p:origin x="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0000"/>
              </a:lnSpc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0000"/>
              </a:lnSpc>
              <a:defRPr sz="1200" smtClean="0"/>
            </a:lvl1pPr>
          </a:lstStyle>
          <a:p>
            <a:pPr>
              <a:defRPr/>
            </a:pPr>
            <a:fld id="{94CDFDF7-66EE-9941-94D7-33A8348ADCC4}" type="datetime1">
              <a:rPr lang="fr-FR" altLang="fr-FR"/>
              <a:pPr>
                <a:defRPr/>
              </a:pPr>
              <a:t>08/09/2017</a:t>
            </a:fld>
            <a:endParaRPr lang="fr-FR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0000"/>
              </a:lnSpc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0000"/>
              </a:lnSpc>
              <a:defRPr sz="1200" smtClean="0"/>
            </a:lvl1pPr>
          </a:lstStyle>
          <a:p>
            <a:pPr>
              <a:defRPr/>
            </a:pPr>
            <a:fld id="{C43E78B0-7D2E-CC4F-B17A-FB08C520680E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0000"/>
              </a:lnSpc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0000"/>
              </a:lnSpc>
              <a:defRPr sz="1200" smtClean="0"/>
            </a:lvl1pPr>
          </a:lstStyle>
          <a:p>
            <a:pPr>
              <a:defRPr/>
            </a:pPr>
            <a:fld id="{6FC0905A-DAA5-3F4D-96D8-96B18158AFBD}" type="datetime1">
              <a:rPr lang="fr-FR" altLang="fr-FR"/>
              <a:pPr>
                <a:defRPr/>
              </a:pPr>
              <a:t>08/09/2017</a:t>
            </a:fld>
            <a:endParaRPr lang="fr-FR" alt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0000"/>
              </a:lnSpc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0000"/>
              </a:lnSpc>
              <a:defRPr sz="1200" smtClean="0"/>
            </a:lvl1pPr>
          </a:lstStyle>
          <a:p>
            <a:pPr>
              <a:defRPr/>
            </a:pPr>
            <a:fld id="{AFBE6475-A9B2-BC44-BFDE-EABD17F2C47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ＭＳ Ｐゴシック" pitchFamily="3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E11C1-1BDD-8148-81CD-91A0E0766B3E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563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D7595-8146-FA4F-BDAD-67CAF3E7748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1316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459EA-B6B6-034F-830C-F92866D5BC29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70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023F9-7AC9-7C49-8140-71C9463EE05E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13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B02E5-CAF4-4D4B-B8CC-E45E8EF83B66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868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7765-C1E2-A74D-B486-44F745982CE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8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8A909-A7B9-B146-B26F-075C358748A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7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B5932-598A-D549-BED1-888F316388AE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0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561CA-7CE7-AA42-8CBF-2C64B7A0F52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584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E4EA7-BC36-C24C-9540-029ECA38DD08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226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265E-65CD-4945-B48F-25838CC930C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354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 flipV="1">
            <a:off x="381000" y="6477000"/>
            <a:ext cx="845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6508750"/>
            <a:ext cx="11715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6089" tIns="53045" rIns="106089" bIns="53045">
            <a:spAutoFit/>
          </a:bodyPr>
          <a:lstStyle>
            <a:lvl1pPr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600" b="0" smtClean="0"/>
              <a:t>K. ISOIRD</a:t>
            </a:r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1681163" y="76200"/>
            <a:ext cx="746283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89" tIns="53045" rIns="106089" bIns="53045">
            <a:spAutoFit/>
          </a:bodyPr>
          <a:lstStyle>
            <a:lvl1pPr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10541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10541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600" b="0" smtClean="0"/>
              <a:t>Électronique Numérique – L3 UPSSITECH (TRI, SRI, GCGEO)</a:t>
            </a:r>
          </a:p>
        </p:txBody>
      </p:sp>
      <p:sp>
        <p:nvSpPr>
          <p:cNvPr id="1029" name="Line 10"/>
          <p:cNvSpPr>
            <a:spLocks noChangeShapeType="1"/>
          </p:cNvSpPr>
          <p:nvPr userDrawn="1"/>
        </p:nvSpPr>
        <p:spPr bwMode="auto">
          <a:xfrm>
            <a:off x="173038" y="455613"/>
            <a:ext cx="85518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30" name="Picture 11" descr="titreele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11217" r="52446" b="12172"/>
          <a:stretch>
            <a:fillRect/>
          </a:stretch>
        </p:blipFill>
        <p:spPr bwMode="auto">
          <a:xfrm>
            <a:off x="127000" y="0"/>
            <a:ext cx="14239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0000"/>
              </a:lnSpc>
              <a:defRPr sz="1200" smtClean="0"/>
            </a:lvl1pPr>
          </a:lstStyle>
          <a:p>
            <a:pPr>
              <a:defRPr/>
            </a:pPr>
            <a:fld id="{27FBE1D1-EBB0-474E-89AA-EDE8C5F8AA7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1" charset="-128"/>
          <a:cs typeface="ＭＳ Ｐゴシック" pitchFamily="3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1" charset="-128"/>
          <a:cs typeface="ＭＳ Ｐゴシック" pitchFamily="3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1" charset="-128"/>
          <a:cs typeface="ＭＳ Ｐゴシック" pitchFamily="3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1" charset="-128"/>
          <a:cs typeface="ＭＳ Ｐゴシック" pitchFamily="3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1" charset="-128"/>
          <a:cs typeface="ＭＳ Ｐゴシック" pitchFamily="3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1" charset="-128"/>
          <a:cs typeface="ＭＳ Ｐゴシック" pitchFamily="3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8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8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29.e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30.emf"/><Relationship Id="rId17" Type="http://schemas.openxmlformats.org/officeDocument/2006/relationships/oleObject" Target="../embeddings/oleObject22.bin"/><Relationship Id="rId18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3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7.pn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8.png"/><Relationship Id="rId7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57250" y="1271588"/>
            <a:ext cx="7391400" cy="254635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170000"/>
              </a:lnSpc>
              <a:defRPr/>
            </a:pPr>
            <a:r>
              <a:rPr lang="fr-FR" altLang="fr-FR" sz="3200" smtClean="0">
                <a:solidFill>
                  <a:schemeClr val="accent2"/>
                </a:solidFill>
              </a:rPr>
              <a:t>Introduction à l</a:t>
            </a:r>
            <a:r>
              <a:rPr lang="ja-JP" altLang="fr-FR" sz="3200" smtClean="0">
                <a:solidFill>
                  <a:schemeClr val="accent2"/>
                </a:solidFill>
              </a:rPr>
              <a:t>’</a:t>
            </a:r>
            <a:r>
              <a:rPr lang="fr-FR" altLang="ja-JP" sz="3200" smtClean="0">
                <a:solidFill>
                  <a:schemeClr val="accent2"/>
                </a:solidFill>
              </a:rPr>
              <a:t>électronique Numérique</a:t>
            </a:r>
          </a:p>
          <a:p>
            <a:pPr algn="ctr">
              <a:lnSpc>
                <a:spcPct val="170000"/>
              </a:lnSpc>
              <a:defRPr/>
            </a:pPr>
            <a:r>
              <a:rPr lang="fr-FR" altLang="fr-FR" sz="3200" smtClean="0">
                <a:solidFill>
                  <a:schemeClr val="accent2"/>
                </a:solidFill>
              </a:rPr>
              <a:t>Électronique combinatoire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38200" y="1196975"/>
            <a:ext cx="66865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Le codage binaire réfléchit ou code Gray (base 2)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611188" y="1773238"/>
            <a:ext cx="77978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ja-JP" sz="1600"/>
              <a:t>Dans ce code, deux nombres successifs ne diffèrent que d'un bit. Il a été élaboré pour éviter les risques d'erreur de détection d'une information dans les systèmes réels </a:t>
            </a:r>
            <a:endParaRPr lang="fr-FR" altLang="fr-FR" sz="1600"/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76238" y="2781300"/>
            <a:ext cx="3181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FF0000"/>
                </a:solidFill>
              </a:rPr>
              <a:t>Règle lorsque l</a:t>
            </a:r>
            <a:r>
              <a:rPr lang="ja-JP" altLang="fr-FR">
                <a:solidFill>
                  <a:srgbClr val="FF0000"/>
                </a:solidFill>
              </a:rPr>
              <a:t>’</a:t>
            </a:r>
            <a:r>
              <a:rPr lang="fr-FR" altLang="ja-JP">
                <a:solidFill>
                  <a:srgbClr val="FF0000"/>
                </a:solidFill>
              </a:rPr>
              <a:t>on compte</a:t>
            </a:r>
            <a:r>
              <a:rPr lang="fr-FR" altLang="ja-JP"/>
              <a:t> </a:t>
            </a:r>
            <a:r>
              <a:rPr lang="fr-FR" altLang="ja-JP">
                <a:solidFill>
                  <a:srgbClr val="FF0000"/>
                </a:solidFill>
              </a:rPr>
              <a:t>:</a:t>
            </a:r>
            <a:endParaRPr lang="fr-FR" altLang="fr-FR">
              <a:solidFill>
                <a:srgbClr val="FF0000"/>
              </a:solidFill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539750" y="3284538"/>
            <a:ext cx="4824413" cy="2041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AutoNum type="arabicParenBoth"/>
            </a:pPr>
            <a:r>
              <a:rPr lang="fr-FR" altLang="fr-FR"/>
              <a:t>on change le bit de poids faible en premier. Si la combinaison existe, on passe au bit de rang supérieur</a:t>
            </a:r>
          </a:p>
          <a:p>
            <a:pPr eaLnBrk="1" hangingPunct="1">
              <a:lnSpc>
                <a:spcPct val="140000"/>
              </a:lnSpc>
              <a:buFontTx/>
              <a:buAutoNum type="arabicParenBoth"/>
            </a:pPr>
            <a:r>
              <a:rPr lang="fr-FR" altLang="fr-FR"/>
              <a:t>On ne peut changer qu</a:t>
            </a:r>
            <a:r>
              <a:rPr lang="ja-JP" altLang="fr-FR"/>
              <a:t>’</a:t>
            </a:r>
            <a:r>
              <a:rPr lang="fr-FR" altLang="ja-JP"/>
              <a:t>un seul bit à la fois (d</a:t>
            </a:r>
            <a:r>
              <a:rPr lang="ja-JP" altLang="fr-FR"/>
              <a:t>’</a:t>
            </a:r>
            <a:r>
              <a:rPr lang="fr-FR" altLang="ja-JP"/>
              <a:t>une ligne sur l</a:t>
            </a:r>
            <a:r>
              <a:rPr lang="ja-JP" altLang="fr-FR"/>
              <a:t>’</a:t>
            </a:r>
            <a:r>
              <a:rPr lang="fr-FR" altLang="ja-JP"/>
              <a:t>autre)</a:t>
            </a:r>
            <a:endParaRPr lang="fr-FR" altLang="fr-FR"/>
          </a:p>
        </p:txBody>
      </p:sp>
      <p:sp>
        <p:nvSpPr>
          <p:cNvPr id="25606" name="Espace réservé du numéro de diapositive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FFAC45-A83F-3B4C-93B4-5C9D1B1050B0}" type="slidenum">
              <a:rPr lang="fr-FR" altLang="fr-FR"/>
              <a:pPr/>
              <a:t>10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49" name="Group 329"/>
          <p:cNvGraphicFramePr>
            <a:graphicFrameLocks noGrp="1"/>
          </p:cNvGraphicFramePr>
          <p:nvPr/>
        </p:nvGraphicFramePr>
        <p:xfrm>
          <a:off x="2362200" y="533400"/>
          <a:ext cx="6629400" cy="5699250"/>
        </p:xfrm>
        <a:graphic>
          <a:graphicData uri="http://schemas.openxmlformats.org/drawingml/2006/table">
            <a:tbl>
              <a:tblPr/>
              <a:tblGrid>
                <a:gridCol w="1681163"/>
                <a:gridCol w="2516187"/>
                <a:gridCol w="2432050"/>
              </a:tblGrid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décimal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binaire naturel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binaire réfléchi</a:t>
                      </a:r>
                      <a:endParaRPr kumimoji="0" lang="fr-FR" altLang="fr-F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50" name="Text Box 330"/>
          <p:cNvSpPr txBox="1">
            <a:spLocks noChangeArrowheads="1"/>
          </p:cNvSpPr>
          <p:nvPr/>
        </p:nvSpPr>
        <p:spPr bwMode="auto">
          <a:xfrm>
            <a:off x="304800" y="609600"/>
            <a:ext cx="19812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sz="1800" u="sng" dirty="0" smtClean="0">
                <a:solidFill>
                  <a:schemeClr val="accent2"/>
                </a:solidFill>
              </a:rPr>
              <a:t>Le code Gray</a:t>
            </a:r>
          </a:p>
        </p:txBody>
      </p:sp>
      <p:sp>
        <p:nvSpPr>
          <p:cNvPr id="26700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E2050B-0028-BB4B-B884-A4213FDCD2CD}" type="slidenum">
              <a:rPr lang="fr-FR" altLang="fr-FR"/>
              <a:pPr/>
              <a:t>11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8200" y="1196975"/>
            <a:ext cx="66865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Le codage des entiers négatifs : complément à 2</a:t>
            </a:r>
          </a:p>
        </p:txBody>
      </p:sp>
      <p:sp>
        <p:nvSpPr>
          <p:cNvPr id="27651" name="Text Box 7"/>
          <p:cNvSpPr txBox="1">
            <a:spLocks noChangeArrowheads="1"/>
          </p:cNvSpPr>
          <p:nvPr/>
        </p:nvSpPr>
        <p:spPr bwMode="auto">
          <a:xfrm>
            <a:off x="1692275" y="2852738"/>
            <a:ext cx="1841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250825" y="2781300"/>
            <a:ext cx="612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 codage du nombre négatif s</a:t>
            </a:r>
            <a:r>
              <a:rPr lang="ja-JP" altLang="fr-FR"/>
              <a:t>’</a:t>
            </a:r>
            <a:r>
              <a:rPr lang="fr-FR" altLang="ja-JP"/>
              <a:t>effectue de la façon suivante :</a:t>
            </a:r>
            <a:endParaRPr lang="fr-FR" altLang="fr-FR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250825" y="4076700"/>
            <a:ext cx="22796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FF0000"/>
                </a:solidFill>
              </a:rPr>
              <a:t>Exemple sur 4 bit : </a:t>
            </a:r>
          </a:p>
        </p:txBody>
      </p:sp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2252663" y="3313113"/>
          <a:ext cx="1541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…quation" r:id="rId3" imgW="685800" imgH="215900" progId="Equation.3">
                  <p:embed/>
                </p:oleObj>
              </mc:Choice>
              <mc:Fallback>
                <p:oleObj name="…quation" r:id="rId3" imgW="685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313113"/>
                        <a:ext cx="1541462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916113"/>
            <a:ext cx="28765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250825" y="1700213"/>
            <a:ext cx="66484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rgbClr val="FF0000"/>
                </a:solidFill>
              </a:rPr>
              <a:t>Règle</a:t>
            </a:r>
            <a:r>
              <a:rPr lang="fr-FR" altLang="fr-FR"/>
              <a:t> : Le bit de poids fort est utiliser pour coder le signe : </a:t>
            </a:r>
          </a:p>
          <a:p>
            <a:pPr eaLnBrk="1" hangingPunct="1"/>
            <a:r>
              <a:rPr lang="fr-FR" altLang="fr-FR"/>
              <a:t>		</a:t>
            </a:r>
            <a:r>
              <a:rPr lang="fr-FR" altLang="fr-FR">
                <a:latin typeface="Wingdings" charset="2"/>
              </a:rPr>
              <a:t></a:t>
            </a:r>
            <a:r>
              <a:rPr lang="fr-FR" altLang="fr-FR"/>
              <a:t> 0 : si l</a:t>
            </a:r>
            <a:r>
              <a:rPr lang="ja-JP" altLang="fr-FR"/>
              <a:t>’</a:t>
            </a:r>
            <a:r>
              <a:rPr lang="fr-FR" altLang="ja-JP"/>
              <a:t>entier est positif </a:t>
            </a:r>
          </a:p>
          <a:p>
            <a:pPr eaLnBrk="1" hangingPunct="1"/>
            <a:r>
              <a:rPr lang="fr-FR" altLang="fr-FR"/>
              <a:t>		</a:t>
            </a:r>
            <a:r>
              <a:rPr lang="fr-FR" altLang="fr-FR">
                <a:latin typeface="Wingdings" charset="2"/>
              </a:rPr>
              <a:t></a:t>
            </a:r>
            <a:r>
              <a:rPr lang="fr-FR" altLang="fr-FR"/>
              <a:t> 1 : si l</a:t>
            </a:r>
            <a:r>
              <a:rPr lang="ja-JP" altLang="fr-FR"/>
              <a:t>’</a:t>
            </a:r>
            <a:r>
              <a:rPr lang="fr-FR" altLang="ja-JP"/>
              <a:t>entier est négatif</a:t>
            </a:r>
            <a:endParaRPr lang="fr-FR" altLang="fr-FR"/>
          </a:p>
        </p:txBody>
      </p:sp>
      <p:sp>
        <p:nvSpPr>
          <p:cNvPr id="27657" name="Text Box 12"/>
          <p:cNvSpPr txBox="1">
            <a:spLocks noChangeArrowheads="1"/>
          </p:cNvSpPr>
          <p:nvPr/>
        </p:nvSpPr>
        <p:spPr bwMode="auto">
          <a:xfrm>
            <a:off x="611188" y="5013325"/>
            <a:ext cx="2476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 </a:t>
            </a:r>
          </a:p>
        </p:txBody>
      </p:sp>
      <p:graphicFrame>
        <p:nvGraphicFramePr>
          <p:cNvPr id="34829" name="Object 3"/>
          <p:cNvGraphicFramePr>
            <a:graphicFrameLocks noChangeAspect="1"/>
          </p:cNvGraphicFramePr>
          <p:nvPr/>
        </p:nvGraphicFramePr>
        <p:xfrm>
          <a:off x="3057525" y="4030663"/>
          <a:ext cx="13747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…quation" r:id="rId6" imgW="622300" imgH="215900" progId="Equation.3">
                  <p:embed/>
                </p:oleObj>
              </mc:Choice>
              <mc:Fallback>
                <p:oleObj name="…quation" r:id="rId6" imgW="622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030663"/>
                        <a:ext cx="13747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427538" y="5013325"/>
            <a:ext cx="1512887" cy="996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2 écrit en binaire sur 4 bits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 flipV="1">
            <a:off x="3995738" y="4508500"/>
            <a:ext cx="576262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34832" name="Object 4"/>
          <p:cNvGraphicFramePr>
            <a:graphicFrameLocks noChangeAspect="1"/>
          </p:cNvGraphicFramePr>
          <p:nvPr/>
        </p:nvGraphicFramePr>
        <p:xfrm>
          <a:off x="1116013" y="4979988"/>
          <a:ext cx="1936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8" imgW="876300" imgH="215900" progId="Equation.3">
                  <p:embed/>
                </p:oleObj>
              </mc:Choice>
              <mc:Fallback>
                <p:oleObj name="Equation" r:id="rId8" imgW="876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79988"/>
                        <a:ext cx="19367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539750" y="4724400"/>
            <a:ext cx="503238" cy="433388"/>
          </a:xfrm>
          <a:prstGeom prst="rightArrow">
            <a:avLst>
              <a:gd name="adj1" fmla="val 42861"/>
              <a:gd name="adj2" fmla="val 5018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34834" name="Object 5"/>
          <p:cNvGraphicFramePr>
            <a:graphicFrameLocks noChangeAspect="1"/>
          </p:cNvGraphicFramePr>
          <p:nvPr/>
        </p:nvGraphicFramePr>
        <p:xfrm>
          <a:off x="1116013" y="555625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0" imgW="850900" imgH="177800" progId="Equation.3">
                  <p:embed/>
                </p:oleObj>
              </mc:Choice>
              <mc:Fallback>
                <p:oleObj name="Equation" r:id="rId10" imgW="8509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5625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6"/>
          <p:cNvGraphicFramePr>
            <a:graphicFrameLocks noChangeAspect="1"/>
          </p:cNvGraphicFramePr>
          <p:nvPr/>
        </p:nvGraphicFramePr>
        <p:xfrm>
          <a:off x="1331913" y="5988050"/>
          <a:ext cx="14874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2" imgW="673100" imgH="177800" progId="Equation.3">
                  <p:embed/>
                </p:oleObj>
              </mc:Choice>
              <mc:Fallback>
                <p:oleObj name="Equation" r:id="rId12" imgW="6731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988050"/>
                        <a:ext cx="14874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Arc 20"/>
          <p:cNvSpPr>
            <a:spLocks/>
          </p:cNvSpPr>
          <p:nvPr/>
        </p:nvSpPr>
        <p:spPr bwMode="auto">
          <a:xfrm rot="5400000">
            <a:off x="4574381" y="4361657"/>
            <a:ext cx="434975" cy="3465512"/>
          </a:xfrm>
          <a:custGeom>
            <a:avLst/>
            <a:gdLst>
              <a:gd name="T0" fmla="*/ 2147483646 w 21600"/>
              <a:gd name="T1" fmla="*/ 0 h 40683"/>
              <a:gd name="T2" fmla="*/ 2147483646 w 21600"/>
              <a:gd name="T3" fmla="*/ 2147483646 h 40683"/>
              <a:gd name="T4" fmla="*/ 0 w 21600"/>
              <a:gd name="T5" fmla="*/ 2147483646 h 40683"/>
              <a:gd name="T6" fmla="*/ 0 60000 65536"/>
              <a:gd name="T7" fmla="*/ 0 60000 65536"/>
              <a:gd name="T8" fmla="*/ 0 60000 65536"/>
              <a:gd name="T9" fmla="*/ 0 w 21600"/>
              <a:gd name="T10" fmla="*/ 0 h 40683"/>
              <a:gd name="T11" fmla="*/ 21600 w 21600"/>
              <a:gd name="T12" fmla="*/ 40683 h 406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0683" fill="none" extrusionOk="0">
                <a:moveTo>
                  <a:pt x="5492" y="-1"/>
                </a:moveTo>
                <a:cubicBezTo>
                  <a:pt x="14983" y="2495"/>
                  <a:pt x="21600" y="11075"/>
                  <a:pt x="21600" y="20890"/>
                </a:cubicBezTo>
                <a:cubicBezTo>
                  <a:pt x="21600" y="29475"/>
                  <a:pt x="16515" y="37245"/>
                  <a:pt x="8648" y="40682"/>
                </a:cubicBezTo>
              </a:path>
              <a:path w="21600" h="40683" stroke="0" extrusionOk="0">
                <a:moveTo>
                  <a:pt x="5492" y="-1"/>
                </a:moveTo>
                <a:cubicBezTo>
                  <a:pt x="14983" y="2495"/>
                  <a:pt x="21600" y="11075"/>
                  <a:pt x="21600" y="20890"/>
                </a:cubicBezTo>
                <a:cubicBezTo>
                  <a:pt x="21600" y="29475"/>
                  <a:pt x="16515" y="37245"/>
                  <a:pt x="8648" y="40682"/>
                </a:cubicBezTo>
                <a:lnTo>
                  <a:pt x="0" y="20890"/>
                </a:lnTo>
                <a:lnTo>
                  <a:pt x="5492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6877050" y="5589588"/>
            <a:ext cx="2016125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7667" name="Espace réservé du numéro de diapositive 1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D7E823-5735-D64A-81D2-DF69F3CFB1BC}" type="slidenum">
              <a:rPr lang="fr-FR" altLang="fr-FR"/>
              <a:pPr/>
              <a:t>12</a:t>
            </a:fld>
            <a:endParaRPr lang="fr-FR" altLang="fr-FR"/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128713" y="4508500"/>
          <a:ext cx="20145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…quation" r:id="rId14" imgW="774700" imgH="254000" progId="Equation.3">
                  <p:embed/>
                </p:oleObj>
              </mc:Choice>
              <mc:Fallback>
                <p:oleObj name="…quation" r:id="rId14" imgW="774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4508500"/>
                        <a:ext cx="20145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animBg="1"/>
      <p:bldP spid="34831" grpId="0" animBg="1"/>
      <p:bldP spid="34833" grpId="0" animBg="1"/>
      <p:bldP spid="34836" grpId="0" animBg="1"/>
      <p:bldP spid="348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33400" y="609600"/>
            <a:ext cx="8066088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A. Définitions : Notions élémentaires en électroniques numérique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L</a:t>
            </a:r>
            <a:r>
              <a:rPr lang="ja-JP" altLang="fr-FR" sz="1800" u="sng" smtClean="0">
                <a:solidFill>
                  <a:schemeClr val="accent2"/>
                </a:solidFill>
              </a:rPr>
              <a:t>’</a:t>
            </a:r>
            <a:r>
              <a:rPr lang="fr-FR" altLang="ja-JP" sz="1800" u="sng" smtClean="0">
                <a:solidFill>
                  <a:schemeClr val="accent2"/>
                </a:solidFill>
              </a:rPr>
              <a:t>électronique combinatoire</a:t>
            </a:r>
            <a:endParaRPr lang="fr-FR" altLang="fr-FR" sz="1800" u="sng" smtClean="0">
              <a:solidFill>
                <a:schemeClr val="accent2"/>
              </a:solidFill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762000" y="1828800"/>
            <a:ext cx="318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>
                <a:solidFill>
                  <a:srgbClr val="810081"/>
                </a:solidFill>
              </a:rPr>
              <a:t>1. Le système combinatoire</a:t>
            </a:r>
            <a:endParaRPr lang="en-GB" altLang="fr-FR">
              <a:solidFill>
                <a:srgbClr val="810081"/>
              </a:solidFill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143000" y="5257800"/>
            <a:ext cx="7543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>
                <a:solidFill>
                  <a:srgbClr val="000000"/>
                </a:solidFill>
              </a:rPr>
              <a:t>Pour réaliser de tels systèmes, on fait appel à des portes dites « logiques » correspondantes aux fonctions autorisées par </a:t>
            </a:r>
            <a:r>
              <a:rPr lang="fr-FR" altLang="fr-FR" u="sng">
                <a:solidFill>
                  <a:srgbClr val="FF0000"/>
                </a:solidFill>
              </a:rPr>
              <a:t>l’</a:t>
            </a:r>
            <a:r>
              <a:rPr lang="fr-FR" altLang="ja-JP" u="sng">
                <a:solidFill>
                  <a:srgbClr val="FF0000"/>
                </a:solidFill>
              </a:rPr>
              <a:t>algèbre de Boole </a:t>
            </a:r>
            <a:endParaRPr lang="en-GB" altLang="fr-FR" u="sng">
              <a:solidFill>
                <a:srgbClr val="FF0000"/>
              </a:solidFill>
            </a:endParaRPr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381000" y="5334000"/>
            <a:ext cx="493713" cy="319088"/>
          </a:xfrm>
          <a:prstGeom prst="rightArrow">
            <a:avLst>
              <a:gd name="adj1" fmla="val 50250"/>
              <a:gd name="adj2" fmla="val 56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8679" name="Espace réservé du numéro de diapositive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19E5E6-9F99-E44A-B5E5-6F1BA8EDA0B3}" type="slidenum">
              <a:rPr lang="fr-FR" altLang="fr-FR"/>
              <a:pPr/>
              <a:t>13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>
                <a:solidFill>
                  <a:srgbClr val="810081"/>
                </a:solidFill>
              </a:rPr>
              <a:t>I.1. Variable binaire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On appelle </a:t>
            </a:r>
            <a:r>
              <a:rPr lang="fr-FR" altLang="fr-FR">
                <a:solidFill>
                  <a:srgbClr val="000000"/>
                </a:solidFill>
                <a:latin typeface="Times New Roman" charset="0"/>
              </a:rPr>
              <a:t>variable binaire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(ou logique), une variable prenant ses valeurs dans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ensemble {0, 1}.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>
                <a:solidFill>
                  <a:srgbClr val="000000"/>
                </a:solidFill>
                <a:latin typeface="Times New Roman" charset="0"/>
              </a:rPr>
              <a:t>Exemple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: état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un interrupteur,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un bouton poussoir, la présence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une tension,...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Soit </a:t>
            </a:r>
            <a:r>
              <a:rPr lang="fr-FR" altLang="fr-FR" i="1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la variable associée à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état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un bouton poussoir, alors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= 0 (faux ou bas) signifie qu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il n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est pas actionné,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= 1 (vrai ou haut) signifie qu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il est actionné.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>
                <a:solidFill>
                  <a:srgbClr val="810081"/>
                </a:solidFill>
              </a:rPr>
              <a:t>I.2. Equation logique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On appelle </a:t>
            </a:r>
            <a:r>
              <a:rPr lang="fr-FR" altLang="fr-FR">
                <a:solidFill>
                  <a:srgbClr val="000000"/>
                </a:solidFill>
                <a:latin typeface="Times New Roman" charset="0"/>
              </a:rPr>
              <a:t>équation logique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une combinaison de plusieurs variables logiques donnant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état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une variable dite de sortie associée. Cette combinaison est réalisée à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aide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opérations logiques :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Soit </a:t>
            </a:r>
            <a:r>
              <a:rPr lang="fr-FR" altLang="fr-FR" b="0" i="1">
                <a:solidFill>
                  <a:srgbClr val="000000"/>
                </a:solidFill>
                <a:latin typeface="Times New Roman" charset="0"/>
              </a:rPr>
              <a:t>xi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fr-FR" altLang="fr-FR" b="0" i="1">
                <a:solidFill>
                  <a:srgbClr val="000000"/>
                </a:solidFill>
                <a:latin typeface="Times New Roman" charset="0"/>
              </a:rPr>
              <a:t>i </a:t>
            </a:r>
            <a:r>
              <a:rPr lang="fr-FR" altLang="fr-FR" b="0">
                <a:solidFill>
                  <a:srgbClr val="000000"/>
                </a:solidFill>
                <a:latin typeface="Symbol" charset="2"/>
              </a:rPr>
              <a:t>Î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[1, </a:t>
            </a:r>
            <a:r>
              <a:rPr lang="fr-FR" altLang="fr-FR" b="0" i="1">
                <a:solidFill>
                  <a:srgbClr val="000000"/>
                </a:solidFill>
                <a:latin typeface="Times New Roman" charset="0"/>
              </a:rPr>
              <a:t>n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]) les variables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entrée.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équation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=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xi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) définit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état de la variable de sortie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>
                <a:solidFill>
                  <a:srgbClr val="810081"/>
                </a:solidFill>
              </a:rPr>
              <a:t>I.3. Table de vérité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La </a:t>
            </a:r>
            <a:r>
              <a:rPr lang="fr-FR" altLang="fr-FR">
                <a:solidFill>
                  <a:srgbClr val="000000"/>
                </a:solidFill>
                <a:latin typeface="Times New Roman" charset="0"/>
              </a:rPr>
              <a:t>table de vérité </a:t>
            </a:r>
            <a:r>
              <a:rPr lang="fr-FR" altLang="fr-FR" b="0">
                <a:solidFill>
                  <a:srgbClr val="000000"/>
                </a:solidFill>
                <a:latin typeface="Times New Roman" charset="0"/>
              </a:rPr>
              <a:t>représente l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état de la variable de sortie pour chacune des combinaisons des 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n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variables d</a:t>
            </a:r>
            <a:r>
              <a:rPr lang="ja-JP" altLang="fr-FR" b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entrée (2</a:t>
            </a:r>
            <a:r>
              <a:rPr lang="fr-FR" altLang="ja-JP" b="0" i="1" baseline="30000">
                <a:solidFill>
                  <a:srgbClr val="000000"/>
                </a:solidFill>
                <a:latin typeface="Times New Roman" charset="0"/>
              </a:rPr>
              <a:t>n</a:t>
            </a:r>
            <a:r>
              <a:rPr lang="fr-FR" altLang="ja-JP" b="0" i="1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fr-FR" altLang="ja-JP" b="0">
                <a:solidFill>
                  <a:srgbClr val="000000"/>
                </a:solidFill>
                <a:latin typeface="Times New Roman" charset="0"/>
              </a:rPr>
              <a:t>lignes).</a:t>
            </a:r>
            <a:endParaRPr lang="fr-FR" altLang="fr-FR" b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9699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8646ACF-DD4B-5249-AF40-3C5DAAB9FBB9}" type="slidenum">
              <a:rPr lang="fr-FR" altLang="fr-FR"/>
              <a:pPr/>
              <a:t>14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ce réservé du numéro de diapositive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B010AD-2064-9D4C-A9D6-CC61AD59A976}" type="slidenum">
              <a:rPr lang="fr-FR" altLang="fr-FR"/>
              <a:pPr/>
              <a:t>15</a:t>
            </a:fld>
            <a:endParaRPr lang="fr-FR" altLang="fr-FR"/>
          </a:p>
        </p:txBody>
      </p:sp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381000" y="1066800"/>
            <a:ext cx="275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II</a:t>
            </a:r>
            <a:r>
              <a:rPr lang="en-GB" altLang="fr-FR" sz="2400">
                <a:solidFill>
                  <a:srgbClr val="810081"/>
                </a:solidFill>
              </a:rPr>
              <a:t>. </a:t>
            </a:r>
            <a:r>
              <a:rPr lang="fr-FR" altLang="fr-FR" sz="2400">
                <a:solidFill>
                  <a:srgbClr val="810081"/>
                </a:solidFill>
              </a:rPr>
              <a:t>Les </a:t>
            </a:r>
            <a:r>
              <a:rPr lang="en-GB" altLang="fr-FR" sz="2400">
                <a:solidFill>
                  <a:srgbClr val="810081"/>
                </a:solidFill>
              </a:rPr>
              <a:t>Opérateur</a:t>
            </a:r>
            <a:r>
              <a:rPr lang="fr-FR" altLang="fr-FR" sz="2400">
                <a:solidFill>
                  <a:srgbClr val="810081"/>
                </a:solidFill>
              </a:rPr>
              <a:t>s</a:t>
            </a:r>
            <a:endParaRPr lang="en-GB" altLang="fr-FR" sz="2400">
              <a:solidFill>
                <a:srgbClr val="810081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28600" y="1600200"/>
            <a:ext cx="43815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/>
              <a:t>Les incontournables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OUI (Identité)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ET (AND)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OU (OR)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NON (INV)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/>
              <a:t>Les composées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NON-ET (NAND)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NON-OU (NOR)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3C8C93"/>
                </a:solidFill>
              </a:rPr>
              <a:t>OU exlusif (XOR)</a:t>
            </a: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4762500" y="1600200"/>
            <a:ext cx="43815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>
                <a:solidFill>
                  <a:srgbClr val="000000"/>
                </a:solidFill>
              </a:rPr>
              <a:t>Leurs représentations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3C8C93"/>
                </a:solidFill>
              </a:rPr>
              <a:t>Symbole électronique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3C8C93"/>
                </a:solidFill>
              </a:rPr>
              <a:t>Equation logique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3C8C93"/>
                </a:solidFill>
              </a:rPr>
              <a:t>Table de vérité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3C8C93"/>
                </a:solidFill>
              </a:rPr>
              <a:t>Chronogramme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3C8C93"/>
                </a:solidFill>
              </a:rPr>
              <a:t>Schéma contact électrique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  <p:bldP spid="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914400" y="1219200"/>
            <a:ext cx="2408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</a:t>
            </a:r>
            <a:r>
              <a:rPr lang="en-GB" altLang="fr-FR" sz="2000">
                <a:solidFill>
                  <a:srgbClr val="810081"/>
                </a:solidFill>
              </a:rPr>
              <a:t>.1. Opérateur OUI</a:t>
            </a: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37038"/>
            <a:ext cx="502920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34290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fr-FR" sz="2400"/>
              <a:t>Equation </a:t>
            </a:r>
            <a:r>
              <a:rPr lang="en-GB" altLang="fr-FR" sz="2400" b="0"/>
              <a:t>: </a:t>
            </a:r>
          </a:p>
          <a:p>
            <a:pPr eaLnBrk="1" hangingPunct="1">
              <a:lnSpc>
                <a:spcPct val="100000"/>
              </a:lnSpc>
            </a:pPr>
            <a:r>
              <a:rPr lang="en-GB" altLang="fr-FR" sz="2400" b="0" i="1"/>
              <a:t>x </a:t>
            </a:r>
            <a:r>
              <a:rPr lang="en-GB" altLang="fr-FR" sz="2400" b="0"/>
              <a:t>est l’entrée, </a:t>
            </a:r>
            <a:r>
              <a:rPr lang="en-GB" altLang="fr-FR" sz="2400" b="0" i="1"/>
              <a:t>S </a:t>
            </a:r>
            <a:r>
              <a:rPr lang="en-GB" altLang="fr-FR" sz="2400" b="0"/>
              <a:t>la sortie : </a:t>
            </a:r>
            <a:r>
              <a:rPr lang="en-GB" altLang="fr-FR" sz="2400" b="0" i="1"/>
              <a:t>S </a:t>
            </a:r>
            <a:r>
              <a:rPr lang="en-GB" altLang="fr-FR" sz="2400" b="0"/>
              <a:t>= </a:t>
            </a:r>
            <a:r>
              <a:rPr lang="en-GB" altLang="fr-FR" sz="2400" b="0" i="1"/>
              <a:t>x</a:t>
            </a:r>
            <a:r>
              <a:rPr lang="en-GB" altLang="fr-FR" sz="2400" b="0"/>
              <a:t>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8575" y="1700213"/>
            <a:ext cx="50292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GB" altLang="fr-FR" sz="2000" b="0"/>
              <a:t>L’ opérateur OUI est dite </a:t>
            </a:r>
            <a:r>
              <a:rPr lang="en-GB" altLang="fr-FR" sz="2000"/>
              <a:t>unaire </a:t>
            </a:r>
            <a:r>
              <a:rPr lang="en-GB" altLang="fr-FR" sz="2000" b="0"/>
              <a:t>(ne</a:t>
            </a:r>
            <a:r>
              <a:rPr lang="fr-FR" altLang="fr-FR" sz="2000" b="0"/>
              <a:t> </a:t>
            </a:r>
            <a:r>
              <a:rPr lang="en-GB" altLang="fr-FR" sz="2000" b="0"/>
              <a:t>s’applique qu’à une seule opérande). Elle affecte à la</a:t>
            </a:r>
            <a:r>
              <a:rPr lang="fr-FR" altLang="fr-FR" sz="2000" b="0"/>
              <a:t> </a:t>
            </a:r>
            <a:r>
              <a:rPr lang="en-GB" altLang="fr-FR" sz="2000" b="0"/>
              <a:t>variable de sortie l’état logique de la variable d’entrée.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997075"/>
            <a:ext cx="37449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1751" name="Espace réservé du numéro de diapositive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A362D4-8DAC-9F45-A5DF-05BE431AD695}" type="slidenum">
              <a:rPr lang="fr-FR" altLang="fr-FR"/>
              <a:pPr/>
              <a:t>16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762000" y="1114425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II.2. Opérateur NON ou inverseur (not- INV)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2771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85304A0-7E59-5945-B355-E9CC4235F6D1}" type="slidenum">
              <a:rPr lang="fr-FR" altLang="fr-FR"/>
              <a:pPr/>
              <a:t>17</a:t>
            </a:fld>
            <a:endParaRPr lang="fr-FR" altLang="fr-FR"/>
          </a:p>
        </p:txBody>
      </p:sp>
      <p:pic>
        <p:nvPicPr>
          <p:cNvPr id="32772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3503"/>
          <a:stretch>
            <a:fillRect/>
          </a:stretch>
        </p:blipFill>
        <p:spPr bwMode="auto">
          <a:xfrm>
            <a:off x="5357813" y="1951038"/>
            <a:ext cx="359568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1524000"/>
            <a:ext cx="5029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GB" altLang="fr-FR" sz="2000" b="0"/>
              <a:t>L’opératieur INV est une fonction </a:t>
            </a:r>
            <a:r>
              <a:rPr lang="en-GB" altLang="fr-FR" sz="2000"/>
              <a:t>unaire </a:t>
            </a:r>
            <a:r>
              <a:rPr lang="fr-FR" altLang="fr-FR" sz="2000" b="0"/>
              <a:t>qui </a:t>
            </a:r>
            <a:r>
              <a:rPr lang="en-GB" altLang="fr-FR" sz="2000" b="0"/>
              <a:t>affecte à la</a:t>
            </a:r>
            <a:r>
              <a:rPr lang="fr-FR" altLang="fr-FR" sz="2000" b="0"/>
              <a:t> </a:t>
            </a:r>
            <a:r>
              <a:rPr lang="en-GB" altLang="fr-FR" sz="2000" b="0"/>
              <a:t>variable de sortie l’état complémentaire de la variable d’entrée.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914400" y="1190625"/>
            <a:ext cx="307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GB" altLang="fr-FR" sz="2000">
                <a:solidFill>
                  <a:srgbClr val="810081"/>
                </a:solidFill>
              </a:rPr>
              <a:t>II.3. Opérateur ET</a:t>
            </a:r>
            <a:r>
              <a:rPr lang="fr-FR" altLang="fr-FR" sz="2000">
                <a:solidFill>
                  <a:srgbClr val="810081"/>
                </a:solidFill>
              </a:rPr>
              <a:t> (AND)</a:t>
            </a:r>
            <a:endParaRPr lang="en-GB" altLang="fr-FR" sz="2000">
              <a:solidFill>
                <a:srgbClr val="81008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3795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13D0A48-714A-794C-AE09-1D26CD42B6AB}" type="slidenum">
              <a:rPr lang="fr-FR" altLang="fr-FR"/>
              <a:pPr/>
              <a:t>18</a:t>
            </a:fld>
            <a:endParaRPr lang="fr-FR" altLang="fr-FR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7950" y="3357563"/>
            <a:ext cx="568801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fr-FR" altLang="fr-FR"/>
              <a:t>Equation : </a:t>
            </a:r>
            <a:r>
              <a:rPr lang="fr-FR" altLang="fr-FR" b="0"/>
              <a:t>x et y les entrées, S la sortie, S = x.y = xy.</a:t>
            </a:r>
          </a:p>
          <a:p>
            <a:pPr algn="just" eaLnBrk="1" hangingPunct="1"/>
            <a:r>
              <a:rPr lang="fr-FR" altLang="fr-FR" b="0"/>
              <a:t>On note aussi l’opération ET par un V retourné :</a:t>
            </a:r>
          </a:p>
          <a:p>
            <a:pPr algn="just" eaLnBrk="1" hangingPunct="1"/>
            <a:r>
              <a:rPr lang="fr-FR" altLang="fr-FR" b="0"/>
              <a:t>x.y = x </a:t>
            </a:r>
            <a:r>
              <a:rPr lang="fr-FR" altLang="fr-FR" b="0">
                <a:latin typeface="ＭＳ ゴシック" charset="-128"/>
                <a:ea typeface="ＭＳ ゴシック" charset="-128"/>
              </a:rPr>
              <a:t>∧</a:t>
            </a:r>
            <a:r>
              <a:rPr lang="fr-FR" altLang="fr-FR" b="0"/>
              <a:t> y (penser à l’intersection d’ensembles).</a:t>
            </a:r>
            <a:endParaRPr lang="fr-FR" altLang="fr-FR"/>
          </a:p>
        </p:txBody>
      </p:sp>
      <p:pic>
        <p:nvPicPr>
          <p:cNvPr id="3379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81525"/>
            <a:ext cx="4978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914400" y="1190625"/>
            <a:ext cx="295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II.4. Opérateur OU (OR)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4819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150FF43-C398-3146-8DF0-121B80AA2965}" type="slidenum">
              <a:rPr lang="fr-FR" altLang="fr-FR"/>
              <a:pPr/>
              <a:t>19</a:t>
            </a:fld>
            <a:endParaRPr lang="fr-FR" altLang="fr-FR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925" y="1628775"/>
            <a:ext cx="54737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fr-FR" altLang="fr-FR" b="0"/>
              <a:t>L’opération OU. </a:t>
            </a:r>
            <a:r>
              <a:rPr lang="fr-FR" altLang="fr-FR" u="sng"/>
              <a:t>Le signe est celui de l’addition (+), mais on lit </a:t>
            </a:r>
            <a:r>
              <a:rPr lang="fr-FR" altLang="fr-FR" u="sng">
                <a:solidFill>
                  <a:srgbClr val="FF0000"/>
                </a:solidFill>
              </a:rPr>
              <a:t>« ou »</a:t>
            </a:r>
            <a:r>
              <a:rPr lang="fr-FR" altLang="fr-FR" b="0"/>
              <a:t>. </a:t>
            </a:r>
          </a:p>
          <a:p>
            <a:pPr algn="just" eaLnBrk="1" hangingPunct="1"/>
            <a:r>
              <a:rPr lang="fr-FR" altLang="fr-FR" b="0"/>
              <a:t>C’est un opérateur binaire qui affecte à la variable de sortie l’état 1 si et seulement si une variable d’entrée est à 1. Cette définition induit directement le symbole </a:t>
            </a:r>
            <a:r>
              <a:rPr lang="fr-FR" altLang="fr-FR"/>
              <a:t>≥</a:t>
            </a:r>
            <a:r>
              <a:rPr lang="fr-FR" altLang="fr-FR" b="0"/>
              <a:t> 1.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800" smtClean="0">
                <a:solidFill>
                  <a:schemeClr val="accent2"/>
                </a:solidFill>
              </a:rPr>
              <a:t>BIBLIOGRAPHIE</a:t>
            </a:r>
            <a:endParaRPr lang="en-GB" altLang="fr-FR" sz="2800" smtClean="0">
              <a:solidFill>
                <a:schemeClr val="accent2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8200" y="1196975"/>
            <a:ext cx="4953000" cy="46196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u="sng" smtClean="0">
                <a:solidFill>
                  <a:schemeClr val="accent2"/>
                </a:solidFill>
              </a:rPr>
              <a:t>Livres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8200" y="4660900"/>
            <a:ext cx="4953000" cy="46196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u="sng" dirty="0" smtClean="0">
                <a:solidFill>
                  <a:schemeClr val="accent2"/>
                </a:solidFill>
              </a:rPr>
              <a:t>Sites WEB</a:t>
            </a:r>
          </a:p>
        </p:txBody>
      </p: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838200" y="1905000"/>
            <a:ext cx="81534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2" algn="ctr" eaLnBrk="1" hangingPunct="1"/>
            <a:r>
              <a:rPr lang="fr-FR" altLang="fr-FR" sz="2400"/>
              <a:t>«  Logique Combinatoire et Séquentielle »</a:t>
            </a:r>
          </a:p>
          <a:p>
            <a:pPr marL="0" lvl="2" algn="ctr" eaLnBrk="1" hangingPunct="1"/>
            <a:r>
              <a:rPr lang="fr-FR" altLang="fr-FR" sz="2000"/>
              <a:t>Claude BRIE, Ed: Ellipse</a:t>
            </a:r>
          </a:p>
          <a:p>
            <a:pPr marL="0" lvl="2" algn="ctr" eaLnBrk="1" hangingPunct="1"/>
            <a:r>
              <a:rPr lang="fr-FR" altLang="fr-FR" sz="2000"/>
              <a:t>ISBN-13 : 978-2729814250</a:t>
            </a:r>
          </a:p>
          <a:p>
            <a:pPr marL="0" lvl="2" algn="ctr" eaLnBrk="1" hangingPunct="1"/>
            <a:r>
              <a:rPr lang="fr-FR" altLang="fr-FR" sz="2400"/>
              <a:t>« Mini-manuel d'architecture de l'ordinateur »</a:t>
            </a:r>
          </a:p>
          <a:p>
            <a:pPr marL="0" lvl="2" algn="ctr" eaLnBrk="1" hangingPunct="1"/>
            <a:r>
              <a:rPr lang="fr-FR" altLang="fr-FR" sz="2000"/>
              <a:t>Jacques Jorda &amp; Abdelaziz M'zoughi, Ed: Dunod, </a:t>
            </a:r>
          </a:p>
          <a:p>
            <a:pPr marL="0" lvl="2" algn="ctr" eaLnBrk="1" hangingPunct="1"/>
            <a:r>
              <a:rPr lang="fr-FR" altLang="fr-FR" sz="2000"/>
              <a:t>ISBN-13 : 978-2-10-057411-7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5189538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fr-FR" altLang="fr-FR" sz="2200">
                <a:solidFill>
                  <a:srgbClr val="000000"/>
                </a:solidFill>
              </a:rPr>
              <a:t>http://dado59.free.fr/www2/automatique.htm</a:t>
            </a:r>
          </a:p>
          <a:p>
            <a:pPr lvl="1" eaLnBrk="1" hangingPunct="1"/>
            <a:r>
              <a:rPr lang="fr-FR" altLang="fr-FR" sz="2200">
                <a:solidFill>
                  <a:srgbClr val="000000"/>
                </a:solidFill>
              </a:rPr>
              <a:t>http://xcotton.pagesperso-orange.fr/electron/coursetdocs.htm</a:t>
            </a:r>
          </a:p>
        </p:txBody>
      </p:sp>
      <p:sp>
        <p:nvSpPr>
          <p:cNvPr id="17414" name="Espace réservé du numéro de diapositive 1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139D78-40D2-3740-9976-54E98E7C6BB4}" type="slidenum">
              <a:rPr lang="fr-FR" altLang="fr-FR"/>
              <a:pPr/>
              <a:t>2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914400" y="1190625"/>
            <a:ext cx="389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II.5. Opérateur NON ET (NAND)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5843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51A150-2568-B146-9996-8618DE31A2CE}" type="slidenum">
              <a:rPr lang="fr-FR" altLang="fr-FR"/>
              <a:pPr/>
              <a:t>20</a:t>
            </a:fld>
            <a:endParaRPr lang="fr-FR" altLang="fr-FR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1628775"/>
            <a:ext cx="550862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fr-FR" altLang="fr-FR" b="0"/>
              <a:t>Cette fonction logique est le résultat de l’association</a:t>
            </a:r>
          </a:p>
          <a:p>
            <a:pPr algn="just" eaLnBrk="1" hangingPunct="1"/>
            <a:r>
              <a:rPr lang="fr-FR" altLang="fr-FR" b="0"/>
              <a:t>d’un NON et d’un ET. C’est un opérateur binaire qui</a:t>
            </a:r>
          </a:p>
          <a:p>
            <a:pPr algn="just" eaLnBrk="1" hangingPunct="1"/>
            <a:r>
              <a:rPr lang="fr-FR" altLang="fr-FR" b="0"/>
              <a:t>affecte à la variable de sortie l’état 0 si et seulement si les variables d’entrée sont à 1 simultanément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914400" y="1190625"/>
            <a:ext cx="3776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II.6. Opérateur NON OU (NOR)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6867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2BAFD98-7C55-2647-BF5B-9DD21E2D8C6F}" type="slidenum">
              <a:rPr lang="fr-FR" altLang="fr-FR"/>
              <a:pPr/>
              <a:t>21</a:t>
            </a:fld>
            <a:endParaRPr lang="fr-FR" altLang="fr-FR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07950" y="1628775"/>
            <a:ext cx="5256213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fr-FR" altLang="fr-FR" b="0"/>
              <a:t>Cette fonction logique est le résultat de l’association d’un NON et d’un OU. C’est un opérateur binaire qui affecte à la variable de sortie l’état 1 si et seulement si les variables d’entrée sont à 0 simultanément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914400" y="1143000"/>
            <a:ext cx="450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II.7. Opérateur OU EXCLUSIF (XOR)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7891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A1DF13-E835-164D-9BA1-1049AA95D95E}" type="slidenum">
              <a:rPr lang="fr-FR" altLang="fr-FR"/>
              <a:pPr/>
              <a:t>22</a:t>
            </a:fld>
            <a:endParaRPr lang="fr-FR" altLang="fr-FR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1773238"/>
            <a:ext cx="493236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/>
            <a:r>
              <a:rPr lang="fr-FR" altLang="fr-FR" b="0"/>
              <a:t>Cet opérateur logique binaire ne prend la valeur 1 que si une seule des entrées est à 1.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Object 2"/>
          <p:cNvGraphicFramePr>
            <a:graphicFrameLocks noChangeAspect="1"/>
          </p:cNvGraphicFramePr>
          <p:nvPr/>
        </p:nvGraphicFramePr>
        <p:xfrm>
          <a:off x="685800" y="1600200"/>
          <a:ext cx="7239000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Image bitmap" r:id="rId3" imgW="5630061" imgH="3648584" progId="Paint.Picture">
                  <p:embed/>
                </p:oleObj>
              </mc:Choice>
              <mc:Fallback>
                <p:oleObj name="Image bitmap" r:id="rId3" imgW="5630061" imgH="364858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239000" cy="469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8915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1234947-1A22-2745-A24A-C24CE314707B}" type="slidenum">
              <a:rPr lang="fr-FR" altLang="fr-FR"/>
              <a:pPr/>
              <a:t>23</a:t>
            </a:fld>
            <a:endParaRPr lang="fr-FR" altLang="fr-FR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762000" y="1062038"/>
            <a:ext cx="4427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III. Les composants associés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71600"/>
            <a:ext cx="876935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9939" name="Espace réservé du numéro de diapositive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D00141-CA79-2045-9956-00A9A2E67598}" type="slidenum">
              <a:rPr lang="fr-FR" altLang="fr-FR"/>
              <a:pPr/>
              <a:t>24</a:t>
            </a:fld>
            <a:endParaRPr lang="fr-FR" altLang="fr-FR"/>
          </a:p>
        </p:txBody>
      </p:sp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457200" y="990600"/>
            <a:ext cx="43037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660066"/>
                </a:solidFill>
              </a:rPr>
              <a:t>III.1. Les composants numériques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ChangeArrowheads="1"/>
          </p:cNvSpPr>
          <p:nvPr/>
        </p:nvSpPr>
        <p:spPr bwMode="auto">
          <a:xfrm>
            <a:off x="3165475" y="2501900"/>
            <a:ext cx="177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9" tIns="46794" rIns="89989" bIns="46794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fr-FR" altLang="fr-FR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/>
          </p:nvPr>
        </p:nvGraphicFramePr>
        <p:xfrm>
          <a:off x="3251062" y="1456869"/>
          <a:ext cx="2478956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Image Bitmap" r:id="rId3" imgW="5448701" imgH="3743534" progId="Paint.Picture">
                  <p:embed/>
                </p:oleObj>
              </mc:Choice>
              <mc:Fallback>
                <p:oleObj name="Image Bitmap" r:id="rId3" imgW="5448701" imgH="37435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062" y="1456869"/>
                        <a:ext cx="2478956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/>
          <p:cNvGraphicFramePr>
            <a:graphicFrameLocks noChangeAspect="1"/>
          </p:cNvGraphicFramePr>
          <p:nvPr>
            <p:extLst/>
          </p:nvPr>
        </p:nvGraphicFramePr>
        <p:xfrm>
          <a:off x="381000" y="1268760"/>
          <a:ext cx="259665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Image Bitmap" r:id="rId5" imgW="5429413" imgH="3305428" progId="Paint.Picture">
                  <p:embed/>
                </p:oleObj>
              </mc:Choice>
              <mc:Fallback>
                <p:oleObj name="Image Bitmap" r:id="rId5" imgW="5429413" imgH="33054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68760"/>
                        <a:ext cx="259665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78582" y="3048000"/>
            <a:ext cx="3505200" cy="88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marL="190500" indent="-1905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0,8 µm</a:t>
            </a:r>
            <a:r>
              <a:rPr lang="fr-FR" altLang="fr-FR" sz="1600" dirty="0">
                <a:solidFill>
                  <a:srgbClr val="0066FF"/>
                </a:solidFill>
              </a:rPr>
              <a:t>, </a:t>
            </a:r>
            <a:r>
              <a:rPr lang="fr-FR" altLang="fr-FR" sz="1600" u="sng" dirty="0">
                <a:solidFill>
                  <a:srgbClr val="0066FF"/>
                </a:solidFill>
              </a:rPr>
              <a:t>5V</a:t>
            </a: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1 200 000 </a:t>
            </a:r>
            <a:r>
              <a:rPr lang="fr-FR" altLang="fr-FR" sz="1600" dirty="0">
                <a:solidFill>
                  <a:srgbClr val="0066FF"/>
                </a:solidFill>
              </a:rPr>
              <a:t>transistors, </a:t>
            </a: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u="sng" dirty="0" smtClean="0">
                <a:solidFill>
                  <a:srgbClr val="0066FF"/>
                </a:solidFill>
              </a:rPr>
              <a:t>Intel 80486 16 à 100 MHz</a:t>
            </a:r>
            <a:endParaRPr lang="fr-FR" altLang="fr-FR" sz="1600" u="sng" dirty="0">
              <a:solidFill>
                <a:srgbClr val="0066FF"/>
              </a:solidFill>
            </a:endParaRP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2977655" y="3341459"/>
            <a:ext cx="3394545" cy="9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marL="190500" indent="-1905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0.250 µm</a:t>
            </a:r>
            <a:r>
              <a:rPr lang="fr-FR" altLang="fr-FR" sz="1600" dirty="0">
                <a:solidFill>
                  <a:srgbClr val="0066FF"/>
                </a:solidFill>
              </a:rPr>
              <a:t>, </a:t>
            </a:r>
            <a:r>
              <a:rPr lang="fr-FR" altLang="fr-FR" sz="1600" u="sng" dirty="0" smtClean="0">
                <a:solidFill>
                  <a:srgbClr val="0066FF"/>
                </a:solidFill>
              </a:rPr>
              <a:t>3,3 V</a:t>
            </a:r>
            <a:endParaRPr lang="fr-FR" altLang="fr-FR" sz="1600" u="sng" dirty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7 500 000 </a:t>
            </a:r>
            <a:r>
              <a:rPr lang="fr-FR" altLang="fr-FR" sz="1600" dirty="0">
                <a:solidFill>
                  <a:srgbClr val="0066FF"/>
                </a:solidFill>
              </a:rPr>
              <a:t>transistors, </a:t>
            </a: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u="sng" dirty="0" err="1" smtClean="0">
                <a:solidFill>
                  <a:srgbClr val="0066FF"/>
                </a:solidFill>
              </a:rPr>
              <a:t>Penthium</a:t>
            </a:r>
            <a:r>
              <a:rPr lang="fr-FR" altLang="fr-FR" sz="1600" u="sng" dirty="0" smtClean="0">
                <a:solidFill>
                  <a:srgbClr val="0066FF"/>
                </a:solidFill>
              </a:rPr>
              <a:t> II 233 MHz à 450 MHz</a:t>
            </a:r>
            <a:endParaRPr lang="fr-FR" altLang="fr-FR" sz="1600" u="sng" dirty="0">
              <a:solidFill>
                <a:srgbClr val="0066FF"/>
              </a:solidFill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050612" y="2350059"/>
            <a:ext cx="904528" cy="4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altLang="fr-FR" sz="2400" dirty="0" smtClean="0"/>
              <a:t>1987</a:t>
            </a:r>
            <a:endParaRPr lang="en-GB" altLang="fr-FR" sz="2400" dirty="0"/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3780376" y="2727325"/>
            <a:ext cx="870729" cy="4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altLang="fr-FR" sz="2400" dirty="0" smtClean="0"/>
              <a:t>1997</a:t>
            </a:r>
            <a:endParaRPr lang="en-GB" altLang="fr-FR" sz="24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0974" name="Rectangle 18"/>
          <p:cNvSpPr>
            <a:spLocks noChangeArrowheads="1"/>
          </p:cNvSpPr>
          <p:nvPr/>
        </p:nvSpPr>
        <p:spPr bwMode="auto">
          <a:xfrm>
            <a:off x="990600" y="1066800"/>
            <a:ext cx="56252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altLang="fr-FR" sz="2000" dirty="0">
                <a:solidFill>
                  <a:srgbClr val="660066"/>
                </a:solidFill>
              </a:rPr>
              <a:t>III.2. </a:t>
            </a:r>
            <a:r>
              <a:rPr lang="fr-FR" altLang="fr-FR" sz="2000" dirty="0" smtClean="0">
                <a:solidFill>
                  <a:srgbClr val="660066"/>
                </a:solidFill>
              </a:rPr>
              <a:t>30 </a:t>
            </a:r>
            <a:r>
              <a:rPr lang="fr-FR" altLang="fr-FR" sz="2000" dirty="0">
                <a:solidFill>
                  <a:srgbClr val="660066"/>
                </a:solidFill>
              </a:rPr>
              <a:t>ans d</a:t>
            </a:r>
            <a:r>
              <a:rPr lang="uk-UA" altLang="ja-JP" sz="2000" dirty="0">
                <a:solidFill>
                  <a:srgbClr val="660066"/>
                </a:solidFill>
              </a:rPr>
              <a:t>'</a:t>
            </a:r>
            <a:r>
              <a:rPr lang="fr-FR" altLang="ja-JP" sz="2000" dirty="0">
                <a:solidFill>
                  <a:srgbClr val="660066"/>
                </a:solidFill>
              </a:rPr>
              <a:t>évolution en Microélectronique</a:t>
            </a:r>
            <a:endParaRPr lang="fr-FR" altLang="fr-FR" sz="2000" dirty="0">
              <a:solidFill>
                <a:srgbClr val="660066"/>
              </a:solidFill>
            </a:endParaRP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386650" y="4592330"/>
            <a:ext cx="4545390" cy="10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fr-FR" altLang="fr-FR" sz="1800" u="sng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Aujourd</a:t>
            </a:r>
            <a:r>
              <a:rPr lang="uk-UA" altLang="ja-JP" sz="1800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fr-FR" altLang="ja-JP" sz="1800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hui : Plus de 1 750 000 de transistors, 14 nm, 0,8V, Intel </a:t>
            </a:r>
            <a:r>
              <a:rPr lang="fr-FR" altLang="ja-JP" sz="1800" u="sng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Core</a:t>
            </a:r>
            <a:r>
              <a:rPr lang="fr-FR" altLang="ja-JP" sz="1800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I5, I7, 4,2 GHz</a:t>
            </a:r>
            <a:endParaRPr lang="fr-FR" altLang="fr-FR" sz="1800" u="sng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72" name="Espace réservé du numéro de diapositive 1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3B9EEF-8CE3-CC42-AE1E-A04B372ACE08}" type="slidenum">
              <a:rPr lang="fr-FR" altLang="fr-FR"/>
              <a:pPr/>
              <a:t>25</a:t>
            </a:fld>
            <a:endParaRPr lang="fr-FR" altLang="fr-FR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642148" y="1610381"/>
            <a:ext cx="870729" cy="4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altLang="fr-FR" sz="2400" dirty="0" smtClean="0"/>
              <a:t>2007</a:t>
            </a:r>
            <a:endParaRPr lang="en-GB" altLang="fr-FR" sz="24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815605" y="2092099"/>
            <a:ext cx="3394545" cy="9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marL="190500" indent="-1905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65 </a:t>
            </a:r>
            <a:r>
              <a:rPr lang="fr-FR" altLang="fr-FR" sz="1600" dirty="0">
                <a:solidFill>
                  <a:srgbClr val="0066FF"/>
                </a:solidFill>
              </a:rPr>
              <a:t>n</a:t>
            </a:r>
            <a:r>
              <a:rPr lang="fr-FR" altLang="fr-FR" sz="1600" dirty="0" smtClean="0">
                <a:solidFill>
                  <a:srgbClr val="0066FF"/>
                </a:solidFill>
              </a:rPr>
              <a:t>m</a:t>
            </a:r>
            <a:r>
              <a:rPr lang="fr-FR" altLang="fr-FR" sz="1600" dirty="0">
                <a:solidFill>
                  <a:srgbClr val="0066FF"/>
                </a:solidFill>
              </a:rPr>
              <a:t>, </a:t>
            </a:r>
            <a:r>
              <a:rPr lang="fr-FR" altLang="fr-FR" sz="1600" u="sng" dirty="0" smtClean="0">
                <a:solidFill>
                  <a:srgbClr val="0066FF"/>
                </a:solidFill>
              </a:rPr>
              <a:t>1 V</a:t>
            </a:r>
            <a:endParaRPr lang="fr-FR" altLang="fr-FR" sz="1600" u="sng" dirty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dirty="0" smtClean="0">
                <a:solidFill>
                  <a:srgbClr val="0066FF"/>
                </a:solidFill>
              </a:rPr>
              <a:t>2* 291 </a:t>
            </a:r>
            <a:r>
              <a:rPr lang="fr-FR" altLang="fr-FR" sz="1600" dirty="0">
                <a:solidFill>
                  <a:srgbClr val="0066FF"/>
                </a:solidFill>
              </a:rPr>
              <a:t>0</a:t>
            </a:r>
            <a:r>
              <a:rPr lang="fr-FR" altLang="fr-FR" sz="1600" dirty="0" smtClean="0">
                <a:solidFill>
                  <a:srgbClr val="0066FF"/>
                </a:solidFill>
              </a:rPr>
              <a:t>00 000 </a:t>
            </a:r>
            <a:r>
              <a:rPr lang="fr-FR" altLang="fr-FR" sz="1600" dirty="0">
                <a:solidFill>
                  <a:srgbClr val="0066FF"/>
                </a:solidFill>
              </a:rPr>
              <a:t>transistors, </a:t>
            </a:r>
          </a:p>
          <a:p>
            <a:pPr eaLnBrk="1" hangingPunct="1">
              <a:lnSpc>
                <a:spcPct val="110000"/>
              </a:lnSpc>
              <a:buSzPct val="50000"/>
              <a:buFont typeface="Wingdings" charset="2"/>
              <a:buChar char="J"/>
            </a:pPr>
            <a:r>
              <a:rPr lang="fr-FR" altLang="fr-FR" sz="1600" u="sng" dirty="0" err="1" smtClean="0">
                <a:solidFill>
                  <a:srgbClr val="0066FF"/>
                </a:solidFill>
              </a:rPr>
              <a:t>Core</a:t>
            </a:r>
            <a:r>
              <a:rPr lang="fr-FR" altLang="fr-FR" sz="1600" u="sng" dirty="0" smtClean="0">
                <a:solidFill>
                  <a:srgbClr val="0066FF"/>
                </a:solidFill>
              </a:rPr>
              <a:t> 2 Quad 3 GHz</a:t>
            </a:r>
            <a:endParaRPr lang="fr-FR" altLang="fr-FR" sz="1600" u="sng" dirty="0">
              <a:solidFill>
                <a:srgbClr val="0066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2" y="4393405"/>
            <a:ext cx="340346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ChangeArrowheads="1"/>
          </p:cNvSpPr>
          <p:nvPr/>
        </p:nvSpPr>
        <p:spPr bwMode="auto">
          <a:xfrm>
            <a:off x="762000" y="990600"/>
            <a:ext cx="653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IV. Les tables de vérités et leurs utilisations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1987" name="Espace réservé du contenu 25"/>
          <p:cNvSpPr>
            <a:spLocks noGrp="1"/>
          </p:cNvSpPr>
          <p:nvPr>
            <p:ph idx="1"/>
          </p:nvPr>
        </p:nvSpPr>
        <p:spPr bwMode="auto">
          <a:xfrm>
            <a:off x="0" y="1524000"/>
            <a:ext cx="9144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z="2800">
                <a:ea typeface="ＭＳ Ｐゴシック" charset="-128"/>
              </a:rPr>
              <a:t>La table de vérité recense l</a:t>
            </a:r>
            <a:r>
              <a:rPr lang="ja-JP" altLang="fr-FR" sz="2800">
                <a:ea typeface="ＭＳ Ｐゴシック" charset="-128"/>
              </a:rPr>
              <a:t>’</a:t>
            </a:r>
            <a:r>
              <a:rPr lang="fr-FR" altLang="ja-JP" sz="2800">
                <a:ea typeface="ＭＳ Ｐゴシック" charset="-128"/>
              </a:rPr>
              <a:t>ensemble des états d</a:t>
            </a:r>
            <a:r>
              <a:rPr lang="ja-JP" altLang="fr-FR" sz="2800">
                <a:ea typeface="ＭＳ Ｐゴシック" charset="-128"/>
              </a:rPr>
              <a:t>’</a:t>
            </a:r>
            <a:r>
              <a:rPr lang="fr-FR" altLang="ja-JP" sz="2800">
                <a:ea typeface="ＭＳ Ｐゴシック" charset="-128"/>
              </a:rPr>
              <a:t>une sortie pour toutes les combinaisons possibles des variables d</a:t>
            </a:r>
            <a:r>
              <a:rPr lang="ja-JP" altLang="fr-FR" sz="2800">
                <a:ea typeface="ＭＳ Ｐゴシック" charset="-128"/>
              </a:rPr>
              <a:t>’</a:t>
            </a:r>
            <a:r>
              <a:rPr lang="fr-FR" altLang="ja-JP" sz="2800">
                <a:ea typeface="ＭＳ Ｐゴシック" charset="-128"/>
              </a:rPr>
              <a:t>entrées</a:t>
            </a:r>
          </a:p>
          <a:p>
            <a:pPr lvl="1"/>
            <a:r>
              <a:rPr lang="fr-FR" altLang="fr-FR" sz="2400"/>
              <a:t>Pour un système qui a </a:t>
            </a:r>
            <a:r>
              <a:rPr lang="fr-FR" altLang="fr-FR" sz="2000"/>
              <a:t>:</a:t>
            </a:r>
          </a:p>
          <a:p>
            <a:pPr lvl="2"/>
            <a:r>
              <a:rPr lang="fr-FR" altLang="fr-FR" sz="2000"/>
              <a:t>n entées </a:t>
            </a:r>
          </a:p>
          <a:p>
            <a:pPr lvl="2"/>
            <a:r>
              <a:rPr lang="fr-FR" altLang="fr-FR" sz="2000"/>
              <a:t>m sorties</a:t>
            </a:r>
          </a:p>
          <a:p>
            <a:pPr lvl="1"/>
            <a:r>
              <a:rPr lang="fr-FR" altLang="fr-FR" sz="2400"/>
              <a:t>La table de vérité possède </a:t>
            </a:r>
            <a:r>
              <a:rPr lang="fr-FR" altLang="fr-FR" sz="2000"/>
              <a:t>:</a:t>
            </a:r>
          </a:p>
          <a:p>
            <a:pPr lvl="2"/>
            <a:r>
              <a:rPr lang="fr-FR" altLang="fr-FR" sz="2000"/>
              <a:t>m+n colonnes représentant les variables d</a:t>
            </a:r>
            <a:r>
              <a:rPr lang="ja-JP" altLang="fr-FR" sz="2000"/>
              <a:t>’</a:t>
            </a:r>
            <a:r>
              <a:rPr lang="fr-FR" altLang="ja-JP" sz="2000"/>
              <a:t>entrées et de sorties</a:t>
            </a:r>
          </a:p>
          <a:p>
            <a:pPr lvl="2"/>
            <a:r>
              <a:rPr lang="fr-FR" altLang="fr-FR" sz="2000"/>
              <a:t>2</a:t>
            </a:r>
            <a:r>
              <a:rPr lang="fr-FR" altLang="fr-FR" sz="2000" baseline="30000"/>
              <a:t>n</a:t>
            </a:r>
            <a:r>
              <a:rPr lang="fr-FR" altLang="fr-FR" sz="2000"/>
              <a:t> lignes représentant toutes les combinaisons possibles des entrées</a:t>
            </a:r>
            <a:r>
              <a:rPr lang="fr-FR" altLang="fr-FR"/>
              <a:t> </a:t>
            </a:r>
            <a:endParaRPr lang="fr-FR" altLang="fr-FR" sz="2000"/>
          </a:p>
        </p:txBody>
      </p:sp>
      <p:sp>
        <p:nvSpPr>
          <p:cNvPr id="41988" name="Espace réservé du numéro de diapositive 1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E54D42-5FDF-E446-B74F-2D3CAB3BBE77}" type="slidenum">
              <a:rPr lang="fr-FR" altLang="fr-FR"/>
              <a:pPr/>
              <a:t>26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ChangeArrowheads="1"/>
          </p:cNvSpPr>
          <p:nvPr/>
        </p:nvSpPr>
        <p:spPr bwMode="auto">
          <a:xfrm>
            <a:off x="762000" y="990600"/>
            <a:ext cx="653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IV. Les tables de vérités et leurs utilisations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3011" name="Espace réservé du numéro de diapositive 1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C79899C-759F-224C-80F7-0DE078D90D0D}" type="slidenum">
              <a:rPr lang="fr-FR" altLang="fr-FR"/>
              <a:pPr/>
              <a:t>27</a:t>
            </a:fld>
            <a:endParaRPr lang="fr-FR" altLang="fr-FR"/>
          </a:p>
        </p:txBody>
      </p:sp>
      <p:sp>
        <p:nvSpPr>
          <p:cNvPr id="43012" name="Espace réservé du contenu 25"/>
          <p:cNvSpPr>
            <a:spLocks noGrp="1"/>
          </p:cNvSpPr>
          <p:nvPr>
            <p:ph idx="1"/>
          </p:nvPr>
        </p:nvSpPr>
        <p:spPr bwMode="auto">
          <a:xfrm>
            <a:off x="0" y="1524000"/>
            <a:ext cx="9144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z="2400">
                <a:ea typeface="ＭＳ Ｐゴシック" charset="-128"/>
              </a:rPr>
              <a:t>De la table de vérité on tire les équations non simplifiées du système qui possèderont x termes composés des n variables d</a:t>
            </a:r>
            <a:r>
              <a:rPr lang="ja-JP" altLang="fr-FR" sz="2400">
                <a:ea typeface="ＭＳ Ｐゴシック" charset="-128"/>
              </a:rPr>
              <a:t>’</a:t>
            </a:r>
            <a:r>
              <a:rPr lang="fr-FR" altLang="ja-JP" sz="2400">
                <a:ea typeface="ＭＳ Ｐゴシック" charset="-128"/>
              </a:rPr>
              <a:t>entrée</a:t>
            </a:r>
            <a:endParaRPr lang="fr-FR" altLang="ja-JP" sz="1600">
              <a:ea typeface="ＭＳ Ｐゴシック" charset="-128"/>
            </a:endParaRPr>
          </a:p>
          <a:p>
            <a:pPr lvl="1"/>
            <a:r>
              <a:rPr lang="fr-FR" altLang="fr-FR" sz="2000"/>
              <a:t>Première forme canonique : Somme de produit</a:t>
            </a:r>
          </a:p>
          <a:p>
            <a:pPr lvl="2"/>
            <a:r>
              <a:rPr lang="fr-FR" altLang="fr-FR" sz="1600"/>
              <a:t>Chaque terme de l</a:t>
            </a:r>
            <a:r>
              <a:rPr lang="ja-JP" altLang="fr-FR" sz="1600"/>
              <a:t>’</a:t>
            </a:r>
            <a:r>
              <a:rPr lang="fr-FR" altLang="ja-JP" sz="1600"/>
              <a:t>équation correspond à une combinaison des entrées pour laquelle S</a:t>
            </a:r>
            <a:r>
              <a:rPr lang="fr-FR" altLang="ja-JP" sz="1600" baseline="-25000"/>
              <a:t>k</a:t>
            </a:r>
            <a:r>
              <a:rPr lang="fr-FR" altLang="ja-JP" sz="1600"/>
              <a:t>=1, </a:t>
            </a:r>
          </a:p>
          <a:p>
            <a:pPr lvl="2"/>
            <a:r>
              <a:rPr lang="fr-FR" altLang="ja-JP" sz="1600"/>
              <a:t>on note </a:t>
            </a:r>
            <a:r>
              <a:rPr lang="fr-FR" altLang="ja-JP" sz="1600">
                <a:solidFill>
                  <a:srgbClr val="0000FF"/>
                </a:solidFill>
              </a:rPr>
              <a:t>a</a:t>
            </a:r>
            <a:r>
              <a:rPr lang="fr-FR" altLang="ja-JP" sz="1600"/>
              <a:t> quand la variable </a:t>
            </a:r>
            <a:r>
              <a:rPr lang="fr-FR" altLang="ja-JP" sz="1600">
                <a:solidFill>
                  <a:srgbClr val="0000FF"/>
                </a:solidFill>
              </a:rPr>
              <a:t>a=1</a:t>
            </a:r>
            <a:r>
              <a:rPr lang="fr-FR" altLang="ja-JP" sz="1600"/>
              <a:t> et       quand la variable </a:t>
            </a:r>
            <a:r>
              <a:rPr lang="fr-FR" altLang="ja-JP" sz="1600">
                <a:solidFill>
                  <a:srgbClr val="FF0000"/>
                </a:solidFill>
              </a:rPr>
              <a:t>a=0</a:t>
            </a:r>
          </a:p>
          <a:p>
            <a:pPr lvl="1"/>
            <a:endParaRPr lang="fr-FR" altLang="fr-FR" sz="2000"/>
          </a:p>
          <a:p>
            <a:pPr lvl="1"/>
            <a:endParaRPr lang="fr-FR" altLang="fr-FR" sz="2000"/>
          </a:p>
          <a:p>
            <a:pPr lvl="1"/>
            <a:r>
              <a:rPr lang="fr-FR" altLang="fr-FR" sz="2000"/>
              <a:t>Seconde forme canonique : Produit de somme</a:t>
            </a:r>
          </a:p>
          <a:p>
            <a:pPr lvl="2"/>
            <a:r>
              <a:rPr lang="fr-FR" altLang="fr-FR" sz="1600"/>
              <a:t>Chaque terme de l</a:t>
            </a:r>
            <a:r>
              <a:rPr lang="ja-JP" altLang="fr-FR" sz="1600"/>
              <a:t>’</a:t>
            </a:r>
            <a:r>
              <a:rPr lang="fr-FR" altLang="ja-JP" sz="1600"/>
              <a:t>équation correspond à une combinaison des entrées pour laquelle S</a:t>
            </a:r>
            <a:r>
              <a:rPr lang="fr-FR" altLang="ja-JP" sz="1600" baseline="-25000"/>
              <a:t>k</a:t>
            </a:r>
            <a:r>
              <a:rPr lang="fr-FR" altLang="ja-JP" sz="1600"/>
              <a:t>=0, </a:t>
            </a:r>
          </a:p>
          <a:p>
            <a:pPr lvl="2"/>
            <a:r>
              <a:rPr lang="fr-FR" altLang="ja-JP" sz="1600"/>
              <a:t>on note </a:t>
            </a:r>
            <a:r>
              <a:rPr lang="fr-FR" altLang="ja-JP" sz="1600">
                <a:solidFill>
                  <a:srgbClr val="0000FF"/>
                </a:solidFill>
              </a:rPr>
              <a:t>a</a:t>
            </a:r>
            <a:r>
              <a:rPr lang="fr-FR" altLang="ja-JP" sz="1600"/>
              <a:t> quand la variable </a:t>
            </a:r>
            <a:r>
              <a:rPr lang="fr-FR" altLang="ja-JP" sz="1600">
                <a:solidFill>
                  <a:srgbClr val="0000FF"/>
                </a:solidFill>
              </a:rPr>
              <a:t>a=0 </a:t>
            </a:r>
            <a:r>
              <a:rPr lang="fr-FR" altLang="ja-JP" sz="1600"/>
              <a:t>et       quand la variable </a:t>
            </a:r>
            <a:r>
              <a:rPr lang="fr-FR" altLang="ja-JP" sz="1600">
                <a:solidFill>
                  <a:srgbClr val="FF0000"/>
                </a:solidFill>
              </a:rPr>
              <a:t>a=1</a:t>
            </a:r>
          </a:p>
          <a:p>
            <a:pPr lvl="2"/>
            <a:endParaRPr lang="fr-FR" altLang="ja-JP" sz="1600"/>
          </a:p>
          <a:p>
            <a:pPr>
              <a:buFontTx/>
              <a:buNone/>
            </a:pPr>
            <a:r>
              <a:rPr lang="fr-FR" altLang="fr-FR" sz="2400">
                <a:ea typeface="ＭＳ Ｐゴシック" charset="-128"/>
              </a:rPr>
              <a:t> </a:t>
            </a:r>
            <a:endParaRPr lang="fr-FR" altLang="fr-FR" sz="2000">
              <a:ea typeface="ＭＳ Ｐゴシック" charset="-128"/>
            </a:endParaRPr>
          </a:p>
        </p:txBody>
      </p:sp>
      <p:graphicFrame>
        <p:nvGraphicFramePr>
          <p:cNvPr id="43013" name="Objet 2"/>
          <p:cNvGraphicFramePr>
            <a:graphicFrameLocks noChangeAspect="1"/>
          </p:cNvGraphicFramePr>
          <p:nvPr/>
        </p:nvGraphicFramePr>
        <p:xfrm>
          <a:off x="4356100" y="3429000"/>
          <a:ext cx="284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…quation" r:id="rId3" imgW="114300" imgH="203200" progId="Equation.3">
                  <p:embed/>
                </p:oleObj>
              </mc:Choice>
              <mc:Fallback>
                <p:oleObj name="…quation" r:id="rId3" imgW="114300" imgH="203200" progId="Equation.3">
                  <p:embed/>
                  <p:pic>
                    <p:nvPicPr>
                      <p:cNvPr id="0" name="Obje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429000"/>
                        <a:ext cx="284163" cy="5048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t 11"/>
          <p:cNvGraphicFramePr>
            <a:graphicFrameLocks noChangeAspect="1"/>
          </p:cNvGraphicFramePr>
          <p:nvPr/>
        </p:nvGraphicFramePr>
        <p:xfrm>
          <a:off x="4356100" y="5373688"/>
          <a:ext cx="284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…quation" r:id="rId5" imgW="114300" imgH="203200" progId="Equation.3">
                  <p:embed/>
                </p:oleObj>
              </mc:Choice>
              <mc:Fallback>
                <p:oleObj name="…quation" r:id="rId5" imgW="114300" imgH="203200" progId="Equation.3">
                  <p:embed/>
                  <p:pic>
                    <p:nvPicPr>
                      <p:cNvPr id="0" name="Obje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73688"/>
                        <a:ext cx="284163" cy="5032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ChangeArrowheads="1"/>
          </p:cNvSpPr>
          <p:nvPr/>
        </p:nvSpPr>
        <p:spPr bwMode="auto">
          <a:xfrm>
            <a:off x="762000" y="990600"/>
            <a:ext cx="653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IV. Les tables de vérités et leurs utilisations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6"/>
          <a:stretch>
            <a:fillRect/>
          </a:stretch>
        </p:blipFill>
        <p:spPr bwMode="auto">
          <a:xfrm>
            <a:off x="4191000" y="2082800"/>
            <a:ext cx="472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43000" y="3505200"/>
            <a:ext cx="1828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fr-FR" altLang="fr-FR"/>
              <a:t>Système </a:t>
            </a:r>
          </a:p>
          <a:p>
            <a:pPr algn="ctr" eaLnBrk="1" hangingPunct="1">
              <a:lnSpc>
                <a:spcPct val="100000"/>
              </a:lnSpc>
            </a:pPr>
            <a:r>
              <a:rPr lang="fr-FR" altLang="fr-FR"/>
              <a:t>combinatoire</a:t>
            </a:r>
            <a:endParaRPr lang="en-GB" altLang="fr-FR"/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 flipV="1">
            <a:off x="1524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 flipV="1">
            <a:off x="19812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038" name="Line 8"/>
          <p:cNvSpPr>
            <a:spLocks noChangeShapeType="1"/>
          </p:cNvSpPr>
          <p:nvPr/>
        </p:nvSpPr>
        <p:spPr bwMode="auto">
          <a:xfrm flipV="1">
            <a:off x="24384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 flipV="1">
            <a:off x="1981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1347788" y="28194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latin typeface="Times New Roman" charset="0"/>
              </a:rPr>
              <a:t>A</a:t>
            </a:r>
            <a:endParaRPr lang="en-GB" altLang="fr-FR" sz="2400">
              <a:latin typeface="Times New Roman" charset="0"/>
            </a:endParaRP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1828800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latin typeface="Times New Roman" charset="0"/>
              </a:rPr>
              <a:t>B</a:t>
            </a:r>
            <a:endParaRPr lang="en-GB" altLang="fr-FR" sz="2400">
              <a:latin typeface="Times New Roman" charset="0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2286000" y="2819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latin typeface="Times New Roman" charset="0"/>
              </a:rPr>
              <a:t>C</a:t>
            </a:r>
            <a:endParaRPr lang="en-GB" altLang="fr-FR" sz="2400">
              <a:latin typeface="Times New Roman" charset="0"/>
            </a:endParaRPr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1752600" y="5181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latin typeface="Times New Roman" charset="0"/>
              </a:rPr>
              <a:t>S</a:t>
            </a:r>
            <a:endParaRPr lang="en-GB" altLang="fr-FR" sz="2400">
              <a:latin typeface="Times New Roman" charset="0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4045" name="Espace réservé du numéro de diapositive 1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268C5C-51B7-7A4B-80F6-01487EF1E276}" type="slidenum">
              <a:rPr lang="fr-FR" altLang="fr-FR"/>
              <a:pPr/>
              <a:t>28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762000" y="990600"/>
            <a:ext cx="7802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V. Les expressions logiques et leurs simplifications</a:t>
            </a: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685800" y="1660525"/>
            <a:ext cx="2028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V.1. Propriétés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5060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9E989F-741F-334E-8BAA-11F9DC00FA63}" type="slidenum">
              <a:rPr lang="fr-FR" altLang="fr-FR"/>
              <a:pPr/>
              <a:t>29</a:t>
            </a:fld>
            <a:endParaRPr lang="fr-FR" altLang="fr-FR"/>
          </a:p>
        </p:txBody>
      </p:sp>
      <p:graphicFrame>
        <p:nvGraphicFramePr>
          <p:cNvPr id="8" name="Group 72"/>
          <p:cNvGraphicFramePr>
            <a:graphicFrameLocks noGrp="1"/>
          </p:cNvGraphicFramePr>
          <p:nvPr/>
        </p:nvGraphicFramePr>
        <p:xfrm>
          <a:off x="50800" y="2192338"/>
          <a:ext cx="9093200" cy="4030663"/>
        </p:xfrm>
        <a:graphic>
          <a:graphicData uri="http://schemas.openxmlformats.org/drawingml/2006/table">
            <a:tbl>
              <a:tblPr/>
              <a:tblGrid>
                <a:gridCol w="1898650"/>
                <a:gridCol w="3287713"/>
                <a:gridCol w="3906837"/>
              </a:tblGrid>
              <a:tr h="982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Fonction ET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Fonction OU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Commutativité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Associativité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Distributivité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83" name="Object 3"/>
          <p:cNvGraphicFramePr>
            <a:graphicFrameLocks noChangeAspect="1"/>
          </p:cNvGraphicFramePr>
          <p:nvPr/>
        </p:nvGraphicFramePr>
        <p:xfrm>
          <a:off x="2466975" y="3432175"/>
          <a:ext cx="1798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Équation" r:id="rId3" imgW="520700" imgH="127000" progId="Equation.3">
                  <p:embed/>
                </p:oleObj>
              </mc:Choice>
              <mc:Fallback>
                <p:oleObj name="Équation" r:id="rId3" imgW="5207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432175"/>
                        <a:ext cx="17986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4"/>
          <p:cNvGraphicFramePr>
            <a:graphicFrameLocks noChangeAspect="1"/>
          </p:cNvGraphicFramePr>
          <p:nvPr/>
        </p:nvGraphicFramePr>
        <p:xfrm>
          <a:off x="5291138" y="4546600"/>
          <a:ext cx="38528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Équation" r:id="rId5" imgW="1854200" imgH="152400" progId="Equation.3">
                  <p:embed/>
                </p:oleObj>
              </mc:Choice>
              <mc:Fallback>
                <p:oleObj name="Équation" r:id="rId5" imgW="1854200" imgH="15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546600"/>
                        <a:ext cx="38528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7"/>
          <p:cNvGraphicFramePr>
            <a:graphicFrameLocks noChangeAspect="1"/>
          </p:cNvGraphicFramePr>
          <p:nvPr/>
        </p:nvGraphicFramePr>
        <p:xfrm>
          <a:off x="5464175" y="5429250"/>
          <a:ext cx="3368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Équation" r:id="rId7" imgW="1282700" imgH="152400" progId="Equation.3">
                  <p:embed/>
                </p:oleObj>
              </mc:Choice>
              <mc:Fallback>
                <p:oleObj name="Équation" r:id="rId7" imgW="1282700" imgH="1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5429250"/>
                        <a:ext cx="3368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/>
          <p:cNvSpPr txBox="1">
            <a:spLocks noChangeArrowheads="1"/>
          </p:cNvSpPr>
          <p:nvPr/>
        </p:nvSpPr>
        <p:spPr bwMode="auto">
          <a:xfrm>
            <a:off x="539750" y="1916113"/>
            <a:ext cx="75438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AutoNum type="romanUcPeriod"/>
            </a:pPr>
            <a:r>
              <a:rPr lang="fr-FR" altLang="fr-FR" sz="2400">
                <a:solidFill>
                  <a:schemeClr val="accent2"/>
                </a:solidFill>
              </a:rPr>
              <a:t>Les différents types de codage</a:t>
            </a:r>
          </a:p>
          <a:p>
            <a:pPr eaLnBrk="1" hangingPunct="1">
              <a:lnSpc>
                <a:spcPct val="100000"/>
              </a:lnSpc>
              <a:buFontTx/>
              <a:buAutoNum type="romanUcPeriod"/>
            </a:pPr>
            <a:r>
              <a:rPr lang="fr-FR" altLang="fr-FR" sz="2400">
                <a:solidFill>
                  <a:schemeClr val="accent2"/>
                </a:solidFill>
              </a:rPr>
              <a:t>La logique combinatoire </a:t>
            </a:r>
          </a:p>
          <a:p>
            <a:pPr lvl="1" eaLnBrk="1" hangingPunct="1">
              <a:lnSpc>
                <a:spcPct val="100000"/>
              </a:lnSpc>
              <a:buFontTx/>
              <a:buAutoNum type="alphaUcPeriod"/>
            </a:pPr>
            <a:r>
              <a:rPr lang="fr-FR" altLang="fr-FR" sz="2400">
                <a:solidFill>
                  <a:schemeClr val="accent2"/>
                </a:solidFill>
              </a:rPr>
              <a:t>Le système combinatoire</a:t>
            </a:r>
          </a:p>
          <a:p>
            <a:pPr lvl="1" eaLnBrk="1" hangingPunct="1">
              <a:lnSpc>
                <a:spcPct val="100000"/>
              </a:lnSpc>
              <a:buFontTx/>
              <a:buAutoNum type="alphaUcPeriod"/>
            </a:pPr>
            <a:r>
              <a:rPr lang="fr-FR" altLang="fr-FR" sz="2400">
                <a:solidFill>
                  <a:schemeClr val="accent2"/>
                </a:solidFill>
              </a:rPr>
              <a:t>La logique booléenne</a:t>
            </a:r>
          </a:p>
          <a:p>
            <a:pPr lvl="1" eaLnBrk="1" hangingPunct="1">
              <a:lnSpc>
                <a:spcPct val="100000"/>
              </a:lnSpc>
              <a:buFontTx/>
              <a:buAutoNum type="alphaUcPeriod"/>
            </a:pPr>
            <a:r>
              <a:rPr lang="fr-FR" altLang="fr-FR" sz="2400">
                <a:solidFill>
                  <a:schemeClr val="accent2"/>
                </a:solidFill>
              </a:rPr>
              <a:t>Les tableaux de Karnaugh</a:t>
            </a:r>
          </a:p>
          <a:p>
            <a:pPr lvl="1" eaLnBrk="1" hangingPunct="1">
              <a:lnSpc>
                <a:spcPct val="100000"/>
              </a:lnSpc>
              <a:buFontTx/>
              <a:buAutoNum type="alphaUcPeriod"/>
            </a:pPr>
            <a:endParaRPr lang="fr-FR" altLang="fr-FR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  <a:buFontTx/>
              <a:buAutoNum type="romanUcPeriod"/>
            </a:pPr>
            <a:r>
              <a:rPr lang="fr-FR" altLang="fr-FR" sz="2400">
                <a:solidFill>
                  <a:schemeClr val="accent2"/>
                </a:solidFill>
              </a:rPr>
              <a:t>Synthèse de systèmes combinatoires</a:t>
            </a:r>
          </a:p>
          <a:p>
            <a:pPr eaLnBrk="1" hangingPunct="1">
              <a:lnSpc>
                <a:spcPct val="100000"/>
              </a:lnSpc>
              <a:buFontTx/>
              <a:buAutoNum type="romanUcPeriod"/>
            </a:pPr>
            <a:endParaRPr lang="fr-FR" altLang="fr-FR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  <a:buFontTx/>
              <a:buAutoNum type="romanUcPeriod"/>
            </a:pPr>
            <a:endParaRPr lang="fr-FR" altLang="fr-FR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endParaRPr lang="fr-FR" altLang="fr-FR" sz="2000">
              <a:solidFill>
                <a:schemeClr val="accent2"/>
              </a:solidFill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62000" y="914400"/>
            <a:ext cx="7086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800">
                <a:ea typeface="ＭＳ Ｐゴシック" charset="0"/>
                <a:cs typeface="ＭＳ Ｐゴシック" charset="0"/>
              </a:rPr>
              <a:t>Plan du Cours</a:t>
            </a: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BE8E80-5B96-C94D-A205-BE78EA6F18BA}" type="slidenum">
              <a:rPr lang="fr-FR" altLang="fr-FR"/>
              <a:pPr/>
              <a:t>3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ChangeArrowheads="1"/>
          </p:cNvSpPr>
          <p:nvPr/>
        </p:nvSpPr>
        <p:spPr bwMode="auto">
          <a:xfrm>
            <a:off x="609600" y="1219200"/>
            <a:ext cx="336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V.2. Les autres propriétés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6083" name="Espace réservé du numéro de diapositive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C63916-037F-8245-916B-EAE542A9A81D}" type="slidenum">
              <a:rPr lang="fr-FR" altLang="fr-FR"/>
              <a:pPr/>
              <a:t>30</a:t>
            </a:fld>
            <a:endParaRPr lang="fr-FR" altLang="fr-FR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3506788" y="3168650"/>
          <a:ext cx="2079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Équation" r:id="rId3" imgW="508000" imgH="127000" progId="Equation.3">
                  <p:embed/>
                </p:oleObj>
              </mc:Choice>
              <mc:Fallback>
                <p:oleObj name="Équation" r:id="rId3" imgW="508000" imgH="1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168650"/>
                        <a:ext cx="2079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3611563" y="4002088"/>
          <a:ext cx="1871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Équation" r:id="rId5" imgW="457200" imgH="127000" progId="Equation.3">
                  <p:embed/>
                </p:oleObj>
              </mc:Choice>
              <mc:Fallback>
                <p:oleObj name="Équation" r:id="rId5" imgW="4572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002088"/>
                        <a:ext cx="18716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/>
          <p:cNvGraphicFramePr>
            <a:graphicFrameLocks noChangeAspect="1"/>
          </p:cNvGraphicFramePr>
          <p:nvPr/>
        </p:nvGraphicFramePr>
        <p:xfrm>
          <a:off x="3481388" y="4835525"/>
          <a:ext cx="2130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Équation" r:id="rId7" imgW="520700" imgH="88900" progId="Equation.3">
                  <p:embed/>
                </p:oleObj>
              </mc:Choice>
              <mc:Fallback>
                <p:oleObj name="Équation" r:id="rId7" imgW="520700" imgH="8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4835525"/>
                        <a:ext cx="21304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3532188" y="5513388"/>
          <a:ext cx="20272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Équation" r:id="rId9" imgW="495300" imgH="127000" progId="Equation.3">
                  <p:embed/>
                </p:oleObj>
              </mc:Choice>
              <mc:Fallback>
                <p:oleObj name="Équation" r:id="rId9" imgW="495300" imgH="1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5513388"/>
                        <a:ext cx="20272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6"/>
          <p:cNvGraphicFramePr>
            <a:graphicFrameLocks noChangeAspect="1"/>
          </p:cNvGraphicFramePr>
          <p:nvPr/>
        </p:nvGraphicFramePr>
        <p:xfrm>
          <a:off x="6483350" y="3060700"/>
          <a:ext cx="1716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Équation" r:id="rId11" imgW="419100" imgH="127000" progId="Equation.3">
                  <p:embed/>
                </p:oleObj>
              </mc:Choice>
              <mc:Fallback>
                <p:oleObj name="Équation" r:id="rId11" imgW="419100" imgH="1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3060700"/>
                        <a:ext cx="17160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7"/>
          <p:cNvGraphicFramePr>
            <a:graphicFrameLocks noChangeAspect="1"/>
          </p:cNvGraphicFramePr>
          <p:nvPr/>
        </p:nvGraphicFramePr>
        <p:xfrm>
          <a:off x="6483350" y="3841750"/>
          <a:ext cx="1716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Équation" r:id="rId13" imgW="419100" imgH="127000" progId="Equation.3">
                  <p:embed/>
                </p:oleObj>
              </mc:Choice>
              <mc:Fallback>
                <p:oleObj name="Équation" r:id="rId13" imgW="419100" imgH="1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3841750"/>
                        <a:ext cx="17160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8"/>
          <p:cNvGraphicFramePr>
            <a:graphicFrameLocks noChangeAspect="1"/>
          </p:cNvGraphicFramePr>
          <p:nvPr/>
        </p:nvGraphicFramePr>
        <p:xfrm>
          <a:off x="6457950" y="4738688"/>
          <a:ext cx="1766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Équation" r:id="rId15" imgW="431800" imgH="88900" progId="Equation.3">
                  <p:embed/>
                </p:oleObj>
              </mc:Choice>
              <mc:Fallback>
                <p:oleObj name="Équation" r:id="rId15" imgW="431800" imgH="88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738688"/>
                        <a:ext cx="1766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9"/>
          <p:cNvGraphicFramePr>
            <a:graphicFrameLocks noChangeAspect="1"/>
          </p:cNvGraphicFramePr>
          <p:nvPr/>
        </p:nvGraphicFramePr>
        <p:xfrm>
          <a:off x="6638925" y="5513388"/>
          <a:ext cx="1716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Équation" r:id="rId17" imgW="419100" imgH="127000" progId="Equation.3">
                  <p:embed/>
                </p:oleObj>
              </mc:Choice>
              <mc:Fallback>
                <p:oleObj name="Équation" r:id="rId17" imgW="419100" imgH="1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513388"/>
                        <a:ext cx="17160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609600" y="1219200"/>
            <a:ext cx="336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V.3. Les autres propriétés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7107" name="Espace réservé du numéro de diapositive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7689237-4A83-6746-81E7-F2C2A59FEFFE}" type="slidenum">
              <a:rPr lang="fr-FR" altLang="fr-FR"/>
              <a:pPr/>
              <a:t>31</a:t>
            </a:fld>
            <a:endParaRPr lang="fr-FR" altLang="fr-FR"/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9154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/>
              <a:t>Multiple du complément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fr-FR" altLang="fr-FR" sz="2800" b="0"/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/>
              <a:t>Théorème du consensus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kumimoji="1" lang="fr-FR" altLang="fr-FR" sz="2400" b="0">
                <a:solidFill>
                  <a:schemeClr val="folHlink"/>
                </a:solidFill>
              </a:rPr>
              <a:t> </a:t>
            </a:r>
            <a:r>
              <a:rPr kumimoji="1" lang="fr-FR" altLang="fr-FR" sz="2800" b="0"/>
              <a:t> </a:t>
            </a:r>
            <a:r>
              <a:rPr kumimoji="1" lang="fr-FR" altLang="fr-FR" sz="2400" b="0">
                <a:solidFill>
                  <a:schemeClr val="folHlink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/>
              <a:t> Dualité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/>
              <a:t> Si l</a:t>
            </a:r>
            <a:r>
              <a:rPr kumimoji="1" lang="ja-JP" altLang="fr-FR" sz="2400" b="0"/>
              <a:t>’</a:t>
            </a:r>
            <a:r>
              <a:rPr kumimoji="1" lang="fr-FR" altLang="ja-JP" sz="2400" b="0"/>
              <a:t>équation suivante est vrai 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kumimoji="1" lang="fr-FR" altLang="fr-FR" sz="2400" b="0"/>
              <a:t>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/>
              <a:t> Alors par dualité en remplaçant tous les ET Par des OU et tous les OU par des ET on a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914400" y="1219200"/>
            <a:ext cx="386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V.4. Propriétés de De Morgan.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8131" name="Espace réservé du numéro de diapositive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516E11-3E47-BB44-9487-E2AE6FBD25F7}" type="slidenum">
              <a:rPr lang="fr-FR" altLang="fr-FR"/>
              <a:pPr/>
              <a:t>32</a:t>
            </a:fld>
            <a:endParaRPr lang="fr-FR" altLang="fr-FR"/>
          </a:p>
        </p:txBody>
      </p:sp>
      <p:sp>
        <p:nvSpPr>
          <p:cNvPr id="48132" name="Rectangle 8"/>
          <p:cNvSpPr txBox="1">
            <a:spLocks noChangeArrowheads="1"/>
          </p:cNvSpPr>
          <p:nvPr/>
        </p:nvSpPr>
        <p:spPr bwMode="auto">
          <a:xfrm>
            <a:off x="228600" y="1600200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>
                <a:solidFill>
                  <a:schemeClr val="tx2"/>
                </a:solidFill>
              </a:rPr>
              <a:t>Les Opérateurs NAND (Non-ET) et NOR (Non-OU) sont universels ou complets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>
                <a:solidFill>
                  <a:schemeClr val="tx2"/>
                </a:solidFill>
              </a:rPr>
              <a:t> On peut exprimer toutes les fonctions avec seulement des NOR ou seulement des NAND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>
                <a:solidFill>
                  <a:schemeClr val="tx2"/>
                </a:solidFill>
              </a:rPr>
              <a:t> 1</a:t>
            </a:r>
            <a:r>
              <a:rPr kumimoji="1" lang="fr-FR" altLang="fr-FR" sz="2800" b="0" baseline="30000">
                <a:solidFill>
                  <a:schemeClr val="tx2"/>
                </a:solidFill>
              </a:rPr>
              <a:t>er</a:t>
            </a:r>
            <a:r>
              <a:rPr kumimoji="1" lang="fr-FR" altLang="fr-FR" sz="2800" b="0">
                <a:solidFill>
                  <a:schemeClr val="tx2"/>
                </a:solidFill>
              </a:rPr>
              <a:t> Théorème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>
                <a:solidFill>
                  <a:schemeClr val="tx2"/>
                </a:solidFill>
              </a:rPr>
              <a:t> 2</a:t>
            </a:r>
            <a:r>
              <a:rPr kumimoji="1" lang="fr-FR" altLang="fr-FR" sz="2800" b="0" baseline="30000">
                <a:solidFill>
                  <a:schemeClr val="tx2"/>
                </a:solidFill>
              </a:rPr>
              <a:t>nd</a:t>
            </a:r>
            <a:r>
              <a:rPr kumimoji="1" lang="fr-FR" altLang="fr-FR" sz="2800" b="0">
                <a:solidFill>
                  <a:schemeClr val="tx2"/>
                </a:solidFill>
              </a:rPr>
              <a:t> Théorème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>
                <a:solidFill>
                  <a:schemeClr val="tx2"/>
                </a:solidFill>
              </a:rPr>
              <a:t> Exemple 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fr-FR" altLang="fr-FR" sz="2400" b="0">
              <a:solidFill>
                <a:schemeClr val="tx2"/>
              </a:solidFill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3810000" y="3581400"/>
          <a:ext cx="186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Équation" r:id="rId3" imgW="609600" imgH="165100" progId="Equation.3">
                  <p:embed/>
                </p:oleObj>
              </mc:Choice>
              <mc:Fallback>
                <p:oleObj name="Équation" r:id="rId3" imgW="609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1863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3657600" y="4724400"/>
          <a:ext cx="186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Équation" r:id="rId5" imgW="609600" imgH="165100" progId="Equation.3">
                  <p:embed/>
                </p:oleObj>
              </mc:Choice>
              <mc:Fallback>
                <p:oleObj name="Équation" r:id="rId5" imgW="6096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863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762000" y="990600"/>
            <a:ext cx="782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VI. Les expressions logiques et leurs simplifications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B. La logique Booléenne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1712913" y="2044700"/>
          <a:ext cx="368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…quation" r:id="rId3" imgW="1803400" imgH="254000" progId="Equation.3">
                  <p:embed/>
                </p:oleObj>
              </mc:Choice>
              <mc:Fallback>
                <p:oleObj name="…quation" r:id="rId3" imgW="18034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044700"/>
                        <a:ext cx="3689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858838" y="1592263"/>
            <a:ext cx="3752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On considère l</a:t>
            </a:r>
            <a:r>
              <a:rPr lang="ja-JP" altLang="fr-FR"/>
              <a:t>’</a:t>
            </a:r>
            <a:r>
              <a:rPr lang="fr-FR" altLang="ja-JP"/>
              <a:t>exemple suivant :</a:t>
            </a:r>
            <a:endParaRPr lang="fr-FR" altLang="fr-FR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1095375" y="2530475"/>
            <a:ext cx="44640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Résoudre par l</a:t>
            </a:r>
            <a:r>
              <a:rPr lang="ja-JP" altLang="fr-FR"/>
              <a:t>’</a:t>
            </a:r>
            <a:r>
              <a:rPr lang="fr-FR" altLang="ja-JP"/>
              <a:t>algèbre en développant.</a:t>
            </a:r>
            <a:endParaRPr lang="fr-FR" altLang="fr-FR"/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1095375" y="3106738"/>
            <a:ext cx="61404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Résoudre par l</a:t>
            </a:r>
            <a:r>
              <a:rPr lang="ja-JP" altLang="fr-FR"/>
              <a:t>’</a:t>
            </a:r>
            <a:r>
              <a:rPr lang="fr-FR" altLang="ja-JP"/>
              <a:t>utilisation des propriétés de De Morgan</a:t>
            </a:r>
            <a:endParaRPr lang="fr-FR" altLang="fr-FR"/>
          </a:p>
        </p:txBody>
      </p:sp>
      <p:sp>
        <p:nvSpPr>
          <p:cNvPr id="49160" name="Espace réservé du numéro de diapositive 10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82C932-5A6D-374E-BF7A-46F59B49EF78}" type="slidenum">
              <a:rPr lang="fr-FR" altLang="fr-FR"/>
              <a:pPr/>
              <a:t>33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33400" y="5334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C. Les tableaux de Karnaugh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56"/>
          <a:stretch>
            <a:fillRect/>
          </a:stretch>
        </p:blipFill>
        <p:spPr bwMode="auto">
          <a:xfrm>
            <a:off x="533400" y="3617913"/>
            <a:ext cx="3189288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35052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AutoShape 6"/>
          <p:cNvSpPr>
            <a:spLocks noChangeArrowheads="1"/>
          </p:cNvSpPr>
          <p:nvPr/>
        </p:nvSpPr>
        <p:spPr bwMode="auto">
          <a:xfrm>
            <a:off x="4038600" y="4876800"/>
            <a:ext cx="990600" cy="914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738 h 21600"/>
              <a:gd name="T14" fmla="*/ 18168 w 21600"/>
              <a:gd name="T15" fmla="*/ 158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277" y="0"/>
                </a:moveTo>
                <a:lnTo>
                  <a:pt x="14277" y="5738"/>
                </a:lnTo>
                <a:lnTo>
                  <a:pt x="3375" y="5738"/>
                </a:lnTo>
                <a:lnTo>
                  <a:pt x="3375" y="15862"/>
                </a:lnTo>
                <a:lnTo>
                  <a:pt x="14277" y="15862"/>
                </a:lnTo>
                <a:lnTo>
                  <a:pt x="14277" y="21600"/>
                </a:lnTo>
                <a:lnTo>
                  <a:pt x="21600" y="10800"/>
                </a:lnTo>
                <a:lnTo>
                  <a:pt x="14277" y="0"/>
                </a:lnTo>
                <a:close/>
              </a:path>
              <a:path w="21600" h="21600">
                <a:moveTo>
                  <a:pt x="1350" y="5738"/>
                </a:moveTo>
                <a:lnTo>
                  <a:pt x="1350" y="15862"/>
                </a:lnTo>
                <a:lnTo>
                  <a:pt x="2700" y="15862"/>
                </a:lnTo>
                <a:lnTo>
                  <a:pt x="2700" y="5738"/>
                </a:lnTo>
                <a:lnTo>
                  <a:pt x="1350" y="5738"/>
                </a:lnTo>
                <a:close/>
              </a:path>
              <a:path w="21600" h="21600">
                <a:moveTo>
                  <a:pt x="0" y="5738"/>
                </a:moveTo>
                <a:lnTo>
                  <a:pt x="0" y="15862"/>
                </a:lnTo>
                <a:lnTo>
                  <a:pt x="675" y="15862"/>
                </a:lnTo>
                <a:lnTo>
                  <a:pt x="675" y="5738"/>
                </a:lnTo>
                <a:lnTo>
                  <a:pt x="0" y="573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5791200" y="37846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1600" u="sng">
                <a:solidFill>
                  <a:srgbClr val="FF0000"/>
                </a:solidFill>
              </a:rPr>
              <a:t>Attention au codage : Code GRAY </a:t>
            </a:r>
            <a:endParaRPr lang="en-GB" altLang="fr-FR" sz="1600" u="sng">
              <a:solidFill>
                <a:srgbClr val="FF0000"/>
              </a:solidFill>
            </a:endParaRPr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7092950" y="4191000"/>
            <a:ext cx="6985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685800" y="1066800"/>
            <a:ext cx="186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I. Définition</a:t>
            </a:r>
          </a:p>
        </p:txBody>
      </p:sp>
      <p:sp>
        <p:nvSpPr>
          <p:cNvPr id="50184" name="Espace réservé du numéro de diapositive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20F84AB-50CC-684E-B79E-8176E56EFBA0}" type="slidenum">
              <a:rPr lang="fr-FR" altLang="fr-FR"/>
              <a:pPr/>
              <a:t>34</a:t>
            </a:fld>
            <a:endParaRPr lang="fr-FR" altLang="fr-FR"/>
          </a:p>
        </p:txBody>
      </p:sp>
      <p:sp>
        <p:nvSpPr>
          <p:cNvPr id="50185" name="Rectangle 3"/>
          <p:cNvSpPr>
            <a:spLocks noChangeArrowheads="1"/>
          </p:cNvSpPr>
          <p:nvPr/>
        </p:nvSpPr>
        <p:spPr bwMode="auto">
          <a:xfrm>
            <a:off x="0" y="1268413"/>
            <a:ext cx="9036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fr-FR" altLang="fr-FR" sz="1600">
                <a:solidFill>
                  <a:srgbClr val="FF0000"/>
                </a:solidFill>
              </a:rPr>
              <a:t>Le tableau de Karnaugh est une représentation différente de toutes les possibilités d</a:t>
            </a:r>
            <a:r>
              <a:rPr lang="ja-JP" altLang="fr-FR" sz="1600">
                <a:solidFill>
                  <a:srgbClr val="FF0000"/>
                </a:solidFill>
              </a:rPr>
              <a:t>’</a:t>
            </a:r>
            <a:r>
              <a:rPr lang="fr-FR" altLang="ja-JP" sz="1600">
                <a:solidFill>
                  <a:srgbClr val="FF0000"/>
                </a:solidFill>
              </a:rPr>
              <a:t>évolution d</a:t>
            </a:r>
            <a:r>
              <a:rPr lang="ja-JP" altLang="fr-FR" sz="1600">
                <a:solidFill>
                  <a:srgbClr val="FF0000"/>
                </a:solidFill>
              </a:rPr>
              <a:t>’</a:t>
            </a:r>
            <a:r>
              <a:rPr lang="fr-FR" altLang="ja-JP" sz="1600">
                <a:solidFill>
                  <a:srgbClr val="FF0000"/>
                </a:solidFill>
              </a:rPr>
              <a:t>un système, sous forme de matrice</a:t>
            </a:r>
            <a:endParaRPr lang="en-GB" altLang="fr-FR" sz="1600">
              <a:solidFill>
                <a:srgbClr val="FF0000"/>
              </a:solidFill>
            </a:endParaRPr>
          </a:p>
        </p:txBody>
      </p:sp>
      <p:sp>
        <p:nvSpPr>
          <p:cNvPr id="50186" name="Rectangle 1"/>
          <p:cNvSpPr>
            <a:spLocks noChangeArrowheads="1"/>
          </p:cNvSpPr>
          <p:nvPr/>
        </p:nvSpPr>
        <p:spPr bwMode="auto">
          <a:xfrm>
            <a:off x="6350" y="1989138"/>
            <a:ext cx="91440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2857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200150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657350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114550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571750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buFont typeface="Arial" charset="0"/>
              <a:buChar char="•"/>
            </a:pPr>
            <a:r>
              <a:rPr lang="fr-FR" altLang="fr-FR" sz="1600"/>
              <a:t>C’est un tableau de </a:t>
            </a:r>
            <a:r>
              <a:rPr lang="fr-FR" altLang="fr-FR" sz="1600">
                <a:solidFill>
                  <a:srgbClr val="0000FF"/>
                </a:solidFill>
              </a:rPr>
              <a:t>2</a:t>
            </a:r>
            <a:r>
              <a:rPr lang="fr-FR" altLang="fr-FR" sz="1600" baseline="30000">
                <a:solidFill>
                  <a:srgbClr val="0000FF"/>
                </a:solidFill>
              </a:rPr>
              <a:t>n</a:t>
            </a:r>
            <a:r>
              <a:rPr lang="fr-FR" altLang="fr-FR" sz="1600">
                <a:solidFill>
                  <a:srgbClr val="0000FF"/>
                </a:solidFill>
              </a:rPr>
              <a:t> cases</a:t>
            </a:r>
            <a:r>
              <a:rPr lang="fr-FR" altLang="fr-FR" sz="1600"/>
              <a:t>, n étant le nombre de variables.</a:t>
            </a:r>
          </a:p>
          <a:p>
            <a:pPr lvl="2" eaLnBrk="1" hangingPunct="1">
              <a:buFont typeface="Arial" charset="0"/>
              <a:buChar char="•"/>
            </a:pPr>
            <a:r>
              <a:rPr lang="fr-FR" altLang="fr-FR" sz="1600"/>
              <a:t>Dans chacune des cases, on place </a:t>
            </a:r>
            <a:r>
              <a:rPr lang="fr-FR" altLang="fr-FR" sz="1600">
                <a:solidFill>
                  <a:srgbClr val="0000FF"/>
                </a:solidFill>
              </a:rPr>
              <a:t>l’état de la sortie 0 ou 1 </a:t>
            </a:r>
            <a:r>
              <a:rPr lang="fr-FR" altLang="fr-FR" sz="1600"/>
              <a:t>pour les combinaisons d’entrée correspondantes.	</a:t>
            </a:r>
          </a:p>
          <a:p>
            <a:pPr lvl="2" eaLnBrk="1" hangingPunct="1">
              <a:buFont typeface="Arial" charset="0"/>
              <a:buChar char="•"/>
            </a:pPr>
            <a:r>
              <a:rPr lang="fr-FR" altLang="fr-FR" sz="1600"/>
              <a:t>On utilise le </a:t>
            </a:r>
            <a:r>
              <a:rPr lang="fr-FR" altLang="fr-FR" sz="1600">
                <a:solidFill>
                  <a:srgbClr val="0000FF"/>
                </a:solidFill>
              </a:rPr>
              <a:t>Code de GRAY </a:t>
            </a:r>
            <a:r>
              <a:rPr lang="fr-FR" altLang="fr-FR" sz="1600"/>
              <a:t>pour numéroter les lignes et les colonnes et ainsi représenter les </a:t>
            </a:r>
            <a:r>
              <a:rPr lang="fr-FR" altLang="fr-FR" sz="1600">
                <a:solidFill>
                  <a:srgbClr val="0000FF"/>
                </a:solidFill>
              </a:rPr>
              <a:t>2</a:t>
            </a:r>
            <a:r>
              <a:rPr lang="fr-FR" altLang="fr-FR" sz="1600" baseline="30000">
                <a:solidFill>
                  <a:srgbClr val="0000FF"/>
                </a:solidFill>
              </a:rPr>
              <a:t>n</a:t>
            </a:r>
            <a:r>
              <a:rPr lang="fr-FR" altLang="fr-FR" sz="1600"/>
              <a:t> combinaisons de la table de vérité</a:t>
            </a:r>
          </a:p>
          <a:p>
            <a:pPr lvl="4" eaLnBrk="1" hangingPunct="1">
              <a:buFont typeface="Arial" charset="0"/>
              <a:buChar char="•"/>
            </a:pPr>
            <a:r>
              <a:rPr lang="fr-FR" altLang="fr-FR" sz="1600"/>
              <a:t>On obtient ainsi des cases </a:t>
            </a:r>
            <a:r>
              <a:rPr lang="fr-FR" altLang="fr-FR" sz="1600">
                <a:solidFill>
                  <a:srgbClr val="0000FF"/>
                </a:solidFill>
              </a:rPr>
              <a:t>adjacentes : 1 seule variable d’entrée change d’état d’une case à l’autre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8"/>
          <p:cNvSpPr>
            <a:spLocks noChangeArrowheads="1"/>
          </p:cNvSpPr>
          <p:nvPr/>
        </p:nvSpPr>
        <p:spPr bwMode="auto">
          <a:xfrm>
            <a:off x="41957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C. Les tableaux de Karnaugh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51203" name="Rectangle 12"/>
          <p:cNvSpPr>
            <a:spLocks noChangeArrowheads="1"/>
          </p:cNvSpPr>
          <p:nvPr/>
        </p:nvSpPr>
        <p:spPr bwMode="auto">
          <a:xfrm>
            <a:off x="685800" y="1066800"/>
            <a:ext cx="2014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400">
                <a:solidFill>
                  <a:srgbClr val="810081"/>
                </a:solidFill>
              </a:rPr>
              <a:t>II. Utilisation</a:t>
            </a:r>
          </a:p>
        </p:txBody>
      </p:sp>
      <p:sp>
        <p:nvSpPr>
          <p:cNvPr id="51204" name="Espace réservé du numéro de diapositive 1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ABE538A-033D-F34C-9687-32C0CDE692DB}" type="slidenum">
              <a:rPr lang="fr-FR" altLang="fr-FR"/>
              <a:pPr/>
              <a:t>35</a:t>
            </a:fld>
            <a:endParaRPr lang="fr-FR" altLang="fr-FR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" r="6700" b="7666"/>
          <a:stretch>
            <a:fillRect/>
          </a:stretch>
        </p:blipFill>
        <p:spPr bwMode="auto">
          <a:xfrm>
            <a:off x="609600" y="4491038"/>
            <a:ext cx="3271838" cy="1911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9154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>
                <a:solidFill>
                  <a:srgbClr val="000000"/>
                </a:solidFill>
              </a:rPr>
              <a:t>Les tableaux de KARNAUGH permettent la simplification des équations logiques.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>
                <a:solidFill>
                  <a:srgbClr val="000000"/>
                </a:solidFill>
              </a:rPr>
              <a:t>Regroupement des cases par 2, 4, 8, 2</a:t>
            </a:r>
            <a:r>
              <a:rPr kumimoji="1" lang="fr-FR" altLang="fr-FR" sz="2400" b="0" baseline="30000">
                <a:solidFill>
                  <a:srgbClr val="000000"/>
                </a:solidFill>
              </a:rPr>
              <a:t>n</a:t>
            </a:r>
            <a:r>
              <a:rPr kumimoji="1" lang="fr-FR" altLang="fr-FR" sz="2400" b="0">
                <a:solidFill>
                  <a:srgbClr val="000000"/>
                </a:solidFill>
              </a:rPr>
              <a:t> afin d</a:t>
            </a:r>
            <a:r>
              <a:rPr kumimoji="1" lang="ja-JP" altLang="fr-FR" sz="2400" b="0">
                <a:solidFill>
                  <a:srgbClr val="000000"/>
                </a:solidFill>
              </a:rPr>
              <a:t>’</a:t>
            </a:r>
            <a:r>
              <a:rPr kumimoji="1" lang="fr-FR" altLang="ja-JP" sz="2400" b="0">
                <a:solidFill>
                  <a:srgbClr val="000000"/>
                </a:solidFill>
              </a:rPr>
              <a:t>éliminer les </a:t>
            </a:r>
            <a:r>
              <a:rPr kumimoji="1" lang="fr-FR" altLang="ja-JP" sz="2400" u="sng">
                <a:solidFill>
                  <a:srgbClr val="FF0000"/>
                </a:solidFill>
              </a:rPr>
              <a:t>variables qui change d</a:t>
            </a:r>
            <a:r>
              <a:rPr kumimoji="1" lang="ja-JP" altLang="fr-FR" sz="2400" u="sng">
                <a:solidFill>
                  <a:srgbClr val="FF0000"/>
                </a:solidFill>
              </a:rPr>
              <a:t>’</a:t>
            </a:r>
            <a:r>
              <a:rPr kumimoji="1" lang="fr-FR" altLang="ja-JP" sz="2400" u="sng">
                <a:solidFill>
                  <a:srgbClr val="FF0000"/>
                </a:solidFill>
              </a:rPr>
              <a:t>état dans le regroupement</a:t>
            </a:r>
            <a:r>
              <a:rPr kumimoji="1" lang="fr-FR" altLang="ja-JP" sz="2400" b="0">
                <a:solidFill>
                  <a:srgbClr val="FF0000"/>
                </a:solidFill>
              </a:rPr>
              <a:t>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>
                <a:solidFill>
                  <a:srgbClr val="000000"/>
                </a:solidFill>
              </a:rPr>
              <a:t>un regroupement de 2 cases élimine 1 variable;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u="sng">
                <a:solidFill>
                  <a:srgbClr val="FF0000"/>
                </a:solidFill>
              </a:rPr>
              <a:t>un regroupement de 2</a:t>
            </a:r>
            <a:r>
              <a:rPr kumimoji="1" lang="fr-FR" altLang="fr-FR" sz="2000" u="sng" baseline="30000">
                <a:solidFill>
                  <a:srgbClr val="FF0000"/>
                </a:solidFill>
              </a:rPr>
              <a:t>x</a:t>
            </a:r>
            <a:r>
              <a:rPr kumimoji="1" lang="fr-FR" altLang="fr-FR" sz="2000" u="sng">
                <a:solidFill>
                  <a:srgbClr val="FF0000"/>
                </a:solidFill>
              </a:rPr>
              <a:t> cases élimine x variables</a:t>
            </a:r>
            <a:r>
              <a:rPr kumimoji="1" lang="fr-FR" altLang="fr-FR" sz="2000" b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endParaRPr kumimoji="1" lang="fr-FR" altLang="fr-FR" sz="2800" b="0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4665663" y="5121275"/>
            <a:ext cx="1143000" cy="762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791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220" y="0"/>
                </a:moveTo>
                <a:lnTo>
                  <a:pt x="1422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4220" y="16200"/>
                </a:lnTo>
                <a:lnTo>
                  <a:pt x="14220" y="21600"/>
                </a:lnTo>
                <a:lnTo>
                  <a:pt x="21600" y="10800"/>
                </a:lnTo>
                <a:lnTo>
                  <a:pt x="1422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C. Les tableaux de Karnaugh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685800" y="1066800"/>
            <a:ext cx="476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III.1. Des exemples de regroupements</a:t>
            </a:r>
          </a:p>
        </p:txBody>
      </p:sp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298450" y="1458913"/>
          <a:ext cx="5545138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Image bitmap" r:id="rId3" imgW="4476190" imgH="2029108" progId="Paint.Picture">
                  <p:embed/>
                </p:oleObj>
              </mc:Choice>
              <mc:Fallback>
                <p:oleObj name="Image bitmap" r:id="rId3" imgW="4476190" imgH="202910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458913"/>
                        <a:ext cx="5545138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3"/>
          <p:cNvGraphicFramePr>
            <a:graphicFrameLocks noChangeAspect="1"/>
          </p:cNvGraphicFramePr>
          <p:nvPr/>
        </p:nvGraphicFramePr>
        <p:xfrm>
          <a:off x="3203575" y="3971925"/>
          <a:ext cx="553402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Image bitmap" r:id="rId5" imgW="4466667" imgH="1952898" progId="Paint.Picture">
                  <p:embed/>
                </p:oleObj>
              </mc:Choice>
              <mc:Fallback>
                <p:oleObj name="Image bitmap" r:id="rId5" imgW="4466667" imgH="195289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71925"/>
                        <a:ext cx="5534025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931767-6D1C-4F4B-A95C-1001A3948E7C}" type="slidenum">
              <a:rPr lang="fr-FR" altLang="fr-FR"/>
              <a:pPr/>
              <a:t>36</a:t>
            </a:fld>
            <a:endParaRPr lang="fr-FR" altLang="fr-FR"/>
          </a:p>
        </p:txBody>
      </p:sp>
      <p:pic>
        <p:nvPicPr>
          <p:cNvPr id="52230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1"/>
          <a:stretch>
            <a:fillRect/>
          </a:stretch>
        </p:blipFill>
        <p:spPr bwMode="auto">
          <a:xfrm>
            <a:off x="533400" y="3962400"/>
            <a:ext cx="23764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5"/>
          <a:stretch>
            <a:fillRect/>
          </a:stretch>
        </p:blipFill>
        <p:spPr bwMode="auto">
          <a:xfrm>
            <a:off x="5970588" y="1458913"/>
            <a:ext cx="2563812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C. Les tableaux de Karnaugh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85800" y="1355725"/>
            <a:ext cx="1919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III.2. Solutions</a:t>
            </a:r>
          </a:p>
        </p:txBody>
      </p:sp>
      <p:sp>
        <p:nvSpPr>
          <p:cNvPr id="53251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54C0CE3-B9D3-3141-A5F9-9C0C63E7B6E1}" type="slidenum">
              <a:rPr lang="fr-FR" altLang="fr-FR"/>
              <a:pPr/>
              <a:t>37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609600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C. Les tableaux de Karnaugh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685800" y="1355725"/>
            <a:ext cx="537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fr-FR" altLang="fr-FR" sz="2000">
                <a:solidFill>
                  <a:srgbClr val="810081"/>
                </a:solidFill>
              </a:rPr>
              <a:t>III.3. Des exemples de tableaux incomplets</a:t>
            </a:r>
          </a:p>
        </p:txBody>
      </p:sp>
      <p:sp>
        <p:nvSpPr>
          <p:cNvPr id="54275" name="Espace réservé du numéro de diapositive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4A2A942-470F-C344-A841-8522CC1FF0E8}" type="slidenum">
              <a:rPr lang="fr-FR" altLang="fr-FR"/>
              <a:pPr/>
              <a:t>38</a:t>
            </a:fld>
            <a:endParaRPr lang="fr-FR" altLang="fr-FR"/>
          </a:p>
        </p:txBody>
      </p:sp>
      <p:graphicFrame>
        <p:nvGraphicFramePr>
          <p:cNvPr id="6" name="Group 77"/>
          <p:cNvGraphicFramePr>
            <a:graphicFrameLocks noGrp="1"/>
          </p:cNvGraphicFramePr>
          <p:nvPr/>
        </p:nvGraphicFramePr>
        <p:xfrm>
          <a:off x="2981325" y="1852613"/>
          <a:ext cx="4194175" cy="3470275"/>
        </p:xfrm>
        <a:graphic>
          <a:graphicData uri="http://schemas.openxmlformats.org/drawingml/2006/table">
            <a:tbl>
              <a:tblPr/>
              <a:tblGrid>
                <a:gridCol w="839788"/>
                <a:gridCol w="838200"/>
                <a:gridCol w="838200"/>
                <a:gridCol w="838200"/>
                <a:gridCol w="839787"/>
              </a:tblGrid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fr-FR" altLang="fr-F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xtile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xtile" charset="0"/>
                          <a:ea typeface="ＭＳ Ｐゴシック" charset="-128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310" name="Group 81"/>
          <p:cNvGrpSpPr>
            <a:grpSpLocks/>
          </p:cNvGrpSpPr>
          <p:nvPr/>
        </p:nvGrpSpPr>
        <p:grpSpPr bwMode="auto">
          <a:xfrm>
            <a:off x="2843213" y="1852613"/>
            <a:ext cx="977900" cy="658812"/>
            <a:chOff x="1431" y="1167"/>
            <a:chExt cx="616" cy="415"/>
          </a:xfrm>
        </p:grpSpPr>
        <p:sp>
          <p:nvSpPr>
            <p:cNvPr id="54312" name="Line 76"/>
            <p:cNvSpPr>
              <a:spLocks noChangeShapeType="1"/>
            </p:cNvSpPr>
            <p:nvPr/>
          </p:nvSpPr>
          <p:spPr bwMode="auto">
            <a:xfrm flipH="1" flipV="1">
              <a:off x="1564" y="1245"/>
              <a:ext cx="447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fr-FR"/>
            </a:p>
          </p:txBody>
        </p:sp>
        <p:sp>
          <p:nvSpPr>
            <p:cNvPr id="54313" name="Text Box 78"/>
            <p:cNvSpPr txBox="1">
              <a:spLocks noChangeArrowheads="1"/>
            </p:cNvSpPr>
            <p:nvPr/>
          </p:nvSpPr>
          <p:spPr bwMode="auto">
            <a:xfrm>
              <a:off x="1600" y="1167"/>
              <a:ext cx="4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AB</a:t>
              </a:r>
            </a:p>
          </p:txBody>
        </p:sp>
        <p:sp>
          <p:nvSpPr>
            <p:cNvPr id="54314" name="Text Box 79"/>
            <p:cNvSpPr txBox="1">
              <a:spLocks noChangeArrowheads="1"/>
            </p:cNvSpPr>
            <p:nvPr/>
          </p:nvSpPr>
          <p:spPr bwMode="auto">
            <a:xfrm>
              <a:off x="1431" y="1324"/>
              <a:ext cx="4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110000"/>
                </a:lnSpc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fr-FR" altLang="fr-FR"/>
                <a:t>CD</a:t>
              </a:r>
            </a:p>
          </p:txBody>
        </p:sp>
      </p:grpSp>
      <p:sp>
        <p:nvSpPr>
          <p:cNvPr id="54311" name="Text Box 80"/>
          <p:cNvSpPr txBox="1">
            <a:spLocks noChangeArrowheads="1"/>
          </p:cNvSpPr>
          <p:nvPr/>
        </p:nvSpPr>
        <p:spPr bwMode="auto">
          <a:xfrm>
            <a:off x="314325" y="2225675"/>
            <a:ext cx="22113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Les X représentent des combinaisons impossibles physiquement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549275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IV. Méthode de synthèse des systèmes combinatoires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8"/>
          <a:stretch>
            <a:fillRect/>
          </a:stretch>
        </p:blipFill>
        <p:spPr bwMode="auto">
          <a:xfrm>
            <a:off x="0" y="99060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519113" y="3714750"/>
            <a:ext cx="1841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55300" name="Espace réservé du numéro de diapositive 1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5B5EB5-5D83-8645-91E9-8DCFFF66CF82}" type="slidenum">
              <a:rPr lang="fr-FR" altLang="fr-FR"/>
              <a:pPr/>
              <a:t>39</a:t>
            </a:fld>
            <a:endParaRPr lang="fr-FR" altLang="fr-FR"/>
          </a:p>
        </p:txBody>
      </p:sp>
      <p:sp>
        <p:nvSpPr>
          <p:cNvPr id="55301" name="Rectangle 3"/>
          <p:cNvSpPr txBox="1">
            <a:spLocks noChangeArrowheads="1"/>
          </p:cNvSpPr>
          <p:nvPr/>
        </p:nvSpPr>
        <p:spPr bwMode="auto">
          <a:xfrm>
            <a:off x="0" y="2667000"/>
            <a:ext cx="8915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4572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kumimoji="1" lang="fr-FR" altLang="fr-FR" sz="2200" b="0"/>
              <a:t>Identifier les entrées :</a:t>
            </a:r>
            <a:r>
              <a:rPr kumimoji="1" lang="fr-FR" altLang="fr-FR" sz="2200" b="0">
                <a:solidFill>
                  <a:schemeClr val="folHlink"/>
                </a:solidFill>
              </a:rPr>
              <a:t> </a:t>
            </a:r>
            <a:r>
              <a:rPr kumimoji="1" lang="fr-FR" altLang="fr-FR" sz="2200" b="0">
                <a:solidFill>
                  <a:srgbClr val="FF0000"/>
                </a:solidFill>
              </a:rPr>
              <a:t>n entées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kumimoji="1" lang="fr-FR" altLang="fr-FR" sz="2200" b="0"/>
              <a:t>Identifier les sorties :</a:t>
            </a:r>
            <a:r>
              <a:rPr kumimoji="1" lang="fr-FR" altLang="fr-FR" sz="2200" b="0">
                <a:solidFill>
                  <a:schemeClr val="folHlink"/>
                </a:solidFill>
              </a:rPr>
              <a:t> </a:t>
            </a:r>
            <a:r>
              <a:rPr kumimoji="1" lang="fr-FR" altLang="fr-FR" sz="2200" b="0">
                <a:solidFill>
                  <a:srgbClr val="FF0000"/>
                </a:solidFill>
              </a:rPr>
              <a:t>p sorties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kumimoji="1" lang="fr-FR" altLang="fr-FR" sz="2200" b="0"/>
              <a:t>Etablir la table de vérité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FF0000"/>
                </a:solidFill>
              </a:rPr>
              <a:t> p+n colonnes représentant les variables d</a:t>
            </a:r>
            <a:r>
              <a:rPr kumimoji="1" lang="ja-JP" altLang="fr-FR" b="0">
                <a:solidFill>
                  <a:srgbClr val="FF0000"/>
                </a:solidFill>
              </a:rPr>
              <a:t>’</a:t>
            </a:r>
            <a:r>
              <a:rPr kumimoji="1" lang="fr-FR" altLang="ja-JP" b="0">
                <a:solidFill>
                  <a:srgbClr val="FF0000"/>
                </a:solidFill>
              </a:rPr>
              <a:t>entrées et de sorties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FF0000"/>
                </a:solidFill>
              </a:rPr>
              <a:t> 2</a:t>
            </a:r>
            <a:r>
              <a:rPr kumimoji="1" lang="fr-FR" altLang="fr-FR" b="0" baseline="30000">
                <a:solidFill>
                  <a:srgbClr val="FF0000"/>
                </a:solidFill>
              </a:rPr>
              <a:t>n </a:t>
            </a:r>
            <a:r>
              <a:rPr kumimoji="1" lang="fr-FR" altLang="fr-FR" b="0">
                <a:solidFill>
                  <a:srgbClr val="FF0000"/>
                </a:solidFill>
              </a:rPr>
              <a:t>lignes représentant toute les combinaisons possibles des entrées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kumimoji="1" lang="fr-FR" altLang="fr-FR" sz="2200" b="0"/>
              <a:t>Mettre sous forme algébrique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Arial" charset="0"/>
              <a:buChar char="•"/>
            </a:pPr>
            <a:r>
              <a:rPr kumimoji="1" lang="fr-FR" altLang="fr-FR" b="0">
                <a:solidFill>
                  <a:schemeClr val="folHlink"/>
                </a:solidFill>
              </a:rPr>
              <a:t> </a:t>
            </a:r>
            <a:r>
              <a:rPr kumimoji="1" lang="fr-FR" altLang="fr-FR" b="0">
                <a:solidFill>
                  <a:srgbClr val="FF0000"/>
                </a:solidFill>
              </a:rPr>
              <a:t>1</a:t>
            </a:r>
            <a:r>
              <a:rPr kumimoji="1" lang="fr-FR" altLang="fr-FR" b="0" baseline="30000">
                <a:solidFill>
                  <a:srgbClr val="FF0000"/>
                </a:solidFill>
              </a:rPr>
              <a:t>ère</a:t>
            </a:r>
            <a:r>
              <a:rPr kumimoji="1" lang="fr-FR" altLang="fr-FR" b="0">
                <a:solidFill>
                  <a:srgbClr val="FF0000"/>
                </a:solidFill>
              </a:rPr>
              <a:t> forme canonique : Somme de produit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FF0000"/>
                </a:solidFill>
              </a:rPr>
              <a:t> 2</a:t>
            </a:r>
            <a:r>
              <a:rPr kumimoji="1" lang="fr-FR" altLang="fr-FR" b="0" baseline="30000">
                <a:solidFill>
                  <a:srgbClr val="FF0000"/>
                </a:solidFill>
              </a:rPr>
              <a:t>ème</a:t>
            </a:r>
            <a:r>
              <a:rPr kumimoji="1" lang="fr-FR" altLang="fr-FR" b="0">
                <a:solidFill>
                  <a:srgbClr val="FF0000"/>
                </a:solidFill>
              </a:rPr>
              <a:t> fore canonique : Produit de somme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kumimoji="1" lang="fr-FR" altLang="fr-FR" sz="2200" b="0"/>
              <a:t>Simplification des équations de sorties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FF0000"/>
                </a:solidFill>
              </a:rPr>
              <a:t>Algèbre de Boole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b="0">
                <a:solidFill>
                  <a:srgbClr val="FF0000"/>
                </a:solidFill>
              </a:rPr>
              <a:t>Table de Karnaugh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539750" y="1701800"/>
            <a:ext cx="82089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altLang="ja-JP"/>
              <a:t>Le système de numération le mieux adapté pour effectuer des calculs est le </a:t>
            </a:r>
            <a:r>
              <a:rPr lang="fr-FR" altLang="ja-JP" u="sng">
                <a:solidFill>
                  <a:srgbClr val="FF0000"/>
                </a:solidFill>
              </a:rPr>
              <a:t>système binaire, ou à base 2</a:t>
            </a:r>
            <a:r>
              <a:rPr lang="fr-FR" altLang="ja-JP"/>
              <a:t>, qui ne comprend que </a:t>
            </a:r>
            <a:r>
              <a:rPr lang="fr-FR" altLang="ja-JP">
                <a:solidFill>
                  <a:srgbClr val="FF0000"/>
                </a:solidFill>
              </a:rPr>
              <a:t>deux </a:t>
            </a:r>
            <a:r>
              <a:rPr lang="fr-FR" altLang="ja-JP" u="sng">
                <a:solidFill>
                  <a:srgbClr val="FF0000"/>
                </a:solidFill>
              </a:rPr>
              <a:t>caractères</a:t>
            </a:r>
            <a:r>
              <a:rPr lang="fr-FR" altLang="ja-JP">
                <a:solidFill>
                  <a:srgbClr val="FF0000"/>
                </a:solidFill>
              </a:rPr>
              <a:t> 0 et 1. </a:t>
            </a:r>
            <a:endParaRPr lang="fr-FR" altLang="fr-FR">
              <a:solidFill>
                <a:srgbClr val="FF0000"/>
              </a:solidFill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539750" y="2906713"/>
            <a:ext cx="79406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altLang="ja-JP"/>
              <a:t>Dans un système numérique quelconque, les informations circulent sous la forme de </a:t>
            </a:r>
            <a:r>
              <a:rPr lang="fr-FR" altLang="ja-JP" u="sng"/>
              <a:t>mots binaires</a:t>
            </a:r>
            <a:r>
              <a:rPr lang="fr-FR" altLang="ja-JP"/>
              <a:t> formés de suites de 1 et de 0. On fixe à l'avance le nombre d'élément de ces mots (un </a:t>
            </a:r>
            <a:r>
              <a:rPr lang="fr-FR" altLang="ja-JP" u="sng"/>
              <a:t>octet est un mot de huit éléments</a:t>
            </a:r>
            <a:r>
              <a:rPr lang="fr-FR" altLang="ja-JP"/>
              <a:t>) et la manière de les écrire appelée </a:t>
            </a:r>
            <a:r>
              <a:rPr lang="fr-FR" altLang="ja-JP" u="sng"/>
              <a:t>code</a:t>
            </a:r>
            <a:r>
              <a:rPr lang="fr-FR" altLang="ja-JP"/>
              <a:t>  </a:t>
            </a:r>
            <a:endParaRPr lang="fr-FR" altLang="fr-FR"/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19113" y="4476750"/>
            <a:ext cx="8013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altLang="ja-JP"/>
              <a:t>Chaque élément de ces mots binaires est appelé élément binaire (eb) ou plus communément </a:t>
            </a:r>
            <a:r>
              <a:rPr lang="fr-FR" altLang="ja-JP" u="sng"/>
              <a:t>bit</a:t>
            </a:r>
            <a:r>
              <a:rPr lang="fr-FR" altLang="ja-JP"/>
              <a:t>, contraction de l'expression "binary digit </a:t>
            </a:r>
            <a:endParaRPr lang="fr-FR" altLang="fr-FR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19113" y="5300663"/>
            <a:ext cx="7797800" cy="91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fr-FR" altLang="ja-JP" sz="1800" smtClean="0">
                <a:solidFill>
                  <a:srgbClr val="FF0000"/>
                </a:solidFill>
              </a:rPr>
              <a:t>Il existe plusieurs façons d'écrire les mots binaires car, selon les besoins, on a développé plusieurs codes </a:t>
            </a:r>
            <a:endParaRPr lang="fr-FR" altLang="fr-FR" sz="1800" smtClean="0">
              <a:solidFill>
                <a:srgbClr val="FF0000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838200" y="1196975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sz="1800" u="sng" smtClean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9463" name="Espace réservé du numéro de diapositive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1AE3389-822F-9140-8C57-CA3F05C242A5}" type="slidenum">
              <a:rPr lang="fr-FR" altLang="fr-FR"/>
              <a:pPr/>
              <a:t>4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ce réservé du numéro de diapositive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705A56-5591-FA40-B6F1-9262CBF4745E}" type="slidenum">
              <a:rPr lang="fr-FR" altLang="fr-FR"/>
              <a:pPr/>
              <a:t>40</a:t>
            </a:fld>
            <a:endParaRPr lang="fr-FR" altLang="fr-FR"/>
          </a:p>
        </p:txBody>
      </p:sp>
      <p:sp>
        <p:nvSpPr>
          <p:cNvPr id="56322" name="Rectangle 2"/>
          <p:cNvSpPr txBox="1">
            <a:spLocks noChangeArrowheads="1"/>
          </p:cNvSpPr>
          <p:nvPr/>
        </p:nvSpPr>
        <p:spPr bwMode="auto">
          <a:xfrm>
            <a:off x="609600" y="152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ctr"/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fr-FR" altLang="fr-FR" sz="3300">
                <a:solidFill>
                  <a:schemeClr val="tx2"/>
                </a:solidFill>
              </a:rPr>
              <a:t>Exemple de fonction</a:t>
            </a:r>
          </a:p>
        </p:txBody>
      </p:sp>
      <p:sp>
        <p:nvSpPr>
          <p:cNvPr id="56323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9154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514350" indent="-5143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800" b="0"/>
              <a:t>Gestion de sonnerie d</a:t>
            </a:r>
            <a:r>
              <a:rPr kumimoji="1" lang="ja-JP" altLang="fr-FR" sz="2800" b="0"/>
              <a:t>’</a:t>
            </a:r>
            <a:r>
              <a:rPr kumimoji="1" lang="fr-FR" altLang="ja-JP" sz="2800" b="0"/>
              <a:t>alerte d</a:t>
            </a:r>
            <a:r>
              <a:rPr kumimoji="1" lang="ja-JP" altLang="fr-FR" sz="2800" b="0"/>
              <a:t>’</a:t>
            </a:r>
            <a:r>
              <a:rPr kumimoji="1" lang="fr-FR" altLang="ja-JP" sz="2800" b="0"/>
              <a:t>une voiture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400" b="0"/>
              <a:t>Une sonnerie se déclenche dans la voiture lorsque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/>
              <a:t>Les feux sont allumés et que vous ouvrez la portière conducteur </a:t>
            </a:r>
            <a:r>
              <a:rPr kumimoji="1" lang="fr-FR" altLang="fr-FR" sz="2400" b="0"/>
              <a:t>OU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</a:pPr>
            <a:r>
              <a:rPr kumimoji="1" lang="fr-FR" altLang="fr-FR" sz="2000" b="0"/>
              <a:t>Les clefs sont sur le contact et vous ouvrez la portière conducteur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549275"/>
            <a:ext cx="8001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IV. Exemple de système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38200" y="1196975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Définition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395288" y="1844675"/>
            <a:ext cx="45037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accent2"/>
                </a:solidFill>
              </a:rPr>
              <a:t>Si l</a:t>
            </a:r>
            <a:r>
              <a:rPr lang="ja-JP" altLang="fr-FR">
                <a:solidFill>
                  <a:schemeClr val="accent2"/>
                </a:solidFill>
              </a:rPr>
              <a:t>’</a:t>
            </a:r>
            <a:r>
              <a:rPr lang="fr-FR" altLang="ja-JP">
                <a:solidFill>
                  <a:schemeClr val="accent2"/>
                </a:solidFill>
              </a:rPr>
              <a:t>on considère la base décimale (10) :</a:t>
            </a:r>
            <a:endParaRPr lang="fr-FR" altLang="fr-FR">
              <a:solidFill>
                <a:schemeClr val="accent2"/>
              </a:solidFill>
            </a:endParaRP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879475" y="2252663"/>
            <a:ext cx="7702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Les caractères (chiffres) définissant la base sont : 0, 1,2,3,4,5,6,7,8,9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806450" y="2828925"/>
            <a:ext cx="70739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Un mot (ou nombre) est une combinaison de ces 10 caractères</a:t>
            </a:r>
          </a:p>
        </p:txBody>
      </p:sp>
      <p:sp>
        <p:nvSpPr>
          <p:cNvPr id="20486" name="AutoShape 9"/>
          <p:cNvSpPr>
            <a:spLocks noChangeArrowheads="1"/>
          </p:cNvSpPr>
          <p:nvPr/>
        </p:nvSpPr>
        <p:spPr bwMode="auto">
          <a:xfrm>
            <a:off x="539750" y="2327275"/>
            <a:ext cx="287338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0487" name="AutoShape 10"/>
          <p:cNvSpPr>
            <a:spLocks noChangeArrowheads="1"/>
          </p:cNvSpPr>
          <p:nvPr/>
        </p:nvSpPr>
        <p:spPr bwMode="auto">
          <a:xfrm>
            <a:off x="539750" y="2903538"/>
            <a:ext cx="287338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1462088" y="3382963"/>
            <a:ext cx="26908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Ex : 		</a:t>
            </a:r>
            <a:r>
              <a:rPr lang="fr-FR" altLang="fr-FR" sz="2400"/>
              <a:t>1664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567363" y="3465513"/>
            <a:ext cx="2319337" cy="393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fr-FR" altLang="fr-FR" sz="1800" smtClean="0">
                <a:solidFill>
                  <a:schemeClr val="accent2"/>
                </a:solidFill>
              </a:rPr>
              <a:t>Mot de 4 caractères</a:t>
            </a: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1973263" y="4005263"/>
            <a:ext cx="869950" cy="695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 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fort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4494213" y="4005263"/>
            <a:ext cx="869950" cy="695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 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faible</a:t>
            </a:r>
          </a:p>
        </p:txBody>
      </p:sp>
      <p:sp>
        <p:nvSpPr>
          <p:cNvPr id="20492" name="Line 15"/>
          <p:cNvSpPr>
            <a:spLocks noChangeShapeType="1"/>
          </p:cNvSpPr>
          <p:nvPr/>
        </p:nvSpPr>
        <p:spPr bwMode="auto">
          <a:xfrm flipV="1">
            <a:off x="2771775" y="3754438"/>
            <a:ext cx="582613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493" name="Line 16"/>
          <p:cNvSpPr>
            <a:spLocks noChangeShapeType="1"/>
          </p:cNvSpPr>
          <p:nvPr/>
        </p:nvSpPr>
        <p:spPr bwMode="auto">
          <a:xfrm flipH="1" flipV="1">
            <a:off x="4003675" y="3754438"/>
            <a:ext cx="496888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827088" y="4797425"/>
            <a:ext cx="47577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 nombre se décompose sous la forme : </a:t>
            </a:r>
          </a:p>
        </p:txBody>
      </p:sp>
      <p:sp>
        <p:nvSpPr>
          <p:cNvPr id="20495" name="AutoShape 18"/>
          <p:cNvSpPr>
            <a:spLocks noChangeArrowheads="1"/>
          </p:cNvSpPr>
          <p:nvPr/>
        </p:nvSpPr>
        <p:spPr bwMode="auto">
          <a:xfrm>
            <a:off x="560388" y="4872038"/>
            <a:ext cx="287337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1739900" y="5273675"/>
            <a:ext cx="5000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 sz="2000"/>
              <a:t>1664 = 1 * 10</a:t>
            </a:r>
            <a:r>
              <a:rPr lang="fr-FR" altLang="fr-FR" sz="2000" baseline="30000"/>
              <a:t>3</a:t>
            </a:r>
            <a:r>
              <a:rPr lang="fr-FR" altLang="fr-FR" sz="2000"/>
              <a:t> + 6 * 10</a:t>
            </a:r>
            <a:r>
              <a:rPr lang="fr-FR" altLang="fr-FR" sz="2000" baseline="30000"/>
              <a:t>2</a:t>
            </a:r>
            <a:r>
              <a:rPr lang="fr-FR" altLang="fr-FR" sz="2000"/>
              <a:t> + 6 * 10</a:t>
            </a:r>
            <a:r>
              <a:rPr lang="fr-FR" altLang="fr-FR" sz="2000" baseline="30000"/>
              <a:t>1</a:t>
            </a:r>
            <a:r>
              <a:rPr lang="fr-FR" altLang="fr-FR" sz="2000"/>
              <a:t> + 4 * </a:t>
            </a:r>
            <a:r>
              <a:rPr lang="fr-FR" altLang="fr-FR" sz="2000" u="sng"/>
              <a:t>10</a:t>
            </a:r>
            <a:r>
              <a:rPr lang="fr-FR" altLang="fr-FR" sz="2000"/>
              <a:t> </a:t>
            </a:r>
            <a:r>
              <a:rPr lang="fr-FR" altLang="fr-FR" sz="2000" baseline="30000"/>
              <a:t>0</a:t>
            </a:r>
            <a:endParaRPr lang="fr-FR" altLang="fr-FR" sz="2000"/>
          </a:p>
        </p:txBody>
      </p:sp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7007225" y="5949950"/>
            <a:ext cx="730250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20498" name="Line 21"/>
          <p:cNvSpPr>
            <a:spLocks noChangeShapeType="1"/>
          </p:cNvSpPr>
          <p:nvPr/>
        </p:nvSpPr>
        <p:spPr bwMode="auto">
          <a:xfrm flipH="1" flipV="1">
            <a:off x="6443663" y="5661025"/>
            <a:ext cx="5048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499" name="Oval 22"/>
          <p:cNvSpPr>
            <a:spLocks noChangeArrowheads="1"/>
          </p:cNvSpPr>
          <p:nvPr/>
        </p:nvSpPr>
        <p:spPr bwMode="auto">
          <a:xfrm>
            <a:off x="6516688" y="5300663"/>
            <a:ext cx="215900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0500" name="Line 23"/>
          <p:cNvSpPr>
            <a:spLocks noChangeShapeType="1"/>
          </p:cNvSpPr>
          <p:nvPr/>
        </p:nvSpPr>
        <p:spPr bwMode="auto">
          <a:xfrm flipH="1">
            <a:off x="6659563" y="5084763"/>
            <a:ext cx="4333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501" name="Text Box 24"/>
          <p:cNvSpPr txBox="1">
            <a:spLocks noChangeArrowheads="1"/>
          </p:cNvSpPr>
          <p:nvPr/>
        </p:nvSpPr>
        <p:spPr bwMode="auto">
          <a:xfrm>
            <a:off x="7113588" y="4868863"/>
            <a:ext cx="806450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</a:t>
            </a:r>
          </a:p>
        </p:txBody>
      </p:sp>
      <p:sp>
        <p:nvSpPr>
          <p:cNvPr id="20502" name="Espace réservé du numéro de diapositive 2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C70C80-CD94-3F4C-97C8-966C80755122}" type="slidenum">
              <a:rPr lang="fr-FR" altLang="fr-FR"/>
              <a:pPr/>
              <a:t>5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8200" y="1196975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sz="1800" u="sng" smtClean="0">
                <a:solidFill>
                  <a:schemeClr val="accent2"/>
                </a:solidFill>
              </a:rPr>
              <a:t>Le codage binaire naturel (base 2)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468313" y="1773238"/>
            <a:ext cx="8064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Comme précédemment, </a:t>
            </a:r>
            <a:r>
              <a:rPr lang="fr-FR" altLang="ja-JP"/>
              <a:t>tout nombre binaire peut s'écrire comme un développement suivant les puissances de 2 </a:t>
            </a:r>
            <a:r>
              <a:rPr lang="fr-FR" altLang="fr-FR"/>
              <a:t> 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1173163" y="2708275"/>
            <a:ext cx="6565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ja-JP" sz="2000"/>
              <a:t>1100101 = 1*2</a:t>
            </a:r>
            <a:r>
              <a:rPr lang="fr-FR" altLang="ja-JP" sz="2000" baseline="30000"/>
              <a:t>6</a:t>
            </a:r>
            <a:r>
              <a:rPr lang="fr-FR" altLang="ja-JP" sz="2000"/>
              <a:t> + 1*2</a:t>
            </a:r>
            <a:r>
              <a:rPr lang="fr-FR" altLang="ja-JP" sz="2000" baseline="30000"/>
              <a:t>5</a:t>
            </a:r>
            <a:r>
              <a:rPr lang="fr-FR" altLang="ja-JP" sz="2000"/>
              <a:t> + 0*2</a:t>
            </a:r>
            <a:r>
              <a:rPr lang="fr-FR" altLang="ja-JP" sz="2000" baseline="30000"/>
              <a:t>4</a:t>
            </a:r>
            <a:r>
              <a:rPr lang="fr-FR" altLang="ja-JP" sz="2000"/>
              <a:t> + 0*2</a:t>
            </a:r>
            <a:r>
              <a:rPr lang="fr-FR" altLang="ja-JP" sz="2000" baseline="30000"/>
              <a:t>3</a:t>
            </a:r>
            <a:r>
              <a:rPr lang="fr-FR" altLang="ja-JP" sz="2000"/>
              <a:t> + 1*2</a:t>
            </a:r>
            <a:r>
              <a:rPr lang="fr-FR" altLang="ja-JP" sz="2000" baseline="30000"/>
              <a:t>2</a:t>
            </a:r>
            <a:r>
              <a:rPr lang="fr-FR" altLang="ja-JP" sz="2000"/>
              <a:t> + 0*2</a:t>
            </a:r>
            <a:r>
              <a:rPr lang="fr-FR" altLang="ja-JP" sz="2000" baseline="30000"/>
              <a:t>1</a:t>
            </a:r>
            <a:r>
              <a:rPr lang="fr-FR" altLang="ja-JP" sz="2000"/>
              <a:t> + 1*</a:t>
            </a:r>
            <a:r>
              <a:rPr lang="fr-FR" altLang="ja-JP" sz="2000" u="sng"/>
              <a:t>2</a:t>
            </a:r>
            <a:r>
              <a:rPr lang="fr-FR" altLang="ja-JP" sz="2000" baseline="30000"/>
              <a:t>0</a:t>
            </a:r>
            <a:r>
              <a:rPr lang="fr-FR" altLang="ja-JP" sz="2000"/>
              <a:t> </a:t>
            </a:r>
            <a:endParaRPr lang="fr-FR" altLang="fr-FR" sz="2000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7907338" y="3357563"/>
            <a:ext cx="730250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 flipH="1" flipV="1">
            <a:off x="7439025" y="3141663"/>
            <a:ext cx="4318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1511" name="Oval 10"/>
          <p:cNvSpPr>
            <a:spLocks noChangeArrowheads="1"/>
          </p:cNvSpPr>
          <p:nvPr/>
        </p:nvSpPr>
        <p:spPr bwMode="auto">
          <a:xfrm>
            <a:off x="7439025" y="2708275"/>
            <a:ext cx="193675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 flipH="1">
            <a:off x="7559675" y="2492375"/>
            <a:ext cx="43338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8013700" y="2276475"/>
            <a:ext cx="806450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</a:t>
            </a: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1906588" y="4797425"/>
            <a:ext cx="869950" cy="996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 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fort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MSB</a:t>
            </a: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4427538" y="4797425"/>
            <a:ext cx="869950" cy="996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Poids 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faible</a:t>
            </a:r>
          </a:p>
          <a:p>
            <a:pPr algn="ctr" eaLnBrk="1" hangingPunct="1"/>
            <a:r>
              <a:rPr lang="fr-FR" altLang="fr-FR">
                <a:solidFill>
                  <a:schemeClr val="accent2"/>
                </a:solidFill>
              </a:rPr>
              <a:t>LSB</a:t>
            </a:r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 flipV="1">
            <a:off x="2266950" y="4221163"/>
            <a:ext cx="582613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 flipH="1" flipV="1">
            <a:off x="3851275" y="4221163"/>
            <a:ext cx="496888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2843213" y="3860800"/>
            <a:ext cx="10731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ja-JP"/>
              <a:t>1100101</a:t>
            </a:r>
            <a:endParaRPr lang="fr-FR" altLang="fr-FR"/>
          </a:p>
        </p:txBody>
      </p:sp>
      <p:sp>
        <p:nvSpPr>
          <p:cNvPr id="21519" name="Espace réservé du numéro de diapositive 1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6E6D01-E6F6-AD42-BB2A-32076CEB49E0}" type="slidenum">
              <a:rPr lang="fr-FR" altLang="fr-FR"/>
              <a:pPr/>
              <a:t>6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85" name="Group 213"/>
          <p:cNvGraphicFramePr>
            <a:graphicFrameLocks noGrp="1"/>
          </p:cNvGraphicFramePr>
          <p:nvPr/>
        </p:nvGraphicFramePr>
        <p:xfrm>
          <a:off x="5943600" y="533400"/>
          <a:ext cx="2667000" cy="5873757"/>
        </p:xfrm>
        <a:graphic>
          <a:graphicData uri="http://schemas.openxmlformats.org/drawingml/2006/table">
            <a:tbl>
              <a:tblPr/>
              <a:tblGrid>
                <a:gridCol w="1068388"/>
                <a:gridCol w="1598612"/>
              </a:tblGrid>
              <a:tr h="5651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décimal</a:t>
                      </a:r>
                      <a:endParaRPr kumimoji="0" lang="fr-FR" altLang="fr-F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binaire naturel</a:t>
                      </a:r>
                      <a:endParaRPr kumimoji="0" lang="fr-FR" altLang="fr-F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83" name="Rectangle 211"/>
          <p:cNvSpPr>
            <a:spLocks noChangeArrowheads="1"/>
          </p:cNvSpPr>
          <p:nvPr/>
        </p:nvSpPr>
        <p:spPr bwMode="auto">
          <a:xfrm>
            <a:off x="250825" y="825500"/>
            <a:ext cx="53451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8884" name="Text Box 212"/>
          <p:cNvSpPr txBox="1">
            <a:spLocks noChangeArrowheads="1"/>
          </p:cNvSpPr>
          <p:nvPr/>
        </p:nvSpPr>
        <p:spPr bwMode="auto">
          <a:xfrm>
            <a:off x="555625" y="1412875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sz="1800" u="sng" smtClean="0">
                <a:solidFill>
                  <a:schemeClr val="accent2"/>
                </a:solidFill>
              </a:rPr>
              <a:t>Le codage binaire naturel (base 2)</a:t>
            </a:r>
          </a:p>
        </p:txBody>
      </p:sp>
      <p:sp>
        <p:nvSpPr>
          <p:cNvPr id="22587" name="Espace réservé du numéro de diapositiv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A1C7BF6-6E91-B741-9C67-7B22A7CB7089}" type="slidenum">
              <a:rPr lang="fr-FR" altLang="fr-FR"/>
              <a:pPr/>
              <a:t>7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38200" y="1196975"/>
            <a:ext cx="495300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Le codage hexadécimal (base 16)</a:t>
            </a:r>
          </a:p>
        </p:txBody>
      </p:sp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879475" y="1773238"/>
            <a:ext cx="7816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Les caractères définissant la base sont : 0,1,2,3,4,5,6,7,8,9,A,B,C,D,E,F</a:t>
            </a:r>
          </a:p>
        </p:txBody>
      </p:sp>
      <p:sp>
        <p:nvSpPr>
          <p:cNvPr id="23556" name="AutoShape 7"/>
          <p:cNvSpPr>
            <a:spLocks noChangeArrowheads="1"/>
          </p:cNvSpPr>
          <p:nvPr/>
        </p:nvSpPr>
        <p:spPr bwMode="auto">
          <a:xfrm>
            <a:off x="539750" y="1847850"/>
            <a:ext cx="287338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879475" y="2252663"/>
            <a:ext cx="2228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 nombre s</a:t>
            </a:r>
            <a:r>
              <a:rPr lang="ja-JP" altLang="fr-FR"/>
              <a:t>’</a:t>
            </a:r>
            <a:r>
              <a:rPr lang="fr-FR" altLang="ja-JP"/>
              <a:t>écrit :</a:t>
            </a:r>
            <a:endParaRPr lang="fr-FR" altLang="fr-FR"/>
          </a:p>
        </p:txBody>
      </p:sp>
      <p:sp>
        <p:nvSpPr>
          <p:cNvPr id="23558" name="AutoShape 9"/>
          <p:cNvSpPr>
            <a:spLocks noChangeArrowheads="1"/>
          </p:cNvSpPr>
          <p:nvPr/>
        </p:nvSpPr>
        <p:spPr bwMode="auto">
          <a:xfrm>
            <a:off x="539750" y="2327275"/>
            <a:ext cx="287338" cy="288925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1311275" y="2706688"/>
            <a:ext cx="458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F2A</a:t>
            </a:r>
            <a:r>
              <a:rPr lang="fr-FR" altLang="fr-FR" baseline="-25000"/>
              <a:t>H</a:t>
            </a:r>
            <a:r>
              <a:rPr lang="fr-FR" altLang="fr-FR"/>
              <a:t> = 15 * 16</a:t>
            </a:r>
            <a:r>
              <a:rPr lang="fr-FR" altLang="fr-FR" baseline="30000"/>
              <a:t>2</a:t>
            </a:r>
            <a:r>
              <a:rPr lang="fr-FR" altLang="fr-FR"/>
              <a:t> + 2 * 16</a:t>
            </a:r>
            <a:r>
              <a:rPr lang="fr-FR" altLang="fr-FR" baseline="30000"/>
              <a:t>1</a:t>
            </a:r>
            <a:r>
              <a:rPr lang="fr-FR" altLang="fr-FR"/>
              <a:t>+ 10 * 16</a:t>
            </a:r>
            <a:r>
              <a:rPr lang="fr-FR" altLang="fr-FR" baseline="30000"/>
              <a:t>0 </a:t>
            </a:r>
            <a:r>
              <a:rPr lang="fr-FR" altLang="fr-FR"/>
              <a:t>= 8382</a:t>
            </a:r>
            <a:r>
              <a:rPr lang="fr-FR" altLang="fr-FR" baseline="-25000"/>
              <a:t>d</a:t>
            </a:r>
            <a:endParaRPr lang="fr-FR" altLang="fr-FR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592138" y="3282950"/>
            <a:ext cx="8156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Le principal avantage de ce code est de pouvoir codé sur un mot court, un chiffre binaire important</a:t>
            </a:r>
          </a:p>
        </p:txBody>
      </p:sp>
      <p:sp>
        <p:nvSpPr>
          <p:cNvPr id="23561" name="Text Box 12"/>
          <p:cNvSpPr txBox="1">
            <a:spLocks noChangeArrowheads="1"/>
          </p:cNvSpPr>
          <p:nvPr/>
        </p:nvSpPr>
        <p:spPr bwMode="auto">
          <a:xfrm>
            <a:off x="2268538" y="4149725"/>
            <a:ext cx="21320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1001 0101 1101</a:t>
            </a:r>
            <a:r>
              <a:rPr lang="fr-FR" altLang="fr-FR" baseline="-25000"/>
              <a:t>b</a:t>
            </a:r>
            <a:r>
              <a:rPr lang="fr-FR" altLang="fr-FR"/>
              <a:t> =</a:t>
            </a:r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2051050" y="4913313"/>
            <a:ext cx="5048250" cy="4270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FF0000"/>
                </a:solidFill>
              </a:rPr>
              <a:t>1 caractère hexa code 4 bits (ou quartet)</a:t>
            </a:r>
          </a:p>
        </p:txBody>
      </p:sp>
      <p:sp>
        <p:nvSpPr>
          <p:cNvPr id="23563" name="Espace réservé du numéro de diapositive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A99E7A-DD50-1A45-B089-E4BE22BF73FE}" type="slidenum">
              <a:rPr lang="fr-FR" altLang="fr-FR"/>
              <a:pPr/>
              <a:t>8</a:t>
            </a:fld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8200" y="1196975"/>
            <a:ext cx="6686550" cy="36671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fr-FR" altLang="fr-FR" sz="1800" u="sng" smtClean="0">
                <a:solidFill>
                  <a:schemeClr val="accent2"/>
                </a:solidFill>
              </a:rPr>
              <a:t>Le passage d</a:t>
            </a:r>
            <a:r>
              <a:rPr lang="ja-JP" altLang="fr-FR" sz="1800" u="sng" smtClean="0">
                <a:solidFill>
                  <a:schemeClr val="accent2"/>
                </a:solidFill>
              </a:rPr>
              <a:t>’</a:t>
            </a:r>
            <a:r>
              <a:rPr lang="fr-FR" altLang="ja-JP" sz="1800" u="sng" smtClean="0">
                <a:solidFill>
                  <a:schemeClr val="accent2"/>
                </a:solidFill>
              </a:rPr>
              <a:t>un code à l</a:t>
            </a:r>
            <a:r>
              <a:rPr lang="ja-JP" altLang="fr-FR" sz="1800" u="sng" smtClean="0">
                <a:solidFill>
                  <a:schemeClr val="accent2"/>
                </a:solidFill>
              </a:rPr>
              <a:t>’</a:t>
            </a:r>
            <a:r>
              <a:rPr lang="fr-FR" altLang="ja-JP" sz="1800" u="sng" smtClean="0">
                <a:solidFill>
                  <a:schemeClr val="accent2"/>
                </a:solidFill>
              </a:rPr>
              <a:t>autre</a:t>
            </a:r>
            <a:endParaRPr lang="fr-FR" altLang="fr-FR" sz="1800" u="sng" smtClean="0">
              <a:solidFill>
                <a:schemeClr val="accent2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609600"/>
            <a:ext cx="778351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fr-FR" altLang="fr-FR" sz="2000" smtClean="0">
                <a:solidFill>
                  <a:schemeClr val="accent2"/>
                </a:solidFill>
              </a:rPr>
              <a:t>I. Les systèmes de codage binaires</a:t>
            </a:r>
            <a:endParaRPr lang="en-GB" altLang="fr-FR" sz="2000" smtClean="0">
              <a:solidFill>
                <a:schemeClr val="accent2"/>
              </a:solidFill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900113" y="1773238"/>
            <a:ext cx="2927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Binaire vers hexadécimal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95288" y="2205038"/>
            <a:ext cx="8280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 sz="1600"/>
              <a:t>Un nombre hexadécimal est « découpable » en quartets facilement codables en binaire. Donc, pour convertir du binaire en hexadécimal, on divise le nombre binaire en « tranches de quatre » en partant de la droite. Chacun des « paquets » est ensuite converti en hexadécimal.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468313" y="3357563"/>
            <a:ext cx="23066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/>
              <a:t>1001 0101 1101</a:t>
            </a:r>
            <a:r>
              <a:rPr lang="fr-FR" altLang="fr-FR" baseline="-25000"/>
              <a:t>b</a:t>
            </a:r>
            <a:r>
              <a:rPr lang="fr-FR" altLang="fr-FR"/>
              <a:t> = </a:t>
            </a:r>
            <a:r>
              <a:rPr lang="fr-FR" altLang="fr-FR" baseline="-25000"/>
              <a:t>H</a:t>
            </a:r>
            <a:endParaRPr lang="fr-FR" altLang="fr-FR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095750" y="3357563"/>
            <a:ext cx="5048250" cy="4270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fr-FR" altLang="fr-FR" sz="2000">
                <a:solidFill>
                  <a:srgbClr val="FF0000"/>
                </a:solidFill>
              </a:rPr>
              <a:t>1 caractère hexa code 4 bits (ou quartet)</a:t>
            </a:r>
          </a:p>
        </p:txBody>
      </p:sp>
      <p:sp>
        <p:nvSpPr>
          <p:cNvPr id="24583" name="Espace réservé du numéro de diapositive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4D4AC1-0EC1-CF4B-8DD5-34E5CFADCD02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24584" name="Rectangle 1"/>
          <p:cNvSpPr>
            <a:spLocks noChangeArrowheads="1"/>
          </p:cNvSpPr>
          <p:nvPr/>
        </p:nvSpPr>
        <p:spPr bwMode="auto">
          <a:xfrm>
            <a:off x="36513" y="3933825"/>
            <a:ext cx="91440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04800" indent="-3048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66750" indent="-3048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110000"/>
              </a:lnSpc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fr-FR" altLang="fr-FR" i="1" u="sng">
                <a:solidFill>
                  <a:srgbClr val="FF0000"/>
                </a:solidFill>
                <a:ea typeface="ヒラギノ角ゴ ProN W6" charset="-128"/>
              </a:rPr>
              <a:t>ATTENTION !  très important :</a:t>
            </a:r>
            <a:endParaRPr lang="fr-FR" altLang="fr-FR" i="1">
              <a:solidFill>
                <a:srgbClr val="FF0000"/>
              </a:solidFill>
              <a:ea typeface="ヒラギノ角ゴ ProN W6" charset="-128"/>
            </a:endParaRPr>
          </a:p>
          <a:p>
            <a:pPr eaLnBrk="1" hangingPunct="1">
              <a:buFont typeface="Wingdings" charset="2"/>
              <a:buNone/>
            </a:pPr>
            <a:r>
              <a:rPr lang="fr-FR" altLang="fr-FR" i="1">
                <a:ea typeface="ヒラギノ角ゴ ProN W6" charset="-128"/>
              </a:rPr>
              <a:t>	Un nombre est une entité qui dispose </a:t>
            </a:r>
            <a:r>
              <a:rPr lang="fr-FR" altLang="fr-FR" i="1">
                <a:solidFill>
                  <a:srgbClr val="C00000"/>
                </a:solidFill>
                <a:ea typeface="ヒラギノ角ゴ ProN W6" charset="-128"/>
              </a:rPr>
              <a:t>d'une représentation dans chaque système </a:t>
            </a:r>
            <a:r>
              <a:rPr lang="fr-FR" altLang="fr-FR" i="1">
                <a:ea typeface="ヒラギノ角ゴ ProN W6" charset="-128"/>
              </a:rPr>
              <a:t>de numération. Sa </a:t>
            </a:r>
            <a:r>
              <a:rPr lang="fr-FR" altLang="fr-FR" i="1">
                <a:solidFill>
                  <a:srgbClr val="C00000"/>
                </a:solidFill>
                <a:ea typeface="ヒラギノ角ゴ ProN W6" charset="-128"/>
              </a:rPr>
              <a:t>valeur</a:t>
            </a:r>
            <a:r>
              <a:rPr lang="fr-FR" altLang="fr-FR" i="1">
                <a:ea typeface="ヒラギノ角ゴ ProN W6" charset="-128"/>
              </a:rPr>
              <a:t> est une c</a:t>
            </a:r>
            <a:r>
              <a:rPr lang="fr-FR" altLang="fr-FR" i="1">
                <a:solidFill>
                  <a:srgbClr val="C00000"/>
                </a:solidFill>
                <a:ea typeface="ヒラギノ角ゴ ProN W6" charset="-128"/>
              </a:rPr>
              <a:t>onstante</a:t>
            </a:r>
            <a:r>
              <a:rPr lang="fr-FR" altLang="fr-FR" i="1">
                <a:ea typeface="ヒラギノ角ゴ ProN W6" charset="-128"/>
              </a:rPr>
              <a:t> indépendante de tout système de numération</a:t>
            </a:r>
            <a:r>
              <a:rPr lang="fr-FR" altLang="fr-FR" sz="1400" i="1">
                <a:ea typeface="ヒラギノ角ゴ ProN W6" charset="-128"/>
              </a:rPr>
              <a:t>.</a:t>
            </a:r>
          </a:p>
          <a:p>
            <a:pPr lvl="1" eaLnBrk="1" hangingPunct="1"/>
            <a:endParaRPr lang="fr-FR" altLang="fr-FR">
              <a:ea typeface="ヒラギノ角ゴ ProN W6" charset="-128"/>
            </a:endParaRPr>
          </a:p>
          <a:p>
            <a:pPr lvl="1" eaLnBrk="1" hangingPunct="1"/>
            <a:r>
              <a:rPr lang="fr-FR" altLang="fr-FR" u="sng">
                <a:ea typeface="ヒラギノ角ゴ ProN W6" charset="-128"/>
              </a:rPr>
              <a:t>Exemples</a:t>
            </a:r>
            <a:r>
              <a:rPr lang="fr-FR" altLang="fr-FR">
                <a:ea typeface="ヒラギノ角ゴ ProN W6" charset="-128"/>
              </a:rPr>
              <a:t> :</a:t>
            </a:r>
          </a:p>
          <a:p>
            <a:pPr lvl="1" eaLnBrk="1" hangingPunct="1">
              <a:buFont typeface="Wingdings" charset="2"/>
              <a:buNone/>
            </a:pPr>
            <a:r>
              <a:rPr lang="fr-FR" altLang="fr-FR">
                <a:ea typeface="ヒラギノ角ゴ ProN W6" charset="-128"/>
              </a:rPr>
              <a:t>N =  (12) </a:t>
            </a:r>
            <a:r>
              <a:rPr lang="fr-FR" altLang="fr-FR" baseline="-25000">
                <a:ea typeface="ヒラギノ角ゴ ProN W6" charset="-128"/>
              </a:rPr>
              <a:t>10  </a:t>
            </a:r>
            <a:r>
              <a:rPr lang="fr-FR" altLang="fr-FR">
                <a:ea typeface="ヒラギノ角ゴ ProN W6" charset="-128"/>
              </a:rPr>
              <a:t> =  (1100) </a:t>
            </a:r>
            <a:r>
              <a:rPr lang="fr-FR" altLang="fr-FR" baseline="-25000">
                <a:ea typeface="ヒラギノ角ゴ ProN W6" charset="-128"/>
              </a:rPr>
              <a:t>2   </a:t>
            </a:r>
            <a:r>
              <a:rPr lang="fr-FR" altLang="fr-FR">
                <a:ea typeface="ヒラギノ角ゴ ProN W6" charset="-128"/>
              </a:rPr>
              <a:t> =  (C) </a:t>
            </a:r>
            <a:r>
              <a:rPr lang="fr-FR" altLang="fr-FR" baseline="-25000">
                <a:ea typeface="ヒラギノ角ゴ ProN W6" charset="-128"/>
              </a:rPr>
              <a:t>16     </a:t>
            </a:r>
            <a:r>
              <a:rPr lang="fr-FR" altLang="fr-FR">
                <a:ea typeface="ヒラギノ角ゴ ProN W6" charset="-128"/>
              </a:rPr>
              <a:t>                    	        N  =  (8)</a:t>
            </a:r>
            <a:r>
              <a:rPr lang="fr-FR" altLang="fr-FR" baseline="-25000">
                <a:ea typeface="ヒラギノ角ゴ ProN W6" charset="-128"/>
              </a:rPr>
              <a:t>10</a:t>
            </a:r>
            <a:r>
              <a:rPr lang="fr-FR" altLang="fr-FR">
                <a:ea typeface="ヒラギノ角ゴ ProN W6" charset="-128"/>
              </a:rPr>
              <a:t> =  (?)</a:t>
            </a:r>
            <a:r>
              <a:rPr lang="fr-FR" altLang="fr-FR" baseline="-25000">
                <a:ea typeface="ヒラギノ角ゴ ProN W6" charset="-128"/>
              </a:rPr>
              <a:t>2</a:t>
            </a:r>
            <a:r>
              <a:rPr lang="fr-FR" altLang="fr-FR">
                <a:ea typeface="ヒラギノ角ゴ ProN W6" charset="-128"/>
              </a:rPr>
              <a:t> =  (?)</a:t>
            </a:r>
            <a:r>
              <a:rPr lang="fr-FR" altLang="fr-FR" baseline="-25000">
                <a:ea typeface="ヒラギノ角ゴ ProN W6" charset="-128"/>
              </a:rPr>
              <a:t>16</a:t>
            </a:r>
          </a:p>
          <a:p>
            <a:pPr lvl="1" eaLnBrk="1" hangingPunct="1">
              <a:buFont typeface="Wingdings" charset="2"/>
              <a:buNone/>
            </a:pPr>
            <a:r>
              <a:rPr lang="fr-FR" altLang="fr-FR">
                <a:ea typeface="ヒラギノ角ゴ ProN W6" charset="-128"/>
              </a:rPr>
              <a:t>N = (11010,01)</a:t>
            </a:r>
            <a:r>
              <a:rPr lang="fr-FR" altLang="fr-FR" baseline="-25000">
                <a:ea typeface="ヒラギノ角ゴ ProN W6" charset="-128"/>
              </a:rPr>
              <a:t> 2 </a:t>
            </a:r>
            <a:r>
              <a:rPr lang="fr-FR" altLang="fr-FR">
                <a:ea typeface="ヒラギノ角ゴ ProN W6" charset="-128"/>
              </a:rPr>
              <a:t>=   ( ?)</a:t>
            </a:r>
            <a:r>
              <a:rPr lang="fr-FR" altLang="fr-FR" baseline="-25000">
                <a:ea typeface="ヒラギノ角ゴ ProN W6" charset="-128"/>
              </a:rPr>
              <a:t>10</a:t>
            </a:r>
            <a:r>
              <a:rPr lang="fr-FR" altLang="fr-FR">
                <a:ea typeface="ヒラギノ角ゴ ProN W6" charset="-128"/>
              </a:rPr>
              <a:t> =( ?)</a:t>
            </a:r>
            <a:r>
              <a:rPr lang="fr-FR" altLang="fr-FR" baseline="-25000">
                <a:ea typeface="ヒラギノ角ゴ ProN W6" charset="-128"/>
              </a:rPr>
              <a:t>16</a:t>
            </a:r>
            <a:r>
              <a:rPr lang="fr-FR" altLang="fr-FR">
                <a:ea typeface="ヒラギノ角ゴ ProN W6" charset="-128"/>
              </a:rPr>
              <a:t> 		N=(1E)</a:t>
            </a:r>
            <a:r>
              <a:rPr lang="fr-FR" altLang="fr-FR" baseline="-25000">
                <a:ea typeface="ヒラギノ角ゴ ProN W6" charset="-128"/>
              </a:rPr>
              <a:t>16</a:t>
            </a:r>
            <a:r>
              <a:rPr lang="fr-FR" altLang="fr-FR">
                <a:ea typeface="ヒラギノ角ゴ ProN W6" charset="-128"/>
              </a:rPr>
              <a:t> = ( ?)</a:t>
            </a:r>
            <a:r>
              <a:rPr lang="fr-FR" altLang="fr-FR" baseline="-25000">
                <a:ea typeface="ヒラギノ角ゴ ProN W6" charset="-128"/>
              </a:rPr>
              <a:t>10</a:t>
            </a:r>
            <a:r>
              <a:rPr lang="fr-FR" altLang="fr-FR">
                <a:ea typeface="ヒラギノ角ゴ ProN W6" charset="-128"/>
              </a:rPr>
              <a:t> =( ?)</a:t>
            </a:r>
            <a:r>
              <a:rPr lang="fr-FR" altLang="fr-FR" baseline="-25000">
                <a:ea typeface="ヒラギノ角ゴ ProN W6" charset="-128"/>
              </a:rPr>
              <a:t>2</a:t>
            </a:r>
            <a:r>
              <a:rPr lang="fr-FR" altLang="fr-FR">
                <a:ea typeface="ヒラギノ角ゴ ProN W6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2238</Words>
  <Application>Microsoft Macintosh PowerPoint</Application>
  <PresentationFormat>Présentation à l'écran (4:3)</PresentationFormat>
  <Paragraphs>425</Paragraphs>
  <Slides>40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5</vt:i4>
      </vt:variant>
      <vt:variant>
        <vt:lpstr>Titres des diapositives</vt:lpstr>
      </vt:variant>
      <vt:variant>
        <vt:i4>40</vt:i4>
      </vt:variant>
    </vt:vector>
  </HeadingPairs>
  <TitlesOfParts>
    <vt:vector size="56" baseType="lpstr">
      <vt:lpstr>Arial</vt:lpstr>
      <vt:lpstr>ＭＳ Ｐゴシック</vt:lpstr>
      <vt:lpstr>Calibri</vt:lpstr>
      <vt:lpstr>ヒラギノ角ゴ ProN W6</vt:lpstr>
      <vt:lpstr>Wingdings</vt:lpstr>
      <vt:lpstr>Times New Roman</vt:lpstr>
      <vt:lpstr>Symbol</vt:lpstr>
      <vt:lpstr>ＭＳ ゴシック</vt:lpstr>
      <vt:lpstr>Textile</vt:lpstr>
      <vt:lpstr>Monotype Sorts</vt:lpstr>
      <vt:lpstr>Modèle par défaut</vt:lpstr>
      <vt:lpstr>Microsoft Equation</vt:lpstr>
      <vt:lpstr>Microsoft Equation 3.0</vt:lpstr>
      <vt:lpstr>Image bitmap</vt:lpstr>
      <vt:lpstr>Equation Microsoft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LAAS-CNRS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fcaignet</dc:creator>
  <cp:lastModifiedBy>Karine ISOIRD</cp:lastModifiedBy>
  <cp:revision>105</cp:revision>
  <cp:lastPrinted>2011-10-10T15:16:37Z</cp:lastPrinted>
  <dcterms:created xsi:type="dcterms:W3CDTF">2011-10-11T08:52:13Z</dcterms:created>
  <dcterms:modified xsi:type="dcterms:W3CDTF">2017-09-08T12:29:19Z</dcterms:modified>
</cp:coreProperties>
</file>