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90" r:id="rId7"/>
    <p:sldId id="261" r:id="rId8"/>
    <p:sldId id="278" r:id="rId9"/>
    <p:sldId id="262" r:id="rId10"/>
    <p:sldId id="263" r:id="rId11"/>
    <p:sldId id="264" r:id="rId12"/>
    <p:sldId id="265" r:id="rId13"/>
    <p:sldId id="266" r:id="rId14"/>
    <p:sldId id="279" r:id="rId15"/>
    <p:sldId id="267" r:id="rId16"/>
    <p:sldId id="268" r:id="rId17"/>
    <p:sldId id="269" r:id="rId18"/>
    <p:sldId id="270" r:id="rId19"/>
    <p:sldId id="271" r:id="rId20"/>
    <p:sldId id="277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800FF"/>
    <a:srgbClr val="0000FF"/>
    <a:srgbClr val="6C6C6C"/>
    <a:srgbClr val="BD582C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8379F-664D-4723-8935-F27367E9C438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663A1-27FA-4945-ACE9-8FFD070AE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29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2886-32ED-4CE4-A30E-8156E56EE34C}" type="datetime1">
              <a:rPr lang="fr-FR" smtClean="0"/>
              <a:t>20/09/2022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82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51B1-9044-41F5-BC36-5FFD7E03DB8B}" type="datetime1">
              <a:rPr lang="fr-FR" smtClean="0"/>
              <a:t>20/09/2022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88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B6C5-53CF-4C23-9F77-16ABA83D20D3}" type="datetime1">
              <a:rPr lang="fr-FR" smtClean="0"/>
              <a:t>20/09/2022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901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DC8E-7906-45F4-B314-16A3157CFBA7}" type="datetime1">
              <a:rPr lang="fr-FR" smtClean="0"/>
              <a:t>20/09/2022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77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2241"/>
          </a:xfrm>
        </p:spPr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23113" y="5878698"/>
            <a:ext cx="2472271" cy="365125"/>
          </a:xfrm>
        </p:spPr>
        <p:txBody>
          <a:bodyPr/>
          <a:lstStyle/>
          <a:p>
            <a:fld id="{5294F6C2-433D-4699-BF2F-E4A311FAA2CA}" type="datetime1">
              <a:rPr lang="fr-FR" smtClean="0"/>
              <a:t>20/09/2022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3" y="6459785"/>
            <a:ext cx="1312025" cy="365125"/>
          </a:xfrm>
        </p:spPr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3632AF-1233-4053-8F98-319B187E89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9311" cy="5486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B28AD76-4069-405E-9F5B-50DFC1AD98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403" t="6496" r="3176" b="12296"/>
          <a:stretch/>
        </p:blipFill>
        <p:spPr>
          <a:xfrm>
            <a:off x="10879974" y="0"/>
            <a:ext cx="1312025" cy="4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2241"/>
          </a:xfrm>
        </p:spPr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31011"/>
            <a:ext cx="10058400" cy="45380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F6C2-433D-4699-BF2F-E4A311FAA2CA}" type="datetime1">
              <a:rPr lang="fr-FR" smtClean="0"/>
              <a:t>20/09/2022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5" y="6459785"/>
            <a:ext cx="1312025" cy="365125"/>
          </a:xfrm>
        </p:spPr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68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54B4-4EB6-4328-8975-BDAE4ABCFCEF}" type="datetime1">
              <a:rPr lang="fr-FR" smtClean="0"/>
              <a:t>20/09/2022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2C3C-AF0A-4648-84A8-2A5A623DF694}" type="datetime1">
              <a:rPr lang="fr-FR" smtClean="0"/>
              <a:t>20/09/2022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6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5699-F2D8-431F-A4C2-42FE12B30E40}" type="datetime1">
              <a:rPr lang="fr-FR" smtClean="0"/>
              <a:t>20/09/2022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4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9B3-9470-47A7-BBC4-8E0C85DA3BD7}" type="datetime1">
              <a:rPr lang="fr-FR" smtClean="0"/>
              <a:t>20/09/2022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77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DCE6-E145-4F7F-84F5-01F2D95CE35A}" type="datetime1">
              <a:rPr lang="fr-FR" smtClean="0"/>
              <a:t>20/09/2022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40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39D512-B9FD-479C-8FAE-D1F1376422DC}" type="datetime1">
              <a:rPr lang="fr-FR" smtClean="0"/>
              <a:t>20/09/2022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87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05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31011"/>
            <a:ext cx="10058400" cy="45380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EADFA3-1133-45F3-843D-6044C6650473}" type="datetime1">
              <a:rPr lang="fr-FR" smtClean="0"/>
              <a:t>20/09/2022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123908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sv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5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3.png"/><Relationship Id="rId5" Type="http://schemas.openxmlformats.org/officeDocument/2006/relationships/image" Target="../media/image66.png"/><Relationship Id="rId10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5.png"/><Relationship Id="rId3" Type="http://schemas.openxmlformats.org/officeDocument/2006/relationships/image" Target="../media/image46.png"/><Relationship Id="rId7" Type="http://schemas.openxmlformats.org/officeDocument/2006/relationships/image" Target="../media/image66.png"/><Relationship Id="rId12" Type="http://schemas.openxmlformats.org/officeDocument/2006/relationships/image" Target="../media/image7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3.png"/><Relationship Id="rId5" Type="http://schemas.openxmlformats.org/officeDocument/2006/relationships/image" Target="../media/image64.png"/><Relationship Id="rId10" Type="http://schemas.openxmlformats.org/officeDocument/2006/relationships/image" Target="../media/image72.png"/><Relationship Id="rId4" Type="http://schemas.openxmlformats.org/officeDocument/2006/relationships/image" Target="../media/image47.png"/><Relationship Id="rId1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2.png"/><Relationship Id="rId10" Type="http://schemas.openxmlformats.org/officeDocument/2006/relationships/image" Target="../media/image98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3.png"/><Relationship Id="rId7" Type="http://schemas.openxmlformats.org/officeDocument/2006/relationships/image" Target="../media/image11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ebp"/><Relationship Id="rId5" Type="http://schemas.openxmlformats.org/officeDocument/2006/relationships/image" Target="../media/image14.gif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031E8-5211-4D46-8BF1-9E8AADCBD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Mécanique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EE771B-6B5B-4976-9EBC-4FEFFFBEC40D}"/>
              </a:ext>
            </a:extLst>
          </p:cNvPr>
          <p:cNvSpPr txBox="1"/>
          <p:nvPr/>
        </p:nvSpPr>
        <p:spPr>
          <a:xfrm>
            <a:off x="4872973" y="4820859"/>
            <a:ext cx="2446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Thibault Marsan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thibault.marsan@laas.fr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A9C5E2-DAE3-492E-8291-E4C751F31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85145" cy="10191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F43BEA7-36B9-49A7-B301-D02E933124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03" t="6496" r="3176" b="12296"/>
          <a:stretch/>
        </p:blipFill>
        <p:spPr>
          <a:xfrm>
            <a:off x="8992420" y="-1"/>
            <a:ext cx="3216358" cy="10191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186B00-819E-478E-B67C-32ECA3873A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5" t="1459" r="6416" b="2032"/>
          <a:stretch/>
        </p:blipFill>
        <p:spPr>
          <a:xfrm>
            <a:off x="989900" y="4350511"/>
            <a:ext cx="2515299" cy="198700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935E89F-2048-4697-8BD0-909220BCEA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5" t="1459" r="6416" b="2032"/>
          <a:stretch/>
        </p:blipFill>
        <p:spPr>
          <a:xfrm>
            <a:off x="9181400" y="4354500"/>
            <a:ext cx="2515299" cy="19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1B4AC-E57A-4479-BC2A-B0A61BA8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DCD55B-A55C-4B80-A60E-9158EBCE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10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1590E0-9661-4E58-A0F2-B1E0F2E50BCD}"/>
              </a:ext>
            </a:extLst>
          </p:cNvPr>
          <p:cNvSpPr txBox="1"/>
          <p:nvPr/>
        </p:nvSpPr>
        <p:spPr>
          <a:xfrm>
            <a:off x="1097280" y="1254121"/>
            <a:ext cx="483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1.2 Force, résultante et moment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FD4BF3-BB43-4789-B461-C7B3E21E2769}"/>
              </a:ext>
            </a:extLst>
          </p:cNvPr>
          <p:cNvSpPr txBox="1"/>
          <p:nvPr/>
        </p:nvSpPr>
        <p:spPr>
          <a:xfrm>
            <a:off x="1097280" y="1777341"/>
            <a:ext cx="324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Effet des forces sur un solide</a:t>
            </a:r>
          </a:p>
          <a:p>
            <a:endParaRPr lang="fr-FR" sz="2000" dirty="0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93029C9-7BEB-409D-848B-5CC7CB7B3517}"/>
              </a:ext>
            </a:extLst>
          </p:cNvPr>
          <p:cNvGrpSpPr/>
          <p:nvPr/>
        </p:nvGrpSpPr>
        <p:grpSpPr>
          <a:xfrm>
            <a:off x="119070" y="2383585"/>
            <a:ext cx="3407619" cy="2579914"/>
            <a:chOff x="119070" y="3670557"/>
            <a:chExt cx="3407619" cy="2579914"/>
          </a:xfrm>
        </p:grpSpPr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1FBFE659-36DD-47A1-B9A0-9B005D252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7326" y="3670557"/>
              <a:ext cx="2209363" cy="1088672"/>
            </a:xfrm>
            <a:prstGeom prst="rect">
              <a:avLst/>
            </a:prstGeom>
          </p:spPr>
        </p:pic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932923F0-B006-4E03-8DFA-D0F1B36D26DA}"/>
                </a:ext>
              </a:extLst>
            </p:cNvPr>
            <p:cNvCxnSpPr>
              <a:cxnSpLocks/>
            </p:cNvCxnSpPr>
            <p:nvPr/>
          </p:nvCxnSpPr>
          <p:spPr>
            <a:xfrm>
              <a:off x="286956" y="4091110"/>
              <a:ext cx="103037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A189881C-AE50-4421-948E-33437A3415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1928" y="4646573"/>
              <a:ext cx="950541" cy="16038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471B82C-62C7-42C3-81F8-03DC914AEE32}"/>
                    </a:ext>
                  </a:extLst>
                </p:cNvPr>
                <p:cNvSpPr txBox="1"/>
                <p:nvPr/>
              </p:nvSpPr>
              <p:spPr>
                <a:xfrm>
                  <a:off x="119070" y="3670557"/>
                  <a:ext cx="455381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471B82C-62C7-42C3-81F8-03DC914AE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70" y="3670557"/>
                  <a:ext cx="455381" cy="4029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EECAA3BA-FE9D-4CFA-B148-36DBE0268DE8}"/>
                    </a:ext>
                  </a:extLst>
                </p:cNvPr>
                <p:cNvSpPr txBox="1"/>
                <p:nvPr/>
              </p:nvSpPr>
              <p:spPr>
                <a:xfrm>
                  <a:off x="1452570" y="5845436"/>
                  <a:ext cx="460703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EECAA3BA-FE9D-4CFA-B148-36DBE0268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570" y="5845436"/>
                  <a:ext cx="460703" cy="4029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BA05E8A3-B6E0-4CA1-A55B-509FE6393B00}"/>
              </a:ext>
            </a:extLst>
          </p:cNvPr>
          <p:cNvGrpSpPr/>
          <p:nvPr/>
        </p:nvGrpSpPr>
        <p:grpSpPr>
          <a:xfrm>
            <a:off x="3061827" y="3125810"/>
            <a:ext cx="1980911" cy="1959665"/>
            <a:chOff x="3061827" y="3125810"/>
            <a:chExt cx="1980911" cy="1959665"/>
          </a:xfrm>
        </p:grpSpPr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FFC1A177-0B5E-467F-95FC-45EA033F344E}"/>
                </a:ext>
              </a:extLst>
            </p:cNvPr>
            <p:cNvCxnSpPr>
              <a:cxnSpLocks/>
            </p:cNvCxnSpPr>
            <p:nvPr/>
          </p:nvCxnSpPr>
          <p:spPr>
            <a:xfrm>
              <a:off x="3061827" y="4708610"/>
              <a:ext cx="103037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4672677A-D33D-4853-9347-F8E7250FC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2197" y="3125810"/>
              <a:ext cx="950541" cy="160389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E672E46A-E98D-40FC-B995-D8BBE73A3D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1827" y="3156776"/>
              <a:ext cx="1980911" cy="15729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F16DCA8-0F6F-4AC1-A785-51C138326F48}"/>
                    </a:ext>
                  </a:extLst>
                </p:cNvPr>
                <p:cNvSpPr txBox="1"/>
                <p:nvPr/>
              </p:nvSpPr>
              <p:spPr>
                <a:xfrm>
                  <a:off x="3677596" y="3649650"/>
                  <a:ext cx="414601" cy="402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F16DCA8-0F6F-4AC1-A785-51C138326F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7596" y="3649650"/>
                  <a:ext cx="414601" cy="4029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7EB7802F-9C30-48FA-ABE0-148F27AE152C}"/>
                    </a:ext>
                  </a:extLst>
                </p:cNvPr>
                <p:cNvSpPr txBox="1"/>
                <p:nvPr/>
              </p:nvSpPr>
              <p:spPr>
                <a:xfrm>
                  <a:off x="3569368" y="4682544"/>
                  <a:ext cx="455381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7EB7802F-9C30-48FA-ABE0-148F27AE1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9368" y="4682544"/>
                  <a:ext cx="455381" cy="4029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8A6A3044-95C4-4659-8860-C8A59226963E}"/>
                    </a:ext>
                  </a:extLst>
                </p:cNvPr>
                <p:cNvSpPr txBox="1"/>
                <p:nvPr/>
              </p:nvSpPr>
              <p:spPr>
                <a:xfrm>
                  <a:off x="4506798" y="3971917"/>
                  <a:ext cx="460703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8A6A3044-95C4-4659-8860-C8A592269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798" y="3971917"/>
                  <a:ext cx="460703" cy="4029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6ACB65C8-9CF3-428E-BC80-269F6C11ED48}"/>
              </a:ext>
            </a:extLst>
          </p:cNvPr>
          <p:cNvSpPr txBox="1"/>
          <p:nvPr/>
        </p:nvSpPr>
        <p:spPr>
          <a:xfrm>
            <a:off x="922789" y="5069107"/>
            <a:ext cx="4496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Mouvement de translation dans la direction de la </a:t>
            </a:r>
            <a:r>
              <a:rPr lang="fr-FR" dirty="0">
                <a:solidFill>
                  <a:schemeClr val="accent2"/>
                </a:solidFill>
              </a:rPr>
              <a:t>résultante</a:t>
            </a:r>
            <a:r>
              <a:rPr lang="fr-FR" dirty="0"/>
              <a:t> des forces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F9865A15-B490-4804-98F8-4F936ABCE497}"/>
              </a:ext>
            </a:extLst>
          </p:cNvPr>
          <p:cNvGrpSpPr/>
          <p:nvPr/>
        </p:nvGrpSpPr>
        <p:grpSpPr>
          <a:xfrm>
            <a:off x="1267807" y="2748812"/>
            <a:ext cx="99038" cy="99038"/>
            <a:chOff x="5916000" y="2641001"/>
            <a:chExt cx="99038" cy="99038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34BAD541-9F0C-4822-AF1A-146A52EB993B}"/>
                </a:ext>
              </a:extLst>
            </p:cNvPr>
            <p:cNvCxnSpPr>
              <a:cxnSpLocks/>
            </p:cNvCxnSpPr>
            <p:nvPr/>
          </p:nvCxnSpPr>
          <p:spPr>
            <a:xfrm>
              <a:off x="5916000" y="2641001"/>
              <a:ext cx="99038" cy="9903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B914FB2-D9BF-4821-98C4-99A15A9DE2F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16000" y="2641001"/>
              <a:ext cx="99038" cy="9903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BC1B5E48-B840-40FC-9D93-4C38B956ECDA}"/>
              </a:ext>
            </a:extLst>
          </p:cNvPr>
          <p:cNvSpPr txBox="1"/>
          <p:nvPr/>
        </p:nvSpPr>
        <p:spPr>
          <a:xfrm>
            <a:off x="1267807" y="2442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0C63CD3A-98DF-4C24-8B4E-0D1802F1035F}"/>
              </a:ext>
            </a:extLst>
          </p:cNvPr>
          <p:cNvGrpSpPr/>
          <p:nvPr/>
        </p:nvGrpSpPr>
        <p:grpSpPr>
          <a:xfrm>
            <a:off x="2687455" y="3310302"/>
            <a:ext cx="99038" cy="99038"/>
            <a:chOff x="5916000" y="2641001"/>
            <a:chExt cx="99038" cy="99038"/>
          </a:xfrm>
        </p:grpSpPr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2422AC59-EF82-4FDB-90C5-3E1C651959BC}"/>
                </a:ext>
              </a:extLst>
            </p:cNvPr>
            <p:cNvCxnSpPr>
              <a:cxnSpLocks/>
            </p:cNvCxnSpPr>
            <p:nvPr/>
          </p:nvCxnSpPr>
          <p:spPr>
            <a:xfrm>
              <a:off x="5916000" y="2641001"/>
              <a:ext cx="99038" cy="9903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53E76A0D-7296-4F30-A7BA-FE6516A5FDD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16000" y="2641001"/>
              <a:ext cx="99038" cy="9903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5F23BC59-EE1B-42A5-9909-286C97EE8553}"/>
              </a:ext>
            </a:extLst>
          </p:cNvPr>
          <p:cNvSpPr txBox="1"/>
          <p:nvPr/>
        </p:nvSpPr>
        <p:spPr>
          <a:xfrm>
            <a:off x="2687455" y="30044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CA2B0D76-8E0C-4F82-AA01-B07BE11E017F}"/>
              </a:ext>
            </a:extLst>
          </p:cNvPr>
          <p:cNvGrpSpPr/>
          <p:nvPr/>
        </p:nvGrpSpPr>
        <p:grpSpPr>
          <a:xfrm>
            <a:off x="6809365" y="2641547"/>
            <a:ext cx="3407619" cy="1337510"/>
            <a:chOff x="6961503" y="2086253"/>
            <a:chExt cx="3407619" cy="133751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CAE90A2-CEF9-48A8-B6D3-61DE40D75FC8}"/>
                </a:ext>
              </a:extLst>
            </p:cNvPr>
            <p:cNvGrpSpPr/>
            <p:nvPr/>
          </p:nvGrpSpPr>
          <p:grpSpPr>
            <a:xfrm>
              <a:off x="6961503" y="2086253"/>
              <a:ext cx="3407619" cy="1088672"/>
              <a:chOff x="119070" y="3670557"/>
              <a:chExt cx="3407619" cy="1088672"/>
            </a:xfrm>
          </p:grpSpPr>
          <p:pic>
            <p:nvPicPr>
              <p:cNvPr id="31" name="Graphique 30">
                <a:extLst>
                  <a:ext uri="{FF2B5EF4-FFF2-40B4-BE49-F238E27FC236}">
                    <a16:creationId xmlns:a16="http://schemas.microsoft.com/office/drawing/2014/main" id="{6F4EAF88-A786-4506-9137-66E58A672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17326" y="3670557"/>
                <a:ext cx="2209363" cy="1088672"/>
              </a:xfrm>
              <a:prstGeom prst="rect">
                <a:avLst/>
              </a:prstGeom>
            </p:spPr>
          </p:pic>
          <p:cxnSp>
            <p:nvCxnSpPr>
              <p:cNvPr id="32" name="Connecteur droit avec flèche 31">
                <a:extLst>
                  <a:ext uri="{FF2B5EF4-FFF2-40B4-BE49-F238E27FC236}">
                    <a16:creationId xmlns:a16="http://schemas.microsoft.com/office/drawing/2014/main" id="{14FD2CE9-FD63-41C8-B86E-B0C755391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956" y="4091110"/>
                <a:ext cx="103037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ZoneTexte 33">
                    <a:extLst>
                      <a:ext uri="{FF2B5EF4-FFF2-40B4-BE49-F238E27FC236}">
                        <a16:creationId xmlns:a16="http://schemas.microsoft.com/office/drawing/2014/main" id="{8D488723-B3CF-4110-8BC3-F8502BB95186}"/>
                      </a:ext>
                    </a:extLst>
                  </p:cNvPr>
                  <p:cNvSpPr txBox="1"/>
                  <p:nvPr/>
                </p:nvSpPr>
                <p:spPr>
                  <a:xfrm>
                    <a:off x="119070" y="3670557"/>
                    <a:ext cx="387670" cy="402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4" name="ZoneTexte 33">
                    <a:extLst>
                      <a:ext uri="{FF2B5EF4-FFF2-40B4-BE49-F238E27FC236}">
                        <a16:creationId xmlns:a16="http://schemas.microsoft.com/office/drawing/2014/main" id="{8D488723-B3CF-4110-8BC3-F8502BB951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70" y="3670557"/>
                    <a:ext cx="387670" cy="4029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2727" r="-3125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6F329EA-AAB4-4150-88D4-75382F113CDA}"/>
                </a:ext>
              </a:extLst>
            </p:cNvPr>
            <p:cNvGrpSpPr/>
            <p:nvPr/>
          </p:nvGrpSpPr>
          <p:grpSpPr>
            <a:xfrm>
              <a:off x="8110240" y="2457287"/>
              <a:ext cx="99038" cy="99038"/>
              <a:chOff x="5916000" y="2641001"/>
              <a:chExt cx="99038" cy="99038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41A0CFF3-1FB4-4AF1-B814-10A57C337C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2641001"/>
                <a:ext cx="99038" cy="990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EB277353-7907-47A1-A5C0-5DBFED33E8D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16000" y="2641001"/>
                <a:ext cx="99038" cy="990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C50D065D-8BF9-4DF9-B27A-CF8781DA83F6}"/>
                </a:ext>
              </a:extLst>
            </p:cNvPr>
            <p:cNvSpPr txBox="1"/>
            <p:nvPr/>
          </p:nvSpPr>
          <p:spPr>
            <a:xfrm>
              <a:off x="8110240" y="21514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FB0AF443-F7BA-4A39-9B78-DF3F4F55FD7C}"/>
                </a:ext>
              </a:extLst>
            </p:cNvPr>
            <p:cNvGrpSpPr/>
            <p:nvPr/>
          </p:nvGrpSpPr>
          <p:grpSpPr>
            <a:xfrm>
              <a:off x="9973994" y="3107257"/>
              <a:ext cx="99038" cy="99038"/>
              <a:chOff x="5916000" y="2641001"/>
              <a:chExt cx="99038" cy="99038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05D3634B-71D6-4422-A8C3-44CA31E54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2641001"/>
                <a:ext cx="99038" cy="990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232138E9-CE05-434D-94ED-931266D048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16000" y="2641001"/>
                <a:ext cx="99038" cy="990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F1A17FF0-A93F-4BB6-94D5-D2F87BC09D6E}"/>
                </a:ext>
              </a:extLst>
            </p:cNvPr>
            <p:cNvSpPr txBox="1"/>
            <p:nvPr/>
          </p:nvSpPr>
          <p:spPr>
            <a:xfrm>
              <a:off x="9914174" y="2805593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</a:t>
              </a:r>
            </a:p>
          </p:txBody>
        </p:sp>
        <p:sp>
          <p:nvSpPr>
            <p:cNvPr id="57" name="Triangle isocèle 56">
              <a:extLst>
                <a:ext uri="{FF2B5EF4-FFF2-40B4-BE49-F238E27FC236}">
                  <a16:creationId xmlns:a16="http://schemas.microsoft.com/office/drawing/2014/main" id="{56B1A9F9-C2EC-4649-812C-805EB266BC47}"/>
                </a:ext>
              </a:extLst>
            </p:cNvPr>
            <p:cNvSpPr/>
            <p:nvPr/>
          </p:nvSpPr>
          <p:spPr>
            <a:xfrm>
              <a:off x="9914174" y="3165851"/>
              <a:ext cx="215514" cy="2079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894309A7-E818-4203-A3C1-F6E6C4BD2E36}"/>
                </a:ext>
              </a:extLst>
            </p:cNvPr>
            <p:cNvCxnSpPr>
              <a:cxnSpLocks/>
            </p:cNvCxnSpPr>
            <p:nvPr/>
          </p:nvCxnSpPr>
          <p:spPr>
            <a:xfrm>
              <a:off x="9917585" y="3368554"/>
              <a:ext cx="37070" cy="552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A360E385-C592-4593-93B4-020D36E94014}"/>
                </a:ext>
              </a:extLst>
            </p:cNvPr>
            <p:cNvCxnSpPr/>
            <p:nvPr/>
          </p:nvCxnSpPr>
          <p:spPr>
            <a:xfrm>
              <a:off x="9955867" y="3366783"/>
              <a:ext cx="37070" cy="552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622B91DF-AC5D-4491-9FCF-A2B88196E2B0}"/>
                </a:ext>
              </a:extLst>
            </p:cNvPr>
            <p:cNvCxnSpPr/>
            <p:nvPr/>
          </p:nvCxnSpPr>
          <p:spPr>
            <a:xfrm>
              <a:off x="9996735" y="3366783"/>
              <a:ext cx="37070" cy="552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64C00B89-14CD-4757-A8A7-31380DECD440}"/>
                </a:ext>
              </a:extLst>
            </p:cNvPr>
            <p:cNvCxnSpPr/>
            <p:nvPr/>
          </p:nvCxnSpPr>
          <p:spPr>
            <a:xfrm>
              <a:off x="10035704" y="3366784"/>
              <a:ext cx="37070" cy="552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8EBC0F2F-2926-49ED-B36B-54FC4793F699}"/>
                </a:ext>
              </a:extLst>
            </p:cNvPr>
            <p:cNvCxnSpPr/>
            <p:nvPr/>
          </p:nvCxnSpPr>
          <p:spPr>
            <a:xfrm>
              <a:off x="10074673" y="3366784"/>
              <a:ext cx="37070" cy="552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915547E8-06B1-4121-A606-8D30C2A57792}"/>
                </a:ext>
              </a:extLst>
            </p:cNvPr>
            <p:cNvCxnSpPr/>
            <p:nvPr/>
          </p:nvCxnSpPr>
          <p:spPr>
            <a:xfrm>
              <a:off x="10111743" y="3366783"/>
              <a:ext cx="37070" cy="552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FEE26616-2678-4E2A-97F4-9DA3F206A1BD}"/>
                  </a:ext>
                </a:extLst>
              </p:cNvPr>
              <p:cNvSpPr txBox="1"/>
              <p:nvPr/>
            </p:nvSpPr>
            <p:spPr>
              <a:xfrm>
                <a:off x="6563846" y="4527211"/>
                <a:ext cx="4496499" cy="98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fr-FR" dirty="0"/>
                  <a:t>Mouvement de rotation autour du point P caractérisé par le moment </a:t>
                </a:r>
                <a:r>
                  <a:rPr lang="fr-FR" dirty="0">
                    <a:solidFill>
                      <a:schemeClr val="accent2"/>
                    </a:solidFill>
                  </a:rPr>
                  <a:t>exercé par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fr-FR" dirty="0">
                    <a:solidFill>
                      <a:schemeClr val="accent2"/>
                    </a:solidFill>
                  </a:rPr>
                  <a:t> au point P</a:t>
                </a:r>
                <a:endParaRPr lang="fr-FR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FEE26616-2678-4E2A-97F4-9DA3F206A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846" y="4527211"/>
                <a:ext cx="4496499" cy="982641"/>
              </a:xfrm>
              <a:prstGeom prst="rect">
                <a:avLst/>
              </a:prstGeom>
              <a:blipFill>
                <a:blip r:embed="rId10"/>
                <a:stretch>
                  <a:fillRect l="-950" t="-3727" r="-271" b="-68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51BC48C9-E49C-4CCC-AA67-AF3331BC7863}"/>
                  </a:ext>
                </a:extLst>
              </p:cNvPr>
              <p:cNvSpPr txBox="1"/>
              <p:nvPr/>
            </p:nvSpPr>
            <p:spPr>
              <a:xfrm>
                <a:off x="7715017" y="5730435"/>
                <a:ext cx="2501967" cy="44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Notation moment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51BC48C9-E49C-4CCC-AA67-AF3331BC7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17" y="5730435"/>
                <a:ext cx="2501967" cy="447943"/>
              </a:xfrm>
              <a:prstGeom prst="rect">
                <a:avLst/>
              </a:prstGeom>
              <a:blipFill>
                <a:blip r:embed="rId11"/>
                <a:stretch>
                  <a:fillRect l="-2195" r="-732" b="-121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AC119747-C3ED-4AF3-A43A-5683EC5F633D}"/>
                  </a:ext>
                </a:extLst>
              </p:cNvPr>
              <p:cNvSpPr txBox="1"/>
              <p:nvPr/>
            </p:nvSpPr>
            <p:spPr>
              <a:xfrm>
                <a:off x="1550315" y="5693514"/>
                <a:ext cx="193809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Notation force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AC119747-C3ED-4AF3-A43A-5683EC5F6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315" y="5693514"/>
                <a:ext cx="1938095" cy="402931"/>
              </a:xfrm>
              <a:prstGeom prst="rect">
                <a:avLst/>
              </a:prstGeom>
              <a:blipFill>
                <a:blip r:embed="rId12"/>
                <a:stretch>
                  <a:fillRect l="-2516" b="-242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16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353DFEE8-28CF-4E10-8385-EDCD067F3993}"/>
              </a:ext>
            </a:extLst>
          </p:cNvPr>
          <p:cNvGrpSpPr/>
          <p:nvPr/>
        </p:nvGrpSpPr>
        <p:grpSpPr>
          <a:xfrm>
            <a:off x="6509548" y="2175338"/>
            <a:ext cx="2312679" cy="2889880"/>
            <a:chOff x="6030434" y="1906193"/>
            <a:chExt cx="2312679" cy="2889880"/>
          </a:xfrm>
        </p:grpSpPr>
        <p:sp>
          <p:nvSpPr>
            <p:cNvPr id="45" name="Triangle isocèle 44">
              <a:extLst>
                <a:ext uri="{FF2B5EF4-FFF2-40B4-BE49-F238E27FC236}">
                  <a16:creationId xmlns:a16="http://schemas.microsoft.com/office/drawing/2014/main" id="{B3BBD502-4D03-44B9-ADC8-0391A84CA93B}"/>
                </a:ext>
              </a:extLst>
            </p:cNvPr>
            <p:cNvSpPr/>
            <p:nvPr/>
          </p:nvSpPr>
          <p:spPr>
            <a:xfrm>
              <a:off x="6280430" y="4035582"/>
              <a:ext cx="851026" cy="7604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9DB982A-F354-4657-A6A5-D4499A05B9FD}"/>
                </a:ext>
              </a:extLst>
            </p:cNvPr>
            <p:cNvGrpSpPr/>
            <p:nvPr/>
          </p:nvGrpSpPr>
          <p:grpSpPr>
            <a:xfrm>
              <a:off x="6030434" y="1906193"/>
              <a:ext cx="2312679" cy="2583344"/>
              <a:chOff x="6030434" y="1906193"/>
              <a:chExt cx="2312679" cy="2583344"/>
            </a:xfrm>
          </p:grpSpPr>
          <p:sp>
            <p:nvSpPr>
              <p:cNvPr id="46" name="Rectangle à coins arrondis 3">
                <a:extLst>
                  <a:ext uri="{FF2B5EF4-FFF2-40B4-BE49-F238E27FC236}">
                    <a16:creationId xmlns:a16="http://schemas.microsoft.com/office/drawing/2014/main" id="{16125AFF-F930-43E2-9B20-8C931F22DB8E}"/>
                  </a:ext>
                </a:extLst>
              </p:cNvPr>
              <p:cNvSpPr/>
              <p:nvPr/>
            </p:nvSpPr>
            <p:spPr>
              <a:xfrm>
                <a:off x="6524874" y="2559868"/>
                <a:ext cx="362139" cy="191933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à coins arrondis 40">
                <a:extLst>
                  <a:ext uri="{FF2B5EF4-FFF2-40B4-BE49-F238E27FC236}">
                    <a16:creationId xmlns:a16="http://schemas.microsoft.com/office/drawing/2014/main" id="{89E4C0DC-0F61-4F39-A561-8F032EDCD322}"/>
                  </a:ext>
                </a:extLst>
              </p:cNvPr>
              <p:cNvSpPr/>
              <p:nvPr/>
            </p:nvSpPr>
            <p:spPr>
              <a:xfrm rot="3542419">
                <a:off x="7202376" y="1284030"/>
                <a:ext cx="362139" cy="191933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61D8F3CE-BDE2-4A1D-BB99-5B24706716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582440" y="4167787"/>
                <a:ext cx="265111" cy="260702"/>
                <a:chOff x="3854450" y="2723386"/>
                <a:chExt cx="717550" cy="705614"/>
              </a:xfrm>
            </p:grpSpPr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FE3A467C-35A3-439A-8C8F-6C0B09C0C37D}"/>
                    </a:ext>
                  </a:extLst>
                </p:cNvPr>
                <p:cNvCxnSpPr/>
                <p:nvPr/>
              </p:nvCxnSpPr>
              <p:spPr>
                <a:xfrm>
                  <a:off x="3854450" y="2723386"/>
                  <a:ext cx="717550" cy="705614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9935076B-5FD8-42C1-B760-BEC6F3CB04ED}"/>
                    </a:ext>
                  </a:extLst>
                </p:cNvPr>
                <p:cNvCxnSpPr/>
                <p:nvPr/>
              </p:nvCxnSpPr>
              <p:spPr>
                <a:xfrm flipV="1">
                  <a:off x="3854450" y="2723386"/>
                  <a:ext cx="717550" cy="692914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7C268CA6-5765-4475-BD2A-CFA4A9B9A9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580938" y="2482338"/>
                <a:ext cx="265111" cy="260702"/>
                <a:chOff x="3854450" y="2723386"/>
                <a:chExt cx="717550" cy="705614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05DAF818-74F3-44B6-82CC-88E7B60D65E8}"/>
                    </a:ext>
                  </a:extLst>
                </p:cNvPr>
                <p:cNvCxnSpPr/>
                <p:nvPr/>
              </p:nvCxnSpPr>
              <p:spPr>
                <a:xfrm>
                  <a:off x="3854450" y="2723386"/>
                  <a:ext cx="717550" cy="705614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034DE80B-C6A5-4944-8917-D009E363B1F5}"/>
                    </a:ext>
                  </a:extLst>
                </p:cNvPr>
                <p:cNvCxnSpPr/>
                <p:nvPr/>
              </p:nvCxnSpPr>
              <p:spPr>
                <a:xfrm flipV="1">
                  <a:off x="3854450" y="2723386"/>
                  <a:ext cx="717550" cy="692914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A8CF52D6-1BCA-4076-9EA6-A78C77D670C9}"/>
                  </a:ext>
                </a:extLst>
              </p:cNvPr>
              <p:cNvSpPr txBox="1"/>
              <p:nvPr/>
            </p:nvSpPr>
            <p:spPr>
              <a:xfrm>
                <a:off x="6216875" y="190619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67770159-4390-4AFF-A5A0-54FE3F2A7643}"/>
                  </a:ext>
                </a:extLst>
              </p:cNvPr>
              <p:cNvSpPr txBox="1"/>
              <p:nvPr/>
            </p:nvSpPr>
            <p:spPr>
              <a:xfrm>
                <a:off x="6030434" y="4027872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</p:grpSp>
      <p:sp>
        <p:nvSpPr>
          <p:cNvPr id="48" name="Rectangle à coins arrondis 42">
            <a:extLst>
              <a:ext uri="{FF2B5EF4-FFF2-40B4-BE49-F238E27FC236}">
                <a16:creationId xmlns:a16="http://schemas.microsoft.com/office/drawing/2014/main" id="{74FEF025-EE5D-490C-AABF-82B4672B7466}"/>
              </a:ext>
            </a:extLst>
          </p:cNvPr>
          <p:cNvSpPr/>
          <p:nvPr/>
        </p:nvSpPr>
        <p:spPr>
          <a:xfrm rot="16200000">
            <a:off x="8953435" y="1338279"/>
            <a:ext cx="362139" cy="1548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23F60-B0E1-4DCC-9F0F-4B76356A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FBAA80-99F6-4F1F-AB1E-9A7CE0F9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18E421-AA23-4D2F-BA2F-61851E1CBD3A}"/>
              </a:ext>
            </a:extLst>
          </p:cNvPr>
          <p:cNvSpPr txBox="1"/>
          <p:nvPr/>
        </p:nvSpPr>
        <p:spPr>
          <a:xfrm>
            <a:off x="1097280" y="1254121"/>
            <a:ext cx="483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1.2 Force, résultante et moment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626A5CB8-18EC-485C-B652-D63FD9856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7341"/>
                <a:ext cx="5013587" cy="5112807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b="1" dirty="0"/>
                  <a:t>Force</a:t>
                </a:r>
              </a:p>
              <a:p>
                <a:pPr marL="857250" lvl="1" indent="-342900"/>
                <a:r>
                  <a:rPr lang="fr-FR" dirty="0"/>
                  <a:t>Point d’application</a:t>
                </a:r>
              </a:p>
              <a:p>
                <a:pPr marL="1040130" lvl="2" indent="-342900"/>
                <a:r>
                  <a:rPr lang="fr-FR" dirty="0"/>
                  <a:t>A</a:t>
                </a:r>
              </a:p>
              <a:p>
                <a:pPr marL="857250" lvl="1" indent="-342900"/>
                <a:r>
                  <a:rPr lang="fr-FR" dirty="0"/>
                  <a:t>Direction </a:t>
                </a:r>
              </a:p>
              <a:p>
                <a:pPr marL="1040130" lvl="2" indent="-342900"/>
                <a:r>
                  <a:rPr lang="fr-FR" dirty="0"/>
                  <a:t>Horizontale</a:t>
                </a:r>
              </a:p>
              <a:p>
                <a:pPr marL="857250" lvl="1" indent="-342900"/>
                <a:r>
                  <a:rPr lang="fr-FR" dirty="0"/>
                  <a:t>Sens</a:t>
                </a:r>
              </a:p>
              <a:p>
                <a:pPr marL="1040130" lvl="2" indent="-342900"/>
                <a:r>
                  <a:rPr lang="fr-FR" dirty="0"/>
                  <a:t>Vers le bas</a:t>
                </a:r>
              </a:p>
              <a:p>
                <a:pPr marL="857250" lvl="1" indent="-342900"/>
                <a:r>
                  <a:rPr lang="fr-FR" dirty="0"/>
                  <a:t>Intensité (en Newton)</a:t>
                </a:r>
              </a:p>
              <a:p>
                <a:pPr marL="1040130" lvl="2" indent="-342900"/>
                <a:r>
                  <a:rPr lang="fr-FR" dirty="0"/>
                  <a:t>200 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b="1" dirty="0"/>
                  <a:t>Résultante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626A5CB8-18EC-485C-B652-D63FD9856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7341"/>
                <a:ext cx="5013587" cy="5112807"/>
              </a:xfrm>
              <a:blipFill>
                <a:blip r:embed="rId2"/>
                <a:stretch>
                  <a:fillRect l="-2920" t="-1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ZoneTexte 48">
            <a:extLst>
              <a:ext uri="{FF2B5EF4-FFF2-40B4-BE49-F238E27FC236}">
                <a16:creationId xmlns:a16="http://schemas.microsoft.com/office/drawing/2014/main" id="{39710346-6FE2-4381-8DE2-B13AB4690B63}"/>
              </a:ext>
            </a:extLst>
          </p:cNvPr>
          <p:cNvSpPr txBox="1"/>
          <p:nvPr/>
        </p:nvSpPr>
        <p:spPr>
          <a:xfrm>
            <a:off x="9480321" y="146784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A1E6729F-40BC-4CE0-A7DB-1688BCFAB7D4}"/>
              </a:ext>
            </a:extLst>
          </p:cNvPr>
          <p:cNvGrpSpPr>
            <a:grpSpLocks noChangeAspect="1"/>
          </p:cNvGrpSpPr>
          <p:nvPr/>
        </p:nvGrpSpPr>
        <p:grpSpPr>
          <a:xfrm>
            <a:off x="8427118" y="1990295"/>
            <a:ext cx="265111" cy="260702"/>
            <a:chOff x="3854450" y="2723386"/>
            <a:chExt cx="717550" cy="705614"/>
          </a:xfrm>
        </p:grpSpPr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908BC41A-46E7-4C8F-8210-F348223A1B59}"/>
                </a:ext>
              </a:extLst>
            </p:cNvPr>
            <p:cNvCxnSpPr/>
            <p:nvPr/>
          </p:nvCxnSpPr>
          <p:spPr>
            <a:xfrm>
              <a:off x="3854450" y="2723386"/>
              <a:ext cx="717550" cy="7056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CEC1ABC-213F-471D-9AD1-95DB0D9AD077}"/>
                </a:ext>
              </a:extLst>
            </p:cNvPr>
            <p:cNvCxnSpPr/>
            <p:nvPr/>
          </p:nvCxnSpPr>
          <p:spPr>
            <a:xfrm flipV="1">
              <a:off x="3854450" y="2723386"/>
              <a:ext cx="717550" cy="6929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B9589A83-FBFF-4A56-A4AB-06289CDBEFC2}"/>
              </a:ext>
            </a:extLst>
          </p:cNvPr>
          <p:cNvGrpSpPr>
            <a:grpSpLocks noChangeAspect="1"/>
          </p:cNvGrpSpPr>
          <p:nvPr/>
        </p:nvGrpSpPr>
        <p:grpSpPr>
          <a:xfrm>
            <a:off x="9589072" y="1985603"/>
            <a:ext cx="265111" cy="260702"/>
            <a:chOff x="3854450" y="2723386"/>
            <a:chExt cx="717550" cy="705614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8FD2134A-23C9-4141-9D12-A532FB8B2116}"/>
                </a:ext>
              </a:extLst>
            </p:cNvPr>
            <p:cNvCxnSpPr/>
            <p:nvPr/>
          </p:nvCxnSpPr>
          <p:spPr>
            <a:xfrm>
              <a:off x="3854450" y="2723386"/>
              <a:ext cx="717550" cy="7056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A2704C72-04D5-49DE-B283-B18D4E36DD58}"/>
                </a:ext>
              </a:extLst>
            </p:cNvPr>
            <p:cNvCxnSpPr/>
            <p:nvPr/>
          </p:nvCxnSpPr>
          <p:spPr>
            <a:xfrm flipV="1">
              <a:off x="3854450" y="2723386"/>
              <a:ext cx="717550" cy="6929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65A573F4-8DFF-4232-8757-BD18B98E48F4}"/>
              </a:ext>
            </a:extLst>
          </p:cNvPr>
          <p:cNvCxnSpPr/>
          <p:nvPr/>
        </p:nvCxnSpPr>
        <p:spPr>
          <a:xfrm>
            <a:off x="9721627" y="2120646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6A16EA9C-AB84-4699-9F85-6CEB7F50D3E7}"/>
                  </a:ext>
                </a:extLst>
              </p:cNvPr>
              <p:cNvSpPr txBox="1"/>
              <p:nvPr/>
            </p:nvSpPr>
            <p:spPr>
              <a:xfrm>
                <a:off x="9852539" y="3478082"/>
                <a:ext cx="280653" cy="3105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6A16EA9C-AB84-4699-9F85-6CEB7F50D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539" y="3478082"/>
                <a:ext cx="280653" cy="310598"/>
              </a:xfrm>
              <a:prstGeom prst="rect">
                <a:avLst/>
              </a:prstGeom>
              <a:blipFill>
                <a:blip r:embed="rId3"/>
                <a:stretch>
                  <a:fillRect l="-19565" r="-8696" b="-137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ZoneTexte 63">
            <a:extLst>
              <a:ext uri="{FF2B5EF4-FFF2-40B4-BE49-F238E27FC236}">
                <a16:creationId xmlns:a16="http://schemas.microsoft.com/office/drawing/2014/main" id="{B656A1D2-C850-401C-85AF-03019F363294}"/>
              </a:ext>
            </a:extLst>
          </p:cNvPr>
          <p:cNvSpPr txBox="1"/>
          <p:nvPr/>
        </p:nvSpPr>
        <p:spPr>
          <a:xfrm>
            <a:off x="8327687" y="142263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172B330-489A-4EA4-AB29-E62594C4C12E}"/>
              </a:ext>
            </a:extLst>
          </p:cNvPr>
          <p:cNvGrpSpPr/>
          <p:nvPr/>
        </p:nvGrpSpPr>
        <p:grpSpPr>
          <a:xfrm>
            <a:off x="6678355" y="4899875"/>
            <a:ext cx="674382" cy="647326"/>
            <a:chOff x="4700179" y="4249784"/>
            <a:chExt cx="674382" cy="647326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014626DC-CCE0-412F-B381-C3565FB367AB}"/>
                </a:ext>
              </a:extLst>
            </p:cNvPr>
            <p:cNvSpPr txBox="1"/>
            <p:nvPr/>
          </p:nvSpPr>
          <p:spPr>
            <a:xfrm>
              <a:off x="4700179" y="443544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08A54DB6-1F28-4FDB-829C-E057A5122F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50561" y="4249784"/>
              <a:ext cx="324000" cy="318612"/>
              <a:chOff x="3854450" y="2723386"/>
              <a:chExt cx="717550" cy="705614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6642A9E6-7D61-4A9C-8870-8BBEBDD719F2}"/>
                  </a:ext>
                </a:extLst>
              </p:cNvPr>
              <p:cNvCxnSpPr/>
              <p:nvPr/>
            </p:nvCxnSpPr>
            <p:spPr>
              <a:xfrm>
                <a:off x="3854450" y="2723386"/>
                <a:ext cx="717550" cy="70561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BA15077B-46E3-4F61-9689-B6B81A5AF827}"/>
                  </a:ext>
                </a:extLst>
              </p:cNvPr>
              <p:cNvCxnSpPr/>
              <p:nvPr/>
            </p:nvCxnSpPr>
            <p:spPr>
              <a:xfrm flipV="1">
                <a:off x="3854450" y="2723386"/>
                <a:ext cx="717550" cy="69291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8C5B5BA-ED0E-4ABC-B150-927744A0DF84}"/>
              </a:ext>
            </a:extLst>
          </p:cNvPr>
          <p:cNvCxnSpPr>
            <a:cxnSpLocks/>
          </p:cNvCxnSpPr>
          <p:nvPr/>
        </p:nvCxnSpPr>
        <p:spPr>
          <a:xfrm>
            <a:off x="7198297" y="5065218"/>
            <a:ext cx="348435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3025562-CEB7-439A-9267-F1DDE90628BB}"/>
              </a:ext>
            </a:extLst>
          </p:cNvPr>
          <p:cNvCxnSpPr>
            <a:cxnSpLocks/>
          </p:cNvCxnSpPr>
          <p:nvPr/>
        </p:nvCxnSpPr>
        <p:spPr>
          <a:xfrm rot="5400000">
            <a:off x="5451211" y="3316298"/>
            <a:ext cx="3484355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AFAD6C4-45E8-4161-AE7C-F0D411B5DF96}"/>
                  </a:ext>
                </a:extLst>
              </p:cNvPr>
              <p:cNvSpPr txBox="1"/>
              <p:nvPr/>
            </p:nvSpPr>
            <p:spPr>
              <a:xfrm flipH="1">
                <a:off x="10372124" y="5065218"/>
                <a:ext cx="480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AFAD6C4-45E8-4161-AE7C-F0D411B5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372124" y="5065218"/>
                <a:ext cx="480088" cy="369332"/>
              </a:xfrm>
              <a:prstGeom prst="rect">
                <a:avLst/>
              </a:prstGeom>
              <a:blipFill>
                <a:blip r:embed="rId4"/>
                <a:stretch>
                  <a:fillRect t="-23333" r="-329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562A770-020F-4528-AC3E-1DBFF58C42AA}"/>
                  </a:ext>
                </a:extLst>
              </p:cNvPr>
              <p:cNvSpPr txBox="1"/>
              <p:nvPr/>
            </p:nvSpPr>
            <p:spPr>
              <a:xfrm flipH="1">
                <a:off x="6768179" y="1600210"/>
                <a:ext cx="480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562A770-020F-4528-AC3E-1DBFF58C4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68179" y="1600210"/>
                <a:ext cx="480088" cy="369332"/>
              </a:xfrm>
              <a:prstGeom prst="rect">
                <a:avLst/>
              </a:prstGeom>
              <a:blipFill>
                <a:blip r:embed="rId5"/>
                <a:stretch>
                  <a:fillRect t="-23333" r="-3291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74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23F60-B0E1-4DCC-9F0F-4B76356A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FBAA80-99F6-4F1F-AB1E-9A7CE0F9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18E421-AA23-4D2F-BA2F-61851E1CBD3A}"/>
              </a:ext>
            </a:extLst>
          </p:cNvPr>
          <p:cNvSpPr txBox="1"/>
          <p:nvPr/>
        </p:nvSpPr>
        <p:spPr>
          <a:xfrm>
            <a:off x="1097280" y="1254121"/>
            <a:ext cx="483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1.2 Force, résultante et moment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626A5CB8-18EC-485C-B652-D63FD9856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7342"/>
                <a:ext cx="6593506" cy="1068772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/>
                  <a:t>Moment au point B avec une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appliquée en A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626A5CB8-18EC-485C-B652-D63FD9856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7342"/>
                <a:ext cx="6593506" cy="1068772"/>
              </a:xfrm>
              <a:blipFill>
                <a:blip r:embed="rId2"/>
                <a:stretch>
                  <a:fillRect l="-2218" t="-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CE575C73-A798-490E-A48B-5E8B4DBC7573}"/>
              </a:ext>
            </a:extLst>
          </p:cNvPr>
          <p:cNvSpPr txBox="1"/>
          <p:nvPr/>
        </p:nvSpPr>
        <p:spPr>
          <a:xfrm>
            <a:off x="3364187" y="4248032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produit vectoriel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7F9CD91-0AC5-4999-B01F-5DDADCB991B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369334" y="3406953"/>
            <a:ext cx="0" cy="84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0228B39B-DAB6-4264-8C8A-9E40988E8C91}"/>
              </a:ext>
            </a:extLst>
          </p:cNvPr>
          <p:cNvGrpSpPr/>
          <p:nvPr/>
        </p:nvGrpSpPr>
        <p:grpSpPr>
          <a:xfrm>
            <a:off x="7849336" y="1515731"/>
            <a:ext cx="4342664" cy="4124566"/>
            <a:chOff x="7099632" y="1737031"/>
            <a:chExt cx="4342664" cy="4124566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353DFEE8-28CF-4E10-8385-EDCD067F3993}"/>
                </a:ext>
              </a:extLst>
            </p:cNvPr>
            <p:cNvGrpSpPr/>
            <p:nvPr/>
          </p:nvGrpSpPr>
          <p:grpSpPr>
            <a:xfrm>
              <a:off x="7099632" y="2489734"/>
              <a:ext cx="2312679" cy="2889880"/>
              <a:chOff x="6030434" y="1906193"/>
              <a:chExt cx="2312679" cy="2889880"/>
            </a:xfrm>
          </p:grpSpPr>
          <p:sp>
            <p:nvSpPr>
              <p:cNvPr id="45" name="Triangle isocèle 44">
                <a:extLst>
                  <a:ext uri="{FF2B5EF4-FFF2-40B4-BE49-F238E27FC236}">
                    <a16:creationId xmlns:a16="http://schemas.microsoft.com/office/drawing/2014/main" id="{B3BBD502-4D03-44B9-ADC8-0391A84CA93B}"/>
                  </a:ext>
                </a:extLst>
              </p:cNvPr>
              <p:cNvSpPr/>
              <p:nvPr/>
            </p:nvSpPr>
            <p:spPr>
              <a:xfrm>
                <a:off x="6280430" y="4035582"/>
                <a:ext cx="851026" cy="76049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79DB982A-F354-4657-A6A5-D4499A05B9FD}"/>
                  </a:ext>
                </a:extLst>
              </p:cNvPr>
              <p:cNvGrpSpPr/>
              <p:nvPr/>
            </p:nvGrpSpPr>
            <p:grpSpPr>
              <a:xfrm>
                <a:off x="6030434" y="1906193"/>
                <a:ext cx="2312679" cy="2583344"/>
                <a:chOff x="6030434" y="1906193"/>
                <a:chExt cx="2312679" cy="2583344"/>
              </a:xfrm>
            </p:grpSpPr>
            <p:sp>
              <p:nvSpPr>
                <p:cNvPr id="46" name="Rectangle à coins arrondis 3">
                  <a:extLst>
                    <a:ext uri="{FF2B5EF4-FFF2-40B4-BE49-F238E27FC236}">
                      <a16:creationId xmlns:a16="http://schemas.microsoft.com/office/drawing/2014/main" id="{16125AFF-F930-43E2-9B20-8C931F22DB8E}"/>
                    </a:ext>
                  </a:extLst>
                </p:cNvPr>
                <p:cNvSpPr/>
                <p:nvPr/>
              </p:nvSpPr>
              <p:spPr>
                <a:xfrm>
                  <a:off x="6524874" y="2559868"/>
                  <a:ext cx="362139" cy="191933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Rectangle à coins arrondis 40">
                  <a:extLst>
                    <a:ext uri="{FF2B5EF4-FFF2-40B4-BE49-F238E27FC236}">
                      <a16:creationId xmlns:a16="http://schemas.microsoft.com/office/drawing/2014/main" id="{89E4C0DC-0F61-4F39-A561-8F032EDCD322}"/>
                    </a:ext>
                  </a:extLst>
                </p:cNvPr>
                <p:cNvSpPr/>
                <p:nvPr/>
              </p:nvSpPr>
              <p:spPr>
                <a:xfrm rot="3542419">
                  <a:off x="7202376" y="1284030"/>
                  <a:ext cx="362139" cy="191933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50" name="Groupe 49">
                  <a:extLst>
                    <a:ext uri="{FF2B5EF4-FFF2-40B4-BE49-F238E27FC236}">
                      <a16:creationId xmlns:a16="http://schemas.microsoft.com/office/drawing/2014/main" id="{61D8F3CE-BDE2-4A1D-BB99-5B247067163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582440" y="4167787"/>
                  <a:ext cx="265111" cy="260702"/>
                  <a:chOff x="3854450" y="2723386"/>
                  <a:chExt cx="717550" cy="705614"/>
                </a:xfrm>
              </p:grpSpPr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FE3A467C-35A3-439A-8C8F-6C0B09C0C37D}"/>
                      </a:ext>
                    </a:extLst>
                  </p:cNvPr>
                  <p:cNvCxnSpPr/>
                  <p:nvPr/>
                </p:nvCxnSpPr>
                <p:spPr>
                  <a:xfrm>
                    <a:off x="3854450" y="2723386"/>
                    <a:ext cx="717550" cy="705614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9935076B-5FD8-42C1-B760-BEC6F3CB04E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854450" y="2723386"/>
                    <a:ext cx="717550" cy="692914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Groupe 52">
                  <a:extLst>
                    <a:ext uri="{FF2B5EF4-FFF2-40B4-BE49-F238E27FC236}">
                      <a16:creationId xmlns:a16="http://schemas.microsoft.com/office/drawing/2014/main" id="{7C268CA6-5765-4475-BD2A-CFA4A9B9A9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580938" y="2482338"/>
                  <a:ext cx="265111" cy="260702"/>
                  <a:chOff x="3854450" y="2723386"/>
                  <a:chExt cx="717550" cy="705614"/>
                </a:xfrm>
              </p:grpSpPr>
              <p:cxnSp>
                <p:nvCxnSpPr>
                  <p:cNvPr id="54" name="Connecteur droit 53">
                    <a:extLst>
                      <a:ext uri="{FF2B5EF4-FFF2-40B4-BE49-F238E27FC236}">
                        <a16:creationId xmlns:a16="http://schemas.microsoft.com/office/drawing/2014/main" id="{05DAF818-74F3-44B6-82CC-88E7B60D65E8}"/>
                      </a:ext>
                    </a:extLst>
                  </p:cNvPr>
                  <p:cNvCxnSpPr/>
                  <p:nvPr/>
                </p:nvCxnSpPr>
                <p:spPr>
                  <a:xfrm>
                    <a:off x="3854450" y="2723386"/>
                    <a:ext cx="717550" cy="705614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Connecteur droit 54">
                    <a:extLst>
                      <a:ext uri="{FF2B5EF4-FFF2-40B4-BE49-F238E27FC236}">
                        <a16:creationId xmlns:a16="http://schemas.microsoft.com/office/drawing/2014/main" id="{034DE80B-C6A5-4944-8917-D009E363B1F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854450" y="2723386"/>
                    <a:ext cx="717550" cy="692914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A8CF52D6-1BCA-4076-9EA6-A78C77D670C9}"/>
                    </a:ext>
                  </a:extLst>
                </p:cNvPr>
                <p:cNvSpPr txBox="1"/>
                <p:nvPr/>
              </p:nvSpPr>
              <p:spPr>
                <a:xfrm>
                  <a:off x="6216875" y="1906193"/>
                  <a:ext cx="3898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67770159-4390-4AFF-A5A0-54FE3F2A7643}"/>
                    </a:ext>
                  </a:extLst>
                </p:cNvPr>
                <p:cNvSpPr txBox="1"/>
                <p:nvPr/>
              </p:nvSpPr>
              <p:spPr>
                <a:xfrm>
                  <a:off x="6030434" y="4027872"/>
                  <a:ext cx="4074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</p:grpSp>
        </p:grpSp>
        <p:sp>
          <p:nvSpPr>
            <p:cNvPr id="48" name="Rectangle à coins arrondis 42">
              <a:extLst>
                <a:ext uri="{FF2B5EF4-FFF2-40B4-BE49-F238E27FC236}">
                  <a16:creationId xmlns:a16="http://schemas.microsoft.com/office/drawing/2014/main" id="{74FEF025-EE5D-490C-AABF-82B4672B7466}"/>
                </a:ext>
              </a:extLst>
            </p:cNvPr>
            <p:cNvSpPr/>
            <p:nvPr/>
          </p:nvSpPr>
          <p:spPr>
            <a:xfrm rot="16200000">
              <a:off x="9543519" y="1652675"/>
              <a:ext cx="362139" cy="1548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39710346-6FE2-4381-8DE2-B13AB4690B63}"/>
                </a:ext>
              </a:extLst>
            </p:cNvPr>
            <p:cNvSpPr txBox="1"/>
            <p:nvPr/>
          </p:nvSpPr>
          <p:spPr>
            <a:xfrm>
              <a:off x="10070405" y="1782237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A1E6729F-40BC-4CE0-A7DB-1688BCFAB7D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17202" y="2304691"/>
              <a:ext cx="265111" cy="260702"/>
              <a:chOff x="3854450" y="2723386"/>
              <a:chExt cx="717550" cy="705614"/>
            </a:xfrm>
          </p:grpSpPr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908BC41A-46E7-4C8F-8210-F348223A1B59}"/>
                  </a:ext>
                </a:extLst>
              </p:cNvPr>
              <p:cNvCxnSpPr/>
              <p:nvPr/>
            </p:nvCxnSpPr>
            <p:spPr>
              <a:xfrm>
                <a:off x="3854450" y="2723386"/>
                <a:ext cx="717550" cy="70561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BCEC1ABC-213F-471D-9AD1-95DB0D9AD077}"/>
                  </a:ext>
                </a:extLst>
              </p:cNvPr>
              <p:cNvCxnSpPr/>
              <p:nvPr/>
            </p:nvCxnSpPr>
            <p:spPr>
              <a:xfrm flipV="1">
                <a:off x="3854450" y="2723386"/>
                <a:ext cx="717550" cy="69291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B9589A83-FBFF-4A56-A4AB-06289CDBEF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79156" y="2299999"/>
              <a:ext cx="265111" cy="260702"/>
              <a:chOff x="3854450" y="2723386"/>
              <a:chExt cx="717550" cy="705614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8FD2134A-23C9-4141-9D12-A532FB8B2116}"/>
                  </a:ext>
                </a:extLst>
              </p:cNvPr>
              <p:cNvCxnSpPr/>
              <p:nvPr/>
            </p:nvCxnSpPr>
            <p:spPr>
              <a:xfrm>
                <a:off x="3854450" y="2723386"/>
                <a:ext cx="717550" cy="70561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A2704C72-04D5-49DE-B283-B18D4E36DD58}"/>
                  </a:ext>
                </a:extLst>
              </p:cNvPr>
              <p:cNvCxnSpPr/>
              <p:nvPr/>
            </p:nvCxnSpPr>
            <p:spPr>
              <a:xfrm flipV="1">
                <a:off x="3854450" y="2723386"/>
                <a:ext cx="717550" cy="69291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65A573F4-8DFF-4232-8757-BD18B98E48F4}"/>
                </a:ext>
              </a:extLst>
            </p:cNvPr>
            <p:cNvCxnSpPr/>
            <p:nvPr/>
          </p:nvCxnSpPr>
          <p:spPr>
            <a:xfrm>
              <a:off x="10311711" y="243504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A16EA9C-AB84-4699-9F85-6CEB7F50D3E7}"/>
                    </a:ext>
                  </a:extLst>
                </p:cNvPr>
                <p:cNvSpPr txBox="1"/>
                <p:nvPr/>
              </p:nvSpPr>
              <p:spPr>
                <a:xfrm>
                  <a:off x="10442623" y="3792478"/>
                  <a:ext cx="280653" cy="3105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A16EA9C-AB84-4699-9F85-6CEB7F50D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2623" y="3792478"/>
                  <a:ext cx="280653" cy="310598"/>
                </a:xfrm>
                <a:prstGeom prst="rect">
                  <a:avLst/>
                </a:prstGeom>
                <a:blipFill>
                  <a:blip r:embed="rId3"/>
                  <a:stretch>
                    <a:fillRect l="-19565" r="-8696" b="-137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B656A1D2-C850-401C-85AF-03019F363294}"/>
                </a:ext>
              </a:extLst>
            </p:cNvPr>
            <p:cNvSpPr txBox="1"/>
            <p:nvPr/>
          </p:nvSpPr>
          <p:spPr>
            <a:xfrm>
              <a:off x="8917771" y="173703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8172B330-489A-4EA4-AB29-E62594C4C12E}"/>
                </a:ext>
              </a:extLst>
            </p:cNvPr>
            <p:cNvGrpSpPr/>
            <p:nvPr/>
          </p:nvGrpSpPr>
          <p:grpSpPr>
            <a:xfrm>
              <a:off x="7268439" y="5214271"/>
              <a:ext cx="674382" cy="647326"/>
              <a:chOff x="4700179" y="4249784"/>
              <a:chExt cx="674382" cy="647326"/>
            </a:xfrm>
          </p:grpSpPr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014626DC-CCE0-412F-B381-C3565FB367AB}"/>
                  </a:ext>
                </a:extLst>
              </p:cNvPr>
              <p:cNvSpPr txBox="1"/>
              <p:nvPr/>
            </p:nvSpPr>
            <p:spPr>
              <a:xfrm>
                <a:off x="4700179" y="4435445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</a:p>
            </p:txBody>
          </p: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08A54DB6-1F28-4FDB-829C-E057A5122F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50561" y="4249784"/>
                <a:ext cx="324000" cy="318612"/>
                <a:chOff x="3854450" y="2723386"/>
                <a:chExt cx="717550" cy="705614"/>
              </a:xfrm>
            </p:grpSpPr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6642A9E6-7D61-4A9C-8870-8BBEBDD719F2}"/>
                    </a:ext>
                  </a:extLst>
                </p:cNvPr>
                <p:cNvCxnSpPr/>
                <p:nvPr/>
              </p:nvCxnSpPr>
              <p:spPr>
                <a:xfrm>
                  <a:off x="3854450" y="2723386"/>
                  <a:ext cx="717550" cy="705614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droit 24">
                  <a:extLst>
                    <a:ext uri="{FF2B5EF4-FFF2-40B4-BE49-F238E27FC236}">
                      <a16:creationId xmlns:a16="http://schemas.microsoft.com/office/drawing/2014/main" id="{BA15077B-46E3-4F61-9689-B6B81A5AF827}"/>
                    </a:ext>
                  </a:extLst>
                </p:cNvPr>
                <p:cNvCxnSpPr/>
                <p:nvPr/>
              </p:nvCxnSpPr>
              <p:spPr>
                <a:xfrm flipV="1">
                  <a:off x="3854450" y="2723386"/>
                  <a:ext cx="717550" cy="692914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8C5B5BA-ED0E-4ABC-B150-927744A0DF84}"/>
                </a:ext>
              </a:extLst>
            </p:cNvPr>
            <p:cNvCxnSpPr>
              <a:cxnSpLocks/>
            </p:cNvCxnSpPr>
            <p:nvPr/>
          </p:nvCxnSpPr>
          <p:spPr>
            <a:xfrm>
              <a:off x="7788381" y="5379614"/>
              <a:ext cx="3484355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83025562-CEB7-439A-9267-F1DDE90628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41295" y="3630694"/>
              <a:ext cx="3484355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EAFAD6C4-45E8-4161-AE7C-F0D411B5DF96}"/>
                    </a:ext>
                  </a:extLst>
                </p:cNvPr>
                <p:cNvSpPr txBox="1"/>
                <p:nvPr/>
              </p:nvSpPr>
              <p:spPr>
                <a:xfrm flipH="1">
                  <a:off x="10962208" y="5379614"/>
                  <a:ext cx="480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EAFAD6C4-45E8-4161-AE7C-F0D411B5D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962208" y="5379614"/>
                  <a:ext cx="480088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r="-329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0562A770-020F-4528-AC3E-1DBFF58C42AA}"/>
                    </a:ext>
                  </a:extLst>
                </p:cNvPr>
                <p:cNvSpPr txBox="1"/>
                <p:nvPr/>
              </p:nvSpPr>
              <p:spPr>
                <a:xfrm flipH="1">
                  <a:off x="7358263" y="1914606"/>
                  <a:ext cx="480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0562A770-020F-4528-AC3E-1DBFF58C4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8263" y="1914606"/>
                  <a:ext cx="48008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3333" r="-3291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ZoneTexte 73">
            <a:extLst>
              <a:ext uri="{FF2B5EF4-FFF2-40B4-BE49-F238E27FC236}">
                <a16:creationId xmlns:a16="http://schemas.microsoft.com/office/drawing/2014/main" id="{DF2C85C7-F544-45B2-BBA4-39E0CF1DBBF6}"/>
              </a:ext>
            </a:extLst>
          </p:cNvPr>
          <p:cNvSpPr txBox="1"/>
          <p:nvPr/>
        </p:nvSpPr>
        <p:spPr>
          <a:xfrm>
            <a:off x="2525852" y="3816612"/>
            <a:ext cx="17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bras de levier</a:t>
            </a: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B93070CD-26F8-4A6D-9F68-5B1EA6B82A5F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3381471" y="3406953"/>
            <a:ext cx="661163" cy="4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2A019E9B-D8AB-40E2-8C86-5F4E89327A9F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4679017" y="3414927"/>
            <a:ext cx="559934" cy="41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895854F7-20E2-48B1-AC3F-46877A8B36FB}"/>
              </a:ext>
            </a:extLst>
          </p:cNvPr>
          <p:cNvSpPr txBox="1"/>
          <p:nvPr/>
        </p:nvSpPr>
        <p:spPr>
          <a:xfrm>
            <a:off x="4777254" y="3827221"/>
            <a:ext cx="92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force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10384BD-4C3A-4937-BE2F-6A0C9824288F}"/>
                  </a:ext>
                </a:extLst>
              </p:cNvPr>
              <p:cNvSpPr/>
              <p:nvPr/>
            </p:nvSpPr>
            <p:spPr>
              <a:xfrm>
                <a:off x="3233919" y="3009629"/>
                <a:ext cx="1617430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𝐵𝐴</m:t>
                          </m:r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10384BD-4C3A-4937-BE2F-6A0C98242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919" y="3009629"/>
                <a:ext cx="1617430" cy="4047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5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4" grpId="0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115747A-1F99-4766-AC42-6EB835099433}"/>
                  </a:ext>
                </a:extLst>
              </p:cNvPr>
              <p:cNvSpPr txBox="1"/>
              <p:nvPr/>
            </p:nvSpPr>
            <p:spPr>
              <a:xfrm>
                <a:off x="1097280" y="5355587"/>
                <a:ext cx="6054927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Formule du transport de moment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acc>
                    <m:r>
                      <a:rPr lang="fr-F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acc>
                    <m:r>
                      <a:rPr lang="fr-F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115747A-1F99-4766-AC42-6EB835099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355587"/>
                <a:ext cx="6054927" cy="404791"/>
              </a:xfrm>
              <a:prstGeom prst="rect">
                <a:avLst/>
              </a:prstGeom>
              <a:blipFill>
                <a:blip r:embed="rId2"/>
                <a:stretch>
                  <a:fillRect l="-806" t="-22727" r="-1309" b="-242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C230425-8819-4236-BE76-3EAC35704D40}"/>
              </a:ext>
            </a:extLst>
          </p:cNvPr>
          <p:cNvSpPr/>
          <p:nvPr/>
        </p:nvSpPr>
        <p:spPr>
          <a:xfrm>
            <a:off x="4885669" y="5355587"/>
            <a:ext cx="2051467" cy="404791"/>
          </a:xfrm>
          <a:prstGeom prst="roundRect">
            <a:avLst>
              <a:gd name="adj" fmla="val 6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53DFEE8-28CF-4E10-8385-EDCD067F3993}"/>
              </a:ext>
            </a:extLst>
          </p:cNvPr>
          <p:cNvGrpSpPr/>
          <p:nvPr/>
        </p:nvGrpSpPr>
        <p:grpSpPr>
          <a:xfrm>
            <a:off x="7849336" y="2369421"/>
            <a:ext cx="2312679" cy="2889880"/>
            <a:chOff x="6030434" y="1906193"/>
            <a:chExt cx="2312679" cy="2889880"/>
          </a:xfrm>
        </p:grpSpPr>
        <p:sp>
          <p:nvSpPr>
            <p:cNvPr id="45" name="Triangle isocèle 44">
              <a:extLst>
                <a:ext uri="{FF2B5EF4-FFF2-40B4-BE49-F238E27FC236}">
                  <a16:creationId xmlns:a16="http://schemas.microsoft.com/office/drawing/2014/main" id="{B3BBD502-4D03-44B9-ADC8-0391A84CA93B}"/>
                </a:ext>
              </a:extLst>
            </p:cNvPr>
            <p:cNvSpPr/>
            <p:nvPr/>
          </p:nvSpPr>
          <p:spPr>
            <a:xfrm>
              <a:off x="6280430" y="4035582"/>
              <a:ext cx="851026" cy="7604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9DB982A-F354-4657-A6A5-D4499A05B9FD}"/>
                </a:ext>
              </a:extLst>
            </p:cNvPr>
            <p:cNvGrpSpPr/>
            <p:nvPr/>
          </p:nvGrpSpPr>
          <p:grpSpPr>
            <a:xfrm>
              <a:off x="6030434" y="1906193"/>
              <a:ext cx="2312679" cy="2583344"/>
              <a:chOff x="6030434" y="1906193"/>
              <a:chExt cx="2312679" cy="2583344"/>
            </a:xfrm>
          </p:grpSpPr>
          <p:sp>
            <p:nvSpPr>
              <p:cNvPr id="46" name="Rectangle à coins arrondis 3">
                <a:extLst>
                  <a:ext uri="{FF2B5EF4-FFF2-40B4-BE49-F238E27FC236}">
                    <a16:creationId xmlns:a16="http://schemas.microsoft.com/office/drawing/2014/main" id="{16125AFF-F930-43E2-9B20-8C931F22DB8E}"/>
                  </a:ext>
                </a:extLst>
              </p:cNvPr>
              <p:cNvSpPr/>
              <p:nvPr/>
            </p:nvSpPr>
            <p:spPr>
              <a:xfrm>
                <a:off x="6524874" y="2559868"/>
                <a:ext cx="362139" cy="191933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à coins arrondis 40">
                <a:extLst>
                  <a:ext uri="{FF2B5EF4-FFF2-40B4-BE49-F238E27FC236}">
                    <a16:creationId xmlns:a16="http://schemas.microsoft.com/office/drawing/2014/main" id="{89E4C0DC-0F61-4F39-A561-8F032EDCD322}"/>
                  </a:ext>
                </a:extLst>
              </p:cNvPr>
              <p:cNvSpPr/>
              <p:nvPr/>
            </p:nvSpPr>
            <p:spPr>
              <a:xfrm rot="3542419">
                <a:off x="7202376" y="1284030"/>
                <a:ext cx="362139" cy="191933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61D8F3CE-BDE2-4A1D-BB99-5B24706716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582440" y="4167787"/>
                <a:ext cx="265111" cy="260702"/>
                <a:chOff x="3854450" y="2723386"/>
                <a:chExt cx="717550" cy="705614"/>
              </a:xfrm>
            </p:grpSpPr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FE3A467C-35A3-439A-8C8F-6C0B09C0C37D}"/>
                    </a:ext>
                  </a:extLst>
                </p:cNvPr>
                <p:cNvCxnSpPr/>
                <p:nvPr/>
              </p:nvCxnSpPr>
              <p:spPr>
                <a:xfrm>
                  <a:off x="3854450" y="2723386"/>
                  <a:ext cx="717550" cy="705614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9935076B-5FD8-42C1-B760-BEC6F3CB04ED}"/>
                    </a:ext>
                  </a:extLst>
                </p:cNvPr>
                <p:cNvCxnSpPr/>
                <p:nvPr/>
              </p:nvCxnSpPr>
              <p:spPr>
                <a:xfrm flipV="1">
                  <a:off x="3854450" y="2723386"/>
                  <a:ext cx="717550" cy="692914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7C268CA6-5765-4475-BD2A-CFA4A9B9A9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580938" y="2482338"/>
                <a:ext cx="265111" cy="260702"/>
                <a:chOff x="3854450" y="2723386"/>
                <a:chExt cx="717550" cy="705614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05DAF818-74F3-44B6-82CC-88E7B60D65E8}"/>
                    </a:ext>
                  </a:extLst>
                </p:cNvPr>
                <p:cNvCxnSpPr/>
                <p:nvPr/>
              </p:nvCxnSpPr>
              <p:spPr>
                <a:xfrm>
                  <a:off x="3854450" y="2723386"/>
                  <a:ext cx="717550" cy="705614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034DE80B-C6A5-4944-8917-D009E363B1F5}"/>
                    </a:ext>
                  </a:extLst>
                </p:cNvPr>
                <p:cNvCxnSpPr/>
                <p:nvPr/>
              </p:nvCxnSpPr>
              <p:spPr>
                <a:xfrm flipV="1">
                  <a:off x="3854450" y="2723386"/>
                  <a:ext cx="717550" cy="692914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A8CF52D6-1BCA-4076-9EA6-A78C77D670C9}"/>
                  </a:ext>
                </a:extLst>
              </p:cNvPr>
              <p:cNvSpPr txBox="1"/>
              <p:nvPr/>
            </p:nvSpPr>
            <p:spPr>
              <a:xfrm>
                <a:off x="6216875" y="190619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67770159-4390-4AFF-A5A0-54FE3F2A7643}"/>
                  </a:ext>
                </a:extLst>
              </p:cNvPr>
              <p:cNvSpPr txBox="1"/>
              <p:nvPr/>
            </p:nvSpPr>
            <p:spPr>
              <a:xfrm>
                <a:off x="6030434" y="4027872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</p:grpSp>
      <p:sp>
        <p:nvSpPr>
          <p:cNvPr id="48" name="Rectangle à coins arrondis 42">
            <a:extLst>
              <a:ext uri="{FF2B5EF4-FFF2-40B4-BE49-F238E27FC236}">
                <a16:creationId xmlns:a16="http://schemas.microsoft.com/office/drawing/2014/main" id="{74FEF025-EE5D-490C-AABF-82B4672B7466}"/>
              </a:ext>
            </a:extLst>
          </p:cNvPr>
          <p:cNvSpPr/>
          <p:nvPr/>
        </p:nvSpPr>
        <p:spPr>
          <a:xfrm rot="16200000">
            <a:off x="10293223" y="1532362"/>
            <a:ext cx="362139" cy="1548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23F60-B0E1-4DCC-9F0F-4B76356A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FBAA80-99F6-4F1F-AB1E-9A7CE0F9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18E421-AA23-4D2F-BA2F-61851E1CBD3A}"/>
              </a:ext>
            </a:extLst>
          </p:cNvPr>
          <p:cNvSpPr txBox="1"/>
          <p:nvPr/>
        </p:nvSpPr>
        <p:spPr>
          <a:xfrm>
            <a:off x="1097280" y="1254121"/>
            <a:ext cx="483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1.2 Force, résultante et moment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626A5CB8-18EC-485C-B652-D63FD9856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7342"/>
                <a:ext cx="7476565" cy="477599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/>
                  <a:t>Moment au point C avec une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appliquée en A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626A5CB8-18EC-485C-B652-D63FD9856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7342"/>
                <a:ext cx="7476565" cy="477599"/>
              </a:xfrm>
              <a:blipFill>
                <a:blip r:embed="rId3"/>
                <a:stretch>
                  <a:fillRect l="-1958" t="-6410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ZoneTexte 48">
            <a:extLst>
              <a:ext uri="{FF2B5EF4-FFF2-40B4-BE49-F238E27FC236}">
                <a16:creationId xmlns:a16="http://schemas.microsoft.com/office/drawing/2014/main" id="{39710346-6FE2-4381-8DE2-B13AB4690B63}"/>
              </a:ext>
            </a:extLst>
          </p:cNvPr>
          <p:cNvSpPr txBox="1"/>
          <p:nvPr/>
        </p:nvSpPr>
        <p:spPr>
          <a:xfrm>
            <a:off x="10820109" y="166192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A1E6729F-40BC-4CE0-A7DB-1688BCFAB7D4}"/>
              </a:ext>
            </a:extLst>
          </p:cNvPr>
          <p:cNvGrpSpPr>
            <a:grpSpLocks noChangeAspect="1"/>
          </p:cNvGrpSpPr>
          <p:nvPr/>
        </p:nvGrpSpPr>
        <p:grpSpPr>
          <a:xfrm>
            <a:off x="9766906" y="2184378"/>
            <a:ext cx="265111" cy="260702"/>
            <a:chOff x="3854450" y="2723386"/>
            <a:chExt cx="717550" cy="705614"/>
          </a:xfrm>
        </p:grpSpPr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908BC41A-46E7-4C8F-8210-F348223A1B59}"/>
                </a:ext>
              </a:extLst>
            </p:cNvPr>
            <p:cNvCxnSpPr/>
            <p:nvPr/>
          </p:nvCxnSpPr>
          <p:spPr>
            <a:xfrm>
              <a:off x="3854450" y="2723386"/>
              <a:ext cx="717550" cy="7056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CEC1ABC-213F-471D-9AD1-95DB0D9AD077}"/>
                </a:ext>
              </a:extLst>
            </p:cNvPr>
            <p:cNvCxnSpPr/>
            <p:nvPr/>
          </p:nvCxnSpPr>
          <p:spPr>
            <a:xfrm flipV="1">
              <a:off x="3854450" y="2723386"/>
              <a:ext cx="717550" cy="6929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B9589A83-FBFF-4A56-A4AB-06289CDBEFC2}"/>
              </a:ext>
            </a:extLst>
          </p:cNvPr>
          <p:cNvGrpSpPr>
            <a:grpSpLocks noChangeAspect="1"/>
          </p:cNvGrpSpPr>
          <p:nvPr/>
        </p:nvGrpSpPr>
        <p:grpSpPr>
          <a:xfrm>
            <a:off x="10928860" y="2179686"/>
            <a:ext cx="265111" cy="260702"/>
            <a:chOff x="3854450" y="2723386"/>
            <a:chExt cx="717550" cy="705614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8FD2134A-23C9-4141-9D12-A532FB8B2116}"/>
                </a:ext>
              </a:extLst>
            </p:cNvPr>
            <p:cNvCxnSpPr/>
            <p:nvPr/>
          </p:nvCxnSpPr>
          <p:spPr>
            <a:xfrm>
              <a:off x="3854450" y="2723386"/>
              <a:ext cx="717550" cy="7056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A2704C72-04D5-49DE-B283-B18D4E36DD58}"/>
                </a:ext>
              </a:extLst>
            </p:cNvPr>
            <p:cNvCxnSpPr/>
            <p:nvPr/>
          </p:nvCxnSpPr>
          <p:spPr>
            <a:xfrm flipV="1">
              <a:off x="3854450" y="2723386"/>
              <a:ext cx="717550" cy="6929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65A573F4-8DFF-4232-8757-BD18B98E48F4}"/>
              </a:ext>
            </a:extLst>
          </p:cNvPr>
          <p:cNvCxnSpPr/>
          <p:nvPr/>
        </p:nvCxnSpPr>
        <p:spPr>
          <a:xfrm>
            <a:off x="11061415" y="2314729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6A16EA9C-AB84-4699-9F85-6CEB7F50D3E7}"/>
                  </a:ext>
                </a:extLst>
              </p:cNvPr>
              <p:cNvSpPr txBox="1"/>
              <p:nvPr/>
            </p:nvSpPr>
            <p:spPr>
              <a:xfrm>
                <a:off x="11192327" y="3672165"/>
                <a:ext cx="203004" cy="3105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6A16EA9C-AB84-4699-9F85-6CEB7F50D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327" y="3672165"/>
                <a:ext cx="203004" cy="310598"/>
              </a:xfrm>
              <a:prstGeom prst="rect">
                <a:avLst/>
              </a:prstGeom>
              <a:blipFill>
                <a:blip r:embed="rId4"/>
                <a:stretch>
                  <a:fillRect l="-27273" t="-43137" r="-103030" b="-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ZoneTexte 63">
            <a:extLst>
              <a:ext uri="{FF2B5EF4-FFF2-40B4-BE49-F238E27FC236}">
                <a16:creationId xmlns:a16="http://schemas.microsoft.com/office/drawing/2014/main" id="{B656A1D2-C850-401C-85AF-03019F363294}"/>
              </a:ext>
            </a:extLst>
          </p:cNvPr>
          <p:cNvSpPr txBox="1"/>
          <p:nvPr/>
        </p:nvSpPr>
        <p:spPr>
          <a:xfrm>
            <a:off x="9667475" y="161671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172B330-489A-4EA4-AB29-E62594C4C12E}"/>
              </a:ext>
            </a:extLst>
          </p:cNvPr>
          <p:cNvGrpSpPr/>
          <p:nvPr/>
        </p:nvGrpSpPr>
        <p:grpSpPr>
          <a:xfrm>
            <a:off x="8018143" y="5093958"/>
            <a:ext cx="674382" cy="647326"/>
            <a:chOff x="4700179" y="4249784"/>
            <a:chExt cx="674382" cy="647326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014626DC-CCE0-412F-B381-C3565FB367AB}"/>
                </a:ext>
              </a:extLst>
            </p:cNvPr>
            <p:cNvSpPr txBox="1"/>
            <p:nvPr/>
          </p:nvSpPr>
          <p:spPr>
            <a:xfrm>
              <a:off x="4700179" y="443544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08A54DB6-1F28-4FDB-829C-E057A5122F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50561" y="4249784"/>
              <a:ext cx="324000" cy="318612"/>
              <a:chOff x="3854450" y="2723386"/>
              <a:chExt cx="717550" cy="705614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6642A9E6-7D61-4A9C-8870-8BBEBDD719F2}"/>
                  </a:ext>
                </a:extLst>
              </p:cNvPr>
              <p:cNvCxnSpPr/>
              <p:nvPr/>
            </p:nvCxnSpPr>
            <p:spPr>
              <a:xfrm>
                <a:off x="3854450" y="2723386"/>
                <a:ext cx="717550" cy="70561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BA15077B-46E3-4F61-9689-B6B81A5AF827}"/>
                  </a:ext>
                </a:extLst>
              </p:cNvPr>
              <p:cNvCxnSpPr/>
              <p:nvPr/>
            </p:nvCxnSpPr>
            <p:spPr>
              <a:xfrm flipV="1">
                <a:off x="3854450" y="2723386"/>
                <a:ext cx="717550" cy="69291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8C5B5BA-ED0E-4ABC-B150-927744A0DF84}"/>
              </a:ext>
            </a:extLst>
          </p:cNvPr>
          <p:cNvCxnSpPr>
            <a:cxnSpLocks/>
          </p:cNvCxnSpPr>
          <p:nvPr/>
        </p:nvCxnSpPr>
        <p:spPr>
          <a:xfrm>
            <a:off x="8538085" y="5259301"/>
            <a:ext cx="348435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3025562-CEB7-439A-9267-F1DDE90628BB}"/>
              </a:ext>
            </a:extLst>
          </p:cNvPr>
          <p:cNvCxnSpPr>
            <a:cxnSpLocks/>
          </p:cNvCxnSpPr>
          <p:nvPr/>
        </p:nvCxnSpPr>
        <p:spPr>
          <a:xfrm rot="5400000">
            <a:off x="6790999" y="3510381"/>
            <a:ext cx="3484355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AFAD6C4-45E8-4161-AE7C-F0D411B5DF96}"/>
                  </a:ext>
                </a:extLst>
              </p:cNvPr>
              <p:cNvSpPr txBox="1"/>
              <p:nvPr/>
            </p:nvSpPr>
            <p:spPr>
              <a:xfrm flipH="1">
                <a:off x="11711912" y="5259301"/>
                <a:ext cx="480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AFAD6C4-45E8-4161-AE7C-F0D411B5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711912" y="5259301"/>
                <a:ext cx="480088" cy="369332"/>
              </a:xfrm>
              <a:prstGeom prst="rect">
                <a:avLst/>
              </a:prstGeom>
              <a:blipFill>
                <a:blip r:embed="rId5"/>
                <a:stretch>
                  <a:fillRect t="-23333" r="-329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562A770-020F-4528-AC3E-1DBFF58C42AA}"/>
                  </a:ext>
                </a:extLst>
              </p:cNvPr>
              <p:cNvSpPr txBox="1"/>
              <p:nvPr/>
            </p:nvSpPr>
            <p:spPr>
              <a:xfrm flipH="1">
                <a:off x="8107967" y="1794293"/>
                <a:ext cx="480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562A770-020F-4528-AC3E-1DBFF58C4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07967" y="1794293"/>
                <a:ext cx="480088" cy="369332"/>
              </a:xfrm>
              <a:prstGeom prst="rect">
                <a:avLst/>
              </a:prstGeom>
              <a:blipFill>
                <a:blip r:embed="rId6"/>
                <a:stretch>
                  <a:fillRect t="-22951" r="-32911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D799E-D521-4804-82A6-90AA707F84FB}"/>
                  </a:ext>
                </a:extLst>
              </p:cNvPr>
              <p:cNvSpPr/>
              <p:nvPr/>
            </p:nvSpPr>
            <p:spPr>
              <a:xfrm>
                <a:off x="1522977" y="2467612"/>
                <a:ext cx="2582491" cy="3112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𝐶𝐵</m:t>
                              </m:r>
                            </m:e>
                          </m:acc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e>
                          </m:acc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𝐶𝐵</m:t>
                          </m:r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𝐶𝐵</m:t>
                          </m:r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  <a:p>
                <a:pPr>
                  <a:lnSpc>
                    <a:spcPct val="200000"/>
                  </a:lnSpc>
                </a:pPr>
                <a:endParaRPr lang="fr-FR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D799E-D521-4804-82A6-90AA707F8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977" y="2467612"/>
                <a:ext cx="2582491" cy="31129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60B201C6-B77F-4735-B38B-1827E5D9609B}"/>
              </a:ext>
            </a:extLst>
          </p:cNvPr>
          <p:cNvGrpSpPr/>
          <p:nvPr/>
        </p:nvGrpSpPr>
        <p:grpSpPr>
          <a:xfrm>
            <a:off x="3915074" y="2878608"/>
            <a:ext cx="3933509" cy="581025"/>
            <a:chOff x="3781425" y="3067050"/>
            <a:chExt cx="3933509" cy="581025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561461ED-E084-4CD5-81D4-3B22D112FDBE}"/>
                </a:ext>
              </a:extLst>
            </p:cNvPr>
            <p:cNvSpPr/>
            <p:nvPr/>
          </p:nvSpPr>
          <p:spPr>
            <a:xfrm>
              <a:off x="3781425" y="3067050"/>
              <a:ext cx="372420" cy="581025"/>
            </a:xfrm>
            <a:custGeom>
              <a:avLst/>
              <a:gdLst>
                <a:gd name="connsiteX0" fmla="*/ 0 w 372420"/>
                <a:gd name="connsiteY0" fmla="*/ 0 h 581025"/>
                <a:gd name="connsiteX1" fmla="*/ 371475 w 372420"/>
                <a:gd name="connsiteY1" fmla="*/ 247650 h 581025"/>
                <a:gd name="connsiteX2" fmla="*/ 85725 w 372420"/>
                <a:gd name="connsiteY2" fmla="*/ 581025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420" h="581025">
                  <a:moveTo>
                    <a:pt x="0" y="0"/>
                  </a:moveTo>
                  <a:cubicBezTo>
                    <a:pt x="178594" y="75406"/>
                    <a:pt x="357188" y="150813"/>
                    <a:pt x="371475" y="247650"/>
                  </a:cubicBezTo>
                  <a:cubicBezTo>
                    <a:pt x="385763" y="344488"/>
                    <a:pt x="235744" y="462756"/>
                    <a:pt x="85725" y="581025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E6D1F62-6C78-4EE0-B871-8FF01A8BF850}"/>
                    </a:ext>
                  </a:extLst>
                </p:cNvPr>
                <p:cNvSpPr txBox="1"/>
                <p:nvPr/>
              </p:nvSpPr>
              <p:spPr>
                <a:xfrm>
                  <a:off x="4199484" y="3138528"/>
                  <a:ext cx="3515450" cy="404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Relation de Chasles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</m:acc>
                      <m:r>
                        <a:rPr lang="fr-F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a14:m>
                  <a:endParaRPr lang="fr-F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E6D1F62-6C78-4EE0-B871-8FF01A8BF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484" y="3138528"/>
                  <a:ext cx="3515450" cy="404791"/>
                </a:xfrm>
                <a:prstGeom prst="rect">
                  <a:avLst/>
                </a:prstGeom>
                <a:blipFill>
                  <a:blip r:embed="rId8"/>
                  <a:stretch>
                    <a:fillRect l="-1563" b="-2424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8D36D9A-9459-455A-B186-4845261BEFA2}"/>
              </a:ext>
            </a:extLst>
          </p:cNvPr>
          <p:cNvGrpSpPr/>
          <p:nvPr/>
        </p:nvGrpSpPr>
        <p:grpSpPr>
          <a:xfrm>
            <a:off x="3991972" y="3586009"/>
            <a:ext cx="3724926" cy="581025"/>
            <a:chOff x="3858323" y="3774451"/>
            <a:chExt cx="3724926" cy="581025"/>
          </a:xfrm>
        </p:grpSpPr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0FB85AC3-318A-4AD5-A761-1F36AA50CB8D}"/>
                </a:ext>
              </a:extLst>
            </p:cNvPr>
            <p:cNvSpPr/>
            <p:nvPr/>
          </p:nvSpPr>
          <p:spPr>
            <a:xfrm>
              <a:off x="3858323" y="3774451"/>
              <a:ext cx="372420" cy="581025"/>
            </a:xfrm>
            <a:custGeom>
              <a:avLst/>
              <a:gdLst>
                <a:gd name="connsiteX0" fmla="*/ 0 w 372420"/>
                <a:gd name="connsiteY0" fmla="*/ 0 h 581025"/>
                <a:gd name="connsiteX1" fmla="*/ 371475 w 372420"/>
                <a:gd name="connsiteY1" fmla="*/ 247650 h 581025"/>
                <a:gd name="connsiteX2" fmla="*/ 85725 w 372420"/>
                <a:gd name="connsiteY2" fmla="*/ 581025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420" h="581025">
                  <a:moveTo>
                    <a:pt x="0" y="0"/>
                  </a:moveTo>
                  <a:cubicBezTo>
                    <a:pt x="178594" y="75406"/>
                    <a:pt x="357188" y="150813"/>
                    <a:pt x="371475" y="247650"/>
                  </a:cubicBezTo>
                  <a:cubicBezTo>
                    <a:pt x="385763" y="344488"/>
                    <a:pt x="235744" y="462756"/>
                    <a:pt x="85725" y="581025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3391868C-AAD4-4A79-B0F5-227621FB8C00}"/>
                </a:ext>
              </a:extLst>
            </p:cNvPr>
            <p:cNvSpPr txBox="1"/>
            <p:nvPr/>
          </p:nvSpPr>
          <p:spPr>
            <a:xfrm>
              <a:off x="4276382" y="3845929"/>
              <a:ext cx="3306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Distributivité du produit vectoriel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61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23F60-B0E1-4DCC-9F0F-4B76356A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FBAA80-99F6-4F1F-AB1E-9A7CE0F9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18E421-AA23-4D2F-BA2F-61851E1CBD3A}"/>
              </a:ext>
            </a:extLst>
          </p:cNvPr>
          <p:cNvSpPr txBox="1"/>
          <p:nvPr/>
        </p:nvSpPr>
        <p:spPr>
          <a:xfrm>
            <a:off x="1097280" y="1254121"/>
            <a:ext cx="483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1.2 Force, résultante et moment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626A5CB8-18EC-485C-B652-D63FD9856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8292" y="2402590"/>
                <a:ext cx="6944555" cy="373188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b="1" dirty="0"/>
                  <a:t>Force :</a:t>
                </a:r>
              </a:p>
              <a:p>
                <a:pPr marL="635508" lvl="1" indent="-342900">
                  <a:buFont typeface="Arial" panose="020B0604020202020204" pitchFamily="34" charset="0"/>
                  <a:buChar char="•"/>
                </a:pPr>
                <a:r>
                  <a:rPr lang="fr-FR" dirty="0"/>
                  <a:t>On utilise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, une densité de force par unité de volume (en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dirty="0"/>
                  <a:t>)</a:t>
                </a:r>
              </a:p>
              <a:p>
                <a:pPr marL="29260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fr-F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b="1" dirty="0"/>
                  <a:t>Résultante : </a:t>
                </a:r>
              </a:p>
              <a:p>
                <a:pPr marL="29260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fr-F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b="1" dirty="0"/>
                  <a:t>Moment :</a:t>
                </a:r>
              </a:p>
              <a:p>
                <a:pPr marL="29260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𝑂𝑀</m:t>
                              </m:r>
                            </m:e>
                          </m:acc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626A5CB8-18EC-485C-B652-D63FD9856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8292" y="2402590"/>
                <a:ext cx="6944555" cy="3731880"/>
              </a:xfrm>
              <a:blipFill>
                <a:blip r:embed="rId2"/>
                <a:stretch>
                  <a:fillRect l="-2107" t="-1634" r="-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orme libre 5">
            <a:extLst>
              <a:ext uri="{FF2B5EF4-FFF2-40B4-BE49-F238E27FC236}">
                <a16:creationId xmlns:a16="http://schemas.microsoft.com/office/drawing/2014/main" id="{55FFF880-D650-4D16-8A3D-BE840875E7C8}"/>
              </a:ext>
            </a:extLst>
          </p:cNvPr>
          <p:cNvSpPr/>
          <p:nvPr/>
        </p:nvSpPr>
        <p:spPr>
          <a:xfrm>
            <a:off x="8589226" y="2329419"/>
            <a:ext cx="2894928" cy="2199162"/>
          </a:xfrm>
          <a:custGeom>
            <a:avLst/>
            <a:gdLst>
              <a:gd name="connsiteX0" fmla="*/ 28536 w 2894928"/>
              <a:gd name="connsiteY0" fmla="*/ 766749 h 2199162"/>
              <a:gd name="connsiteX1" fmla="*/ 318247 w 2894928"/>
              <a:gd name="connsiteY1" fmla="*/ 87740 h 2199162"/>
              <a:gd name="connsiteX2" fmla="*/ 1341289 w 2894928"/>
              <a:gd name="connsiteY2" fmla="*/ 142060 h 2199162"/>
              <a:gd name="connsiteX3" fmla="*/ 1803015 w 2894928"/>
              <a:gd name="connsiteY3" fmla="*/ 1300904 h 2199162"/>
              <a:gd name="connsiteX4" fmla="*/ 2617827 w 2894928"/>
              <a:gd name="connsiteY4" fmla="*/ 1011193 h 2199162"/>
              <a:gd name="connsiteX5" fmla="*/ 2771736 w 2894928"/>
              <a:gd name="connsiteY5" fmla="*/ 2179090 h 2199162"/>
              <a:gd name="connsiteX6" fmla="*/ 906722 w 2894928"/>
              <a:gd name="connsiteY6" fmla="*/ 1681149 h 2199162"/>
              <a:gd name="connsiteX7" fmla="*/ 28536 w 2894928"/>
              <a:gd name="connsiteY7" fmla="*/ 766749 h 21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4928" h="2199162">
                <a:moveTo>
                  <a:pt x="28536" y="766749"/>
                </a:moveTo>
                <a:cubicBezTo>
                  <a:pt x="-69543" y="501181"/>
                  <a:pt x="99455" y="191855"/>
                  <a:pt x="318247" y="87740"/>
                </a:cubicBezTo>
                <a:cubicBezTo>
                  <a:pt x="537039" y="-16375"/>
                  <a:pt x="1093828" y="-60134"/>
                  <a:pt x="1341289" y="142060"/>
                </a:cubicBezTo>
                <a:cubicBezTo>
                  <a:pt x="1588750" y="344254"/>
                  <a:pt x="1590259" y="1156049"/>
                  <a:pt x="1803015" y="1300904"/>
                </a:cubicBezTo>
                <a:cubicBezTo>
                  <a:pt x="2015771" y="1445759"/>
                  <a:pt x="2456374" y="864829"/>
                  <a:pt x="2617827" y="1011193"/>
                </a:cubicBezTo>
                <a:cubicBezTo>
                  <a:pt x="2779280" y="1157557"/>
                  <a:pt x="3056920" y="2067431"/>
                  <a:pt x="2771736" y="2179090"/>
                </a:cubicBezTo>
                <a:cubicBezTo>
                  <a:pt x="2486552" y="2290749"/>
                  <a:pt x="1362413" y="1910503"/>
                  <a:pt x="906722" y="1681149"/>
                </a:cubicBezTo>
                <a:cubicBezTo>
                  <a:pt x="451031" y="1451795"/>
                  <a:pt x="126615" y="1032317"/>
                  <a:pt x="28536" y="76674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5EB357B-F7F7-40E6-A4BD-DBAE8F79257F}"/>
              </a:ext>
            </a:extLst>
          </p:cNvPr>
          <p:cNvCxnSpPr>
            <a:cxnSpLocks/>
          </p:cNvCxnSpPr>
          <p:nvPr/>
        </p:nvCxnSpPr>
        <p:spPr>
          <a:xfrm flipV="1">
            <a:off x="9446466" y="2094537"/>
            <a:ext cx="782466" cy="8772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6EC54CFC-861C-4D3A-861C-C6E8C38D41E8}"/>
                  </a:ext>
                </a:extLst>
              </p:cNvPr>
              <p:cNvSpPr txBox="1"/>
              <p:nvPr/>
            </p:nvSpPr>
            <p:spPr>
              <a:xfrm>
                <a:off x="10036690" y="2197116"/>
                <a:ext cx="503984" cy="410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6EC54CFC-861C-4D3A-861C-C6E8C38D4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690" y="2197116"/>
                <a:ext cx="503984" cy="410946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85D029D5-2FD3-446A-AF6C-878FA639F8FD}"/>
                  </a:ext>
                </a:extLst>
              </p:cNvPr>
              <p:cNvSpPr txBox="1"/>
              <p:nvPr/>
            </p:nvSpPr>
            <p:spPr>
              <a:xfrm>
                <a:off x="9059853" y="2477927"/>
                <a:ext cx="522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85D029D5-2FD3-446A-AF6C-878FA639F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853" y="2477927"/>
                <a:ext cx="5221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3C6F0B8-75AE-47D2-ACE4-47B6B433D03C}"/>
              </a:ext>
            </a:extLst>
          </p:cNvPr>
          <p:cNvSpPr/>
          <p:nvPr/>
        </p:nvSpPr>
        <p:spPr>
          <a:xfrm>
            <a:off x="9368069" y="2893439"/>
            <a:ext cx="156793" cy="15679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1C0FE-C981-4ECA-A39A-BA1486B81F37}"/>
              </a:ext>
            </a:extLst>
          </p:cNvPr>
          <p:cNvSpPr/>
          <p:nvPr/>
        </p:nvSpPr>
        <p:spPr>
          <a:xfrm>
            <a:off x="1075851" y="1858249"/>
            <a:ext cx="10097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Qu’est ce que cela change lorsque l’on considère un système continu ? 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4D448549-F505-4E84-9608-0FF5DDACA632}"/>
              </a:ext>
            </a:extLst>
          </p:cNvPr>
          <p:cNvGrpSpPr>
            <a:grpSpLocks noChangeAspect="1"/>
          </p:cNvGrpSpPr>
          <p:nvPr/>
        </p:nvGrpSpPr>
        <p:grpSpPr>
          <a:xfrm>
            <a:off x="9313909" y="2851951"/>
            <a:ext cx="265111" cy="260702"/>
            <a:chOff x="3854450" y="2723386"/>
            <a:chExt cx="717550" cy="705614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F4BE1851-3DF6-4BB7-AD2C-E575329D68E1}"/>
                </a:ext>
              </a:extLst>
            </p:cNvPr>
            <p:cNvCxnSpPr/>
            <p:nvPr/>
          </p:nvCxnSpPr>
          <p:spPr>
            <a:xfrm>
              <a:off x="3854450" y="2723386"/>
              <a:ext cx="717550" cy="7056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AEA30333-ECEC-48F2-AB6D-DD04E2F9B3B0}"/>
                </a:ext>
              </a:extLst>
            </p:cNvPr>
            <p:cNvCxnSpPr/>
            <p:nvPr/>
          </p:nvCxnSpPr>
          <p:spPr>
            <a:xfrm flipV="1">
              <a:off x="3854450" y="2723386"/>
              <a:ext cx="717550" cy="6929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0E7416C9-2A6A-4AFC-9B31-E199B3B31C2A}"/>
              </a:ext>
            </a:extLst>
          </p:cNvPr>
          <p:cNvGrpSpPr>
            <a:grpSpLocks noChangeAspect="1"/>
          </p:cNvGrpSpPr>
          <p:nvPr/>
        </p:nvGrpSpPr>
        <p:grpSpPr>
          <a:xfrm>
            <a:off x="8312343" y="4669265"/>
            <a:ext cx="265111" cy="260702"/>
            <a:chOff x="3854450" y="2723386"/>
            <a:chExt cx="717550" cy="705614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889662D-7415-481E-BDE8-2C7D91BF8674}"/>
                </a:ext>
              </a:extLst>
            </p:cNvPr>
            <p:cNvCxnSpPr/>
            <p:nvPr/>
          </p:nvCxnSpPr>
          <p:spPr>
            <a:xfrm>
              <a:off x="3854450" y="2723386"/>
              <a:ext cx="717550" cy="7056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6DDBE815-FE95-42F4-8BA0-53236251CB62}"/>
                </a:ext>
              </a:extLst>
            </p:cNvPr>
            <p:cNvCxnSpPr/>
            <p:nvPr/>
          </p:nvCxnSpPr>
          <p:spPr>
            <a:xfrm flipV="1">
              <a:off x="3854450" y="2723386"/>
              <a:ext cx="717550" cy="6929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6E519A1-CC8C-4D5B-A9EF-F0C2BC24E8B8}"/>
              </a:ext>
            </a:extLst>
          </p:cNvPr>
          <p:cNvSpPr txBox="1"/>
          <p:nvPr/>
        </p:nvSpPr>
        <p:spPr>
          <a:xfrm>
            <a:off x="9575758" y="289343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13A02407-DA73-4570-BAFE-C5F63365D9FB}"/>
              </a:ext>
            </a:extLst>
          </p:cNvPr>
          <p:cNvSpPr txBox="1"/>
          <p:nvPr/>
        </p:nvSpPr>
        <p:spPr>
          <a:xfrm>
            <a:off x="8037414" y="423512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4910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0149B-4B11-4D1B-9625-BA528C39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3B1275-38D3-4F79-9191-75199E32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15</a:t>
            </a:fld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95A08DF-8018-4227-BF2F-BC047EE1FF9C}"/>
              </a:ext>
            </a:extLst>
          </p:cNvPr>
          <p:cNvSpPr txBox="1"/>
          <p:nvPr/>
        </p:nvSpPr>
        <p:spPr>
          <a:xfrm>
            <a:off x="1097280" y="1254121"/>
            <a:ext cx="581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1.3 Principe fondamental de la statique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space réservé du contenu 2">
                <a:extLst>
                  <a:ext uri="{FF2B5EF4-FFF2-40B4-BE49-F238E27FC236}">
                    <a16:creationId xmlns:a16="http://schemas.microsoft.com/office/drawing/2014/main" id="{56EF5E4F-423E-48BD-81B0-49E301373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7342"/>
                <a:ext cx="11094720" cy="36983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/>
                  <a:t>Une particule est à l’équilibre si la résultante des forces qui s’appliquent sur la particule est nulle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Théorème de la résultante statique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Théorème du moment statique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17" name="Espace réservé du contenu 2">
                <a:extLst>
                  <a:ext uri="{FF2B5EF4-FFF2-40B4-BE49-F238E27FC236}">
                    <a16:creationId xmlns:a16="http://schemas.microsoft.com/office/drawing/2014/main" id="{56EF5E4F-423E-48BD-81B0-49E301373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7342"/>
                <a:ext cx="11094720" cy="3698300"/>
              </a:xfrm>
              <a:blipFill>
                <a:blip r:embed="rId2"/>
                <a:stretch>
                  <a:fillRect l="-1374" t="-1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25509E4-E1B9-42F7-9881-C4F2121416FA}"/>
              </a:ext>
            </a:extLst>
          </p:cNvPr>
          <p:cNvGrpSpPr/>
          <p:nvPr/>
        </p:nvGrpSpPr>
        <p:grpSpPr>
          <a:xfrm>
            <a:off x="7896113" y="4189846"/>
            <a:ext cx="3108960" cy="1185245"/>
            <a:chOff x="8046720" y="4503058"/>
            <a:chExt cx="3108960" cy="1185245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45DE872-B095-49EF-B5A9-0BCAFF62EAC0}"/>
                </a:ext>
              </a:extLst>
            </p:cNvPr>
            <p:cNvSpPr txBox="1"/>
            <p:nvPr/>
          </p:nvSpPr>
          <p:spPr>
            <a:xfrm>
              <a:off x="8251115" y="4973214"/>
              <a:ext cx="2904565" cy="715089"/>
            </a:xfrm>
            <a:prstGeom prst="roundRect">
              <a:avLst>
                <a:gd name="adj" fmla="val 613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Tous les moments doivent être calculés au même point </a:t>
              </a:r>
            </a:p>
          </p:txBody>
        </p:sp>
        <p:sp>
          <p:nvSpPr>
            <p:cNvPr id="18" name="Triangle isocèle 17">
              <a:extLst>
                <a:ext uri="{FF2B5EF4-FFF2-40B4-BE49-F238E27FC236}">
                  <a16:creationId xmlns:a16="http://schemas.microsoft.com/office/drawing/2014/main" id="{3928DCE9-0B16-4055-8ED1-C4886C3803D6}"/>
                </a:ext>
              </a:extLst>
            </p:cNvPr>
            <p:cNvSpPr/>
            <p:nvPr/>
          </p:nvSpPr>
          <p:spPr>
            <a:xfrm>
              <a:off x="8046720" y="4503058"/>
              <a:ext cx="688489" cy="53788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80000" rtlCol="0" anchor="ctr"/>
            <a:lstStyle/>
            <a:p>
              <a:pPr algn="ctr"/>
              <a:r>
                <a:rPr lang="fr-FR" sz="360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15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25FEE-149A-4C94-99A3-78A5F727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E5C0B-B982-4A2C-8F63-FCBF20F2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16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123FB1-7B33-4533-A8E1-8BA4083EFE29}"/>
              </a:ext>
            </a:extLst>
          </p:cNvPr>
          <p:cNvSpPr txBox="1"/>
          <p:nvPr/>
        </p:nvSpPr>
        <p:spPr>
          <a:xfrm>
            <a:off x="1097280" y="1254121"/>
            <a:ext cx="581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1.3 Principe fondamental de la statique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2D2D291-E9E0-4832-8F2F-F2C27BC4D9FA}"/>
              </a:ext>
            </a:extLst>
          </p:cNvPr>
          <p:cNvCxnSpPr/>
          <p:nvPr/>
        </p:nvCxnSpPr>
        <p:spPr>
          <a:xfrm>
            <a:off x="934743" y="4015146"/>
            <a:ext cx="7269933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F697B47-68F0-4333-81BF-7E72A2DA29FB}"/>
              </a:ext>
            </a:extLst>
          </p:cNvPr>
          <p:cNvSpPr txBox="1"/>
          <p:nvPr/>
        </p:nvSpPr>
        <p:spPr>
          <a:xfrm>
            <a:off x="4287106" y="332357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A624889-D2B6-42A2-A4C1-3C733C935F9B}"/>
              </a:ext>
            </a:extLst>
          </p:cNvPr>
          <p:cNvGrpSpPr>
            <a:grpSpLocks noChangeAspect="1"/>
          </p:cNvGrpSpPr>
          <p:nvPr/>
        </p:nvGrpSpPr>
        <p:grpSpPr>
          <a:xfrm>
            <a:off x="4370590" y="3864892"/>
            <a:ext cx="324000" cy="318612"/>
            <a:chOff x="3854450" y="2723386"/>
            <a:chExt cx="717550" cy="705614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C86E10AC-ACE5-4013-95DE-EFA2CD7D3DBA}"/>
                </a:ext>
              </a:extLst>
            </p:cNvPr>
            <p:cNvCxnSpPr/>
            <p:nvPr/>
          </p:nvCxnSpPr>
          <p:spPr>
            <a:xfrm>
              <a:off x="3854450" y="2723386"/>
              <a:ext cx="717550" cy="7056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2341C73-6B96-49E0-BA97-A869A085D516}"/>
                </a:ext>
              </a:extLst>
            </p:cNvPr>
            <p:cNvCxnSpPr/>
            <p:nvPr/>
          </p:nvCxnSpPr>
          <p:spPr>
            <a:xfrm flipV="1">
              <a:off x="3854450" y="2723386"/>
              <a:ext cx="717550" cy="6929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B95DD43F-7493-4B29-9230-21D96B7835DA}"/>
              </a:ext>
            </a:extLst>
          </p:cNvPr>
          <p:cNvSpPr txBox="1"/>
          <p:nvPr/>
        </p:nvSpPr>
        <p:spPr>
          <a:xfrm>
            <a:off x="393480" y="360840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28F97A2-E7FA-481E-8B43-584863FFF1A7}"/>
              </a:ext>
            </a:extLst>
          </p:cNvPr>
          <p:cNvGrpSpPr>
            <a:grpSpLocks noChangeAspect="1"/>
          </p:cNvGrpSpPr>
          <p:nvPr/>
        </p:nvGrpSpPr>
        <p:grpSpPr>
          <a:xfrm>
            <a:off x="769220" y="3839234"/>
            <a:ext cx="324000" cy="318612"/>
            <a:chOff x="3854450" y="2723386"/>
            <a:chExt cx="717550" cy="705614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B9A780A5-C07B-4A34-88F7-7C4374633568}"/>
                </a:ext>
              </a:extLst>
            </p:cNvPr>
            <p:cNvCxnSpPr/>
            <p:nvPr/>
          </p:nvCxnSpPr>
          <p:spPr>
            <a:xfrm>
              <a:off x="3854450" y="2723386"/>
              <a:ext cx="717550" cy="7056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93F82755-C15A-4D05-BA13-386D20056A69}"/>
                </a:ext>
              </a:extLst>
            </p:cNvPr>
            <p:cNvCxnSpPr/>
            <p:nvPr/>
          </p:nvCxnSpPr>
          <p:spPr>
            <a:xfrm flipV="1">
              <a:off x="3854450" y="2723386"/>
              <a:ext cx="717550" cy="6929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94C2DB2-8DA5-48EB-9512-7651A09FCE81}"/>
              </a:ext>
            </a:extLst>
          </p:cNvPr>
          <p:cNvGrpSpPr>
            <a:grpSpLocks noChangeAspect="1"/>
          </p:cNvGrpSpPr>
          <p:nvPr/>
        </p:nvGrpSpPr>
        <p:grpSpPr>
          <a:xfrm>
            <a:off x="8022353" y="3855840"/>
            <a:ext cx="324000" cy="318612"/>
            <a:chOff x="3854450" y="2723386"/>
            <a:chExt cx="717550" cy="705614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24D99A9F-A006-49ED-8420-D82C75D9A2E0}"/>
                </a:ext>
              </a:extLst>
            </p:cNvPr>
            <p:cNvCxnSpPr/>
            <p:nvPr/>
          </p:nvCxnSpPr>
          <p:spPr>
            <a:xfrm>
              <a:off x="3854450" y="2723386"/>
              <a:ext cx="717550" cy="7056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441D6BB8-7FBB-4397-A64D-57C8E7762819}"/>
                </a:ext>
              </a:extLst>
            </p:cNvPr>
            <p:cNvCxnSpPr/>
            <p:nvPr/>
          </p:nvCxnSpPr>
          <p:spPr>
            <a:xfrm flipV="1">
              <a:off x="3854450" y="2723386"/>
              <a:ext cx="717550" cy="6929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5E861172-229C-4DBE-9ABA-39BC34FE24AD}"/>
              </a:ext>
            </a:extLst>
          </p:cNvPr>
          <p:cNvSpPr txBox="1"/>
          <p:nvPr/>
        </p:nvSpPr>
        <p:spPr>
          <a:xfrm>
            <a:off x="8470101" y="356460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3208104-27E9-4F07-AE15-259B0CA78012}"/>
              </a:ext>
            </a:extLst>
          </p:cNvPr>
          <p:cNvCxnSpPr/>
          <p:nvPr/>
        </p:nvCxnSpPr>
        <p:spPr>
          <a:xfrm>
            <a:off x="8184353" y="2177843"/>
            <a:ext cx="0" cy="180000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5AB3C94-BBB5-456C-A4F5-D45F23488967}"/>
              </a:ext>
            </a:extLst>
          </p:cNvPr>
          <p:cNvCxnSpPr/>
          <p:nvPr/>
        </p:nvCxnSpPr>
        <p:spPr>
          <a:xfrm>
            <a:off x="931220" y="2884796"/>
            <a:ext cx="0" cy="108000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6216D12-185F-4CE1-891D-350AEE71EC32}"/>
                  </a:ext>
                </a:extLst>
              </p:cNvPr>
              <p:cNvSpPr txBox="1"/>
              <p:nvPr/>
            </p:nvSpPr>
            <p:spPr>
              <a:xfrm>
                <a:off x="7935531" y="1636274"/>
                <a:ext cx="106913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6216D12-185F-4CE1-891D-350AEE71E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531" y="1636274"/>
                <a:ext cx="1069139" cy="310598"/>
              </a:xfrm>
              <a:prstGeom prst="rect">
                <a:avLst/>
              </a:prstGeom>
              <a:blipFill>
                <a:blip r:embed="rId2"/>
                <a:stretch>
                  <a:fillRect l="-5143" t="-29412" r="-32571" b="-2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1F8E4328-A316-4E14-9EC2-2CAA7353468F}"/>
                  </a:ext>
                </a:extLst>
              </p:cNvPr>
              <p:cNvSpPr txBox="1"/>
              <p:nvPr/>
            </p:nvSpPr>
            <p:spPr>
              <a:xfrm>
                <a:off x="931220" y="2313638"/>
                <a:ext cx="924997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1F8E4328-A316-4E14-9EC2-2CAA73534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20" y="2313638"/>
                <a:ext cx="924997" cy="310598"/>
              </a:xfrm>
              <a:prstGeom prst="rect">
                <a:avLst/>
              </a:prstGeom>
              <a:blipFill>
                <a:blip r:embed="rId3"/>
                <a:stretch>
                  <a:fillRect l="-5960" t="-32000" r="-37748" b="-2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7D2686E-2A53-42A3-870C-6D94130DD906}"/>
              </a:ext>
            </a:extLst>
          </p:cNvPr>
          <p:cNvCxnSpPr/>
          <p:nvPr/>
        </p:nvCxnSpPr>
        <p:spPr>
          <a:xfrm>
            <a:off x="931220" y="2023928"/>
            <a:ext cx="0" cy="34855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E211375-A1DC-49B1-AF47-51CB145417FC}"/>
              </a:ext>
            </a:extLst>
          </p:cNvPr>
          <p:cNvCxnSpPr/>
          <p:nvPr/>
        </p:nvCxnSpPr>
        <p:spPr>
          <a:xfrm>
            <a:off x="4532590" y="3146558"/>
            <a:ext cx="0" cy="23448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BDEBAC3-7C98-4D5D-AFDF-903E582DA7A4}"/>
              </a:ext>
            </a:extLst>
          </p:cNvPr>
          <p:cNvCxnSpPr/>
          <p:nvPr/>
        </p:nvCxnSpPr>
        <p:spPr>
          <a:xfrm>
            <a:off x="8184353" y="2223104"/>
            <a:ext cx="0" cy="3385996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F9C0C8F-16B3-42BC-9086-84F77CF7893D}"/>
              </a:ext>
            </a:extLst>
          </p:cNvPr>
          <p:cNvCxnSpPr/>
          <p:nvPr/>
        </p:nvCxnSpPr>
        <p:spPr>
          <a:xfrm>
            <a:off x="1047955" y="4966301"/>
            <a:ext cx="3397628" cy="18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64BA0A4-F718-4E3E-81D5-34D79CEF191D}"/>
              </a:ext>
            </a:extLst>
          </p:cNvPr>
          <p:cNvCxnSpPr/>
          <p:nvPr/>
        </p:nvCxnSpPr>
        <p:spPr>
          <a:xfrm>
            <a:off x="4616211" y="4984064"/>
            <a:ext cx="3397628" cy="18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656EA7C-4A05-4125-A74A-0C7B4088FF9A}"/>
                  </a:ext>
                </a:extLst>
              </p:cNvPr>
              <p:cNvSpPr txBox="1"/>
              <p:nvPr/>
            </p:nvSpPr>
            <p:spPr>
              <a:xfrm>
                <a:off x="2391846" y="4622176"/>
                <a:ext cx="297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656EA7C-4A05-4125-A74A-0C7B4088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846" y="4622176"/>
                <a:ext cx="297902" cy="276999"/>
              </a:xfrm>
              <a:prstGeom prst="rect">
                <a:avLst/>
              </a:prstGeom>
              <a:blipFill>
                <a:blip r:embed="rId4"/>
                <a:stretch>
                  <a:fillRect l="-20408" r="-816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E0EF4BC-BDE7-48E7-97A2-F6CB7BBFA9D7}"/>
                  </a:ext>
                </a:extLst>
              </p:cNvPr>
              <p:cNvSpPr txBox="1"/>
              <p:nvPr/>
            </p:nvSpPr>
            <p:spPr>
              <a:xfrm>
                <a:off x="6341510" y="4635632"/>
                <a:ext cx="313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E0EF4BC-BDE7-48E7-97A2-F6CB7BBFA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510" y="4635632"/>
                <a:ext cx="313804" cy="276999"/>
              </a:xfrm>
              <a:prstGeom prst="rect">
                <a:avLst/>
              </a:prstGeom>
              <a:blipFill>
                <a:blip r:embed="rId5"/>
                <a:stretch>
                  <a:fillRect l="-19231" r="-5769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BB989D1F-4AC6-4496-8BFE-73F3037A7E21}"/>
              </a:ext>
            </a:extLst>
          </p:cNvPr>
          <p:cNvSpPr/>
          <p:nvPr/>
        </p:nvSpPr>
        <p:spPr>
          <a:xfrm>
            <a:off x="4274566" y="4032993"/>
            <a:ext cx="516047" cy="4984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DDAF9872-A02D-41B1-8E96-BC89E107659D}"/>
              </a:ext>
            </a:extLst>
          </p:cNvPr>
          <p:cNvGrpSpPr/>
          <p:nvPr/>
        </p:nvGrpSpPr>
        <p:grpSpPr>
          <a:xfrm>
            <a:off x="9422546" y="1914769"/>
            <a:ext cx="2557272" cy="3694331"/>
            <a:chOff x="9282433" y="2023928"/>
            <a:chExt cx="2557272" cy="3694331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51F4D550-1FB2-4630-A189-FE245D16E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2433" y="2023928"/>
              <a:ext cx="2557272" cy="3048000"/>
            </a:xfrm>
            <a:prstGeom prst="rect">
              <a:avLst/>
            </a:prstGeom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E72D28B4-EED3-4502-9F05-7DB6CCA9529E}"/>
                </a:ext>
              </a:extLst>
            </p:cNvPr>
            <p:cNvSpPr txBox="1"/>
            <p:nvPr/>
          </p:nvSpPr>
          <p:spPr>
            <a:xfrm>
              <a:off x="9282433" y="5071928"/>
              <a:ext cx="25536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Principe de la balance romaine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048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DA273-A1CA-4A79-908E-AB6FE832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21BE6C-CBE0-403E-8563-A32A9C41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17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D289C8-91DC-46A6-A5A7-8284732F02EE}"/>
              </a:ext>
            </a:extLst>
          </p:cNvPr>
          <p:cNvSpPr txBox="1"/>
          <p:nvPr/>
        </p:nvSpPr>
        <p:spPr>
          <a:xfrm>
            <a:off x="1097280" y="1254121"/>
            <a:ext cx="587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1.4 Efforts extérieurs, efforts de liaisons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DC67DE02-23E8-4309-8425-A2A146B633ED}"/>
              </a:ext>
            </a:extLst>
          </p:cNvPr>
          <p:cNvSpPr/>
          <p:nvPr/>
        </p:nvSpPr>
        <p:spPr>
          <a:xfrm>
            <a:off x="4486851" y="3157990"/>
            <a:ext cx="2894928" cy="2199162"/>
          </a:xfrm>
          <a:custGeom>
            <a:avLst/>
            <a:gdLst>
              <a:gd name="connsiteX0" fmla="*/ 28536 w 2894928"/>
              <a:gd name="connsiteY0" fmla="*/ 766749 h 2199162"/>
              <a:gd name="connsiteX1" fmla="*/ 318247 w 2894928"/>
              <a:gd name="connsiteY1" fmla="*/ 87740 h 2199162"/>
              <a:gd name="connsiteX2" fmla="*/ 1341289 w 2894928"/>
              <a:gd name="connsiteY2" fmla="*/ 142060 h 2199162"/>
              <a:gd name="connsiteX3" fmla="*/ 1803015 w 2894928"/>
              <a:gd name="connsiteY3" fmla="*/ 1300904 h 2199162"/>
              <a:gd name="connsiteX4" fmla="*/ 2617827 w 2894928"/>
              <a:gd name="connsiteY4" fmla="*/ 1011193 h 2199162"/>
              <a:gd name="connsiteX5" fmla="*/ 2771736 w 2894928"/>
              <a:gd name="connsiteY5" fmla="*/ 2179090 h 2199162"/>
              <a:gd name="connsiteX6" fmla="*/ 906722 w 2894928"/>
              <a:gd name="connsiteY6" fmla="*/ 1681149 h 2199162"/>
              <a:gd name="connsiteX7" fmla="*/ 28536 w 2894928"/>
              <a:gd name="connsiteY7" fmla="*/ 766749 h 21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4928" h="2199162">
                <a:moveTo>
                  <a:pt x="28536" y="766749"/>
                </a:moveTo>
                <a:cubicBezTo>
                  <a:pt x="-69543" y="501181"/>
                  <a:pt x="99455" y="191855"/>
                  <a:pt x="318247" y="87740"/>
                </a:cubicBezTo>
                <a:cubicBezTo>
                  <a:pt x="537039" y="-16375"/>
                  <a:pt x="1093828" y="-60134"/>
                  <a:pt x="1341289" y="142060"/>
                </a:cubicBezTo>
                <a:cubicBezTo>
                  <a:pt x="1588750" y="344254"/>
                  <a:pt x="1590259" y="1156049"/>
                  <a:pt x="1803015" y="1300904"/>
                </a:cubicBezTo>
                <a:cubicBezTo>
                  <a:pt x="2015771" y="1445759"/>
                  <a:pt x="2456374" y="864829"/>
                  <a:pt x="2617827" y="1011193"/>
                </a:cubicBezTo>
                <a:cubicBezTo>
                  <a:pt x="2779280" y="1157557"/>
                  <a:pt x="3056920" y="2067431"/>
                  <a:pt x="2771736" y="2179090"/>
                </a:cubicBezTo>
                <a:cubicBezTo>
                  <a:pt x="2486552" y="2290749"/>
                  <a:pt x="1362413" y="1910503"/>
                  <a:pt x="906722" y="1681149"/>
                </a:cubicBezTo>
                <a:cubicBezTo>
                  <a:pt x="451031" y="1451795"/>
                  <a:pt x="126615" y="1032317"/>
                  <a:pt x="28536" y="76674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73A00927-1759-45AE-A48C-4A9E49BBEAD2}"/>
              </a:ext>
            </a:extLst>
          </p:cNvPr>
          <p:cNvSpPr/>
          <p:nvPr/>
        </p:nvSpPr>
        <p:spPr>
          <a:xfrm>
            <a:off x="2118627" y="2689852"/>
            <a:ext cx="2368224" cy="1751774"/>
          </a:xfrm>
          <a:custGeom>
            <a:avLst/>
            <a:gdLst>
              <a:gd name="connsiteX0" fmla="*/ 28536 w 2894928"/>
              <a:gd name="connsiteY0" fmla="*/ 766749 h 2199162"/>
              <a:gd name="connsiteX1" fmla="*/ 318247 w 2894928"/>
              <a:gd name="connsiteY1" fmla="*/ 87740 h 2199162"/>
              <a:gd name="connsiteX2" fmla="*/ 1341289 w 2894928"/>
              <a:gd name="connsiteY2" fmla="*/ 142060 h 2199162"/>
              <a:gd name="connsiteX3" fmla="*/ 1803015 w 2894928"/>
              <a:gd name="connsiteY3" fmla="*/ 1300904 h 2199162"/>
              <a:gd name="connsiteX4" fmla="*/ 2617827 w 2894928"/>
              <a:gd name="connsiteY4" fmla="*/ 1011193 h 2199162"/>
              <a:gd name="connsiteX5" fmla="*/ 2771736 w 2894928"/>
              <a:gd name="connsiteY5" fmla="*/ 2179090 h 2199162"/>
              <a:gd name="connsiteX6" fmla="*/ 906722 w 2894928"/>
              <a:gd name="connsiteY6" fmla="*/ 1681149 h 2199162"/>
              <a:gd name="connsiteX7" fmla="*/ 28536 w 2894928"/>
              <a:gd name="connsiteY7" fmla="*/ 766749 h 2199162"/>
              <a:gd name="connsiteX0" fmla="*/ 25385 w 2891777"/>
              <a:gd name="connsiteY0" fmla="*/ 679150 h 2111563"/>
              <a:gd name="connsiteX1" fmla="*/ 315096 w 2891777"/>
              <a:gd name="connsiteY1" fmla="*/ 141 h 2111563"/>
              <a:gd name="connsiteX2" fmla="*/ 1120855 w 2891777"/>
              <a:gd name="connsiteY2" fmla="*/ 624829 h 2111563"/>
              <a:gd name="connsiteX3" fmla="*/ 1799864 w 2891777"/>
              <a:gd name="connsiteY3" fmla="*/ 1213305 h 2111563"/>
              <a:gd name="connsiteX4" fmla="*/ 2614676 w 2891777"/>
              <a:gd name="connsiteY4" fmla="*/ 923594 h 2111563"/>
              <a:gd name="connsiteX5" fmla="*/ 2768585 w 2891777"/>
              <a:gd name="connsiteY5" fmla="*/ 2091491 h 2111563"/>
              <a:gd name="connsiteX6" fmla="*/ 903571 w 2891777"/>
              <a:gd name="connsiteY6" fmla="*/ 1593550 h 2111563"/>
              <a:gd name="connsiteX7" fmla="*/ 25385 w 2891777"/>
              <a:gd name="connsiteY7" fmla="*/ 679150 h 2111563"/>
              <a:gd name="connsiteX0" fmla="*/ 25385 w 2910868"/>
              <a:gd name="connsiteY0" fmla="*/ 817076 h 2249489"/>
              <a:gd name="connsiteX1" fmla="*/ 315096 w 2910868"/>
              <a:gd name="connsiteY1" fmla="*/ 138067 h 2249489"/>
              <a:gd name="connsiteX2" fmla="*/ 1120855 w 2910868"/>
              <a:gd name="connsiteY2" fmla="*/ 762755 h 2249489"/>
              <a:gd name="connsiteX3" fmla="*/ 1283816 w 2910868"/>
              <a:gd name="connsiteY3" fmla="*/ 2264 h 2249489"/>
              <a:gd name="connsiteX4" fmla="*/ 2614676 w 2910868"/>
              <a:gd name="connsiteY4" fmla="*/ 1061520 h 2249489"/>
              <a:gd name="connsiteX5" fmla="*/ 2768585 w 2910868"/>
              <a:gd name="connsiteY5" fmla="*/ 2229417 h 2249489"/>
              <a:gd name="connsiteX6" fmla="*/ 903571 w 2910868"/>
              <a:gd name="connsiteY6" fmla="*/ 1731476 h 2249489"/>
              <a:gd name="connsiteX7" fmla="*/ 25385 w 2910868"/>
              <a:gd name="connsiteY7" fmla="*/ 817076 h 2249489"/>
              <a:gd name="connsiteX0" fmla="*/ 25385 w 2623207"/>
              <a:gd name="connsiteY0" fmla="*/ 817076 h 1743619"/>
              <a:gd name="connsiteX1" fmla="*/ 315096 w 2623207"/>
              <a:gd name="connsiteY1" fmla="*/ 138067 h 1743619"/>
              <a:gd name="connsiteX2" fmla="*/ 1120855 w 2623207"/>
              <a:gd name="connsiteY2" fmla="*/ 762755 h 1743619"/>
              <a:gd name="connsiteX3" fmla="*/ 1283816 w 2623207"/>
              <a:gd name="connsiteY3" fmla="*/ 2264 h 1743619"/>
              <a:gd name="connsiteX4" fmla="*/ 2614676 w 2623207"/>
              <a:gd name="connsiteY4" fmla="*/ 1061520 h 1743619"/>
              <a:gd name="connsiteX5" fmla="*/ 1808918 w 2623207"/>
              <a:gd name="connsiteY5" fmla="*/ 1324070 h 1743619"/>
              <a:gd name="connsiteX6" fmla="*/ 903571 w 2623207"/>
              <a:gd name="connsiteY6" fmla="*/ 1731476 h 1743619"/>
              <a:gd name="connsiteX7" fmla="*/ 25385 w 2623207"/>
              <a:gd name="connsiteY7" fmla="*/ 817076 h 1743619"/>
              <a:gd name="connsiteX0" fmla="*/ 22884 w 2620706"/>
              <a:gd name="connsiteY0" fmla="*/ 833742 h 1760285"/>
              <a:gd name="connsiteX1" fmla="*/ 312595 w 2620706"/>
              <a:gd name="connsiteY1" fmla="*/ 154733 h 1760285"/>
              <a:gd name="connsiteX2" fmla="*/ 910124 w 2620706"/>
              <a:gd name="connsiteY2" fmla="*/ 381068 h 1760285"/>
              <a:gd name="connsiteX3" fmla="*/ 1281315 w 2620706"/>
              <a:gd name="connsiteY3" fmla="*/ 18930 h 1760285"/>
              <a:gd name="connsiteX4" fmla="*/ 2612175 w 2620706"/>
              <a:gd name="connsiteY4" fmla="*/ 1078186 h 1760285"/>
              <a:gd name="connsiteX5" fmla="*/ 1806417 w 2620706"/>
              <a:gd name="connsiteY5" fmla="*/ 1340736 h 1760285"/>
              <a:gd name="connsiteX6" fmla="*/ 901070 w 2620706"/>
              <a:gd name="connsiteY6" fmla="*/ 1748142 h 1760285"/>
              <a:gd name="connsiteX7" fmla="*/ 22884 w 2620706"/>
              <a:gd name="connsiteY7" fmla="*/ 833742 h 1760285"/>
              <a:gd name="connsiteX0" fmla="*/ 87273 w 2368224"/>
              <a:gd name="connsiteY0" fmla="*/ 1087239 h 1751774"/>
              <a:gd name="connsiteX1" fmla="*/ 60113 w 2368224"/>
              <a:gd name="connsiteY1" fmla="*/ 154733 h 1751774"/>
              <a:gd name="connsiteX2" fmla="*/ 657642 w 2368224"/>
              <a:gd name="connsiteY2" fmla="*/ 381068 h 1751774"/>
              <a:gd name="connsiteX3" fmla="*/ 1028833 w 2368224"/>
              <a:gd name="connsiteY3" fmla="*/ 18930 h 1751774"/>
              <a:gd name="connsiteX4" fmla="*/ 2359693 w 2368224"/>
              <a:gd name="connsiteY4" fmla="*/ 1078186 h 1751774"/>
              <a:gd name="connsiteX5" fmla="*/ 1553935 w 2368224"/>
              <a:gd name="connsiteY5" fmla="*/ 1340736 h 1751774"/>
              <a:gd name="connsiteX6" fmla="*/ 648588 w 2368224"/>
              <a:gd name="connsiteY6" fmla="*/ 1748142 h 1751774"/>
              <a:gd name="connsiteX7" fmla="*/ 87273 w 2368224"/>
              <a:gd name="connsiteY7" fmla="*/ 1087239 h 175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8224" h="1751774">
                <a:moveTo>
                  <a:pt x="87273" y="1087239"/>
                </a:moveTo>
                <a:cubicBezTo>
                  <a:pt x="-10806" y="821671"/>
                  <a:pt x="-34948" y="272428"/>
                  <a:pt x="60113" y="154733"/>
                </a:cubicBezTo>
                <a:cubicBezTo>
                  <a:pt x="155174" y="37038"/>
                  <a:pt x="496189" y="403702"/>
                  <a:pt x="657642" y="381068"/>
                </a:cubicBezTo>
                <a:cubicBezTo>
                  <a:pt x="819095" y="358434"/>
                  <a:pt x="745158" y="-97256"/>
                  <a:pt x="1028833" y="18930"/>
                </a:cubicBezTo>
                <a:cubicBezTo>
                  <a:pt x="1312508" y="135116"/>
                  <a:pt x="2272176" y="857885"/>
                  <a:pt x="2359693" y="1078186"/>
                </a:cubicBezTo>
                <a:cubicBezTo>
                  <a:pt x="2447210" y="1298487"/>
                  <a:pt x="1839119" y="1229077"/>
                  <a:pt x="1553935" y="1340736"/>
                </a:cubicBezTo>
                <a:cubicBezTo>
                  <a:pt x="1268751" y="1452395"/>
                  <a:pt x="893031" y="1790391"/>
                  <a:pt x="648588" y="1748142"/>
                </a:cubicBezTo>
                <a:cubicBezTo>
                  <a:pt x="404145" y="1705893"/>
                  <a:pt x="185352" y="1352807"/>
                  <a:pt x="87273" y="108723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S1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D865CBCB-5852-4063-A8E2-9F2F92E9C2C0}"/>
              </a:ext>
            </a:extLst>
          </p:cNvPr>
          <p:cNvSpPr/>
          <p:nvPr/>
        </p:nvSpPr>
        <p:spPr>
          <a:xfrm>
            <a:off x="6651863" y="2689852"/>
            <a:ext cx="2335280" cy="1687719"/>
          </a:xfrm>
          <a:custGeom>
            <a:avLst/>
            <a:gdLst>
              <a:gd name="connsiteX0" fmla="*/ 28536 w 2894928"/>
              <a:gd name="connsiteY0" fmla="*/ 766749 h 2199162"/>
              <a:gd name="connsiteX1" fmla="*/ 318247 w 2894928"/>
              <a:gd name="connsiteY1" fmla="*/ 87740 h 2199162"/>
              <a:gd name="connsiteX2" fmla="*/ 1341289 w 2894928"/>
              <a:gd name="connsiteY2" fmla="*/ 142060 h 2199162"/>
              <a:gd name="connsiteX3" fmla="*/ 1803015 w 2894928"/>
              <a:gd name="connsiteY3" fmla="*/ 1300904 h 2199162"/>
              <a:gd name="connsiteX4" fmla="*/ 2617827 w 2894928"/>
              <a:gd name="connsiteY4" fmla="*/ 1011193 h 2199162"/>
              <a:gd name="connsiteX5" fmla="*/ 2771736 w 2894928"/>
              <a:gd name="connsiteY5" fmla="*/ 2179090 h 2199162"/>
              <a:gd name="connsiteX6" fmla="*/ 906722 w 2894928"/>
              <a:gd name="connsiteY6" fmla="*/ 1681149 h 2199162"/>
              <a:gd name="connsiteX7" fmla="*/ 28536 w 2894928"/>
              <a:gd name="connsiteY7" fmla="*/ 766749 h 2199162"/>
              <a:gd name="connsiteX0" fmla="*/ 28536 w 2878561"/>
              <a:gd name="connsiteY0" fmla="*/ 719066 h 2151479"/>
              <a:gd name="connsiteX1" fmla="*/ 318247 w 2878561"/>
              <a:gd name="connsiteY1" fmla="*/ 40057 h 2151479"/>
              <a:gd name="connsiteX2" fmla="*/ 1341289 w 2878561"/>
              <a:gd name="connsiteY2" fmla="*/ 94377 h 2151479"/>
              <a:gd name="connsiteX3" fmla="*/ 2346223 w 2878561"/>
              <a:gd name="connsiteY3" fmla="*/ 221126 h 2151479"/>
              <a:gd name="connsiteX4" fmla="*/ 2617827 w 2878561"/>
              <a:gd name="connsiteY4" fmla="*/ 963510 h 2151479"/>
              <a:gd name="connsiteX5" fmla="*/ 2771736 w 2878561"/>
              <a:gd name="connsiteY5" fmla="*/ 2131407 h 2151479"/>
              <a:gd name="connsiteX6" fmla="*/ 906722 w 2878561"/>
              <a:gd name="connsiteY6" fmla="*/ 1633466 h 2151479"/>
              <a:gd name="connsiteX7" fmla="*/ 28536 w 2878561"/>
              <a:gd name="connsiteY7" fmla="*/ 719066 h 2151479"/>
              <a:gd name="connsiteX0" fmla="*/ 28536 w 2626782"/>
              <a:gd name="connsiteY0" fmla="*/ 719066 h 1687749"/>
              <a:gd name="connsiteX1" fmla="*/ 318247 w 2626782"/>
              <a:gd name="connsiteY1" fmla="*/ 40057 h 1687749"/>
              <a:gd name="connsiteX2" fmla="*/ 1341289 w 2626782"/>
              <a:gd name="connsiteY2" fmla="*/ 94377 h 1687749"/>
              <a:gd name="connsiteX3" fmla="*/ 2346223 w 2626782"/>
              <a:gd name="connsiteY3" fmla="*/ 221126 h 1687749"/>
              <a:gd name="connsiteX4" fmla="*/ 2617827 w 2626782"/>
              <a:gd name="connsiteY4" fmla="*/ 963510 h 1687749"/>
              <a:gd name="connsiteX5" fmla="*/ 2101779 w 2626782"/>
              <a:gd name="connsiteY5" fmla="*/ 1515771 h 1687749"/>
              <a:gd name="connsiteX6" fmla="*/ 906722 w 2626782"/>
              <a:gd name="connsiteY6" fmla="*/ 1633466 h 1687749"/>
              <a:gd name="connsiteX7" fmla="*/ 28536 w 2626782"/>
              <a:gd name="connsiteY7" fmla="*/ 719066 h 1687749"/>
              <a:gd name="connsiteX0" fmla="*/ 325509 w 2335280"/>
              <a:gd name="connsiteY0" fmla="*/ 816184 h 1687719"/>
              <a:gd name="connsiteX1" fmla="*/ 26745 w 2335280"/>
              <a:gd name="connsiteY1" fmla="*/ 46640 h 1687719"/>
              <a:gd name="connsiteX2" fmla="*/ 1049787 w 2335280"/>
              <a:gd name="connsiteY2" fmla="*/ 100960 h 1687719"/>
              <a:gd name="connsiteX3" fmla="*/ 2054721 w 2335280"/>
              <a:gd name="connsiteY3" fmla="*/ 227709 h 1687719"/>
              <a:gd name="connsiteX4" fmla="*/ 2326325 w 2335280"/>
              <a:gd name="connsiteY4" fmla="*/ 970093 h 1687719"/>
              <a:gd name="connsiteX5" fmla="*/ 1810277 w 2335280"/>
              <a:gd name="connsiteY5" fmla="*/ 1522354 h 1687719"/>
              <a:gd name="connsiteX6" fmla="*/ 615220 w 2335280"/>
              <a:gd name="connsiteY6" fmla="*/ 1640049 h 1687719"/>
              <a:gd name="connsiteX7" fmla="*/ 325509 w 2335280"/>
              <a:gd name="connsiteY7" fmla="*/ 816184 h 168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80" h="1687719">
                <a:moveTo>
                  <a:pt x="325509" y="816184"/>
                </a:moveTo>
                <a:cubicBezTo>
                  <a:pt x="227430" y="550616"/>
                  <a:pt x="-93968" y="165844"/>
                  <a:pt x="26745" y="46640"/>
                </a:cubicBezTo>
                <a:cubicBezTo>
                  <a:pt x="147458" y="-72564"/>
                  <a:pt x="711791" y="70782"/>
                  <a:pt x="1049787" y="100960"/>
                </a:cubicBezTo>
                <a:cubicBezTo>
                  <a:pt x="1387783" y="131138"/>
                  <a:pt x="1841965" y="82854"/>
                  <a:pt x="2054721" y="227709"/>
                </a:cubicBezTo>
                <a:cubicBezTo>
                  <a:pt x="2267477" y="372564"/>
                  <a:pt x="2367066" y="754319"/>
                  <a:pt x="2326325" y="970093"/>
                </a:cubicBezTo>
                <a:cubicBezTo>
                  <a:pt x="2285584" y="1185867"/>
                  <a:pt x="2095461" y="1410695"/>
                  <a:pt x="1810277" y="1522354"/>
                </a:cubicBezTo>
                <a:cubicBezTo>
                  <a:pt x="1525093" y="1634013"/>
                  <a:pt x="862681" y="1757744"/>
                  <a:pt x="615220" y="1640049"/>
                </a:cubicBezTo>
                <a:cubicBezTo>
                  <a:pt x="367759" y="1522354"/>
                  <a:pt x="423588" y="1081752"/>
                  <a:pt x="325509" y="81618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S2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8954202-A053-426B-BF75-2667C550B25A}"/>
              </a:ext>
            </a:extLst>
          </p:cNvPr>
          <p:cNvGrpSpPr>
            <a:grpSpLocks noChangeAspect="1"/>
          </p:cNvGrpSpPr>
          <p:nvPr/>
        </p:nvGrpSpPr>
        <p:grpSpPr>
          <a:xfrm>
            <a:off x="4405851" y="3735943"/>
            <a:ext cx="162000" cy="159306"/>
            <a:chOff x="3854450" y="2723386"/>
            <a:chExt cx="717550" cy="705614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BBFBDE1F-2066-407F-9988-D5E0A9435D02}"/>
                </a:ext>
              </a:extLst>
            </p:cNvPr>
            <p:cNvCxnSpPr/>
            <p:nvPr/>
          </p:nvCxnSpPr>
          <p:spPr>
            <a:xfrm>
              <a:off x="3854450" y="2723386"/>
              <a:ext cx="717550" cy="7056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961085C-3795-4B51-99E0-71FBACCCD1CB}"/>
                </a:ext>
              </a:extLst>
            </p:cNvPr>
            <p:cNvCxnSpPr/>
            <p:nvPr/>
          </p:nvCxnSpPr>
          <p:spPr>
            <a:xfrm flipV="1">
              <a:off x="3854450" y="2723386"/>
              <a:ext cx="717550" cy="6929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08D2BD2-7618-4CDE-8FAE-71BFC288F686}"/>
              </a:ext>
            </a:extLst>
          </p:cNvPr>
          <p:cNvCxnSpPr/>
          <p:nvPr/>
        </p:nvCxnSpPr>
        <p:spPr>
          <a:xfrm>
            <a:off x="3375982" y="2984288"/>
            <a:ext cx="1066081" cy="795096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26EA31A-5C1C-43B3-8AE9-2D93411F1F6F}"/>
                  </a:ext>
                </a:extLst>
              </p:cNvPr>
              <p:cNvSpPr txBox="1"/>
              <p:nvPr/>
            </p:nvSpPr>
            <p:spPr>
              <a:xfrm>
                <a:off x="3433881" y="3321541"/>
                <a:ext cx="30046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26EA31A-5C1C-43B3-8AE9-2D93411F1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81" y="3321541"/>
                <a:ext cx="300467" cy="345159"/>
              </a:xfrm>
              <a:prstGeom prst="rect">
                <a:avLst/>
              </a:prstGeom>
              <a:blipFill>
                <a:blip r:embed="rId2"/>
                <a:stretch>
                  <a:fillRect l="-18000" r="-6000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21EAE7CB-5FD9-46D7-B407-742E24682989}"/>
              </a:ext>
            </a:extLst>
          </p:cNvPr>
          <p:cNvSpPr/>
          <p:nvPr/>
        </p:nvSpPr>
        <p:spPr>
          <a:xfrm>
            <a:off x="4081774" y="3420240"/>
            <a:ext cx="810153" cy="760497"/>
          </a:xfrm>
          <a:prstGeom prst="arc">
            <a:avLst>
              <a:gd name="adj1" fmla="val 8227054"/>
              <a:gd name="adj2" fmla="val 2586089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0DC4AF5-1FE0-4A37-9396-2F6846C8A72F}"/>
                  </a:ext>
                </a:extLst>
              </p:cNvPr>
              <p:cNvSpPr txBox="1"/>
              <p:nvPr/>
            </p:nvSpPr>
            <p:spPr>
              <a:xfrm>
                <a:off x="4286166" y="2985410"/>
                <a:ext cx="374398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0DC4AF5-1FE0-4A37-9396-2F6846C8A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166" y="2985410"/>
                <a:ext cx="374398" cy="345159"/>
              </a:xfrm>
              <a:prstGeom prst="rect">
                <a:avLst/>
              </a:prstGeom>
              <a:blipFill>
                <a:blip r:embed="rId3"/>
                <a:stretch>
                  <a:fillRect l="-14516" r="-6452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e 15">
            <a:extLst>
              <a:ext uri="{FF2B5EF4-FFF2-40B4-BE49-F238E27FC236}">
                <a16:creationId xmlns:a16="http://schemas.microsoft.com/office/drawing/2014/main" id="{4CBACED6-2D69-4E5A-8640-FA783443E031}"/>
              </a:ext>
            </a:extLst>
          </p:cNvPr>
          <p:cNvGrpSpPr>
            <a:grpSpLocks noChangeAspect="1"/>
          </p:cNvGrpSpPr>
          <p:nvPr/>
        </p:nvGrpSpPr>
        <p:grpSpPr>
          <a:xfrm>
            <a:off x="7056940" y="4149405"/>
            <a:ext cx="162000" cy="159306"/>
            <a:chOff x="3854450" y="2723386"/>
            <a:chExt cx="717550" cy="705614"/>
          </a:xfrm>
        </p:grpSpPr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C3077000-68B2-40A3-BD20-B1A0B33D326A}"/>
                </a:ext>
              </a:extLst>
            </p:cNvPr>
            <p:cNvCxnSpPr/>
            <p:nvPr/>
          </p:nvCxnSpPr>
          <p:spPr>
            <a:xfrm>
              <a:off x="3854450" y="2723386"/>
              <a:ext cx="717550" cy="7056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38244876-87E9-4EC1-80D8-CC8D27FBB0A9}"/>
                </a:ext>
              </a:extLst>
            </p:cNvPr>
            <p:cNvCxnSpPr/>
            <p:nvPr/>
          </p:nvCxnSpPr>
          <p:spPr>
            <a:xfrm flipV="1">
              <a:off x="3854450" y="2723386"/>
              <a:ext cx="717550" cy="6929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37529AE-E4AA-49D1-8A5A-908AF6587A62}"/>
              </a:ext>
            </a:extLst>
          </p:cNvPr>
          <p:cNvCxnSpPr/>
          <p:nvPr/>
        </p:nvCxnSpPr>
        <p:spPr>
          <a:xfrm>
            <a:off x="7137220" y="4220004"/>
            <a:ext cx="900000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AFB7C3A-1306-4FED-95A8-FA1DBDE5BD2B}"/>
                  </a:ext>
                </a:extLst>
              </p:cNvPr>
              <p:cNvSpPr txBox="1"/>
              <p:nvPr/>
            </p:nvSpPr>
            <p:spPr>
              <a:xfrm>
                <a:off x="7636903" y="3804246"/>
                <a:ext cx="306430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AFB7C3A-1306-4FED-95A8-FA1DBDE5B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903" y="3804246"/>
                <a:ext cx="306430" cy="345159"/>
              </a:xfrm>
              <a:prstGeom prst="rect">
                <a:avLst/>
              </a:prstGeom>
              <a:blipFill>
                <a:blip r:embed="rId4"/>
                <a:stretch>
                  <a:fillRect l="-20000" r="-8000" b="-140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>
            <a:extLst>
              <a:ext uri="{FF2B5EF4-FFF2-40B4-BE49-F238E27FC236}">
                <a16:creationId xmlns:a16="http://schemas.microsoft.com/office/drawing/2014/main" id="{5F14ED49-48C2-40D6-9CB1-55A5F67DC5E2}"/>
              </a:ext>
            </a:extLst>
          </p:cNvPr>
          <p:cNvSpPr/>
          <p:nvPr/>
        </p:nvSpPr>
        <p:spPr>
          <a:xfrm>
            <a:off x="6732863" y="3833702"/>
            <a:ext cx="810153" cy="760497"/>
          </a:xfrm>
          <a:prstGeom prst="arc">
            <a:avLst>
              <a:gd name="adj1" fmla="val 8227054"/>
              <a:gd name="adj2" fmla="val 2586089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068A0F7-C354-4D50-B907-706AC9E69ACD}"/>
                  </a:ext>
                </a:extLst>
              </p:cNvPr>
              <p:cNvSpPr txBox="1"/>
              <p:nvPr/>
            </p:nvSpPr>
            <p:spPr>
              <a:xfrm>
                <a:off x="6502865" y="3481514"/>
                <a:ext cx="380361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068A0F7-C354-4D50-B907-706AC9E69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865" y="3481514"/>
                <a:ext cx="380361" cy="345159"/>
              </a:xfrm>
              <a:prstGeom prst="rect">
                <a:avLst/>
              </a:prstGeom>
              <a:blipFill>
                <a:blip r:embed="rId5"/>
                <a:stretch>
                  <a:fillRect l="-16129" r="-8065" b="-140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3A554CB3-343A-4D0D-B8F9-86A09647BC7A}"/>
              </a:ext>
            </a:extLst>
          </p:cNvPr>
          <p:cNvSpPr txBox="1"/>
          <p:nvPr/>
        </p:nvSpPr>
        <p:spPr>
          <a:xfrm>
            <a:off x="1097280" y="1988859"/>
            <a:ext cx="357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 faut isoler le solide que l’on étudie</a:t>
            </a:r>
          </a:p>
        </p:txBody>
      </p:sp>
    </p:spTree>
    <p:extLst>
      <p:ext uri="{BB962C8B-B14F-4D97-AF65-F5344CB8AC3E}">
        <p14:creationId xmlns:p14="http://schemas.microsoft.com/office/powerpoint/2010/main" val="7707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4" grpId="0" animBg="1"/>
      <p:bldP spid="15" grpId="0"/>
      <p:bldP spid="20" grpId="0"/>
      <p:bldP spid="21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2">
                <a:extLst>
                  <a:ext uri="{FF2B5EF4-FFF2-40B4-BE49-F238E27FC236}">
                    <a16:creationId xmlns:a16="http://schemas.microsoft.com/office/drawing/2014/main" id="{A66336E7-B4A1-4333-A814-74CAC23D0B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7342"/>
                <a:ext cx="9940066" cy="44389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fr-FR" sz="2800" dirty="0"/>
                  <a:t>Pour déterminer les efforts extérieurs, on commence par caractériser la nature de la liaison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635508" lvl="1" indent="-34290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635508" lvl="1" indent="-34290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635508" lvl="1" indent="-34290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92608" lvl="1" indent="0">
                  <a:buNone/>
                </a:pPr>
                <a:endParaRPr lang="fr-F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/>
                  <a:t>Dans le cas d’un </a:t>
                </a:r>
                <a:r>
                  <a:rPr lang="fr-FR" dirty="0">
                    <a:solidFill>
                      <a:schemeClr val="accent2"/>
                    </a:solidFill>
                  </a:rPr>
                  <a:t>problème plan </a:t>
                </a:r>
                <a:r>
                  <a:rPr lang="fr-FR" dirty="0"/>
                  <a:t>(2D), on ne considère que trois degrés de liberté :</a:t>
                </a:r>
              </a:p>
              <a:p>
                <a:pPr marL="635508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fr-FR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fr-FR" dirty="0"/>
                  <a:t>Pour supprimer un ddl (degré de liberté), il faut exercer une action mécanique sur le solide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9" name="Espace réservé du contenu 2">
                <a:extLst>
                  <a:ext uri="{FF2B5EF4-FFF2-40B4-BE49-F238E27FC236}">
                    <a16:creationId xmlns:a16="http://schemas.microsoft.com/office/drawing/2014/main" id="{A66336E7-B4A1-4333-A814-74CAC23D0B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7342"/>
                <a:ext cx="9940066" cy="4438900"/>
              </a:xfrm>
              <a:blipFill>
                <a:blip r:embed="rId2"/>
                <a:stretch>
                  <a:fillRect l="-1533" t="-2335" b="-1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0331BAA9-C005-46E5-9926-1D934478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C60739-6AFD-448B-8D9A-61517A5A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420A52-5EAA-42D9-92D1-E3D80AEBF99E}"/>
              </a:ext>
            </a:extLst>
          </p:cNvPr>
          <p:cNvSpPr txBox="1"/>
          <p:nvPr/>
        </p:nvSpPr>
        <p:spPr>
          <a:xfrm>
            <a:off x="1097280" y="1254121"/>
            <a:ext cx="587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1.4 Efforts extérieurs, efforts de liaisons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BCBAFA2B-BC27-4AA9-92A9-3D4511A4AC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0414" y="2732000"/>
            <a:ext cx="2076350" cy="1870935"/>
          </a:xfrm>
          <a:prstGeom prst="rect">
            <a:avLst/>
          </a:prstGeom>
        </p:spPr>
      </p:pic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EEB333DE-80F6-4424-B441-2F567C2622E2}"/>
              </a:ext>
            </a:extLst>
          </p:cNvPr>
          <p:cNvSpPr txBox="1">
            <a:spLocks/>
          </p:cNvSpPr>
          <p:nvPr/>
        </p:nvSpPr>
        <p:spPr>
          <a:xfrm>
            <a:off x="4666784" y="2708640"/>
            <a:ext cx="4746491" cy="9688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 algn="just">
              <a:buNone/>
            </a:pPr>
            <a:r>
              <a:rPr lang="fr-FR" sz="2000" dirty="0"/>
              <a:t>Le mouvement d’un solide dans l’espace est une combinaison de </a:t>
            </a:r>
            <a:r>
              <a:rPr lang="fr-FR" sz="2000" dirty="0">
                <a:solidFill>
                  <a:schemeClr val="accent2"/>
                </a:solidFill>
              </a:rPr>
              <a:t>rotations</a:t>
            </a:r>
            <a:r>
              <a:rPr lang="fr-FR" sz="2000" dirty="0"/>
              <a:t> et de </a:t>
            </a:r>
            <a:r>
              <a:rPr lang="fr-FR" sz="2000" dirty="0">
                <a:solidFill>
                  <a:schemeClr val="accent2"/>
                </a:solidFill>
              </a:rPr>
              <a:t>translations</a:t>
            </a:r>
            <a:r>
              <a:rPr lang="fr-FR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AE5FBD0-C873-4CC4-9FE4-5C9C3FAF4881}"/>
                  </a:ext>
                </a:extLst>
              </p:cNvPr>
              <p:cNvSpPr/>
              <p:nvPr/>
            </p:nvSpPr>
            <p:spPr>
              <a:xfrm>
                <a:off x="6691574" y="3667468"/>
                <a:ext cx="3101131" cy="798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608" lvl="1" indent="0">
                  <a:buNone/>
                </a:pPr>
                <a:r>
                  <a:rPr lang="fr-FR" sz="2000" b="1" dirty="0"/>
                  <a:t>Rotations</a:t>
                </a:r>
                <a:r>
                  <a:rPr lang="fr-FR" sz="2000" dirty="0"/>
                  <a:t>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fr-F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fr-FR" sz="2000" dirty="0"/>
              </a:p>
              <a:p>
                <a:pPr marL="292608" lvl="1" indent="0">
                  <a:buNone/>
                </a:pPr>
                <a:r>
                  <a:rPr lang="fr-FR" sz="2000" b="1" dirty="0"/>
                  <a:t>Translations</a:t>
                </a:r>
                <a:r>
                  <a:rPr lang="fr-FR" sz="2000" dirty="0"/>
                  <a:t>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fr-F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AE5FBD0-C873-4CC4-9FE4-5C9C3FAF4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574" y="3667468"/>
                <a:ext cx="3101131" cy="798937"/>
              </a:xfrm>
              <a:prstGeom prst="rect">
                <a:avLst/>
              </a:prstGeom>
              <a:blipFill>
                <a:blip r:embed="rId4"/>
                <a:stretch>
                  <a:fillRect t="-86260" b="-1251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age 31">
            <a:extLst>
              <a:ext uri="{FF2B5EF4-FFF2-40B4-BE49-F238E27FC236}">
                <a16:creationId xmlns:a16="http://schemas.microsoft.com/office/drawing/2014/main" id="{4FF5E8AB-65E6-4DE4-9487-1C597C67993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2462" y="4143339"/>
            <a:ext cx="2009767" cy="16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9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space réservé du contenu 2">
                <a:extLst>
                  <a:ext uri="{FF2B5EF4-FFF2-40B4-BE49-F238E27FC236}">
                    <a16:creationId xmlns:a16="http://schemas.microsoft.com/office/drawing/2014/main" id="{BCA6C836-F199-481C-9118-32F84F5D55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7340"/>
                <a:ext cx="9940066" cy="4681236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dirty="0"/>
                  <a:t>Les liaisons mécaniques s’opposent à certains mouvements entre les solides, on a donc la correspondance :</a:t>
                </a:r>
              </a:p>
              <a:p>
                <a:pPr marL="0" indent="0" algn="ctr">
                  <a:buNone/>
                </a:pPr>
                <a:r>
                  <a:rPr lang="fr-FR" b="1" dirty="0">
                    <a:solidFill>
                      <a:schemeClr val="accent2"/>
                    </a:solidFill>
                  </a:rPr>
                  <a:t>1 degré de liberté (ddl) </a:t>
                </a:r>
                <a:r>
                  <a:rPr lang="fr-FR" dirty="0"/>
                  <a:t>supprimé dans </a:t>
                </a:r>
                <a:r>
                  <a:rPr lang="fr-FR" b="1" dirty="0">
                    <a:solidFill>
                      <a:schemeClr val="accent2"/>
                    </a:solidFill>
                  </a:rPr>
                  <a:t>1</a:t>
                </a:r>
                <a:r>
                  <a:rPr lang="fr-FR" dirty="0"/>
                  <a:t> direction = </a:t>
                </a:r>
                <a:r>
                  <a:rPr lang="fr-FR" b="1" dirty="0">
                    <a:solidFill>
                      <a:schemeClr val="accent2"/>
                    </a:solidFill>
                  </a:rPr>
                  <a:t>1 réaction de liaison </a:t>
                </a:r>
                <a:r>
                  <a:rPr lang="fr-FR" dirty="0"/>
                  <a:t>dans </a:t>
                </a:r>
                <a:r>
                  <a:rPr lang="fr-FR" b="1" dirty="0">
                    <a:solidFill>
                      <a:schemeClr val="accent2"/>
                    </a:solidFill>
                  </a:rPr>
                  <a:t>cette direction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fr-FR" b="1" dirty="0"/>
                  <a:t>Appui simple : </a:t>
                </a:r>
              </a:p>
              <a:p>
                <a:pPr marL="578358" lvl="1" indent="-285750">
                  <a:buFont typeface="Wingdings" panose="05000000000000000000" pitchFamily="2" charset="2"/>
                  <a:buChar char="Ø"/>
                </a:pPr>
                <a:r>
                  <a:rPr lang="fr-FR" dirty="0"/>
                  <a:t>Liaison ponctuelle, supprime une translation (ici verticale).</a:t>
                </a:r>
              </a:p>
              <a:p>
                <a:pPr marL="578358" lvl="1" indent="-285750">
                  <a:buFont typeface="Wingdings" panose="05000000000000000000" pitchFamily="2" charset="2"/>
                  <a:buChar char="Ø"/>
                </a:pPr>
                <a:r>
                  <a:rPr lang="fr-FR" dirty="0"/>
                  <a:t>1 inconnue de liaison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fr-FR" b="1" dirty="0"/>
                  <a:t>Articulation :</a:t>
                </a:r>
              </a:p>
              <a:p>
                <a:pPr marL="578358" lvl="1" indent="-285750">
                  <a:buFont typeface="Wingdings" panose="05000000000000000000" pitchFamily="2" charset="2"/>
                  <a:buChar char="Ø"/>
                </a:pPr>
                <a:r>
                  <a:rPr lang="fr-FR" dirty="0"/>
                  <a:t>Liaison articulée. Supprime toutes les translations.</a:t>
                </a:r>
              </a:p>
              <a:p>
                <a:pPr marL="578358" lvl="1" indent="-285750">
                  <a:buFont typeface="Wingdings" panose="05000000000000000000" pitchFamily="2" charset="2"/>
                  <a:buChar char="Ø"/>
                </a:pPr>
                <a:r>
                  <a:rPr lang="fr-FR" dirty="0"/>
                  <a:t>2 inconnues de liaison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fr-FR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fr-FR" b="1" dirty="0"/>
                  <a:t>Encastrement :</a:t>
                </a:r>
              </a:p>
              <a:p>
                <a:pPr marL="578358" lvl="1" indent="-285750">
                  <a:buFont typeface="Wingdings" panose="05000000000000000000" pitchFamily="2" charset="2"/>
                  <a:buChar char="Ø"/>
                </a:pPr>
                <a:r>
                  <a:rPr lang="fr-FR" dirty="0"/>
                  <a:t>Liaison rigide qui supprime tous les ddls en ce point.</a:t>
                </a:r>
              </a:p>
              <a:p>
                <a:pPr marL="578358" lvl="1" indent="-285750">
                  <a:buFont typeface="Wingdings" panose="05000000000000000000" pitchFamily="2" charset="2"/>
                  <a:buChar char="Ø"/>
                </a:pPr>
                <a:r>
                  <a:rPr lang="fr-FR" dirty="0"/>
                  <a:t>3 inconnues de liaison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,</a:t>
                </a:r>
                <a:r>
                  <a:rPr lang="fr-FR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,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marL="292608" lvl="1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40" name="Espace réservé du contenu 2">
                <a:extLst>
                  <a:ext uri="{FF2B5EF4-FFF2-40B4-BE49-F238E27FC236}">
                    <a16:creationId xmlns:a16="http://schemas.microsoft.com/office/drawing/2014/main" id="{BCA6C836-F199-481C-9118-32F84F5D55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7340"/>
                <a:ext cx="9940066" cy="4681236"/>
              </a:xfrm>
              <a:blipFill>
                <a:blip r:embed="rId2"/>
                <a:stretch>
                  <a:fillRect l="-1471" t="-1434" r="-1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3EA29A7E-5592-4C83-BE28-15B5D9C3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3AC9E7-F158-4800-A036-EC179D46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19</a:t>
            </a:fld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34ECA58-6D54-45A8-AD88-1D3537390266}"/>
              </a:ext>
            </a:extLst>
          </p:cNvPr>
          <p:cNvSpPr txBox="1"/>
          <p:nvPr/>
        </p:nvSpPr>
        <p:spPr>
          <a:xfrm>
            <a:off x="1097280" y="1254121"/>
            <a:ext cx="587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1.4 Efforts extérieurs, efforts de liaisons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B73886A-160F-436A-B9C1-511FB2762FDD}"/>
              </a:ext>
            </a:extLst>
          </p:cNvPr>
          <p:cNvGrpSpPr/>
          <p:nvPr/>
        </p:nvGrpSpPr>
        <p:grpSpPr>
          <a:xfrm>
            <a:off x="839200" y="3429000"/>
            <a:ext cx="383370" cy="560568"/>
            <a:chOff x="9210683" y="2747238"/>
            <a:chExt cx="1279349" cy="1870679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5E0D89FE-C3B3-4303-BB1A-BE5359725653}"/>
                </a:ext>
              </a:extLst>
            </p:cNvPr>
            <p:cNvCxnSpPr>
              <a:cxnSpLocks/>
            </p:cNvCxnSpPr>
            <p:nvPr/>
          </p:nvCxnSpPr>
          <p:spPr>
            <a:xfrm>
              <a:off x="9210683" y="4331563"/>
              <a:ext cx="12793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7FD90B0F-687F-48E5-8EDA-8162FA8878F4}"/>
                </a:ext>
              </a:extLst>
            </p:cNvPr>
            <p:cNvGrpSpPr/>
            <p:nvPr/>
          </p:nvGrpSpPr>
          <p:grpSpPr>
            <a:xfrm>
              <a:off x="9210683" y="2747238"/>
              <a:ext cx="1279349" cy="1870679"/>
              <a:chOff x="9210683" y="2747238"/>
              <a:chExt cx="1279349" cy="1870679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67DE839C-5B3B-4FE7-B819-8E83EC8A1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0683" y="2747238"/>
                <a:ext cx="12793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C0D0A5F2-A8FF-479E-A587-C2A6A2E96F30}"/>
                  </a:ext>
                </a:extLst>
              </p:cNvPr>
              <p:cNvGrpSpPr/>
              <p:nvPr/>
            </p:nvGrpSpPr>
            <p:grpSpPr>
              <a:xfrm>
                <a:off x="9211086" y="2776515"/>
                <a:ext cx="1278946" cy="1841402"/>
                <a:chOff x="9211086" y="2776515"/>
                <a:chExt cx="1278946" cy="1841402"/>
              </a:xfrm>
            </p:grpSpPr>
            <p:sp>
              <p:nvSpPr>
                <p:cNvPr id="5" name="Triangle isocèle 4">
                  <a:extLst>
                    <a:ext uri="{FF2B5EF4-FFF2-40B4-BE49-F238E27FC236}">
                      <a16:creationId xmlns:a16="http://schemas.microsoft.com/office/drawing/2014/main" id="{E1FD2DC0-5EAF-4941-B4AF-C4CE6BA47E27}"/>
                    </a:ext>
                  </a:extLst>
                </p:cNvPr>
                <p:cNvSpPr/>
                <p:nvPr/>
              </p:nvSpPr>
              <p:spPr>
                <a:xfrm>
                  <a:off x="9211086" y="2776515"/>
                  <a:ext cx="1266771" cy="1002193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" name="Ellipse 8">
                  <a:extLst>
                    <a:ext uri="{FF2B5EF4-FFF2-40B4-BE49-F238E27FC236}">
                      <a16:creationId xmlns:a16="http://schemas.microsoft.com/office/drawing/2014/main" id="{E80FDA26-A46A-41D4-A632-3C8097E2DBFB}"/>
                    </a:ext>
                  </a:extLst>
                </p:cNvPr>
                <p:cNvSpPr/>
                <p:nvPr/>
              </p:nvSpPr>
              <p:spPr>
                <a:xfrm>
                  <a:off x="9259126" y="3795913"/>
                  <a:ext cx="532960" cy="53296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591582F3-5222-4E3E-A276-3FD0734AF45A}"/>
                    </a:ext>
                  </a:extLst>
                </p:cNvPr>
                <p:cNvSpPr/>
                <p:nvPr/>
              </p:nvSpPr>
              <p:spPr>
                <a:xfrm>
                  <a:off x="9911376" y="3795913"/>
                  <a:ext cx="535210" cy="53521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5" name="Groupe 34">
                  <a:extLst>
                    <a:ext uri="{FF2B5EF4-FFF2-40B4-BE49-F238E27FC236}">
                      <a16:creationId xmlns:a16="http://schemas.microsoft.com/office/drawing/2014/main" id="{8AA56A60-E4CC-47E5-B3FD-3EB7A13E0F1F}"/>
                    </a:ext>
                  </a:extLst>
                </p:cNvPr>
                <p:cNvGrpSpPr/>
                <p:nvPr/>
              </p:nvGrpSpPr>
              <p:grpSpPr>
                <a:xfrm>
                  <a:off x="9332722" y="4330438"/>
                  <a:ext cx="1157310" cy="287479"/>
                  <a:chOff x="2464926" y="4222606"/>
                  <a:chExt cx="1145135" cy="152400"/>
                </a:xfrm>
              </p:grpSpPr>
              <p:cxnSp>
                <p:nvCxnSpPr>
                  <p:cNvPr id="14" name="Connecteur droit 13">
                    <a:extLst>
                      <a:ext uri="{FF2B5EF4-FFF2-40B4-BE49-F238E27FC236}">
                        <a16:creationId xmlns:a16="http://schemas.microsoft.com/office/drawing/2014/main" id="{0AB6D864-05D3-479E-933F-E94A344EFB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20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necteur droit 16">
                    <a:extLst>
                      <a:ext uri="{FF2B5EF4-FFF2-40B4-BE49-F238E27FC236}">
                        <a16:creationId xmlns:a16="http://schemas.microsoft.com/office/drawing/2014/main" id="{41AC3304-1A07-4056-B651-920456F6A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28350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18">
                    <a:extLst>
                      <a:ext uri="{FF2B5EF4-FFF2-40B4-BE49-F238E27FC236}">
                        <a16:creationId xmlns:a16="http://schemas.microsoft.com/office/drawing/2014/main" id="{E14418A1-73FD-4C54-82BF-E25DC5016F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7494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cteur droit 20">
                    <a:extLst>
                      <a:ext uri="{FF2B5EF4-FFF2-40B4-BE49-F238E27FC236}">
                        <a16:creationId xmlns:a16="http://schemas.microsoft.com/office/drawing/2014/main" id="{720CF591-7830-45BE-B2DA-A7E5CE62EB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6638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necteur droit 22">
                    <a:extLst>
                      <a:ext uri="{FF2B5EF4-FFF2-40B4-BE49-F238E27FC236}">
                        <a16:creationId xmlns:a16="http://schemas.microsoft.com/office/drawing/2014/main" id="{6FB233D7-C85E-477F-8891-358510AE63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782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necteur droit 24">
                    <a:extLst>
                      <a:ext uri="{FF2B5EF4-FFF2-40B4-BE49-F238E27FC236}">
                        <a16:creationId xmlns:a16="http://schemas.microsoft.com/office/drawing/2014/main" id="{EE5DAE32-66E5-4676-A516-4E7D324D1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6492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A5851D7-5D49-422B-8040-5C8F7ACD4C27}"/>
              </a:ext>
            </a:extLst>
          </p:cNvPr>
          <p:cNvGrpSpPr/>
          <p:nvPr/>
        </p:nvGrpSpPr>
        <p:grpSpPr>
          <a:xfrm>
            <a:off x="727582" y="4472851"/>
            <a:ext cx="653486" cy="523220"/>
            <a:chOff x="8885814" y="2692319"/>
            <a:chExt cx="1905000" cy="1525256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DD536DBA-A480-4E32-ABEC-F0274C19C2D5}"/>
                </a:ext>
              </a:extLst>
            </p:cNvPr>
            <p:cNvCxnSpPr>
              <a:cxnSpLocks/>
            </p:cNvCxnSpPr>
            <p:nvPr/>
          </p:nvCxnSpPr>
          <p:spPr>
            <a:xfrm>
              <a:off x="8885814" y="2959924"/>
              <a:ext cx="1905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riangle isocèle 30">
              <a:extLst>
                <a:ext uri="{FF2B5EF4-FFF2-40B4-BE49-F238E27FC236}">
                  <a16:creationId xmlns:a16="http://schemas.microsoft.com/office/drawing/2014/main" id="{D91067A7-9958-42E7-89D5-D1F81A20C551}"/>
                </a:ext>
              </a:extLst>
            </p:cNvPr>
            <p:cNvSpPr/>
            <p:nvPr/>
          </p:nvSpPr>
          <p:spPr>
            <a:xfrm>
              <a:off x="9199042" y="2927903"/>
              <a:ext cx="1266771" cy="1002193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9161780A-81D2-4E1B-8AC4-CC4378F87627}"/>
                </a:ext>
              </a:extLst>
            </p:cNvPr>
            <p:cNvCxnSpPr>
              <a:cxnSpLocks/>
            </p:cNvCxnSpPr>
            <p:nvPr/>
          </p:nvCxnSpPr>
          <p:spPr>
            <a:xfrm>
              <a:off x="9186464" y="3931221"/>
              <a:ext cx="12793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5C3E1AC0-4366-4E16-86F6-004BD6302269}"/>
                </a:ext>
              </a:extLst>
            </p:cNvPr>
            <p:cNvGrpSpPr/>
            <p:nvPr/>
          </p:nvGrpSpPr>
          <p:grpSpPr>
            <a:xfrm>
              <a:off x="9308503" y="3930096"/>
              <a:ext cx="1157310" cy="287479"/>
              <a:chOff x="2464926" y="4222606"/>
              <a:chExt cx="1145135" cy="152400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A59ABEC4-1750-47C2-AC21-31103C0C4D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9206" y="4222606"/>
                <a:ext cx="190855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C373B3-3252-4783-9D95-3C7BFAC3F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350" y="4222606"/>
                <a:ext cx="190855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38A3C84D-87C5-47CD-B9FB-CCEC2C38D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7494" y="4222606"/>
                <a:ext cx="190855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370897E-1378-4293-B867-20894CED3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6638" y="4222606"/>
                <a:ext cx="190855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D43348FF-9A36-4CEE-9ACE-9AFB2FD30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782" y="4222606"/>
                <a:ext cx="190855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00132E13-10B4-4F69-89F9-4B0DEB5269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926" y="4222606"/>
                <a:ext cx="190855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AB09704-297D-474D-85AE-FE3BA8BAA25F}"/>
                </a:ext>
              </a:extLst>
            </p:cNvPr>
            <p:cNvSpPr/>
            <p:nvPr/>
          </p:nvSpPr>
          <p:spPr>
            <a:xfrm>
              <a:off x="9570709" y="2692319"/>
              <a:ext cx="535210" cy="53521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946BBE47-56AC-4680-9CF8-A38863C7689A}"/>
              </a:ext>
            </a:extLst>
          </p:cNvPr>
          <p:cNvGrpSpPr/>
          <p:nvPr/>
        </p:nvGrpSpPr>
        <p:grpSpPr>
          <a:xfrm>
            <a:off x="793633" y="5521630"/>
            <a:ext cx="453273" cy="343789"/>
            <a:chOff x="9186464" y="3247241"/>
            <a:chExt cx="1279349" cy="970334"/>
          </a:xfrm>
        </p:grpSpPr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3B927F5E-76A5-4EC6-86F1-F106CD32ECE7}"/>
                </a:ext>
              </a:extLst>
            </p:cNvPr>
            <p:cNvCxnSpPr>
              <a:cxnSpLocks/>
            </p:cNvCxnSpPr>
            <p:nvPr/>
          </p:nvCxnSpPr>
          <p:spPr>
            <a:xfrm>
              <a:off x="9186464" y="3931221"/>
              <a:ext cx="12793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0F399E14-AFEC-48D1-9270-E9C6D207BA79}"/>
                </a:ext>
              </a:extLst>
            </p:cNvPr>
            <p:cNvGrpSpPr/>
            <p:nvPr/>
          </p:nvGrpSpPr>
          <p:grpSpPr>
            <a:xfrm>
              <a:off x="9308503" y="3930096"/>
              <a:ext cx="1157310" cy="287479"/>
              <a:chOff x="2464926" y="4222606"/>
              <a:chExt cx="1145135" cy="1524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ADFB98B0-8F35-46DB-960D-AC42D728A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9206" y="4222606"/>
                <a:ext cx="190855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CED680B0-4220-43D6-A58C-8A4710FAC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350" y="4222606"/>
                <a:ext cx="190855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8B7B54EE-A7D9-40E0-A46A-FE2A88464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7494" y="4222606"/>
                <a:ext cx="190855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8CEED136-AABD-4879-B8E9-1CE8CCF94E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6638" y="4222606"/>
                <a:ext cx="190855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72C6E996-A8F3-4EFE-A55A-DFAD54F5A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782" y="4222606"/>
                <a:ext cx="190855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F845D3AE-0D72-4F79-869D-C00155590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926" y="4222606"/>
                <a:ext cx="190855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1820B248-93BF-4468-AC08-C56630C6DAD8}"/>
                </a:ext>
              </a:extLst>
            </p:cNvPr>
            <p:cNvCxnSpPr>
              <a:cxnSpLocks/>
            </p:cNvCxnSpPr>
            <p:nvPr/>
          </p:nvCxnSpPr>
          <p:spPr>
            <a:xfrm>
              <a:off x="9826138" y="3247241"/>
              <a:ext cx="0" cy="6659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88259C6-5F3A-4276-B83E-58ED155AC919}"/>
              </a:ext>
            </a:extLst>
          </p:cNvPr>
          <p:cNvGrpSpPr/>
          <p:nvPr/>
        </p:nvGrpSpPr>
        <p:grpSpPr>
          <a:xfrm>
            <a:off x="9268545" y="3887868"/>
            <a:ext cx="1353084" cy="1348464"/>
            <a:chOff x="9268545" y="2903541"/>
            <a:chExt cx="1353084" cy="1348464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E7760F3E-91B0-4DDE-915D-501AA5F0FD9F}"/>
                </a:ext>
              </a:extLst>
            </p:cNvPr>
            <p:cNvGrpSpPr/>
            <p:nvPr/>
          </p:nvGrpSpPr>
          <p:grpSpPr>
            <a:xfrm>
              <a:off x="9636531" y="3055334"/>
              <a:ext cx="852990" cy="847619"/>
              <a:chOff x="9575741" y="2897784"/>
              <a:chExt cx="1265267" cy="1257300"/>
            </a:xfrm>
          </p:grpSpPr>
          <p:cxnSp>
            <p:nvCxnSpPr>
              <p:cNvPr id="66" name="Connecteur droit avec flèche 65">
                <a:extLst>
                  <a:ext uri="{FF2B5EF4-FFF2-40B4-BE49-F238E27FC236}">
                    <a16:creationId xmlns:a16="http://schemas.microsoft.com/office/drawing/2014/main" id="{F41DE351-CF33-4AE4-BAEA-17976136DFB1}"/>
                  </a:ext>
                </a:extLst>
              </p:cNvPr>
              <p:cNvCxnSpPr/>
              <p:nvPr/>
            </p:nvCxnSpPr>
            <p:spPr>
              <a:xfrm>
                <a:off x="9583708" y="4143375"/>
                <a:ext cx="12573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>
                <a:extLst>
                  <a:ext uri="{FF2B5EF4-FFF2-40B4-BE49-F238E27FC236}">
                    <a16:creationId xmlns:a16="http://schemas.microsoft.com/office/drawing/2014/main" id="{F3C93C3C-B0D0-45BB-88CD-6B247B115D3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947091" y="3526434"/>
                <a:ext cx="12573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D1760ED9-2364-4A98-8E3D-B1E5A293286C}"/>
                    </a:ext>
                  </a:extLst>
                </p:cNvPr>
                <p:cNvSpPr txBox="1"/>
                <p:nvPr/>
              </p:nvSpPr>
              <p:spPr>
                <a:xfrm>
                  <a:off x="9268545" y="2946462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D1760ED9-2364-4A98-8E3D-B1E5A2932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545" y="2946462"/>
                  <a:ext cx="371384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3333" r="-2786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CDCA9DE2-3F34-472D-BABC-78C5CA018ECA}"/>
                    </a:ext>
                  </a:extLst>
                </p:cNvPr>
                <p:cNvSpPr txBox="1"/>
                <p:nvPr/>
              </p:nvSpPr>
              <p:spPr>
                <a:xfrm>
                  <a:off x="10120907" y="3882673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CDCA9DE2-3F34-472D-BABC-78C5CA018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907" y="3882673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r="-2623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F868427F-30E0-43F1-8E0A-D684A1F73B77}"/>
                </a:ext>
              </a:extLst>
            </p:cNvPr>
            <p:cNvCxnSpPr/>
            <p:nvPr/>
          </p:nvCxnSpPr>
          <p:spPr>
            <a:xfrm flipV="1">
              <a:off x="9772051" y="3219450"/>
              <a:ext cx="0" cy="41910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71E2BF5E-E7AF-489C-810D-2F365F0EC1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050181" y="3528540"/>
              <a:ext cx="0" cy="41910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F5EA47BC-4B59-41AA-976D-5621C66571F7}"/>
                    </a:ext>
                  </a:extLst>
                </p:cNvPr>
                <p:cNvSpPr txBox="1"/>
                <p:nvPr/>
              </p:nvSpPr>
              <p:spPr>
                <a:xfrm>
                  <a:off x="9666466" y="2903541"/>
                  <a:ext cx="454612" cy="4312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F5EA47BC-4B59-41AA-976D-5621C66571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6466" y="2903541"/>
                  <a:ext cx="454612" cy="431208"/>
                </a:xfrm>
                <a:prstGeom prst="rect">
                  <a:avLst/>
                </a:prstGeom>
                <a:blipFill>
                  <a:blip r:embed="rId5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F5E42DE2-A636-4D78-8236-A2E2A24F1D65}"/>
                    </a:ext>
                  </a:extLst>
                </p:cNvPr>
                <p:cNvSpPr txBox="1"/>
                <p:nvPr/>
              </p:nvSpPr>
              <p:spPr>
                <a:xfrm>
                  <a:off x="10174647" y="3421296"/>
                  <a:ext cx="446982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F5E42DE2-A636-4D78-8236-A2E2A24F1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4647" y="3421296"/>
                  <a:ext cx="446982" cy="4029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10182177-7B91-4F3F-B242-F3058DEB2021}"/>
              </a:ext>
            </a:extLst>
          </p:cNvPr>
          <p:cNvGrpSpPr/>
          <p:nvPr/>
        </p:nvGrpSpPr>
        <p:grpSpPr>
          <a:xfrm>
            <a:off x="9268545" y="2735668"/>
            <a:ext cx="1220976" cy="1348464"/>
            <a:chOff x="9268545" y="2903541"/>
            <a:chExt cx="1220976" cy="1348464"/>
          </a:xfrm>
        </p:grpSpPr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54E19B2C-E879-44BC-87AD-BAC28DD11BD6}"/>
                </a:ext>
              </a:extLst>
            </p:cNvPr>
            <p:cNvGrpSpPr/>
            <p:nvPr/>
          </p:nvGrpSpPr>
          <p:grpSpPr>
            <a:xfrm>
              <a:off x="9636531" y="3055334"/>
              <a:ext cx="852990" cy="847619"/>
              <a:chOff x="9575741" y="2897784"/>
              <a:chExt cx="1265267" cy="1257300"/>
            </a:xfrm>
          </p:grpSpPr>
          <p:cxnSp>
            <p:nvCxnSpPr>
              <p:cNvPr id="87" name="Connecteur droit avec flèche 86">
                <a:extLst>
                  <a:ext uri="{FF2B5EF4-FFF2-40B4-BE49-F238E27FC236}">
                    <a16:creationId xmlns:a16="http://schemas.microsoft.com/office/drawing/2014/main" id="{AC9811F1-4B33-4ABE-A8B2-412A95B93BA5}"/>
                  </a:ext>
                </a:extLst>
              </p:cNvPr>
              <p:cNvCxnSpPr/>
              <p:nvPr/>
            </p:nvCxnSpPr>
            <p:spPr>
              <a:xfrm>
                <a:off x="9583708" y="4143375"/>
                <a:ext cx="12573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avec flèche 87">
                <a:extLst>
                  <a:ext uri="{FF2B5EF4-FFF2-40B4-BE49-F238E27FC236}">
                    <a16:creationId xmlns:a16="http://schemas.microsoft.com/office/drawing/2014/main" id="{B1605C63-27DE-4301-93F3-C8097C149FF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947091" y="3526434"/>
                <a:ext cx="12573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ZoneTexte 78">
                  <a:extLst>
                    <a:ext uri="{FF2B5EF4-FFF2-40B4-BE49-F238E27FC236}">
                      <a16:creationId xmlns:a16="http://schemas.microsoft.com/office/drawing/2014/main" id="{F4C89010-D7E3-4284-866A-15F28AF5FB82}"/>
                    </a:ext>
                  </a:extLst>
                </p:cNvPr>
                <p:cNvSpPr txBox="1"/>
                <p:nvPr/>
              </p:nvSpPr>
              <p:spPr>
                <a:xfrm>
                  <a:off x="9268545" y="2946462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9" name="ZoneTexte 78">
                  <a:extLst>
                    <a:ext uri="{FF2B5EF4-FFF2-40B4-BE49-F238E27FC236}">
                      <a16:creationId xmlns:a16="http://schemas.microsoft.com/office/drawing/2014/main" id="{F4C89010-D7E3-4284-866A-15F28AF5F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545" y="2946462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3333" r="-2786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30BBFD7-2AEC-401D-A9EC-89C3A331AA8A}"/>
                    </a:ext>
                  </a:extLst>
                </p:cNvPr>
                <p:cNvSpPr txBox="1"/>
                <p:nvPr/>
              </p:nvSpPr>
              <p:spPr>
                <a:xfrm>
                  <a:off x="10120907" y="3882673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30BBFD7-2AEC-401D-A9EC-89C3A331A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907" y="3882673"/>
                  <a:ext cx="367986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2623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50CB0E56-53DD-4D87-8E7A-8CDD953DDD9E}"/>
                </a:ext>
              </a:extLst>
            </p:cNvPr>
            <p:cNvCxnSpPr/>
            <p:nvPr/>
          </p:nvCxnSpPr>
          <p:spPr>
            <a:xfrm flipV="1">
              <a:off x="9772051" y="3219450"/>
              <a:ext cx="0" cy="41910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785D4DE3-BCB1-4A6D-9C43-DF12AA9BAA3C}"/>
                    </a:ext>
                  </a:extLst>
                </p:cNvPr>
                <p:cNvSpPr txBox="1"/>
                <p:nvPr/>
              </p:nvSpPr>
              <p:spPr>
                <a:xfrm>
                  <a:off x="9666466" y="2903541"/>
                  <a:ext cx="454612" cy="4312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785D4DE3-BCB1-4A6D-9C43-DF12AA9BAA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6466" y="2903541"/>
                  <a:ext cx="454612" cy="431208"/>
                </a:xfrm>
                <a:prstGeom prst="rect">
                  <a:avLst/>
                </a:prstGeom>
                <a:blipFill>
                  <a:blip r:embed="rId9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E3DC3835-E2C2-4402-92AE-4B47E2E42095}"/>
              </a:ext>
            </a:extLst>
          </p:cNvPr>
          <p:cNvGrpSpPr/>
          <p:nvPr/>
        </p:nvGrpSpPr>
        <p:grpSpPr>
          <a:xfrm>
            <a:off x="9091586" y="5051666"/>
            <a:ext cx="1530043" cy="1348464"/>
            <a:chOff x="9091586" y="2903541"/>
            <a:chExt cx="1530043" cy="1348464"/>
          </a:xfrm>
        </p:grpSpPr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ECDD0717-DEE3-4B86-A925-E34A8AE24D7B}"/>
                </a:ext>
              </a:extLst>
            </p:cNvPr>
            <p:cNvGrpSpPr/>
            <p:nvPr/>
          </p:nvGrpSpPr>
          <p:grpSpPr>
            <a:xfrm>
              <a:off x="9636531" y="3055334"/>
              <a:ext cx="852990" cy="847619"/>
              <a:chOff x="9575741" y="2897784"/>
              <a:chExt cx="1265267" cy="1257300"/>
            </a:xfrm>
          </p:grpSpPr>
          <p:cxnSp>
            <p:nvCxnSpPr>
              <p:cNvPr id="99" name="Connecteur droit avec flèche 98">
                <a:extLst>
                  <a:ext uri="{FF2B5EF4-FFF2-40B4-BE49-F238E27FC236}">
                    <a16:creationId xmlns:a16="http://schemas.microsoft.com/office/drawing/2014/main" id="{45997001-E08E-4F00-9DA8-809A8C4734FF}"/>
                  </a:ext>
                </a:extLst>
              </p:cNvPr>
              <p:cNvCxnSpPr/>
              <p:nvPr/>
            </p:nvCxnSpPr>
            <p:spPr>
              <a:xfrm>
                <a:off x="9583708" y="4143375"/>
                <a:ext cx="12573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avec flèche 99">
                <a:extLst>
                  <a:ext uri="{FF2B5EF4-FFF2-40B4-BE49-F238E27FC236}">
                    <a16:creationId xmlns:a16="http://schemas.microsoft.com/office/drawing/2014/main" id="{E5A1C413-9E12-4527-9684-3F200CC1C9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947091" y="3526434"/>
                <a:ext cx="12573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9BB06024-1C61-477E-9EAF-958BE03EAA66}"/>
                    </a:ext>
                  </a:extLst>
                </p:cNvPr>
                <p:cNvSpPr txBox="1"/>
                <p:nvPr/>
              </p:nvSpPr>
              <p:spPr>
                <a:xfrm>
                  <a:off x="9268545" y="2946462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9BB06024-1C61-477E-9EAF-958BE03EA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545" y="2946462"/>
                  <a:ext cx="371384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2786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>
                  <a:extLst>
                    <a:ext uri="{FF2B5EF4-FFF2-40B4-BE49-F238E27FC236}">
                      <a16:creationId xmlns:a16="http://schemas.microsoft.com/office/drawing/2014/main" id="{6012B27A-2EEB-45D1-8F1D-EBA0AD8C0563}"/>
                    </a:ext>
                  </a:extLst>
                </p:cNvPr>
                <p:cNvSpPr txBox="1"/>
                <p:nvPr/>
              </p:nvSpPr>
              <p:spPr>
                <a:xfrm>
                  <a:off x="10120907" y="3882673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2" name="ZoneTexte 91">
                  <a:extLst>
                    <a:ext uri="{FF2B5EF4-FFF2-40B4-BE49-F238E27FC236}">
                      <a16:creationId xmlns:a16="http://schemas.microsoft.com/office/drawing/2014/main" id="{6012B27A-2EEB-45D1-8F1D-EBA0AD8C0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907" y="3882673"/>
                  <a:ext cx="367986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22951" r="-2623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11492512-3EB0-4D20-AEAB-40F67C639F96}"/>
                </a:ext>
              </a:extLst>
            </p:cNvPr>
            <p:cNvSpPr/>
            <p:nvPr/>
          </p:nvSpPr>
          <p:spPr>
            <a:xfrm>
              <a:off x="9425602" y="3653119"/>
              <a:ext cx="415029" cy="459107"/>
            </a:xfrm>
            <a:prstGeom prst="arc">
              <a:avLst>
                <a:gd name="adj1" fmla="val 10584923"/>
                <a:gd name="adj2" fmla="val 4239454"/>
              </a:avLst>
            </a:prstGeom>
            <a:noFill/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21A881BB-33B7-42E6-853A-81FBEA150B34}"/>
                    </a:ext>
                  </a:extLst>
                </p:cNvPr>
                <p:cNvSpPr txBox="1"/>
                <p:nvPr/>
              </p:nvSpPr>
              <p:spPr>
                <a:xfrm>
                  <a:off x="9091586" y="3340741"/>
                  <a:ext cx="524246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21A881BB-33B7-42E6-853A-81FBEA150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1586" y="3340741"/>
                  <a:ext cx="524246" cy="4029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85D65DAB-1BF2-4C8C-A4C0-8F3C226A4617}"/>
                </a:ext>
              </a:extLst>
            </p:cNvPr>
            <p:cNvCxnSpPr/>
            <p:nvPr/>
          </p:nvCxnSpPr>
          <p:spPr>
            <a:xfrm flipV="1">
              <a:off x="9772051" y="3219450"/>
              <a:ext cx="0" cy="41910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>
              <a:extLst>
                <a:ext uri="{FF2B5EF4-FFF2-40B4-BE49-F238E27FC236}">
                  <a16:creationId xmlns:a16="http://schemas.microsoft.com/office/drawing/2014/main" id="{4BE3BA5F-45BE-402B-A62A-17058A2610C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050181" y="3528540"/>
              <a:ext cx="0" cy="41910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E255A360-A295-4B06-A99E-28E82DD74112}"/>
                    </a:ext>
                  </a:extLst>
                </p:cNvPr>
                <p:cNvSpPr txBox="1"/>
                <p:nvPr/>
              </p:nvSpPr>
              <p:spPr>
                <a:xfrm>
                  <a:off x="9666466" y="2903541"/>
                  <a:ext cx="454612" cy="4312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E255A360-A295-4B06-A99E-28E82DD74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6466" y="2903541"/>
                  <a:ext cx="454612" cy="431208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A12E880-C9B0-4099-91BE-FF3B1734290F}"/>
                    </a:ext>
                  </a:extLst>
                </p:cNvPr>
                <p:cNvSpPr txBox="1"/>
                <p:nvPr/>
              </p:nvSpPr>
              <p:spPr>
                <a:xfrm>
                  <a:off x="10174647" y="3421296"/>
                  <a:ext cx="446982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A12E880-C9B0-4099-91BE-FF3B17342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4647" y="3421296"/>
                  <a:ext cx="446982" cy="4029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262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5DF5B-7020-48B2-BBB5-9748BDE0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A102AD-E05F-4B89-84DC-DEFB3DC5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1012"/>
            <a:ext cx="12192000" cy="365126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dirty="0"/>
              <a:t>Mécanique : science qui étudie les mouvements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D548A7-EC32-4D1D-A5B1-863B7823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9221B5-CF18-4715-896D-9405A3B5C8B8}"/>
              </a:ext>
            </a:extLst>
          </p:cNvPr>
          <p:cNvSpPr txBox="1"/>
          <p:nvPr/>
        </p:nvSpPr>
        <p:spPr>
          <a:xfrm>
            <a:off x="1097280" y="3023572"/>
            <a:ext cx="3869072" cy="20313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/>
              <a:t>Mécanique du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Principe d’action/réaction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Première et seconde lois de Newton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Trajectoire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Cinématique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Dynamique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48F0BF-8528-48CB-82BB-D9294CB133EF}"/>
              </a:ext>
            </a:extLst>
          </p:cNvPr>
          <p:cNvSpPr txBox="1"/>
          <p:nvPr/>
        </p:nvSpPr>
        <p:spPr>
          <a:xfrm>
            <a:off x="4966352" y="3078431"/>
            <a:ext cx="386907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Mécanique des fluides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Masse volumique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Viscosité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Force d’Archimède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E1F1AB-BDB9-48B9-B816-3786252E8F9F}"/>
              </a:ext>
            </a:extLst>
          </p:cNvPr>
          <p:cNvSpPr txBox="1"/>
          <p:nvPr/>
        </p:nvSpPr>
        <p:spPr>
          <a:xfrm>
            <a:off x="8322928" y="3022705"/>
            <a:ext cx="386907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Mécanique des solides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Résistance des matériaux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Contraintes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Loi de Hooke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A50FB9F3-C507-49ED-84D7-C12C890B29C7}"/>
              </a:ext>
            </a:extLst>
          </p:cNvPr>
          <p:cNvSpPr/>
          <p:nvPr/>
        </p:nvSpPr>
        <p:spPr>
          <a:xfrm rot="5400000">
            <a:off x="5943918" y="113002"/>
            <a:ext cx="365126" cy="10058402"/>
          </a:xfrm>
          <a:prstGeom prst="rightBrace">
            <a:avLst>
              <a:gd name="adj1" fmla="val 37898"/>
              <a:gd name="adj2" fmla="val 503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D2E9B7-E870-4D23-B3ED-F595B1FF6821}"/>
              </a:ext>
            </a:extLst>
          </p:cNvPr>
          <p:cNvSpPr txBox="1"/>
          <p:nvPr/>
        </p:nvSpPr>
        <p:spPr>
          <a:xfrm>
            <a:off x="4290217" y="5502381"/>
            <a:ext cx="3611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Mécanique des milieux continus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F99A208-4D96-4976-94B7-CD10B091CE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97" y="1942227"/>
            <a:ext cx="1831419" cy="108878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D0A571A-1CD7-44C0-8E43-8C7ECC2003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308" y="1959660"/>
            <a:ext cx="2256342" cy="110701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0728DED-F9DE-4C8D-AFAB-8DBB89D78D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4"/>
          <a:stretch/>
        </p:blipFill>
        <p:spPr>
          <a:xfrm>
            <a:off x="8578881" y="1990671"/>
            <a:ext cx="1857024" cy="10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13EDD-7490-4B08-848C-071B249E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9CB445-CA68-496C-A45B-05399D6A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20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B4EE66-86B3-4E39-8B77-DD6C01223C6A}"/>
              </a:ext>
            </a:extLst>
          </p:cNvPr>
          <p:cNvSpPr txBox="1"/>
          <p:nvPr/>
        </p:nvSpPr>
        <p:spPr>
          <a:xfrm>
            <a:off x="1097280" y="1254121"/>
            <a:ext cx="587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1.4 Efforts extérieurs, efforts de liaisons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A9E4C57B-CB9B-4DB3-A59E-2412F8B18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7340"/>
                <a:ext cx="9940066" cy="4794057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dirty="0"/>
                  <a:t>Les liaisons mécaniques s’opposent à certains mouvements entre les solides, on a donc la correspondance :</a:t>
                </a:r>
              </a:p>
              <a:p>
                <a:pPr marL="0" indent="0" algn="ctr">
                  <a:buNone/>
                </a:pPr>
                <a:r>
                  <a:rPr lang="fr-FR" b="1" dirty="0">
                    <a:solidFill>
                      <a:schemeClr val="accent2"/>
                    </a:solidFill>
                  </a:rPr>
                  <a:t>1 degré de liberté (ddl) </a:t>
                </a:r>
                <a:r>
                  <a:rPr lang="fr-FR" dirty="0"/>
                  <a:t>supprimé dans </a:t>
                </a:r>
                <a:r>
                  <a:rPr lang="fr-FR" b="1" dirty="0">
                    <a:solidFill>
                      <a:schemeClr val="accent2"/>
                    </a:solidFill>
                  </a:rPr>
                  <a:t>1</a:t>
                </a:r>
                <a:r>
                  <a:rPr lang="fr-FR" dirty="0"/>
                  <a:t> direction = </a:t>
                </a:r>
                <a:r>
                  <a:rPr lang="fr-FR" b="1" dirty="0">
                    <a:solidFill>
                      <a:schemeClr val="accent2"/>
                    </a:solidFill>
                  </a:rPr>
                  <a:t>1 réaction de liaison </a:t>
                </a:r>
                <a:r>
                  <a:rPr lang="fr-FR" dirty="0"/>
                  <a:t>dans </a:t>
                </a:r>
                <a:r>
                  <a:rPr lang="fr-FR" b="1" dirty="0">
                    <a:solidFill>
                      <a:schemeClr val="accent2"/>
                    </a:solidFill>
                  </a:rPr>
                  <a:t>cette direction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fr-FR" sz="1050" b="1" dirty="0"/>
              </a:p>
              <a:p>
                <a:pPr marL="292608" lvl="1" indent="0">
                  <a:buNone/>
                </a:pPr>
                <a:r>
                  <a:rPr lang="fr-FR" b="1" dirty="0"/>
                  <a:t>Liaisons internes :</a:t>
                </a:r>
              </a:p>
              <a:p>
                <a:pPr marL="1126998" lvl="4" indent="-285750">
                  <a:buFont typeface="Wingdings" panose="05000000000000000000" pitchFamily="2" charset="2"/>
                  <a:buChar char="Ø"/>
                </a:pPr>
                <a:r>
                  <a:rPr lang="fr-FR" sz="1800" dirty="0"/>
                  <a:t>Liaison interne </a:t>
                </a:r>
                <a:r>
                  <a:rPr lang="fr-FR" sz="1800" b="1" dirty="0"/>
                  <a:t>articulée</a:t>
                </a:r>
              </a:p>
              <a:p>
                <a:pPr marL="841248" lvl="4" indent="0">
                  <a:buNone/>
                </a:pPr>
                <a:r>
                  <a:rPr lang="fr-FR" sz="1800" dirty="0"/>
                  <a:t>      2 inconnues de liaison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800" dirty="0"/>
                  <a:t>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pPr marL="841248" lvl="4" indent="0">
                  <a:buNone/>
                </a:pPr>
                <a:endParaRPr lang="fr-FR" sz="1800" dirty="0"/>
              </a:p>
              <a:p>
                <a:pPr marL="1126998" lvl="4" indent="-285750">
                  <a:buFont typeface="Wingdings" panose="05000000000000000000" pitchFamily="2" charset="2"/>
                  <a:buChar char="Ø"/>
                </a:pPr>
                <a:r>
                  <a:rPr lang="fr-FR" sz="1800" dirty="0"/>
                  <a:t>Liaison interne </a:t>
                </a:r>
                <a:r>
                  <a:rPr lang="fr-FR" sz="1800" b="1" dirty="0"/>
                  <a:t>rigide</a:t>
                </a:r>
              </a:p>
              <a:p>
                <a:pPr marL="841248" lvl="4" indent="0">
                  <a:buNone/>
                </a:pPr>
                <a:r>
                  <a:rPr lang="fr-FR" sz="1800" dirty="0"/>
                  <a:t>      3 inconnues de liaison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800" dirty="0"/>
                  <a:t>,</a:t>
                </a:r>
                <a:r>
                  <a:rPr lang="fr-FR" sz="18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800" dirty="0"/>
                  <a:t>,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pPr marL="841248" lvl="4" indent="0">
                  <a:buNone/>
                </a:pPr>
                <a:endParaRPr lang="fr-FR" sz="7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dirty="0"/>
                  <a:t>De manière générale, lorsque deux solides sont « liés », connaître la nature de la liaison permet de réduire le nombre d’inconnues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A9E4C57B-CB9B-4DB3-A59E-2412F8B18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7340"/>
                <a:ext cx="9940066" cy="4794057"/>
              </a:xfrm>
              <a:blipFill>
                <a:blip r:embed="rId2"/>
                <a:stretch>
                  <a:fillRect l="-1471" t="-1399" r="-1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D64A644A-EDB3-40E4-AD7D-7A1D7150D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606" b="19134"/>
          <a:stretch/>
        </p:blipFill>
        <p:spPr>
          <a:xfrm>
            <a:off x="957263" y="3518757"/>
            <a:ext cx="823912" cy="7810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D897D9-4798-4411-95BC-081193B244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2010"/>
          <a:stretch/>
        </p:blipFill>
        <p:spPr>
          <a:xfrm>
            <a:off x="957263" y="4506984"/>
            <a:ext cx="823912" cy="862638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2BDF325D-339F-45CA-A417-EBDDFC76C006}"/>
              </a:ext>
            </a:extLst>
          </p:cNvPr>
          <p:cNvGrpSpPr/>
          <p:nvPr/>
        </p:nvGrpSpPr>
        <p:grpSpPr>
          <a:xfrm>
            <a:off x="7803138" y="3013030"/>
            <a:ext cx="1353084" cy="1348464"/>
            <a:chOff x="9268545" y="2903541"/>
            <a:chExt cx="1353084" cy="1348464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C038A9D4-60A5-4D36-84FE-64B2D6B7507C}"/>
                </a:ext>
              </a:extLst>
            </p:cNvPr>
            <p:cNvGrpSpPr/>
            <p:nvPr/>
          </p:nvGrpSpPr>
          <p:grpSpPr>
            <a:xfrm>
              <a:off x="9636531" y="3055334"/>
              <a:ext cx="852990" cy="847619"/>
              <a:chOff x="9575741" y="2897784"/>
              <a:chExt cx="1265267" cy="1257300"/>
            </a:xfrm>
          </p:grpSpPr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03960ED3-D73E-46D4-9105-E9DA587AA4BE}"/>
                  </a:ext>
                </a:extLst>
              </p:cNvPr>
              <p:cNvCxnSpPr/>
              <p:nvPr/>
            </p:nvCxnSpPr>
            <p:spPr>
              <a:xfrm>
                <a:off x="9583708" y="4143375"/>
                <a:ext cx="12573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11399B9E-E280-4E9C-BC48-8C96638FB2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947091" y="3526434"/>
                <a:ext cx="12573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B16BAD7-DE8B-4A4D-8769-4DCB3EC1FAAD}"/>
                    </a:ext>
                  </a:extLst>
                </p:cNvPr>
                <p:cNvSpPr txBox="1"/>
                <p:nvPr/>
              </p:nvSpPr>
              <p:spPr>
                <a:xfrm>
                  <a:off x="9268545" y="2946462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D1760ED9-2364-4A98-8E3D-B1E5A2932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545" y="2946462"/>
                  <a:ext cx="371384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3333" r="-2786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EBFA37F9-4D27-4AD1-9355-CABE0230BC7E}"/>
                    </a:ext>
                  </a:extLst>
                </p:cNvPr>
                <p:cNvSpPr txBox="1"/>
                <p:nvPr/>
              </p:nvSpPr>
              <p:spPr>
                <a:xfrm>
                  <a:off x="10120907" y="3882673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CDCA9DE2-3F34-472D-BABC-78C5CA018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907" y="3882673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2951" r="-2623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613814AB-2500-46CC-9883-F18565B1A194}"/>
                </a:ext>
              </a:extLst>
            </p:cNvPr>
            <p:cNvCxnSpPr/>
            <p:nvPr/>
          </p:nvCxnSpPr>
          <p:spPr>
            <a:xfrm flipV="1">
              <a:off x="9772051" y="3219450"/>
              <a:ext cx="0" cy="41910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CF477E2A-59FD-4058-8AE4-ECE8B734452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050181" y="3528540"/>
              <a:ext cx="0" cy="41910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5CC8E5F3-5E58-46F1-9A1D-8D097B1EF14B}"/>
                    </a:ext>
                  </a:extLst>
                </p:cNvPr>
                <p:cNvSpPr txBox="1"/>
                <p:nvPr/>
              </p:nvSpPr>
              <p:spPr>
                <a:xfrm>
                  <a:off x="9666466" y="2903541"/>
                  <a:ext cx="454612" cy="4312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F5EA47BC-4B59-41AA-976D-5621C66571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6466" y="2903541"/>
                  <a:ext cx="454612" cy="431208"/>
                </a:xfrm>
                <a:prstGeom prst="rect">
                  <a:avLst/>
                </a:prstGeom>
                <a:blipFill>
                  <a:blip r:embed="rId7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C79E686F-F750-4BE0-8A75-54B7043B7450}"/>
                    </a:ext>
                  </a:extLst>
                </p:cNvPr>
                <p:cNvSpPr txBox="1"/>
                <p:nvPr/>
              </p:nvSpPr>
              <p:spPr>
                <a:xfrm>
                  <a:off x="10174647" y="3421296"/>
                  <a:ext cx="446982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F5E42DE2-A636-4D78-8236-A2E2A24F1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4647" y="3421296"/>
                  <a:ext cx="446982" cy="4029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4F4E6B6-3E71-434D-8824-27DF445E8E02}"/>
              </a:ext>
            </a:extLst>
          </p:cNvPr>
          <p:cNvGrpSpPr/>
          <p:nvPr/>
        </p:nvGrpSpPr>
        <p:grpSpPr>
          <a:xfrm>
            <a:off x="7610202" y="4121315"/>
            <a:ext cx="1530043" cy="1348464"/>
            <a:chOff x="9091586" y="2903541"/>
            <a:chExt cx="1530043" cy="1348464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692ECFDB-0F67-46F7-9262-014317CD5131}"/>
                </a:ext>
              </a:extLst>
            </p:cNvPr>
            <p:cNvGrpSpPr/>
            <p:nvPr/>
          </p:nvGrpSpPr>
          <p:grpSpPr>
            <a:xfrm>
              <a:off x="9636531" y="3055334"/>
              <a:ext cx="852990" cy="847619"/>
              <a:chOff x="9575741" y="2897784"/>
              <a:chExt cx="1265267" cy="1257300"/>
            </a:xfrm>
          </p:grpSpPr>
          <p:cxnSp>
            <p:nvCxnSpPr>
              <p:cNvPr id="28" name="Connecteur droit avec flèche 27">
                <a:extLst>
                  <a:ext uri="{FF2B5EF4-FFF2-40B4-BE49-F238E27FC236}">
                    <a16:creationId xmlns:a16="http://schemas.microsoft.com/office/drawing/2014/main" id="{8FE7C842-4A2E-41CE-A766-847347F35210}"/>
                  </a:ext>
                </a:extLst>
              </p:cNvPr>
              <p:cNvCxnSpPr/>
              <p:nvPr/>
            </p:nvCxnSpPr>
            <p:spPr>
              <a:xfrm>
                <a:off x="9583708" y="4143375"/>
                <a:ext cx="12573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avec flèche 28">
                <a:extLst>
                  <a:ext uri="{FF2B5EF4-FFF2-40B4-BE49-F238E27FC236}">
                    <a16:creationId xmlns:a16="http://schemas.microsoft.com/office/drawing/2014/main" id="{3507E2DC-2527-4222-AEB2-50F181D614B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947091" y="3526434"/>
                <a:ext cx="12573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68FE2CBD-E5F5-4078-BE95-529E74ECD095}"/>
                    </a:ext>
                  </a:extLst>
                </p:cNvPr>
                <p:cNvSpPr txBox="1"/>
                <p:nvPr/>
              </p:nvSpPr>
              <p:spPr>
                <a:xfrm>
                  <a:off x="9268545" y="2946462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9BB06024-1C61-477E-9EAF-958BE03EA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545" y="2946462"/>
                  <a:ext cx="371384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2786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51E96CED-B64B-4C2C-AE92-703B8656DD7D}"/>
                    </a:ext>
                  </a:extLst>
                </p:cNvPr>
                <p:cNvSpPr txBox="1"/>
                <p:nvPr/>
              </p:nvSpPr>
              <p:spPr>
                <a:xfrm>
                  <a:off x="10120907" y="3882673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2" name="ZoneTexte 91">
                  <a:extLst>
                    <a:ext uri="{FF2B5EF4-FFF2-40B4-BE49-F238E27FC236}">
                      <a16:creationId xmlns:a16="http://schemas.microsoft.com/office/drawing/2014/main" id="{6012B27A-2EEB-45D1-8F1D-EBA0AD8C0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907" y="3882673"/>
                  <a:ext cx="367986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22951" r="-2623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292FB414-7A16-42B2-9BF6-BEB0C610BD1A}"/>
                </a:ext>
              </a:extLst>
            </p:cNvPr>
            <p:cNvSpPr/>
            <p:nvPr/>
          </p:nvSpPr>
          <p:spPr>
            <a:xfrm>
              <a:off x="9425602" y="3653119"/>
              <a:ext cx="415029" cy="459107"/>
            </a:xfrm>
            <a:prstGeom prst="arc">
              <a:avLst>
                <a:gd name="adj1" fmla="val 10584923"/>
                <a:gd name="adj2" fmla="val 4239454"/>
              </a:avLst>
            </a:prstGeom>
            <a:noFill/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421E9371-4903-4DE8-967A-363E0027FF0D}"/>
                    </a:ext>
                  </a:extLst>
                </p:cNvPr>
                <p:cNvSpPr txBox="1"/>
                <p:nvPr/>
              </p:nvSpPr>
              <p:spPr>
                <a:xfrm>
                  <a:off x="9091586" y="3340741"/>
                  <a:ext cx="524246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421E9371-4903-4DE8-967A-363E0027F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1586" y="3340741"/>
                  <a:ext cx="524246" cy="4029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6CDCDDA0-B71F-40F0-8428-5794EE4BA000}"/>
                </a:ext>
              </a:extLst>
            </p:cNvPr>
            <p:cNvCxnSpPr/>
            <p:nvPr/>
          </p:nvCxnSpPr>
          <p:spPr>
            <a:xfrm flipV="1">
              <a:off x="9772051" y="3219450"/>
              <a:ext cx="0" cy="41910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9854EE9-50D7-4755-9340-B194E4EA6D1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050181" y="3528540"/>
              <a:ext cx="0" cy="41910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DD7DF661-83F2-4AC8-B2DD-FC877DC1C37D}"/>
                    </a:ext>
                  </a:extLst>
                </p:cNvPr>
                <p:cNvSpPr txBox="1"/>
                <p:nvPr/>
              </p:nvSpPr>
              <p:spPr>
                <a:xfrm>
                  <a:off x="9666466" y="2903541"/>
                  <a:ext cx="454612" cy="4312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E255A360-A295-4B06-A99E-28E82DD74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6466" y="2903541"/>
                  <a:ext cx="454612" cy="431208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33C4D5B1-01A6-414D-86F1-708E9EE242C2}"/>
                    </a:ext>
                  </a:extLst>
                </p:cNvPr>
                <p:cNvSpPr txBox="1"/>
                <p:nvPr/>
              </p:nvSpPr>
              <p:spPr>
                <a:xfrm>
                  <a:off x="10174647" y="3421296"/>
                  <a:ext cx="446982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A12E880-C9B0-4099-91BE-FF3B17342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4647" y="3421296"/>
                  <a:ext cx="446982" cy="4029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958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9E4C57B-CB9B-4DB3-A59E-2412F8B18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7340"/>
            <a:ext cx="9940066" cy="432984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Le PFS nous donne </a:t>
            </a:r>
            <a:r>
              <a:rPr lang="fr-FR" b="1" dirty="0">
                <a:solidFill>
                  <a:schemeClr val="accent2"/>
                </a:solidFill>
              </a:rPr>
              <a:t>trois équations </a:t>
            </a:r>
            <a:r>
              <a:rPr lang="fr-FR" dirty="0"/>
              <a:t>de la statique, qui vont nous permettre de déterminer les </a:t>
            </a:r>
            <a:r>
              <a:rPr lang="fr-FR" b="1" dirty="0">
                <a:solidFill>
                  <a:schemeClr val="accent2"/>
                </a:solidFill>
              </a:rPr>
              <a:t>inconnues de liaison </a:t>
            </a:r>
            <a:r>
              <a:rPr lang="fr-FR" dirty="0"/>
              <a:t>des structures.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Dans certains cas, il y a soit trop ou pas assez d’inconnues pour le nombre d’équations, on parle de notion </a:t>
            </a:r>
            <a:r>
              <a:rPr lang="fr-FR" b="1" dirty="0">
                <a:solidFill>
                  <a:schemeClr val="accent2"/>
                </a:solidFill>
              </a:rPr>
              <a:t>d’équilibre des systèmes</a:t>
            </a:r>
            <a:r>
              <a:rPr lang="fr-F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Il existe une classification des systèmes mécaniques vis-à-vis de la statique externe :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2"/>
                </a:solidFill>
              </a:rPr>
              <a:t>Hypostatique</a:t>
            </a:r>
            <a:r>
              <a:rPr lang="fr-FR" dirty="0"/>
              <a:t> : Système instable ou libre → Liaisons insuffisantes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2"/>
                </a:solidFill>
              </a:rPr>
              <a:t>Isostatique</a:t>
            </a:r>
            <a:r>
              <a:rPr lang="fr-FR" dirty="0"/>
              <a:t> : Système stable → Statiquement soluble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2"/>
                </a:solidFill>
              </a:rPr>
              <a:t>Hyperstatique</a:t>
            </a:r>
            <a:r>
              <a:rPr lang="fr-FR" dirty="0"/>
              <a:t> : Système stable → Statiquement insoluble (trop de liaisons)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113EDD-7490-4B08-848C-071B249E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9CB445-CA68-496C-A45B-05399D6A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21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B4EE66-86B3-4E39-8B77-DD6C01223C6A}"/>
              </a:ext>
            </a:extLst>
          </p:cNvPr>
          <p:cNvSpPr txBox="1"/>
          <p:nvPr/>
        </p:nvSpPr>
        <p:spPr>
          <a:xfrm>
            <a:off x="1097280" y="1254121"/>
            <a:ext cx="587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1.4 Efforts extérieurs, efforts de liaisons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0681AEA-E445-4DD6-82C6-A7497D7D591C}"/>
              </a:ext>
            </a:extLst>
          </p:cNvPr>
          <p:cNvGrpSpPr/>
          <p:nvPr/>
        </p:nvGrpSpPr>
        <p:grpSpPr>
          <a:xfrm>
            <a:off x="5202005" y="3243086"/>
            <a:ext cx="1651802" cy="1042197"/>
            <a:chOff x="5202005" y="3243086"/>
            <a:chExt cx="1651802" cy="1042197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572C1F4-2E3F-4C41-BC1C-654005D232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52422"/>
            <a:stretch/>
          </p:blipFill>
          <p:spPr>
            <a:xfrm>
              <a:off x="5202005" y="3243086"/>
              <a:ext cx="1651802" cy="582293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F19C65F-974D-4F8B-8757-DCCB7DF7FB27}"/>
                </a:ext>
              </a:extLst>
            </p:cNvPr>
            <p:cNvSpPr txBox="1"/>
            <p:nvPr/>
          </p:nvSpPr>
          <p:spPr>
            <a:xfrm>
              <a:off x="5553967" y="3915951"/>
              <a:ext cx="1026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Équilibre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21B360D-75AF-4B6D-A506-D4BF20ABE199}"/>
              </a:ext>
            </a:extLst>
          </p:cNvPr>
          <p:cNvGrpSpPr/>
          <p:nvPr/>
        </p:nvGrpSpPr>
        <p:grpSpPr>
          <a:xfrm>
            <a:off x="8710571" y="3152513"/>
            <a:ext cx="1665945" cy="1132770"/>
            <a:chOff x="8710571" y="3152513"/>
            <a:chExt cx="1665945" cy="1132770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3BC54D0C-AD32-425E-A28C-5F6947AC9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0571" y="3152513"/>
              <a:ext cx="1651802" cy="763438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44FD3EA3-6E1E-479F-823B-BB7D242B6E9A}"/>
                </a:ext>
              </a:extLst>
            </p:cNvPr>
            <p:cNvSpPr txBox="1"/>
            <p:nvPr/>
          </p:nvSpPr>
          <p:spPr>
            <a:xfrm>
              <a:off x="8721448" y="3915951"/>
              <a:ext cx="1655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Équilibre stable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84B9876-A88E-40B5-8CDE-472529C6BD5C}"/>
              </a:ext>
            </a:extLst>
          </p:cNvPr>
          <p:cNvGrpSpPr/>
          <p:nvPr/>
        </p:nvGrpSpPr>
        <p:grpSpPr>
          <a:xfrm>
            <a:off x="1804924" y="3166999"/>
            <a:ext cx="1834605" cy="1118284"/>
            <a:chOff x="1804924" y="3166999"/>
            <a:chExt cx="1834605" cy="1118284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347BD4BB-25FA-42E4-8B57-4E5DAD744D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021" r="11428" b="52345"/>
            <a:stretch/>
          </p:blipFill>
          <p:spPr>
            <a:xfrm>
              <a:off x="1920512" y="3166999"/>
              <a:ext cx="1568741" cy="65838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2DEE299-E1D2-49FA-9DDF-6073E0D6E83C}"/>
                </a:ext>
              </a:extLst>
            </p:cNvPr>
            <p:cNvSpPr txBox="1"/>
            <p:nvPr/>
          </p:nvSpPr>
          <p:spPr>
            <a:xfrm>
              <a:off x="1804924" y="3915951"/>
              <a:ext cx="1834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Équilibre instable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124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A9E4C57B-CB9B-4DB3-A59E-2412F8B18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7341"/>
                <a:ext cx="9940066" cy="2685720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dirty="0"/>
                  <a:t>Pour déterminer </a:t>
                </a:r>
                <a:r>
                  <a:rPr lang="fr-FR" b="1" dirty="0">
                    <a:solidFill>
                      <a:schemeClr val="accent2"/>
                    </a:solidFill>
                  </a:rPr>
                  <a:t>l’état d’équilibre </a:t>
                </a:r>
                <a:r>
                  <a:rPr lang="fr-FR" dirty="0"/>
                  <a:t>d’un système, on calcule le </a:t>
                </a:r>
                <a:r>
                  <a:rPr lang="fr-FR" b="1" dirty="0">
                    <a:solidFill>
                      <a:schemeClr val="accent2"/>
                    </a:solidFill>
                  </a:rPr>
                  <a:t>degré d’</a:t>
                </a:r>
                <a:r>
                  <a:rPr lang="fr-FR" b="1" dirty="0" err="1">
                    <a:solidFill>
                      <a:schemeClr val="accent2"/>
                    </a:solidFill>
                  </a:rPr>
                  <a:t>hyperstaticité</a:t>
                </a:r>
                <a:r>
                  <a:rPr lang="fr-FR" b="1" dirty="0">
                    <a:solidFill>
                      <a:schemeClr val="accent2"/>
                    </a:solidFill>
                  </a:rPr>
                  <a:t> </a:t>
                </a:r>
                <a:r>
                  <a:rPr lang="fr-FR" dirty="0"/>
                  <a:t>de la structure :</a:t>
                </a:r>
              </a:p>
              <a:p>
                <a:pPr marL="0" indent="0" algn="ctr">
                  <a:buNone/>
                </a:pPr>
                <a:r>
                  <a:rPr lang="fr-FR" sz="1800" b="1" dirty="0">
                    <a:solidFill>
                      <a:schemeClr val="accent2"/>
                    </a:solidFill>
                  </a:rPr>
                  <a:t>Degré d’</a:t>
                </a:r>
                <a:r>
                  <a:rPr lang="fr-FR" sz="1800" b="1" dirty="0" err="1">
                    <a:solidFill>
                      <a:schemeClr val="accent2"/>
                    </a:solidFill>
                  </a:rPr>
                  <a:t>hyperstaticité</a:t>
                </a:r>
                <a:r>
                  <a:rPr lang="fr-FR" sz="1800" b="1" dirty="0">
                    <a:solidFill>
                      <a:schemeClr val="accent2"/>
                    </a:solidFill>
                  </a:rPr>
                  <a:t> </a:t>
                </a:r>
                <a:r>
                  <a:rPr lang="fr-FR" sz="1800" dirty="0"/>
                  <a:t>= nombre d’inconnues – nombre d’équations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8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dirty="0"/>
                  <a:t>Si </a:t>
                </a:r>
                <a:r>
                  <a:rPr lang="fr-FR" b="1" dirty="0">
                    <a:solidFill>
                      <a:schemeClr val="accent2"/>
                    </a:solidFill>
                  </a:rPr>
                  <a:t>h&lt;0</a:t>
                </a:r>
                <a:r>
                  <a:rPr lang="fr-FR" dirty="0">
                    <a:solidFill>
                      <a:srgbClr val="404040"/>
                    </a:solidFill>
                  </a:rPr>
                  <a:t>,</a:t>
                </a:r>
                <a:r>
                  <a:rPr lang="fr-FR" dirty="0"/>
                  <a:t> pas assez de liaisons : la structure est </a:t>
                </a:r>
                <a:r>
                  <a:rPr lang="fr-FR" b="1" dirty="0">
                    <a:solidFill>
                      <a:schemeClr val="accent2"/>
                    </a:solidFill>
                  </a:rPr>
                  <a:t>hypostatique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dirty="0"/>
                  <a:t>Si </a:t>
                </a:r>
                <a:r>
                  <a:rPr lang="fr-FR" b="1" dirty="0">
                    <a:solidFill>
                      <a:schemeClr val="accent2"/>
                    </a:solidFill>
                  </a:rPr>
                  <a:t>h=0</a:t>
                </a:r>
                <a:r>
                  <a:rPr lang="fr-FR" dirty="0"/>
                  <a:t>, juste assez de liaisons pour supprimer les </a:t>
                </a:r>
                <a:r>
                  <a:rPr lang="fr-FR" dirty="0" err="1"/>
                  <a:t>ddls</a:t>
                </a:r>
                <a:r>
                  <a:rPr lang="fr-FR" dirty="0"/>
                  <a:t> : la structure est </a:t>
                </a:r>
                <a:r>
                  <a:rPr lang="fr-FR" b="1" dirty="0">
                    <a:solidFill>
                      <a:schemeClr val="accent2"/>
                    </a:solidFill>
                  </a:rPr>
                  <a:t>isostatique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dirty="0"/>
                  <a:t>Si </a:t>
                </a:r>
                <a:r>
                  <a:rPr lang="fr-FR" b="1" dirty="0">
                    <a:solidFill>
                      <a:schemeClr val="accent2"/>
                    </a:solidFill>
                  </a:rPr>
                  <a:t>h&gt;0</a:t>
                </a:r>
                <a:r>
                  <a:rPr lang="fr-FR" dirty="0"/>
                  <a:t>, trop de liaisons : la structure est </a:t>
                </a:r>
                <a:r>
                  <a:rPr lang="fr-FR" b="1" dirty="0">
                    <a:solidFill>
                      <a:schemeClr val="accent2"/>
                    </a:solidFill>
                  </a:rPr>
                  <a:t>hyperstatique</a:t>
                </a:r>
                <a:r>
                  <a:rPr lang="fr-FR" dirty="0"/>
                  <a:t> de degré </a:t>
                </a:r>
                <a:r>
                  <a:rPr lang="fr-FR" b="1" i="1" dirty="0">
                    <a:solidFill>
                      <a:schemeClr val="accent2"/>
                    </a:solidFill>
                  </a:rPr>
                  <a:t>h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A9E4C57B-CB9B-4DB3-A59E-2412F8B18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7341"/>
                <a:ext cx="9940066" cy="2685720"/>
              </a:xfrm>
              <a:blipFill>
                <a:blip r:embed="rId2"/>
                <a:stretch>
                  <a:fillRect l="-1471" t="-3409" r="-1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65113EDD-7490-4B08-848C-071B249E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9CB445-CA68-496C-A45B-05399D6A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22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B4EE66-86B3-4E39-8B77-DD6C01223C6A}"/>
              </a:ext>
            </a:extLst>
          </p:cNvPr>
          <p:cNvSpPr txBox="1"/>
          <p:nvPr/>
        </p:nvSpPr>
        <p:spPr>
          <a:xfrm>
            <a:off x="1097280" y="1254121"/>
            <a:ext cx="587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1.4 Efforts extérieurs, efforts de liaisons</a:t>
            </a:r>
          </a:p>
        </p:txBody>
      </p: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BC5A510E-37D5-44C7-B587-7841D2088E8F}"/>
              </a:ext>
            </a:extLst>
          </p:cNvPr>
          <p:cNvGrpSpPr/>
          <p:nvPr/>
        </p:nvGrpSpPr>
        <p:grpSpPr>
          <a:xfrm>
            <a:off x="1137851" y="4678479"/>
            <a:ext cx="1761405" cy="560568"/>
            <a:chOff x="624607" y="4540990"/>
            <a:chExt cx="1761405" cy="560568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D4E766B-A6DD-438D-911E-958806169317}"/>
                </a:ext>
              </a:extLst>
            </p:cNvPr>
            <p:cNvGrpSpPr/>
            <p:nvPr/>
          </p:nvGrpSpPr>
          <p:grpSpPr>
            <a:xfrm>
              <a:off x="624607" y="4540990"/>
              <a:ext cx="1761405" cy="560568"/>
              <a:chOff x="9210683" y="2747238"/>
              <a:chExt cx="5878007" cy="1870679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A2EB6EB-6018-40C8-8AAE-4E7A8B4D7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0683" y="4331563"/>
                <a:ext cx="12793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1ED94887-8055-49D8-958F-B7050D5FF91B}"/>
                  </a:ext>
                </a:extLst>
              </p:cNvPr>
              <p:cNvGrpSpPr/>
              <p:nvPr/>
            </p:nvGrpSpPr>
            <p:grpSpPr>
              <a:xfrm>
                <a:off x="9210683" y="2747238"/>
                <a:ext cx="5878007" cy="1870679"/>
                <a:chOff x="9210683" y="2747238"/>
                <a:chExt cx="5878007" cy="1870679"/>
              </a:xfrm>
            </p:grpSpPr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3954C26F-33A2-497A-82B2-24D9C352FE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0683" y="2747238"/>
                  <a:ext cx="587800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e 21">
                  <a:extLst>
                    <a:ext uri="{FF2B5EF4-FFF2-40B4-BE49-F238E27FC236}">
                      <a16:creationId xmlns:a16="http://schemas.microsoft.com/office/drawing/2014/main" id="{4039C848-6A42-4DAD-A069-A7ECCBBBB3FC}"/>
                    </a:ext>
                  </a:extLst>
                </p:cNvPr>
                <p:cNvGrpSpPr/>
                <p:nvPr/>
              </p:nvGrpSpPr>
              <p:grpSpPr>
                <a:xfrm>
                  <a:off x="9211086" y="2776515"/>
                  <a:ext cx="1278946" cy="1841402"/>
                  <a:chOff x="9211086" y="2776515"/>
                  <a:chExt cx="1278946" cy="1841402"/>
                </a:xfrm>
              </p:grpSpPr>
              <p:sp>
                <p:nvSpPr>
                  <p:cNvPr id="23" name="Triangle isocèle 22">
                    <a:extLst>
                      <a:ext uri="{FF2B5EF4-FFF2-40B4-BE49-F238E27FC236}">
                        <a16:creationId xmlns:a16="http://schemas.microsoft.com/office/drawing/2014/main" id="{50801C29-B305-447F-8C38-CD47A2F33F21}"/>
                      </a:ext>
                    </a:extLst>
                  </p:cNvPr>
                  <p:cNvSpPr/>
                  <p:nvPr/>
                </p:nvSpPr>
                <p:spPr>
                  <a:xfrm>
                    <a:off x="9211086" y="2776515"/>
                    <a:ext cx="1266771" cy="1002193"/>
                  </a:xfrm>
                  <a:prstGeom prst="triangl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Ellipse 23">
                    <a:extLst>
                      <a:ext uri="{FF2B5EF4-FFF2-40B4-BE49-F238E27FC236}">
                        <a16:creationId xmlns:a16="http://schemas.microsoft.com/office/drawing/2014/main" id="{84BBBD9B-D625-4A3C-AB33-FAF169FC76E9}"/>
                      </a:ext>
                    </a:extLst>
                  </p:cNvPr>
                  <p:cNvSpPr/>
                  <p:nvPr/>
                </p:nvSpPr>
                <p:spPr>
                  <a:xfrm>
                    <a:off x="9259126" y="3795913"/>
                    <a:ext cx="532960" cy="53296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Ellipse 24">
                    <a:extLst>
                      <a:ext uri="{FF2B5EF4-FFF2-40B4-BE49-F238E27FC236}">
                        <a16:creationId xmlns:a16="http://schemas.microsoft.com/office/drawing/2014/main" id="{A85D06B2-10AB-48E9-9521-BD9B6F3646C0}"/>
                      </a:ext>
                    </a:extLst>
                  </p:cNvPr>
                  <p:cNvSpPr/>
                  <p:nvPr/>
                </p:nvSpPr>
                <p:spPr>
                  <a:xfrm>
                    <a:off x="9911376" y="3795913"/>
                    <a:ext cx="535210" cy="53521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6" name="Groupe 25">
                    <a:extLst>
                      <a:ext uri="{FF2B5EF4-FFF2-40B4-BE49-F238E27FC236}">
                        <a16:creationId xmlns:a16="http://schemas.microsoft.com/office/drawing/2014/main" id="{276A55DC-D331-4554-A6EA-AACD83145ADD}"/>
                      </a:ext>
                    </a:extLst>
                  </p:cNvPr>
                  <p:cNvGrpSpPr/>
                  <p:nvPr/>
                </p:nvGrpSpPr>
                <p:grpSpPr>
                  <a:xfrm>
                    <a:off x="9332722" y="4330438"/>
                    <a:ext cx="1157310" cy="287479"/>
                    <a:chOff x="2464926" y="4222606"/>
                    <a:chExt cx="1145135" cy="152400"/>
                  </a:xfrm>
                </p:grpSpPr>
                <p:cxnSp>
                  <p:nvCxnSpPr>
                    <p:cNvPr id="27" name="Connecteur droit 26">
                      <a:extLst>
                        <a:ext uri="{FF2B5EF4-FFF2-40B4-BE49-F238E27FC236}">
                          <a16:creationId xmlns:a16="http://schemas.microsoft.com/office/drawing/2014/main" id="{C1A29179-946B-4613-AA44-5459E7290F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19206" y="4222606"/>
                      <a:ext cx="190855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Connecteur droit 27">
                      <a:extLst>
                        <a:ext uri="{FF2B5EF4-FFF2-40B4-BE49-F238E27FC236}">
                          <a16:creationId xmlns:a16="http://schemas.microsoft.com/office/drawing/2014/main" id="{9AA00ECF-6DAD-4A5F-838E-47C51ACFA4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28350" y="4222606"/>
                      <a:ext cx="190855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Connecteur droit 28">
                      <a:extLst>
                        <a:ext uri="{FF2B5EF4-FFF2-40B4-BE49-F238E27FC236}">
                          <a16:creationId xmlns:a16="http://schemas.microsoft.com/office/drawing/2014/main" id="{D380350F-4640-4890-A678-577ED94464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7494" y="4222606"/>
                      <a:ext cx="190855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Connecteur droit 29">
                      <a:extLst>
                        <a:ext uri="{FF2B5EF4-FFF2-40B4-BE49-F238E27FC236}">
                          <a16:creationId xmlns:a16="http://schemas.microsoft.com/office/drawing/2014/main" id="{E0ED9001-32A4-452E-890C-E36E78E2B1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46638" y="4222606"/>
                      <a:ext cx="190855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necteur droit 30">
                      <a:extLst>
                        <a:ext uri="{FF2B5EF4-FFF2-40B4-BE49-F238E27FC236}">
                          <a16:creationId xmlns:a16="http://schemas.microsoft.com/office/drawing/2014/main" id="{B10E802A-A942-4047-A34F-FD7194B7EF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55782" y="4222606"/>
                      <a:ext cx="190855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Connecteur droit 31">
                      <a:extLst>
                        <a:ext uri="{FF2B5EF4-FFF2-40B4-BE49-F238E27FC236}">
                          <a16:creationId xmlns:a16="http://schemas.microsoft.com/office/drawing/2014/main" id="{C210E05B-1141-43AF-A835-272684A41E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64926" y="4222606"/>
                      <a:ext cx="190855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6A8258FF-07DD-4812-96F6-A4CA97BC463E}"/>
                </a:ext>
              </a:extLst>
            </p:cNvPr>
            <p:cNvGrpSpPr/>
            <p:nvPr/>
          </p:nvGrpSpPr>
          <p:grpSpPr>
            <a:xfrm>
              <a:off x="1910482" y="4549763"/>
              <a:ext cx="383370" cy="551795"/>
              <a:chOff x="9210683" y="2776514"/>
              <a:chExt cx="1279349" cy="1841403"/>
            </a:xfrm>
          </p:grpSpPr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977F8D9E-80E8-4737-9127-6F235D621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0683" y="4331563"/>
                <a:ext cx="12793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8FABF4ED-B4F1-463F-ACC6-A25F7EE94900}"/>
                  </a:ext>
                </a:extLst>
              </p:cNvPr>
              <p:cNvGrpSpPr/>
              <p:nvPr/>
            </p:nvGrpSpPr>
            <p:grpSpPr>
              <a:xfrm>
                <a:off x="9211087" y="2776514"/>
                <a:ext cx="1278945" cy="1841403"/>
                <a:chOff x="9211086" y="2776515"/>
                <a:chExt cx="1278946" cy="1841402"/>
              </a:xfrm>
            </p:grpSpPr>
            <p:sp>
              <p:nvSpPr>
                <p:cNvPr id="38" name="Triangle isocèle 37">
                  <a:extLst>
                    <a:ext uri="{FF2B5EF4-FFF2-40B4-BE49-F238E27FC236}">
                      <a16:creationId xmlns:a16="http://schemas.microsoft.com/office/drawing/2014/main" id="{1FE75CDA-E7C0-4286-A806-F1C1A84C8E7A}"/>
                    </a:ext>
                  </a:extLst>
                </p:cNvPr>
                <p:cNvSpPr/>
                <p:nvPr/>
              </p:nvSpPr>
              <p:spPr>
                <a:xfrm>
                  <a:off x="9211086" y="2776515"/>
                  <a:ext cx="1266771" cy="1002193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C3C4C020-2465-4CC3-AD0C-E4E843C19E4B}"/>
                    </a:ext>
                  </a:extLst>
                </p:cNvPr>
                <p:cNvSpPr/>
                <p:nvPr/>
              </p:nvSpPr>
              <p:spPr>
                <a:xfrm>
                  <a:off x="9259126" y="3795913"/>
                  <a:ext cx="532960" cy="53296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DDBD4DD9-9837-4BDD-A933-D36C9276AA08}"/>
                    </a:ext>
                  </a:extLst>
                </p:cNvPr>
                <p:cNvSpPr/>
                <p:nvPr/>
              </p:nvSpPr>
              <p:spPr>
                <a:xfrm>
                  <a:off x="9911376" y="3795913"/>
                  <a:ext cx="535210" cy="53521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2E434DDF-E58D-4C83-83EB-E887B7D08C4E}"/>
                    </a:ext>
                  </a:extLst>
                </p:cNvPr>
                <p:cNvGrpSpPr/>
                <p:nvPr/>
              </p:nvGrpSpPr>
              <p:grpSpPr>
                <a:xfrm>
                  <a:off x="9332722" y="4330438"/>
                  <a:ext cx="1157310" cy="287479"/>
                  <a:chOff x="2464926" y="4222606"/>
                  <a:chExt cx="1145135" cy="152400"/>
                </a:xfrm>
              </p:grpSpPr>
              <p:cxnSp>
                <p:nvCxnSpPr>
                  <p:cNvPr id="42" name="Connecteur droit 41">
                    <a:extLst>
                      <a:ext uri="{FF2B5EF4-FFF2-40B4-BE49-F238E27FC236}">
                        <a16:creationId xmlns:a16="http://schemas.microsoft.com/office/drawing/2014/main" id="{8045D460-0ACB-4DB1-8FEB-E98530D531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20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42">
                    <a:extLst>
                      <a:ext uri="{FF2B5EF4-FFF2-40B4-BE49-F238E27FC236}">
                        <a16:creationId xmlns:a16="http://schemas.microsoft.com/office/drawing/2014/main" id="{E5AB6154-E8BD-45AB-97BC-BCB33D0C62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28350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43">
                    <a:extLst>
                      <a:ext uri="{FF2B5EF4-FFF2-40B4-BE49-F238E27FC236}">
                        <a16:creationId xmlns:a16="http://schemas.microsoft.com/office/drawing/2014/main" id="{4D71C923-E186-40BC-BD87-D9EB2BC4B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7494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AC4EBCB6-4347-4A17-88F4-3DDEBACF78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6638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6AC23B88-C174-4D15-A9DD-D86B029FBB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782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necteur droit 46">
                    <a:extLst>
                      <a:ext uri="{FF2B5EF4-FFF2-40B4-BE49-F238E27FC236}">
                        <a16:creationId xmlns:a16="http://schemas.microsoft.com/office/drawing/2014/main" id="{F5DA5579-BC11-40CF-9F46-61E6F903B5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6492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1870E1A9-9E5D-4BCB-830E-4C0C1C0F9C7A}"/>
              </a:ext>
            </a:extLst>
          </p:cNvPr>
          <p:cNvGrpSpPr/>
          <p:nvPr/>
        </p:nvGrpSpPr>
        <p:grpSpPr>
          <a:xfrm>
            <a:off x="5028447" y="4585538"/>
            <a:ext cx="1918090" cy="640957"/>
            <a:chOff x="526660" y="5210919"/>
            <a:chExt cx="1918090" cy="640957"/>
          </a:xfrm>
        </p:grpSpPr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8A9D3EB8-ACAB-4694-BE46-A7A8EFA46881}"/>
                </a:ext>
              </a:extLst>
            </p:cNvPr>
            <p:cNvGrpSpPr/>
            <p:nvPr/>
          </p:nvGrpSpPr>
          <p:grpSpPr>
            <a:xfrm>
              <a:off x="526660" y="5210919"/>
              <a:ext cx="1918090" cy="460968"/>
              <a:chOff x="8885814" y="2692319"/>
              <a:chExt cx="6346603" cy="1525256"/>
            </a:xfrm>
          </p:grpSpPr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024E4582-54A7-4D91-AF58-D1A65708F0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5814" y="2959922"/>
                <a:ext cx="63466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>
                <a:extLst>
                  <a:ext uri="{FF2B5EF4-FFF2-40B4-BE49-F238E27FC236}">
                    <a16:creationId xmlns:a16="http://schemas.microsoft.com/office/drawing/2014/main" id="{E76AA735-83CE-430E-84EE-24AFA175EBF3}"/>
                  </a:ext>
                </a:extLst>
              </p:cNvPr>
              <p:cNvSpPr/>
              <p:nvPr/>
            </p:nvSpPr>
            <p:spPr>
              <a:xfrm>
                <a:off x="9199042" y="2927903"/>
                <a:ext cx="1266771" cy="1002193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F3037418-EBF1-4DFA-814B-5ECF0984A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6464" y="3931221"/>
                <a:ext cx="12793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CA5D4B15-6672-4D7F-B9E9-0D1181F8A789}"/>
                  </a:ext>
                </a:extLst>
              </p:cNvPr>
              <p:cNvGrpSpPr/>
              <p:nvPr/>
            </p:nvGrpSpPr>
            <p:grpSpPr>
              <a:xfrm>
                <a:off x="9308503" y="3930096"/>
                <a:ext cx="1157310" cy="287479"/>
                <a:chOff x="2464926" y="4222606"/>
                <a:chExt cx="1145135" cy="152400"/>
              </a:xfrm>
            </p:grpSpPr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8C5EC53B-0BBC-40E3-90AD-757EED6C79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206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A69A032C-197D-4718-90E1-4E2DC511D9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8350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69EF4C26-F248-4889-9938-C1F55D79F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7494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AC9EF9A0-5BC8-40CB-94F4-9039F07D2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6638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BCCAE409-5C08-45B9-B1C5-7B65DA78F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5782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87">
                  <a:extLst>
                    <a:ext uri="{FF2B5EF4-FFF2-40B4-BE49-F238E27FC236}">
                      <a16:creationId xmlns:a16="http://schemas.microsoft.com/office/drawing/2014/main" id="{341678D4-A04D-444F-A6FA-71F15A941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926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610D9D3E-2119-4762-A93A-EF476CBBC172}"/>
                  </a:ext>
                </a:extLst>
              </p:cNvPr>
              <p:cNvSpPr/>
              <p:nvPr/>
            </p:nvSpPr>
            <p:spPr>
              <a:xfrm>
                <a:off x="9570709" y="2692319"/>
                <a:ext cx="535210" cy="53521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9774B33E-5761-4288-B276-DCC70D45A119}"/>
                </a:ext>
              </a:extLst>
            </p:cNvPr>
            <p:cNvGrpSpPr/>
            <p:nvPr/>
          </p:nvGrpSpPr>
          <p:grpSpPr>
            <a:xfrm>
              <a:off x="1910482" y="5300081"/>
              <a:ext cx="383370" cy="551795"/>
              <a:chOff x="9210683" y="2776514"/>
              <a:chExt cx="1279349" cy="1841403"/>
            </a:xfrm>
          </p:grpSpPr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FC1E4ECF-65E4-44A5-B002-566F1817D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0683" y="4331563"/>
                <a:ext cx="12793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8C50E60C-50AD-4186-98E9-DC45B02095C0}"/>
                  </a:ext>
                </a:extLst>
              </p:cNvPr>
              <p:cNvGrpSpPr/>
              <p:nvPr/>
            </p:nvGrpSpPr>
            <p:grpSpPr>
              <a:xfrm>
                <a:off x="9211087" y="2776514"/>
                <a:ext cx="1278945" cy="1841403"/>
                <a:chOff x="9211086" y="2776515"/>
                <a:chExt cx="1278946" cy="1841402"/>
              </a:xfrm>
            </p:grpSpPr>
            <p:sp>
              <p:nvSpPr>
                <p:cNvPr id="103" name="Triangle isocèle 102">
                  <a:extLst>
                    <a:ext uri="{FF2B5EF4-FFF2-40B4-BE49-F238E27FC236}">
                      <a16:creationId xmlns:a16="http://schemas.microsoft.com/office/drawing/2014/main" id="{F5774F5B-63E8-468D-86CA-01F2501D0DCC}"/>
                    </a:ext>
                  </a:extLst>
                </p:cNvPr>
                <p:cNvSpPr/>
                <p:nvPr/>
              </p:nvSpPr>
              <p:spPr>
                <a:xfrm>
                  <a:off x="9211086" y="2776515"/>
                  <a:ext cx="1266771" cy="1002193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" name="Ellipse 103">
                  <a:extLst>
                    <a:ext uri="{FF2B5EF4-FFF2-40B4-BE49-F238E27FC236}">
                      <a16:creationId xmlns:a16="http://schemas.microsoft.com/office/drawing/2014/main" id="{E3E7A4D6-CCAE-4CED-9D18-98C7DF1D4CBE}"/>
                    </a:ext>
                  </a:extLst>
                </p:cNvPr>
                <p:cNvSpPr/>
                <p:nvPr/>
              </p:nvSpPr>
              <p:spPr>
                <a:xfrm>
                  <a:off x="9259126" y="3795913"/>
                  <a:ext cx="532960" cy="53296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74702590-F270-4DEB-A68E-DF4DEB622D0F}"/>
                    </a:ext>
                  </a:extLst>
                </p:cNvPr>
                <p:cNvSpPr/>
                <p:nvPr/>
              </p:nvSpPr>
              <p:spPr>
                <a:xfrm>
                  <a:off x="9911376" y="3795913"/>
                  <a:ext cx="535210" cy="53521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6" name="Groupe 105">
                  <a:extLst>
                    <a:ext uri="{FF2B5EF4-FFF2-40B4-BE49-F238E27FC236}">
                      <a16:creationId xmlns:a16="http://schemas.microsoft.com/office/drawing/2014/main" id="{EC3C85BA-3053-40DB-A066-30333E603D18}"/>
                    </a:ext>
                  </a:extLst>
                </p:cNvPr>
                <p:cNvGrpSpPr/>
                <p:nvPr/>
              </p:nvGrpSpPr>
              <p:grpSpPr>
                <a:xfrm>
                  <a:off x="9332722" y="4330438"/>
                  <a:ext cx="1157310" cy="287479"/>
                  <a:chOff x="2464926" y="4222606"/>
                  <a:chExt cx="1145135" cy="152400"/>
                </a:xfrm>
              </p:grpSpPr>
              <p:cxnSp>
                <p:nvCxnSpPr>
                  <p:cNvPr id="107" name="Connecteur droit 106">
                    <a:extLst>
                      <a:ext uri="{FF2B5EF4-FFF2-40B4-BE49-F238E27FC236}">
                        <a16:creationId xmlns:a16="http://schemas.microsoft.com/office/drawing/2014/main" id="{FBE3D81C-5D76-4512-9804-E251BC3622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20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cteur droit 107">
                    <a:extLst>
                      <a:ext uri="{FF2B5EF4-FFF2-40B4-BE49-F238E27FC236}">
                        <a16:creationId xmlns:a16="http://schemas.microsoft.com/office/drawing/2014/main" id="{40CAFF8A-E511-4A3F-A619-CFC864B398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28350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Connecteur droit 108">
                    <a:extLst>
                      <a:ext uri="{FF2B5EF4-FFF2-40B4-BE49-F238E27FC236}">
                        <a16:creationId xmlns:a16="http://schemas.microsoft.com/office/drawing/2014/main" id="{59BD3B0D-13C0-44EF-8269-350FAC3BA3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7494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Connecteur droit 109">
                    <a:extLst>
                      <a:ext uri="{FF2B5EF4-FFF2-40B4-BE49-F238E27FC236}">
                        <a16:creationId xmlns:a16="http://schemas.microsoft.com/office/drawing/2014/main" id="{759B287D-FDDC-49C5-B30B-79BA919E90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6638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Connecteur droit 110">
                    <a:extLst>
                      <a:ext uri="{FF2B5EF4-FFF2-40B4-BE49-F238E27FC236}">
                        <a16:creationId xmlns:a16="http://schemas.microsoft.com/office/drawing/2014/main" id="{DFE85E07-DFAC-4D41-9FDD-AC8D30FBB5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782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03064660-889B-4682-AC7C-C1FCB6E70B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6492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D26EB25D-C6F4-4178-BD64-573A5D4E0372}"/>
              </a:ext>
            </a:extLst>
          </p:cNvPr>
          <p:cNvGrpSpPr/>
          <p:nvPr/>
        </p:nvGrpSpPr>
        <p:grpSpPr>
          <a:xfrm>
            <a:off x="8865727" y="4486913"/>
            <a:ext cx="1798042" cy="794509"/>
            <a:chOff x="587971" y="5769239"/>
            <a:chExt cx="1798042" cy="794509"/>
          </a:xfrm>
        </p:grpSpPr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BD155833-B0A5-43C6-85B9-8FF0BB49DCE9}"/>
                </a:ext>
              </a:extLst>
            </p:cNvPr>
            <p:cNvGrpSpPr/>
            <p:nvPr/>
          </p:nvGrpSpPr>
          <p:grpSpPr>
            <a:xfrm rot="5400000">
              <a:off x="1260355" y="5096855"/>
              <a:ext cx="453273" cy="1798042"/>
              <a:chOff x="9186464" y="-857344"/>
              <a:chExt cx="1279349" cy="5074919"/>
            </a:xfrm>
          </p:grpSpPr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8BEEC69C-A640-4ACE-9A27-BAB19120B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6464" y="3931221"/>
                <a:ext cx="12793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8BD30288-8A77-41BC-ADFB-8720FC82EB4A}"/>
                  </a:ext>
                </a:extLst>
              </p:cNvPr>
              <p:cNvGrpSpPr/>
              <p:nvPr/>
            </p:nvGrpSpPr>
            <p:grpSpPr>
              <a:xfrm>
                <a:off x="9308503" y="3930096"/>
                <a:ext cx="1157310" cy="287479"/>
                <a:chOff x="2464926" y="4222606"/>
                <a:chExt cx="1145135" cy="152400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E809DFD8-1124-4597-8D56-FBAECF066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206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9F29CA91-A3E0-48C3-A10D-D3A9182774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8350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267A3267-D76B-4082-8DAD-F536FD5EC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7494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eur droit 95">
                  <a:extLst>
                    <a:ext uri="{FF2B5EF4-FFF2-40B4-BE49-F238E27FC236}">
                      <a16:creationId xmlns:a16="http://schemas.microsoft.com/office/drawing/2014/main" id="{4B6A07F1-467C-4ABD-8C01-70241A1F7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6638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338F3E32-095C-48C8-9513-35C5259D58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5782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cteur droit 97">
                  <a:extLst>
                    <a:ext uri="{FF2B5EF4-FFF2-40B4-BE49-F238E27FC236}">
                      <a16:creationId xmlns:a16="http://schemas.microsoft.com/office/drawing/2014/main" id="{A920E603-38CE-4037-AC8C-A133B4FC3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926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E63B08CA-928C-4CDD-ACCB-7A2B94C776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440895" y="1527901"/>
                <a:ext cx="477049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4B09C0F1-A7B3-4158-BBB1-5695E1AE8937}"/>
                </a:ext>
              </a:extLst>
            </p:cNvPr>
            <p:cNvGrpSpPr/>
            <p:nvPr/>
          </p:nvGrpSpPr>
          <p:grpSpPr>
            <a:xfrm>
              <a:off x="1910482" y="6011953"/>
              <a:ext cx="383370" cy="551795"/>
              <a:chOff x="9210683" y="2776514"/>
              <a:chExt cx="1279349" cy="1841403"/>
            </a:xfrm>
          </p:grpSpPr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BE296AFE-3E1D-434A-917B-BD502492FF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0683" y="4331563"/>
                <a:ext cx="12793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E03BC572-1116-47F1-A681-93C95E8AC0C7}"/>
                  </a:ext>
                </a:extLst>
              </p:cNvPr>
              <p:cNvGrpSpPr/>
              <p:nvPr/>
            </p:nvGrpSpPr>
            <p:grpSpPr>
              <a:xfrm>
                <a:off x="9211087" y="2776514"/>
                <a:ext cx="1278945" cy="1841403"/>
                <a:chOff x="9211086" y="2776515"/>
                <a:chExt cx="1278946" cy="1841402"/>
              </a:xfrm>
            </p:grpSpPr>
            <p:sp>
              <p:nvSpPr>
                <p:cNvPr id="116" name="Triangle isocèle 115">
                  <a:extLst>
                    <a:ext uri="{FF2B5EF4-FFF2-40B4-BE49-F238E27FC236}">
                      <a16:creationId xmlns:a16="http://schemas.microsoft.com/office/drawing/2014/main" id="{4ED7A824-8F95-4E00-8E5A-5E6732E7B30A}"/>
                    </a:ext>
                  </a:extLst>
                </p:cNvPr>
                <p:cNvSpPr/>
                <p:nvPr/>
              </p:nvSpPr>
              <p:spPr>
                <a:xfrm>
                  <a:off x="9211086" y="2776515"/>
                  <a:ext cx="1266771" cy="1002193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" name="Ellipse 116">
                  <a:extLst>
                    <a:ext uri="{FF2B5EF4-FFF2-40B4-BE49-F238E27FC236}">
                      <a16:creationId xmlns:a16="http://schemas.microsoft.com/office/drawing/2014/main" id="{D6C787C2-45B6-4984-A268-FE3CDE58FE40}"/>
                    </a:ext>
                  </a:extLst>
                </p:cNvPr>
                <p:cNvSpPr/>
                <p:nvPr/>
              </p:nvSpPr>
              <p:spPr>
                <a:xfrm>
                  <a:off x="9259126" y="3795913"/>
                  <a:ext cx="532960" cy="53296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" name="Ellipse 117">
                  <a:extLst>
                    <a:ext uri="{FF2B5EF4-FFF2-40B4-BE49-F238E27FC236}">
                      <a16:creationId xmlns:a16="http://schemas.microsoft.com/office/drawing/2014/main" id="{1DD659C9-CB13-4721-B964-97D089F5492E}"/>
                    </a:ext>
                  </a:extLst>
                </p:cNvPr>
                <p:cNvSpPr/>
                <p:nvPr/>
              </p:nvSpPr>
              <p:spPr>
                <a:xfrm>
                  <a:off x="9911376" y="3795913"/>
                  <a:ext cx="535210" cy="53521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19" name="Groupe 118">
                  <a:extLst>
                    <a:ext uri="{FF2B5EF4-FFF2-40B4-BE49-F238E27FC236}">
                      <a16:creationId xmlns:a16="http://schemas.microsoft.com/office/drawing/2014/main" id="{2A54EBC8-D14E-4C3A-A54C-510864131A39}"/>
                    </a:ext>
                  </a:extLst>
                </p:cNvPr>
                <p:cNvGrpSpPr/>
                <p:nvPr/>
              </p:nvGrpSpPr>
              <p:grpSpPr>
                <a:xfrm>
                  <a:off x="9332722" y="4330438"/>
                  <a:ext cx="1157310" cy="287479"/>
                  <a:chOff x="2464926" y="4222606"/>
                  <a:chExt cx="1145135" cy="152400"/>
                </a:xfrm>
              </p:grpSpPr>
              <p:cxnSp>
                <p:nvCxnSpPr>
                  <p:cNvPr id="120" name="Connecteur droit 119">
                    <a:extLst>
                      <a:ext uri="{FF2B5EF4-FFF2-40B4-BE49-F238E27FC236}">
                        <a16:creationId xmlns:a16="http://schemas.microsoft.com/office/drawing/2014/main" id="{FBEEACC8-EB79-4886-B6FD-532B8C5866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20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Connecteur droit 120">
                    <a:extLst>
                      <a:ext uri="{FF2B5EF4-FFF2-40B4-BE49-F238E27FC236}">
                        <a16:creationId xmlns:a16="http://schemas.microsoft.com/office/drawing/2014/main" id="{7057F15A-4549-4B92-9F84-049819CD2C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28350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Connecteur droit 121">
                    <a:extLst>
                      <a:ext uri="{FF2B5EF4-FFF2-40B4-BE49-F238E27FC236}">
                        <a16:creationId xmlns:a16="http://schemas.microsoft.com/office/drawing/2014/main" id="{4BCC7186-DBF4-47F3-81E7-8C66BEB738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7494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Connecteur droit 122">
                    <a:extLst>
                      <a:ext uri="{FF2B5EF4-FFF2-40B4-BE49-F238E27FC236}">
                        <a16:creationId xmlns:a16="http://schemas.microsoft.com/office/drawing/2014/main" id="{6B91FA47-0D71-4235-BFF8-BF4117BB88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6638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Connecteur droit 123">
                    <a:extLst>
                      <a:ext uri="{FF2B5EF4-FFF2-40B4-BE49-F238E27FC236}">
                        <a16:creationId xmlns:a16="http://schemas.microsoft.com/office/drawing/2014/main" id="{BC28EAB0-764C-45CB-A065-03E2C45D09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782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Connecteur droit 124">
                    <a:extLst>
                      <a:ext uri="{FF2B5EF4-FFF2-40B4-BE49-F238E27FC236}">
                        <a16:creationId xmlns:a16="http://schemas.microsoft.com/office/drawing/2014/main" id="{CD35E59B-E1BF-41E3-A481-71F182249C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6492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D0897156-3A24-4D7A-9179-4248BE134977}"/>
                  </a:ext>
                </a:extLst>
              </p:cNvPr>
              <p:cNvSpPr txBox="1"/>
              <p:nvPr/>
            </p:nvSpPr>
            <p:spPr>
              <a:xfrm>
                <a:off x="117904" y="5240296"/>
                <a:ext cx="380129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fr-FR" sz="1600" dirty="0"/>
                  <a:t>1 barre = 3 équations de la statique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fr-FR" sz="1600" dirty="0"/>
                  <a:t>2 appuis simple = 2 inconnues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=2−3=−1</m:t>
                    </m:r>
                  </m:oMath>
                </a14:m>
                <a:r>
                  <a:rPr lang="fr-FR" sz="1600" dirty="0"/>
                  <a:t>, le système est donc hypostatique</a:t>
                </a:r>
              </a:p>
            </p:txBody>
          </p:sp>
        </mc:Choice>
        <mc:Fallback xmlns=""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D0897156-3A24-4D7A-9179-4248BE134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04" y="5240296"/>
                <a:ext cx="3801298" cy="1077218"/>
              </a:xfrm>
              <a:prstGeom prst="rect">
                <a:avLst/>
              </a:prstGeom>
              <a:blipFill>
                <a:blip r:embed="rId3"/>
                <a:stretch>
                  <a:fillRect l="-641" t="-1705" r="-801" b="-6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89A70DC7-D862-4277-AB36-32D8324B8878}"/>
                  </a:ext>
                </a:extLst>
              </p:cNvPr>
              <p:cNvSpPr txBox="1"/>
              <p:nvPr/>
            </p:nvSpPr>
            <p:spPr>
              <a:xfrm>
                <a:off x="4058156" y="5185719"/>
                <a:ext cx="3801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−3=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1600" dirty="0"/>
                  <a:t>, le système est donc isostatique</a:t>
                </a:r>
              </a:p>
            </p:txBody>
          </p:sp>
        </mc:Choice>
        <mc:Fallback xmlns=""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89A70DC7-D862-4277-AB36-32D8324B8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156" y="5185719"/>
                <a:ext cx="3801298" cy="584775"/>
              </a:xfrm>
              <a:prstGeom prst="rect">
                <a:avLst/>
              </a:prstGeom>
              <a:blipFill>
                <a:blip r:embed="rId4"/>
                <a:stretch>
                  <a:fillRect l="-642" t="-3125" r="-803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90947DC1-E4AA-4470-A528-0022B36F4924}"/>
                  </a:ext>
                </a:extLst>
              </p:cNvPr>
              <p:cNvSpPr txBox="1"/>
              <p:nvPr/>
            </p:nvSpPr>
            <p:spPr>
              <a:xfrm>
                <a:off x="7999809" y="5210842"/>
                <a:ext cx="3801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−3=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1600" dirty="0"/>
                  <a:t>, le système est donc hyperstatique de degré 1</a:t>
                </a:r>
              </a:p>
            </p:txBody>
          </p:sp>
        </mc:Choice>
        <mc:Fallback xmlns=""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90947DC1-E4AA-4470-A528-0022B36F4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809" y="5210842"/>
                <a:ext cx="3801298" cy="584775"/>
              </a:xfrm>
              <a:prstGeom prst="rect">
                <a:avLst/>
              </a:prstGeom>
              <a:blipFill>
                <a:blip r:embed="rId5"/>
                <a:stretch>
                  <a:fillRect l="-641" t="-3125" r="-801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Arc 131">
            <a:extLst>
              <a:ext uri="{FF2B5EF4-FFF2-40B4-BE49-F238E27FC236}">
                <a16:creationId xmlns:a16="http://schemas.microsoft.com/office/drawing/2014/main" id="{350AB9AC-F816-457A-B835-5EFDCDB63436}"/>
              </a:ext>
            </a:extLst>
          </p:cNvPr>
          <p:cNvSpPr/>
          <p:nvPr/>
        </p:nvSpPr>
        <p:spPr>
          <a:xfrm>
            <a:off x="8820913" y="4551719"/>
            <a:ext cx="281214" cy="311080"/>
          </a:xfrm>
          <a:prstGeom prst="arc">
            <a:avLst>
              <a:gd name="adj1" fmla="val 17933294"/>
              <a:gd name="adj2" fmla="val 10139962"/>
            </a:avLst>
          </a:pr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3304790D-4808-42F0-A171-BA53A7676292}"/>
              </a:ext>
            </a:extLst>
          </p:cNvPr>
          <p:cNvGrpSpPr/>
          <p:nvPr/>
        </p:nvGrpSpPr>
        <p:grpSpPr>
          <a:xfrm>
            <a:off x="1327145" y="4330097"/>
            <a:ext cx="1287754" cy="339492"/>
            <a:chOff x="1327145" y="4330097"/>
            <a:chExt cx="1287754" cy="339492"/>
          </a:xfrm>
        </p:grpSpPr>
        <p:cxnSp>
          <p:nvCxnSpPr>
            <p:cNvPr id="134" name="Connecteur droit avec flèche 133">
              <a:extLst>
                <a:ext uri="{FF2B5EF4-FFF2-40B4-BE49-F238E27FC236}">
                  <a16:creationId xmlns:a16="http://schemas.microsoft.com/office/drawing/2014/main" id="{DBF141CC-1D93-4630-A102-F337A6F25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99" y="4330097"/>
              <a:ext cx="0" cy="3394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74B5399C-D08B-47D9-B7B0-3AB8EF596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7145" y="4330097"/>
              <a:ext cx="0" cy="3394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1B54C9D4-C288-4538-82BD-98F3477559D0}"/>
              </a:ext>
            </a:extLst>
          </p:cNvPr>
          <p:cNvCxnSpPr>
            <a:cxnSpLocks/>
          </p:cNvCxnSpPr>
          <p:nvPr/>
        </p:nvCxnSpPr>
        <p:spPr>
          <a:xfrm flipV="1">
            <a:off x="5317396" y="4238903"/>
            <a:ext cx="0" cy="339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>
            <a:extLst>
              <a:ext uri="{FF2B5EF4-FFF2-40B4-BE49-F238E27FC236}">
                <a16:creationId xmlns:a16="http://schemas.microsoft.com/office/drawing/2014/main" id="{5C9A59B3-3756-450C-900F-7379CE0349AB}"/>
              </a:ext>
            </a:extLst>
          </p:cNvPr>
          <p:cNvCxnSpPr>
            <a:cxnSpLocks/>
          </p:cNvCxnSpPr>
          <p:nvPr/>
        </p:nvCxnSpPr>
        <p:spPr>
          <a:xfrm flipV="1">
            <a:off x="6602190" y="4317398"/>
            <a:ext cx="0" cy="339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>
            <a:extLst>
              <a:ext uri="{FF2B5EF4-FFF2-40B4-BE49-F238E27FC236}">
                <a16:creationId xmlns:a16="http://schemas.microsoft.com/office/drawing/2014/main" id="{3BF3D27A-2F58-4531-AB17-1740DC07B013}"/>
              </a:ext>
            </a:extLst>
          </p:cNvPr>
          <p:cNvCxnSpPr>
            <a:cxnSpLocks/>
          </p:cNvCxnSpPr>
          <p:nvPr/>
        </p:nvCxnSpPr>
        <p:spPr>
          <a:xfrm rot="5400000" flipV="1">
            <a:off x="4858701" y="4496668"/>
            <a:ext cx="0" cy="339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147C1EB2-2AF6-4D87-853D-E0C44AAE090F}"/>
              </a:ext>
            </a:extLst>
          </p:cNvPr>
          <p:cNvCxnSpPr>
            <a:cxnSpLocks/>
          </p:cNvCxnSpPr>
          <p:nvPr/>
        </p:nvCxnSpPr>
        <p:spPr>
          <a:xfrm flipV="1">
            <a:off x="8973586" y="4945207"/>
            <a:ext cx="0" cy="339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A88096AE-3F2B-456C-ACEA-DF9BC65C8B82}"/>
              </a:ext>
            </a:extLst>
          </p:cNvPr>
          <p:cNvCxnSpPr>
            <a:cxnSpLocks/>
          </p:cNvCxnSpPr>
          <p:nvPr/>
        </p:nvCxnSpPr>
        <p:spPr>
          <a:xfrm rot="5400000" flipV="1">
            <a:off x="8651167" y="4559881"/>
            <a:ext cx="0" cy="339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EF46DE17-DA53-4391-94CA-E9D2624CA2D2}"/>
              </a:ext>
            </a:extLst>
          </p:cNvPr>
          <p:cNvCxnSpPr>
            <a:cxnSpLocks/>
          </p:cNvCxnSpPr>
          <p:nvPr/>
        </p:nvCxnSpPr>
        <p:spPr>
          <a:xfrm flipV="1">
            <a:off x="10378159" y="4374551"/>
            <a:ext cx="0" cy="339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05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A9E4C57B-CB9B-4DB3-A59E-2412F8B18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7340"/>
                <a:ext cx="9940066" cy="4064167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dirty="0"/>
                  <a:t>Pour chaque solide pris séparément, le </a:t>
                </a:r>
                <a:r>
                  <a:rPr lang="fr-FR" b="1" dirty="0">
                    <a:solidFill>
                      <a:schemeClr val="accent2"/>
                    </a:solidFill>
                  </a:rPr>
                  <a:t>PFS</a:t>
                </a:r>
                <a:r>
                  <a:rPr lang="fr-FR" dirty="0"/>
                  <a:t> donne </a:t>
                </a:r>
                <a:r>
                  <a:rPr lang="fr-FR" b="1" dirty="0">
                    <a:solidFill>
                      <a:schemeClr val="accent2"/>
                    </a:solidFill>
                  </a:rPr>
                  <a:t>3 équations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Une barre : </a:t>
                </a:r>
                <a:r>
                  <a:rPr lang="fr-FR" dirty="0">
                    <a:solidFill>
                      <a:srgbClr val="404040"/>
                    </a:solidFill>
                  </a:rPr>
                  <a:t>3 équations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Un nœud rigide : </a:t>
                </a:r>
                <a:r>
                  <a:rPr lang="fr-FR" dirty="0">
                    <a:solidFill>
                      <a:srgbClr val="404040"/>
                    </a:solidFill>
                  </a:rPr>
                  <a:t>3 équations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Un nœud articulé : </a:t>
                </a:r>
                <a:r>
                  <a:rPr lang="fr-FR" dirty="0">
                    <a:solidFill>
                      <a:srgbClr val="404040"/>
                    </a:solidFill>
                  </a:rPr>
                  <a:t>2 équations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404040"/>
                  </a:solidFill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404040"/>
                  </a:solidFill>
                </a:endParaRPr>
              </a:p>
              <a:p>
                <a:pPr marL="0" indent="0" algn="just">
                  <a:buNone/>
                </a:pPr>
                <a:endParaRPr lang="fr-FR" dirty="0">
                  <a:solidFill>
                    <a:srgbClr val="404040"/>
                  </a:solidFill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404040"/>
                    </a:solidFill>
                  </a:rPr>
                  <a:t>Les liaisons donnent des inconnues :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fr-F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×3+2×2=40</m:t>
                    </m:r>
                  </m:oMath>
                </a14:m>
                <a:endParaRPr lang="fr-FR" dirty="0">
                  <a:solidFill>
                    <a:srgbClr val="0000FF"/>
                  </a:solidFill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404040"/>
                    </a:solidFill>
                  </a:rPr>
                  <a:t>Les barres et les nœuds donnent les équations :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fr-F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×3=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</m:t>
                    </m:r>
                  </m:oMath>
                </a14:m>
                <a:endParaRPr lang="fr-FR" dirty="0">
                  <a:solidFill>
                    <a:srgbClr val="FF0000"/>
                  </a:solidFill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A9E4C57B-CB9B-4DB3-A59E-2412F8B18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7340"/>
                <a:ext cx="9940066" cy="4064167"/>
              </a:xfrm>
              <a:blipFill>
                <a:blip r:embed="rId2"/>
                <a:stretch>
                  <a:fillRect l="-1471" t="-1652" b="-7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65113EDD-7490-4B08-848C-071B249E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9CB445-CA68-496C-A45B-05399D6A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23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B4EE66-86B3-4E39-8B77-DD6C01223C6A}"/>
              </a:ext>
            </a:extLst>
          </p:cNvPr>
          <p:cNvSpPr txBox="1"/>
          <p:nvPr/>
        </p:nvSpPr>
        <p:spPr>
          <a:xfrm>
            <a:off x="1097280" y="1254121"/>
            <a:ext cx="587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1.4 Efforts extérieurs, efforts de liaisons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370A976-9194-45D5-99B9-73660F4858F1}"/>
              </a:ext>
            </a:extLst>
          </p:cNvPr>
          <p:cNvGrpSpPr/>
          <p:nvPr/>
        </p:nvGrpSpPr>
        <p:grpSpPr>
          <a:xfrm>
            <a:off x="5183499" y="3035959"/>
            <a:ext cx="1653704" cy="1290581"/>
            <a:chOff x="1607068" y="4313298"/>
            <a:chExt cx="1653704" cy="1290581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628EF2F-99D2-4450-9796-A1ACD48C269E}"/>
                </a:ext>
              </a:extLst>
            </p:cNvPr>
            <p:cNvGrpSpPr/>
            <p:nvPr/>
          </p:nvGrpSpPr>
          <p:grpSpPr>
            <a:xfrm>
              <a:off x="1607068" y="4313298"/>
              <a:ext cx="1653704" cy="1290581"/>
              <a:chOff x="2203333" y="3695700"/>
              <a:chExt cx="1653704" cy="1290581"/>
            </a:xfrm>
          </p:grpSpPr>
          <p:grpSp>
            <p:nvGrpSpPr>
              <p:cNvPr id="99" name="Groupe 98">
                <a:extLst>
                  <a:ext uri="{FF2B5EF4-FFF2-40B4-BE49-F238E27FC236}">
                    <a16:creationId xmlns:a16="http://schemas.microsoft.com/office/drawing/2014/main" id="{E7DF698E-F40F-4FCC-80CF-558D078C4403}"/>
                  </a:ext>
                </a:extLst>
              </p:cNvPr>
              <p:cNvGrpSpPr/>
              <p:nvPr/>
            </p:nvGrpSpPr>
            <p:grpSpPr>
              <a:xfrm>
                <a:off x="2203333" y="3695700"/>
                <a:ext cx="453273" cy="1290581"/>
                <a:chOff x="9186464" y="574949"/>
                <a:chExt cx="1279349" cy="3642626"/>
              </a:xfrm>
            </p:grpSpPr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E1874759-57A2-42D0-956E-6072631F25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6464" y="3931221"/>
                  <a:ext cx="12793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Groupe 134">
                  <a:extLst>
                    <a:ext uri="{FF2B5EF4-FFF2-40B4-BE49-F238E27FC236}">
                      <a16:creationId xmlns:a16="http://schemas.microsoft.com/office/drawing/2014/main" id="{D7A3E256-80BF-4051-A730-E21356A90E93}"/>
                    </a:ext>
                  </a:extLst>
                </p:cNvPr>
                <p:cNvGrpSpPr/>
                <p:nvPr/>
              </p:nvGrpSpPr>
              <p:grpSpPr>
                <a:xfrm>
                  <a:off x="9308503" y="3930096"/>
                  <a:ext cx="1157310" cy="287479"/>
                  <a:chOff x="2464926" y="4222606"/>
                  <a:chExt cx="1145135" cy="152400"/>
                </a:xfrm>
              </p:grpSpPr>
              <p:cxnSp>
                <p:nvCxnSpPr>
                  <p:cNvPr id="137" name="Connecteur droit 136">
                    <a:extLst>
                      <a:ext uri="{FF2B5EF4-FFF2-40B4-BE49-F238E27FC236}">
                        <a16:creationId xmlns:a16="http://schemas.microsoft.com/office/drawing/2014/main" id="{A1437CE2-EBF6-4EC6-8E9B-FF37712F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20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Connecteur droit 145">
                    <a:extLst>
                      <a:ext uri="{FF2B5EF4-FFF2-40B4-BE49-F238E27FC236}">
                        <a16:creationId xmlns:a16="http://schemas.microsoft.com/office/drawing/2014/main" id="{20C51525-4C47-4CC7-8115-6A9DCFD1A6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28350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Connecteur droit 146">
                    <a:extLst>
                      <a:ext uri="{FF2B5EF4-FFF2-40B4-BE49-F238E27FC236}">
                        <a16:creationId xmlns:a16="http://schemas.microsoft.com/office/drawing/2014/main" id="{2D6F42EF-0D21-4F5C-9F9B-22A8F0753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7494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Connecteur droit 147">
                    <a:extLst>
                      <a:ext uri="{FF2B5EF4-FFF2-40B4-BE49-F238E27FC236}">
                        <a16:creationId xmlns:a16="http://schemas.microsoft.com/office/drawing/2014/main" id="{2BE10B13-DCE5-46D0-9154-233AC51AD5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6638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148">
                    <a:extLst>
                      <a:ext uri="{FF2B5EF4-FFF2-40B4-BE49-F238E27FC236}">
                        <a16:creationId xmlns:a16="http://schemas.microsoft.com/office/drawing/2014/main" id="{644582A7-6F12-4C9C-B9B4-81EBC4633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782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149">
                    <a:extLst>
                      <a:ext uri="{FF2B5EF4-FFF2-40B4-BE49-F238E27FC236}">
                        <a16:creationId xmlns:a16="http://schemas.microsoft.com/office/drawing/2014/main" id="{7E4D5085-D578-43A6-AE42-F331F3FBAE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6492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3021B1CD-3281-4F74-9B74-94F515CFBC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26137" y="574949"/>
                  <a:ext cx="0" cy="333819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7F963697-5E9B-48C8-B06B-687A401C6113}"/>
                  </a:ext>
                </a:extLst>
              </p:cNvPr>
              <p:cNvGrpSpPr/>
              <p:nvPr/>
            </p:nvGrpSpPr>
            <p:grpSpPr>
              <a:xfrm>
                <a:off x="2437394" y="3695700"/>
                <a:ext cx="1419643" cy="1290581"/>
                <a:chOff x="6458908" y="574949"/>
                <a:chExt cx="4006905" cy="3642626"/>
              </a:xfrm>
            </p:grpSpPr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7EB5C29D-D96C-4228-9683-D0305D3B57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6464" y="3931221"/>
                  <a:ext cx="12793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3" name="Groupe 162">
                  <a:extLst>
                    <a:ext uri="{FF2B5EF4-FFF2-40B4-BE49-F238E27FC236}">
                      <a16:creationId xmlns:a16="http://schemas.microsoft.com/office/drawing/2014/main" id="{B9352227-1730-4597-9F2E-5E045B286047}"/>
                    </a:ext>
                  </a:extLst>
                </p:cNvPr>
                <p:cNvGrpSpPr/>
                <p:nvPr/>
              </p:nvGrpSpPr>
              <p:grpSpPr>
                <a:xfrm>
                  <a:off x="9308503" y="3930096"/>
                  <a:ext cx="1157310" cy="287479"/>
                  <a:chOff x="2464926" y="4222606"/>
                  <a:chExt cx="1145135" cy="152400"/>
                </a:xfrm>
              </p:grpSpPr>
              <p:cxnSp>
                <p:nvCxnSpPr>
                  <p:cNvPr id="165" name="Connecteur droit 164">
                    <a:extLst>
                      <a:ext uri="{FF2B5EF4-FFF2-40B4-BE49-F238E27FC236}">
                        <a16:creationId xmlns:a16="http://schemas.microsoft.com/office/drawing/2014/main" id="{E0A15207-A09A-44B5-B3C6-90412808F1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20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Connecteur droit 165">
                    <a:extLst>
                      <a:ext uri="{FF2B5EF4-FFF2-40B4-BE49-F238E27FC236}">
                        <a16:creationId xmlns:a16="http://schemas.microsoft.com/office/drawing/2014/main" id="{1D38A1D9-C201-4E02-90DC-732B8E9565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28350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Connecteur droit 166">
                    <a:extLst>
                      <a:ext uri="{FF2B5EF4-FFF2-40B4-BE49-F238E27FC236}">
                        <a16:creationId xmlns:a16="http://schemas.microsoft.com/office/drawing/2014/main" id="{BC9E5DC1-FEDE-4794-9F64-FFF0B77B96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7494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Connecteur droit 167">
                    <a:extLst>
                      <a:ext uri="{FF2B5EF4-FFF2-40B4-BE49-F238E27FC236}">
                        <a16:creationId xmlns:a16="http://schemas.microsoft.com/office/drawing/2014/main" id="{8EB7BFE7-0E69-4238-BCA2-8276F926AD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6638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Connecteur droit 168">
                    <a:extLst>
                      <a:ext uri="{FF2B5EF4-FFF2-40B4-BE49-F238E27FC236}">
                        <a16:creationId xmlns:a16="http://schemas.microsoft.com/office/drawing/2014/main" id="{C05F7754-DC36-4297-AC82-1D62D0715D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782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17B9D7CD-A102-46AC-8EB9-C13A4793A4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6492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4" name="Connecteur droit 163">
                  <a:extLst>
                    <a:ext uri="{FF2B5EF4-FFF2-40B4-BE49-F238E27FC236}">
                      <a16:creationId xmlns:a16="http://schemas.microsoft.com/office/drawing/2014/main" id="{3F881B26-5F72-4D20-8DB9-3FB782C678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26137" y="574949"/>
                  <a:ext cx="0" cy="333819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0322C2D9-000F-402B-8B27-EEA501A5D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128009" y="-1064979"/>
                  <a:ext cx="0" cy="33382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Connecteur droit 171">
                  <a:extLst>
                    <a:ext uri="{FF2B5EF4-FFF2-40B4-BE49-F238E27FC236}">
                      <a16:creationId xmlns:a16="http://schemas.microsoft.com/office/drawing/2014/main" id="{67A0E0C8-46FE-462F-AA15-ECE9CD088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23244" y="2245383"/>
                  <a:ext cx="28095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14803463-9BB0-445C-9250-2BACD99DB055}"/>
                </a:ext>
              </a:extLst>
            </p:cNvPr>
            <p:cNvSpPr/>
            <p:nvPr/>
          </p:nvSpPr>
          <p:spPr>
            <a:xfrm>
              <a:off x="1858495" y="4826574"/>
              <a:ext cx="159707" cy="1597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C2B1C17D-640A-40F6-B732-4BA0E9559FA9}"/>
                </a:ext>
              </a:extLst>
            </p:cNvPr>
            <p:cNvSpPr/>
            <p:nvPr/>
          </p:nvSpPr>
          <p:spPr>
            <a:xfrm>
              <a:off x="2849638" y="4819833"/>
              <a:ext cx="159707" cy="1597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72975E-1547-4FD5-A285-CDA05F52B5B1}"/>
                  </a:ext>
                </a:extLst>
              </p:cNvPr>
              <p:cNvSpPr/>
              <p:nvPr/>
            </p:nvSpPr>
            <p:spPr>
              <a:xfrm>
                <a:off x="3150244" y="5762923"/>
                <a:ext cx="5595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92608" lvl="1" indent="0" algn="just">
                  <a:buNone/>
                </a:pP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fr-FR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36</m:t>
                    </m:r>
                    <m:r>
                      <a:rPr lang="fr-FR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fr-FR" dirty="0"/>
                  <a:t>,</a:t>
                </a:r>
                <a:r>
                  <a:rPr lang="fr-FR" b="1" dirty="0">
                    <a:solidFill>
                      <a:schemeClr val="accent2"/>
                    </a:solidFill>
                  </a:rPr>
                  <a:t> hyperstatique de degré 4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72975E-1547-4FD5-A285-CDA05F52B5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244" y="5762923"/>
                <a:ext cx="5595250" cy="369332"/>
              </a:xfrm>
              <a:prstGeom prst="rect">
                <a:avLst/>
              </a:prstGeom>
              <a:blipFill>
                <a:blip r:embed="rId3"/>
                <a:stretch>
                  <a:fillRect t="-8197" r="-87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 12">
            <a:extLst>
              <a:ext uri="{FF2B5EF4-FFF2-40B4-BE49-F238E27FC236}">
                <a16:creationId xmlns:a16="http://schemas.microsoft.com/office/drawing/2014/main" id="{215B9EEB-16A1-4F5F-94F1-48B150711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943" y="2599676"/>
            <a:ext cx="2112877" cy="225813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55803C9-2CC5-4B9F-83FF-B5B1D2ABB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208" y="3429000"/>
            <a:ext cx="863719" cy="39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9E4C57B-CB9B-4DB3-A59E-2412F8B18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7340"/>
            <a:ext cx="9940066" cy="67289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Pour cette structure :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113EDD-7490-4B08-848C-071B249E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9CB445-CA68-496C-A45B-05399D6A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24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B4EE66-86B3-4E39-8B77-DD6C01223C6A}"/>
              </a:ext>
            </a:extLst>
          </p:cNvPr>
          <p:cNvSpPr txBox="1"/>
          <p:nvPr/>
        </p:nvSpPr>
        <p:spPr>
          <a:xfrm>
            <a:off x="1097280" y="1254121"/>
            <a:ext cx="587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1.4 Efforts extérieurs, efforts de liaisons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22AED09-E20C-4FF1-BA13-8BEE3A1DC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50" y="2124552"/>
            <a:ext cx="4569041" cy="1343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C8C9D76-150E-40F1-B2C0-1C44AFF7AC9A}"/>
                  </a:ext>
                </a:extLst>
              </p:cNvPr>
              <p:cNvSpPr txBox="1"/>
              <p:nvPr/>
            </p:nvSpPr>
            <p:spPr>
              <a:xfrm>
                <a:off x="7607274" y="2093519"/>
                <a:ext cx="3219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08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rgbClr val="08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08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×2+4×3=24</m:t>
                    </m:r>
                  </m:oMath>
                </a14:m>
                <a:endParaRPr lang="fr-FR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×2+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=24</m:t>
                    </m:r>
                  </m:oMath>
                </a14:m>
                <a:endParaRPr lang="fr-FR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fr-FR" dirty="0"/>
                  <a:t>Le système est </a:t>
                </a:r>
                <a:r>
                  <a:rPr lang="fr-FR" b="1" dirty="0">
                    <a:solidFill>
                      <a:schemeClr val="accent2"/>
                    </a:solidFill>
                  </a:rPr>
                  <a:t>isostatique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C8C9D76-150E-40F1-B2C0-1C44AFF7A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274" y="2093519"/>
                <a:ext cx="3219671" cy="1200329"/>
              </a:xfrm>
              <a:prstGeom prst="rect">
                <a:avLst/>
              </a:prstGeom>
              <a:blipFill>
                <a:blip r:embed="rId3"/>
                <a:stretch>
                  <a:fillRect l="-1326" t="-1015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59B89CCB-9B34-4408-A8AF-4FF537904E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3342" y="3551753"/>
            <a:ext cx="1015340" cy="90325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C356DAD-5D78-460C-BD57-D649CB6C1F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825" r="6279"/>
          <a:stretch/>
        </p:blipFill>
        <p:spPr>
          <a:xfrm>
            <a:off x="1638300" y="4594716"/>
            <a:ext cx="1259681" cy="53402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E447FAF-A127-4C0F-A1A5-E802BE0243D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7478" y="5211296"/>
            <a:ext cx="971204" cy="1013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E693B0C-5454-4DED-B026-049F815BCD7F}"/>
                  </a:ext>
                </a:extLst>
              </p:cNvPr>
              <p:cNvSpPr txBox="1"/>
              <p:nvPr/>
            </p:nvSpPr>
            <p:spPr>
              <a:xfrm>
                <a:off x="4549749" y="3646276"/>
                <a:ext cx="330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fr-FR" dirty="0"/>
                  <a:t>Équivaut à une barre :</a:t>
                </a:r>
              </a:p>
              <a:p>
                <a:r>
                  <a:rPr lang="fr-FR" dirty="0">
                    <a:solidFill>
                      <a:schemeClr val="bg1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9−6=3</m:t>
                    </m:r>
                  </m:oMath>
                </a14:m>
                <a:r>
                  <a:rPr lang="fr-FR" dirty="0">
                    <a:solidFill>
                      <a:schemeClr val="bg1">
                        <a:lumMod val="50000"/>
                      </a:schemeClr>
                    </a:solidFill>
                  </a:rPr>
                  <a:t> équations</a:t>
                </a:r>
                <a:endParaRPr lang="fr-FR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E693B0C-5454-4DED-B026-049F815BC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749" y="3646276"/>
                <a:ext cx="3305175" cy="646331"/>
              </a:xfrm>
              <a:prstGeom prst="rect">
                <a:avLst/>
              </a:prstGeom>
              <a:blipFill>
                <a:blip r:embed="rId7"/>
                <a:stretch>
                  <a:fillRect l="-1473" t="-6604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 16">
            <a:extLst>
              <a:ext uri="{FF2B5EF4-FFF2-40B4-BE49-F238E27FC236}">
                <a16:creationId xmlns:a16="http://schemas.microsoft.com/office/drawing/2014/main" id="{74412981-8513-40AB-8458-AEAF1A59E5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2074" y="3610027"/>
            <a:ext cx="676647" cy="69945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9A098E-A568-46AC-85DC-A17EB2B48379}"/>
              </a:ext>
            </a:extLst>
          </p:cNvPr>
          <p:cNvSpPr/>
          <p:nvPr/>
        </p:nvSpPr>
        <p:spPr>
          <a:xfrm>
            <a:off x="4549749" y="4677062"/>
            <a:ext cx="249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/>
              <a:t>Peut se simplifier en 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03FA7D-B12A-4FFE-993C-A3A027EA3DC1}"/>
              </a:ext>
            </a:extLst>
          </p:cNvPr>
          <p:cNvSpPr/>
          <p:nvPr/>
        </p:nvSpPr>
        <p:spPr>
          <a:xfrm>
            <a:off x="4553389" y="5533345"/>
            <a:ext cx="2544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/>
              <a:t>Peut se simplifier en : 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BEE8C81-2038-4867-9E3D-16C7F68719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7909" y="4386796"/>
            <a:ext cx="1215588" cy="58261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F9D13EC-EC2F-4638-B123-4E4113D361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74003" y="5102645"/>
            <a:ext cx="884718" cy="112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13EDD-7490-4B08-848C-071B249E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9CB445-CA68-496C-A45B-05399D6A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25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B4EE66-86B3-4E39-8B77-DD6C01223C6A}"/>
              </a:ext>
            </a:extLst>
          </p:cNvPr>
          <p:cNvSpPr txBox="1"/>
          <p:nvPr/>
        </p:nvSpPr>
        <p:spPr>
          <a:xfrm>
            <a:off x="1097280" y="1254121"/>
            <a:ext cx="587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1.4 Efforts extérieurs, efforts de liaisons</a:t>
            </a:r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4C6909CC-3B2D-44DC-B3D4-3BB67A3A6754}"/>
              </a:ext>
            </a:extLst>
          </p:cNvPr>
          <p:cNvGrpSpPr/>
          <p:nvPr/>
        </p:nvGrpSpPr>
        <p:grpSpPr>
          <a:xfrm>
            <a:off x="2605508" y="4446271"/>
            <a:ext cx="7041944" cy="1800050"/>
            <a:chOff x="3077929" y="4253528"/>
            <a:chExt cx="5544720" cy="1417332"/>
          </a:xfrm>
        </p:grpSpPr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080D4FD0-C585-4AE7-998A-A42A1A9D18E7}"/>
                </a:ext>
              </a:extLst>
            </p:cNvPr>
            <p:cNvGrpSpPr/>
            <p:nvPr/>
          </p:nvGrpSpPr>
          <p:grpSpPr>
            <a:xfrm>
              <a:off x="3077929" y="4710388"/>
              <a:ext cx="5183058" cy="960472"/>
              <a:chOff x="3205952" y="4696447"/>
              <a:chExt cx="5183058" cy="960472"/>
            </a:xfrm>
          </p:grpSpPr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1C10FF94-2DF9-4741-955F-7D3582034A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1010" y="5176683"/>
                <a:ext cx="496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BB7E381F-444F-456B-9614-0AED6E623AEA}"/>
                  </a:ext>
                </a:extLst>
              </p:cNvPr>
              <p:cNvGrpSpPr/>
              <p:nvPr/>
            </p:nvGrpSpPr>
            <p:grpSpPr>
              <a:xfrm rot="5400000">
                <a:off x="2833629" y="5068770"/>
                <a:ext cx="960472" cy="215826"/>
                <a:chOff x="9186464" y="3930096"/>
                <a:chExt cx="1279349" cy="287479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C9D86204-E405-4979-9682-DA8C505C13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6464" y="3931221"/>
                  <a:ext cx="12793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Groupe 69">
                  <a:extLst>
                    <a:ext uri="{FF2B5EF4-FFF2-40B4-BE49-F238E27FC236}">
                      <a16:creationId xmlns:a16="http://schemas.microsoft.com/office/drawing/2014/main" id="{B752BB6D-7B82-454C-A1E8-87767218632B}"/>
                    </a:ext>
                  </a:extLst>
                </p:cNvPr>
                <p:cNvGrpSpPr/>
                <p:nvPr/>
              </p:nvGrpSpPr>
              <p:grpSpPr>
                <a:xfrm>
                  <a:off x="9308503" y="3930096"/>
                  <a:ext cx="1157310" cy="287479"/>
                  <a:chOff x="2464926" y="4222606"/>
                  <a:chExt cx="1145135" cy="152400"/>
                </a:xfrm>
              </p:grpSpPr>
              <p:cxnSp>
                <p:nvCxnSpPr>
                  <p:cNvPr id="72" name="Connecteur droit 71">
                    <a:extLst>
                      <a:ext uri="{FF2B5EF4-FFF2-40B4-BE49-F238E27FC236}">
                        <a16:creationId xmlns:a16="http://schemas.microsoft.com/office/drawing/2014/main" id="{7DA613FC-C3C6-41A0-A4DA-7B865A9DF6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20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Connecteur droit 72">
                    <a:extLst>
                      <a:ext uri="{FF2B5EF4-FFF2-40B4-BE49-F238E27FC236}">
                        <a16:creationId xmlns:a16="http://schemas.microsoft.com/office/drawing/2014/main" id="{BE915B7A-5D1B-4578-A372-154376B9D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28350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Connecteur droit 73">
                    <a:extLst>
                      <a:ext uri="{FF2B5EF4-FFF2-40B4-BE49-F238E27FC236}">
                        <a16:creationId xmlns:a16="http://schemas.microsoft.com/office/drawing/2014/main" id="{97177F84-8362-43B5-BBE6-C5F983AF18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7494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Connecteur droit 74">
                    <a:extLst>
                      <a:ext uri="{FF2B5EF4-FFF2-40B4-BE49-F238E27FC236}">
                        <a16:creationId xmlns:a16="http://schemas.microsoft.com/office/drawing/2014/main" id="{A139B07B-C5B2-4923-8259-DEF05B64BD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6638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necteur droit 75">
                    <a:extLst>
                      <a:ext uri="{FF2B5EF4-FFF2-40B4-BE49-F238E27FC236}">
                        <a16:creationId xmlns:a16="http://schemas.microsoft.com/office/drawing/2014/main" id="{4865DF56-0B6C-46E4-B0B5-2425942950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782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Connecteur droit 76">
                    <a:extLst>
                      <a:ext uri="{FF2B5EF4-FFF2-40B4-BE49-F238E27FC236}">
                        <a16:creationId xmlns:a16="http://schemas.microsoft.com/office/drawing/2014/main" id="{75617DBE-C850-4FE8-BC4C-DAC031D8F6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6492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93CB2793-0546-4FD0-87DE-30D8A2F0D60C}"/>
                </a:ext>
              </a:extLst>
            </p:cNvPr>
            <p:cNvSpPr txBox="1"/>
            <p:nvPr/>
          </p:nvSpPr>
          <p:spPr>
            <a:xfrm>
              <a:off x="3263791" y="4728959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8B5409C5-115F-47E4-8A25-69FF4AD1A9F8}"/>
                </a:ext>
              </a:extLst>
            </p:cNvPr>
            <p:cNvSpPr txBox="1"/>
            <p:nvPr/>
          </p:nvSpPr>
          <p:spPr>
            <a:xfrm>
              <a:off x="3294099" y="5217209"/>
              <a:ext cx="147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Encastrement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972CC799-BDDD-4E8C-BF2D-8102A0E4CF72}"/>
                </a:ext>
              </a:extLst>
            </p:cNvPr>
            <p:cNvSpPr txBox="1"/>
            <p:nvPr/>
          </p:nvSpPr>
          <p:spPr>
            <a:xfrm>
              <a:off x="8006235" y="516403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FC00865D-B6B5-4CD0-84DD-A7C7C8EFDD2B}"/>
                </a:ext>
              </a:extLst>
            </p:cNvPr>
            <p:cNvCxnSpPr/>
            <p:nvPr/>
          </p:nvCxnSpPr>
          <p:spPr>
            <a:xfrm>
              <a:off x="8265648" y="4253528"/>
              <a:ext cx="0" cy="9370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57DFFB6F-23A4-467F-94AD-9480D08ABC30}"/>
                    </a:ext>
                  </a:extLst>
                </p:cNvPr>
                <p:cNvSpPr txBox="1"/>
                <p:nvPr/>
              </p:nvSpPr>
              <p:spPr>
                <a:xfrm>
                  <a:off x="8234979" y="4406884"/>
                  <a:ext cx="387670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57DFFB6F-23A4-467F-94AD-9480D08ABC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979" y="4406884"/>
                  <a:ext cx="387670" cy="402931"/>
                </a:xfrm>
                <a:prstGeom prst="rect">
                  <a:avLst/>
                </a:prstGeom>
                <a:blipFill>
                  <a:blip r:embed="rId2"/>
                  <a:stretch>
                    <a:fillRect t="-17857" r="-3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A4337078-1FD1-430B-85A3-D7DD84CFEFCF}"/>
              </a:ext>
            </a:extLst>
          </p:cNvPr>
          <p:cNvGrpSpPr/>
          <p:nvPr/>
        </p:nvGrpSpPr>
        <p:grpSpPr>
          <a:xfrm>
            <a:off x="2307510" y="1983583"/>
            <a:ext cx="8366833" cy="2462687"/>
            <a:chOff x="2434511" y="1650930"/>
            <a:chExt cx="7624944" cy="2244320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639EF700-9AA9-47A5-A9A4-BAB645938F20}"/>
                </a:ext>
              </a:extLst>
            </p:cNvPr>
            <p:cNvGrpSpPr/>
            <p:nvPr/>
          </p:nvGrpSpPr>
          <p:grpSpPr>
            <a:xfrm>
              <a:off x="2966650" y="2844830"/>
              <a:ext cx="5609528" cy="1050420"/>
              <a:chOff x="4119175" y="2106791"/>
              <a:chExt cx="5609528" cy="1050420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D7033068-D767-4DC8-9720-67C3CD05C95D}"/>
                  </a:ext>
                </a:extLst>
              </p:cNvPr>
              <p:cNvGrpSpPr/>
              <p:nvPr/>
            </p:nvGrpSpPr>
            <p:grpSpPr>
              <a:xfrm>
                <a:off x="4119175" y="2106791"/>
                <a:ext cx="5290808" cy="779548"/>
                <a:chOff x="9210683" y="2545006"/>
                <a:chExt cx="10387734" cy="1530533"/>
              </a:xfrm>
            </p:grpSpPr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136D98F6-54DF-49CA-8553-394024736F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0683" y="3789228"/>
                  <a:ext cx="127935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2FF7D94C-231B-41FA-83E4-C7B662CC283C}"/>
                    </a:ext>
                  </a:extLst>
                </p:cNvPr>
                <p:cNvGrpSpPr/>
                <p:nvPr/>
              </p:nvGrpSpPr>
              <p:grpSpPr>
                <a:xfrm>
                  <a:off x="9211086" y="2545006"/>
                  <a:ext cx="10387331" cy="1530533"/>
                  <a:chOff x="9211086" y="2545006"/>
                  <a:chExt cx="10387331" cy="1530533"/>
                </a:xfrm>
              </p:grpSpPr>
              <p:cxnSp>
                <p:nvCxnSpPr>
                  <p:cNvPr id="39" name="Connecteur droit 38">
                    <a:extLst>
                      <a:ext uri="{FF2B5EF4-FFF2-40B4-BE49-F238E27FC236}">
                        <a16:creationId xmlns:a16="http://schemas.microsoft.com/office/drawing/2014/main" id="{D6C5CF0B-0D0C-4A9E-8BA2-BB99ED6579C2}"/>
                      </a:ext>
                    </a:extLst>
                  </p:cNvPr>
                  <p:cNvCxnSpPr>
                    <a:cxnSpLocks/>
                    <a:stCxn id="41" idx="0"/>
                    <a:endCxn id="27" idx="0"/>
                  </p:cNvCxnSpPr>
                  <p:nvPr/>
                </p:nvCxnSpPr>
                <p:spPr>
                  <a:xfrm flipV="1">
                    <a:off x="9844470" y="2765939"/>
                    <a:ext cx="97539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0" name="Groupe 39">
                    <a:extLst>
                      <a:ext uri="{FF2B5EF4-FFF2-40B4-BE49-F238E27FC236}">
                        <a16:creationId xmlns:a16="http://schemas.microsoft.com/office/drawing/2014/main" id="{207FF032-847A-45BC-9272-55AD738B3197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86" y="2545006"/>
                    <a:ext cx="1278946" cy="1530533"/>
                    <a:chOff x="9211086" y="2545006"/>
                    <a:chExt cx="1278946" cy="1530533"/>
                  </a:xfrm>
                </p:grpSpPr>
                <p:sp>
                  <p:nvSpPr>
                    <p:cNvPr id="41" name="Triangle isocèle 40">
                      <a:extLst>
                        <a:ext uri="{FF2B5EF4-FFF2-40B4-BE49-F238E27FC236}">
                          <a16:creationId xmlns:a16="http://schemas.microsoft.com/office/drawing/2014/main" id="{F8DCE08F-6978-4EBC-B51A-1DD347852B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11086" y="2776515"/>
                      <a:ext cx="1266771" cy="1002193"/>
                    </a:xfrm>
                    <a:prstGeom prst="triangl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0D66900C-03D9-4B81-8868-CFC8A4E2F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71301" y="2545006"/>
                      <a:ext cx="532961" cy="5329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44" name="Groupe 43">
                      <a:extLst>
                        <a:ext uri="{FF2B5EF4-FFF2-40B4-BE49-F238E27FC236}">
                          <a16:creationId xmlns:a16="http://schemas.microsoft.com/office/drawing/2014/main" id="{D00A3A75-DC0F-4D0F-9D11-5D3875DE02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332722" y="3788032"/>
                      <a:ext cx="1157310" cy="287507"/>
                      <a:chOff x="2464926" y="3935093"/>
                      <a:chExt cx="1145135" cy="152416"/>
                    </a:xfrm>
                  </p:grpSpPr>
                  <p:cxnSp>
                    <p:nvCxnSpPr>
                      <p:cNvPr id="45" name="Connecteur droit 44">
                        <a:extLst>
                          <a:ext uri="{FF2B5EF4-FFF2-40B4-BE49-F238E27FC236}">
                            <a16:creationId xmlns:a16="http://schemas.microsoft.com/office/drawing/2014/main" id="{A5F31C25-5D66-4DD7-9956-528630692E5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19206" y="3935100"/>
                        <a:ext cx="190855" cy="15240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Connecteur droit 45">
                        <a:extLst>
                          <a:ext uri="{FF2B5EF4-FFF2-40B4-BE49-F238E27FC236}">
                            <a16:creationId xmlns:a16="http://schemas.microsoft.com/office/drawing/2014/main" id="{A9680CC0-A39A-4187-A5E2-CC2970149BD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228349" y="3935093"/>
                        <a:ext cx="190855" cy="152401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Connecteur droit 46">
                        <a:extLst>
                          <a:ext uri="{FF2B5EF4-FFF2-40B4-BE49-F238E27FC236}">
                            <a16:creationId xmlns:a16="http://schemas.microsoft.com/office/drawing/2014/main" id="{3338E2FA-A255-4BC8-B505-BADE7E62F06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37494" y="3935107"/>
                        <a:ext cx="190855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Connecteur droit 47">
                        <a:extLst>
                          <a:ext uri="{FF2B5EF4-FFF2-40B4-BE49-F238E27FC236}">
                            <a16:creationId xmlns:a16="http://schemas.microsoft.com/office/drawing/2014/main" id="{79F5A9E2-6BCF-471A-B76C-E4F4419E25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846638" y="3935107"/>
                        <a:ext cx="190855" cy="15240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Connecteur droit 48">
                        <a:extLst>
                          <a:ext uri="{FF2B5EF4-FFF2-40B4-BE49-F238E27FC236}">
                            <a16:creationId xmlns:a16="http://schemas.microsoft.com/office/drawing/2014/main" id="{B7F7CB68-A4B0-45ED-BCE6-B004F7B916D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55783" y="3935108"/>
                        <a:ext cx="190855" cy="152401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Connecteur droit 49">
                        <a:extLst>
                          <a:ext uri="{FF2B5EF4-FFF2-40B4-BE49-F238E27FC236}">
                            <a16:creationId xmlns:a16="http://schemas.microsoft.com/office/drawing/2014/main" id="{D08149BC-4C80-4E12-A942-C870F0034B7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464926" y="3935108"/>
                        <a:ext cx="190855" cy="152401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2AB2A4E9-696D-4353-BC62-AB1048225429}"/>
                  </a:ext>
                </a:extLst>
              </p:cNvPr>
              <p:cNvGrpSpPr/>
              <p:nvPr/>
            </p:nvGrpSpPr>
            <p:grpSpPr>
              <a:xfrm>
                <a:off x="9077089" y="2219325"/>
                <a:ext cx="651614" cy="937886"/>
                <a:chOff x="9210683" y="2776514"/>
                <a:chExt cx="1279349" cy="1841403"/>
              </a:xfrm>
            </p:grpSpPr>
            <p:cxnSp>
              <p:nvCxnSpPr>
                <p:cNvPr id="25" name="Connecteur droit 24">
                  <a:extLst>
                    <a:ext uri="{FF2B5EF4-FFF2-40B4-BE49-F238E27FC236}">
                      <a16:creationId xmlns:a16="http://schemas.microsoft.com/office/drawing/2014/main" id="{F615D861-372F-469A-B72C-2D8F6866D0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0683" y="4331563"/>
                  <a:ext cx="12793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e 25">
                  <a:extLst>
                    <a:ext uri="{FF2B5EF4-FFF2-40B4-BE49-F238E27FC236}">
                      <a16:creationId xmlns:a16="http://schemas.microsoft.com/office/drawing/2014/main" id="{5200CCBE-D32B-4FF3-85B6-F2E4BBC2160E}"/>
                    </a:ext>
                  </a:extLst>
                </p:cNvPr>
                <p:cNvGrpSpPr/>
                <p:nvPr/>
              </p:nvGrpSpPr>
              <p:grpSpPr>
                <a:xfrm>
                  <a:off x="9211087" y="2776514"/>
                  <a:ext cx="1278945" cy="1841403"/>
                  <a:chOff x="9211086" y="2776515"/>
                  <a:chExt cx="1278946" cy="1841402"/>
                </a:xfrm>
              </p:grpSpPr>
              <p:sp>
                <p:nvSpPr>
                  <p:cNvPr id="27" name="Triangle isocèle 26">
                    <a:extLst>
                      <a:ext uri="{FF2B5EF4-FFF2-40B4-BE49-F238E27FC236}">
                        <a16:creationId xmlns:a16="http://schemas.microsoft.com/office/drawing/2014/main" id="{E90C0845-D4EE-4C1C-97B0-6F47B8B2DD3E}"/>
                      </a:ext>
                    </a:extLst>
                  </p:cNvPr>
                  <p:cNvSpPr/>
                  <p:nvPr/>
                </p:nvSpPr>
                <p:spPr>
                  <a:xfrm>
                    <a:off x="9211086" y="2776515"/>
                    <a:ext cx="1266771" cy="1002193"/>
                  </a:xfrm>
                  <a:prstGeom prst="triangl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" name="Ellipse 27">
                    <a:extLst>
                      <a:ext uri="{FF2B5EF4-FFF2-40B4-BE49-F238E27FC236}">
                        <a16:creationId xmlns:a16="http://schemas.microsoft.com/office/drawing/2014/main" id="{772DFAEF-DBDB-4E81-BA90-75D8C71DE054}"/>
                      </a:ext>
                    </a:extLst>
                  </p:cNvPr>
                  <p:cNvSpPr/>
                  <p:nvPr/>
                </p:nvSpPr>
                <p:spPr>
                  <a:xfrm>
                    <a:off x="9259126" y="3795913"/>
                    <a:ext cx="532960" cy="53296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" name="Ellipse 28">
                    <a:extLst>
                      <a:ext uri="{FF2B5EF4-FFF2-40B4-BE49-F238E27FC236}">
                        <a16:creationId xmlns:a16="http://schemas.microsoft.com/office/drawing/2014/main" id="{4EF29237-26F7-44BD-B6F1-D060EA6A0B4B}"/>
                      </a:ext>
                    </a:extLst>
                  </p:cNvPr>
                  <p:cNvSpPr/>
                  <p:nvPr/>
                </p:nvSpPr>
                <p:spPr>
                  <a:xfrm>
                    <a:off x="9911376" y="3795913"/>
                    <a:ext cx="535210" cy="53521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0" name="Groupe 29">
                    <a:extLst>
                      <a:ext uri="{FF2B5EF4-FFF2-40B4-BE49-F238E27FC236}">
                        <a16:creationId xmlns:a16="http://schemas.microsoft.com/office/drawing/2014/main" id="{6CC53B96-13B4-4149-976D-614EC10EB78B}"/>
                      </a:ext>
                    </a:extLst>
                  </p:cNvPr>
                  <p:cNvGrpSpPr/>
                  <p:nvPr/>
                </p:nvGrpSpPr>
                <p:grpSpPr>
                  <a:xfrm>
                    <a:off x="9332722" y="4330438"/>
                    <a:ext cx="1157310" cy="287479"/>
                    <a:chOff x="2464926" y="4222606"/>
                    <a:chExt cx="1145135" cy="152400"/>
                  </a:xfrm>
                </p:grpSpPr>
                <p:cxnSp>
                  <p:nvCxnSpPr>
                    <p:cNvPr id="31" name="Connecteur droit 30">
                      <a:extLst>
                        <a:ext uri="{FF2B5EF4-FFF2-40B4-BE49-F238E27FC236}">
                          <a16:creationId xmlns:a16="http://schemas.microsoft.com/office/drawing/2014/main" id="{F0B1F820-FA63-45B5-A597-1D48358C0C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19206" y="4222606"/>
                      <a:ext cx="190855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Connecteur droit 31">
                      <a:extLst>
                        <a:ext uri="{FF2B5EF4-FFF2-40B4-BE49-F238E27FC236}">
                          <a16:creationId xmlns:a16="http://schemas.microsoft.com/office/drawing/2014/main" id="{E11968FB-2D00-4825-B55E-A34E30B3D2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28350" y="4222606"/>
                      <a:ext cx="190855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eur droit 32">
                      <a:extLst>
                        <a:ext uri="{FF2B5EF4-FFF2-40B4-BE49-F238E27FC236}">
                          <a16:creationId xmlns:a16="http://schemas.microsoft.com/office/drawing/2014/main" id="{96922D52-4D99-4E66-95AF-6BCC4F19CD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7494" y="4222606"/>
                      <a:ext cx="190855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necteur droit 33">
                      <a:extLst>
                        <a:ext uri="{FF2B5EF4-FFF2-40B4-BE49-F238E27FC236}">
                          <a16:creationId xmlns:a16="http://schemas.microsoft.com/office/drawing/2014/main" id="{ED110B23-B0AA-4663-A94B-70DDF87745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46638" y="4222606"/>
                      <a:ext cx="190855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onnecteur droit 34">
                      <a:extLst>
                        <a:ext uri="{FF2B5EF4-FFF2-40B4-BE49-F238E27FC236}">
                          <a16:creationId xmlns:a16="http://schemas.microsoft.com/office/drawing/2014/main" id="{DA46C40D-5267-4EE4-9A98-2E27FB6AA0A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55782" y="4222606"/>
                      <a:ext cx="190855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Connecteur droit 35">
                      <a:extLst>
                        <a:ext uri="{FF2B5EF4-FFF2-40B4-BE49-F238E27FC236}">
                          <a16:creationId xmlns:a16="http://schemas.microsoft.com/office/drawing/2014/main" id="{F6B92BF3-4D4C-4A7A-8E87-031FFCF296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64926" y="4222606"/>
                      <a:ext cx="190855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2F40C56-4433-469B-9765-690A53935839}"/>
                </a:ext>
              </a:extLst>
            </p:cNvPr>
            <p:cNvSpPr txBox="1"/>
            <p:nvPr/>
          </p:nvSpPr>
          <p:spPr>
            <a:xfrm>
              <a:off x="2434511" y="2962798"/>
              <a:ext cx="66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pivot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74167DFA-FE90-4B82-BE53-26F574C2F715}"/>
                </a:ext>
              </a:extLst>
            </p:cNvPr>
            <p:cNvSpPr txBox="1"/>
            <p:nvPr/>
          </p:nvSpPr>
          <p:spPr>
            <a:xfrm>
              <a:off x="8440101" y="2934572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Appui ponctuel</a:t>
              </a:r>
            </a:p>
          </p:txBody>
        </p: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52668FF5-CD80-474E-A3B3-8D83D8DF605B}"/>
                </a:ext>
              </a:extLst>
            </p:cNvPr>
            <p:cNvCxnSpPr/>
            <p:nvPr/>
          </p:nvCxnSpPr>
          <p:spPr>
            <a:xfrm>
              <a:off x="5801855" y="2020262"/>
              <a:ext cx="0" cy="9370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587A11B0-6699-453D-B27F-34A71D24BDDB}"/>
                </a:ext>
              </a:extLst>
            </p:cNvPr>
            <p:cNvCxnSpPr/>
            <p:nvPr/>
          </p:nvCxnSpPr>
          <p:spPr>
            <a:xfrm>
              <a:off x="3323535" y="2012170"/>
              <a:ext cx="2484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07CE4574-5FC9-4599-83F8-03A42C2F662E}"/>
                </a:ext>
              </a:extLst>
            </p:cNvPr>
            <p:cNvCxnSpPr/>
            <p:nvPr/>
          </p:nvCxnSpPr>
          <p:spPr>
            <a:xfrm>
              <a:off x="5797450" y="2012170"/>
              <a:ext cx="2484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1A1A37B0-E60D-4EFC-8E6A-71FD62757FB6}"/>
                </a:ext>
              </a:extLst>
            </p:cNvPr>
            <p:cNvSpPr txBox="1"/>
            <p:nvPr/>
          </p:nvSpPr>
          <p:spPr>
            <a:xfrm>
              <a:off x="6894715" y="166737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1D2037F8-D59E-4CC8-AE4B-C71152E4B83C}"/>
                </a:ext>
              </a:extLst>
            </p:cNvPr>
            <p:cNvSpPr txBox="1"/>
            <p:nvPr/>
          </p:nvSpPr>
          <p:spPr>
            <a:xfrm>
              <a:off x="4419268" y="165093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</a:t>
              </a:r>
            </a:p>
          </p:txBody>
        </p: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99926B-ABEF-41E1-9F51-FB20DE7E5DB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6293" y="2833845"/>
              <a:ext cx="262160" cy="257800"/>
              <a:chOff x="3854450" y="2723386"/>
              <a:chExt cx="717550" cy="705614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07B490EE-F7B3-436B-A4A0-5F6930830433}"/>
                  </a:ext>
                </a:extLst>
              </p:cNvPr>
              <p:cNvCxnSpPr/>
              <p:nvPr/>
            </p:nvCxnSpPr>
            <p:spPr>
              <a:xfrm>
                <a:off x="3854450" y="2723386"/>
                <a:ext cx="717550" cy="705614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8205A3B6-5ACA-4E20-A3B0-5097609D8165}"/>
                  </a:ext>
                </a:extLst>
              </p:cNvPr>
              <p:cNvCxnSpPr/>
              <p:nvPr/>
            </p:nvCxnSpPr>
            <p:spPr>
              <a:xfrm flipV="1">
                <a:off x="3854450" y="2723386"/>
                <a:ext cx="717550" cy="692914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6E4F6CB6-52BD-4436-A0C0-7303F67586DB}"/>
                </a:ext>
              </a:extLst>
            </p:cNvPr>
            <p:cNvSpPr txBox="1"/>
            <p:nvPr/>
          </p:nvSpPr>
          <p:spPr>
            <a:xfrm>
              <a:off x="2815614" y="2510103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B5364BD2-94D7-44FF-8678-117BE64347BC}"/>
                </a:ext>
              </a:extLst>
            </p:cNvPr>
            <p:cNvSpPr txBox="1"/>
            <p:nvPr/>
          </p:nvSpPr>
          <p:spPr>
            <a:xfrm>
              <a:off x="8035844" y="2464144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CFF1348B-64DF-4385-9FC4-81AA377CC762}"/>
                </a:ext>
              </a:extLst>
            </p:cNvPr>
            <p:cNvSpPr txBox="1"/>
            <p:nvPr/>
          </p:nvSpPr>
          <p:spPr>
            <a:xfrm>
              <a:off x="5611341" y="2949586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3C4552A-EE36-474F-8115-C70DB3646C12}"/>
                    </a:ext>
                  </a:extLst>
                </p:cNvPr>
                <p:cNvSpPr txBox="1"/>
                <p:nvPr/>
              </p:nvSpPr>
              <p:spPr>
                <a:xfrm>
                  <a:off x="5797450" y="2227035"/>
                  <a:ext cx="387670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3C4552A-EE36-474F-8115-C70DB3646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7450" y="2227035"/>
                  <a:ext cx="387670" cy="402931"/>
                </a:xfrm>
                <a:prstGeom prst="rect">
                  <a:avLst/>
                </a:prstGeom>
                <a:blipFill>
                  <a:blip r:embed="rId3"/>
                  <a:stretch>
                    <a:fillRect t="-20548" r="-314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Espace réservé du contenu 2">
            <a:extLst>
              <a:ext uri="{FF2B5EF4-FFF2-40B4-BE49-F238E27FC236}">
                <a16:creationId xmlns:a16="http://schemas.microsoft.com/office/drawing/2014/main" id="{C2FBCB9A-61A5-416F-98E5-3F96F4F5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7340"/>
            <a:ext cx="9940066" cy="67289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Calculer le degré d’hyperstatisme pour ces systèmes :</a:t>
            </a:r>
            <a:endParaRPr lang="fr-F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24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13EDD-7490-4B08-848C-071B249E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9CB445-CA68-496C-A45B-05399D6A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26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B4EE66-86B3-4E39-8B77-DD6C01223C6A}"/>
              </a:ext>
            </a:extLst>
          </p:cNvPr>
          <p:cNvSpPr txBox="1"/>
          <p:nvPr/>
        </p:nvSpPr>
        <p:spPr>
          <a:xfrm>
            <a:off x="1097280" y="1254121"/>
            <a:ext cx="587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1.4 Efforts extérieurs, efforts de liaisons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1E68D7F-766C-4E88-A551-2A2C4088570A}"/>
              </a:ext>
            </a:extLst>
          </p:cNvPr>
          <p:cNvGrpSpPr/>
          <p:nvPr/>
        </p:nvGrpSpPr>
        <p:grpSpPr>
          <a:xfrm>
            <a:off x="3155764" y="2002493"/>
            <a:ext cx="5616730" cy="2054685"/>
            <a:chOff x="3155764" y="1773893"/>
            <a:chExt cx="5616730" cy="2054685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BB7E381F-444F-456B-9614-0AED6E623AEA}"/>
                </a:ext>
              </a:extLst>
            </p:cNvPr>
            <p:cNvGrpSpPr/>
            <p:nvPr/>
          </p:nvGrpSpPr>
          <p:grpSpPr>
            <a:xfrm rot="5400000">
              <a:off x="2682904" y="2651105"/>
              <a:ext cx="1219825" cy="274105"/>
              <a:chOff x="9186464" y="3930096"/>
              <a:chExt cx="1279349" cy="287479"/>
            </a:xfrm>
          </p:grpSpPr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C9D86204-E405-4979-9682-DA8C505C1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6464" y="3931221"/>
                <a:ext cx="12793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B752BB6D-7B82-454C-A1E8-87767218632B}"/>
                  </a:ext>
                </a:extLst>
              </p:cNvPr>
              <p:cNvGrpSpPr/>
              <p:nvPr/>
            </p:nvGrpSpPr>
            <p:grpSpPr>
              <a:xfrm>
                <a:off x="9308503" y="3930096"/>
                <a:ext cx="1157310" cy="287479"/>
                <a:chOff x="2464926" y="4222606"/>
                <a:chExt cx="1145135" cy="152400"/>
              </a:xfrm>
            </p:grpSpPr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7DA613FC-C3C6-41A0-A4DA-7B865A9DF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206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BE915B7A-5D1B-4578-A372-154376B9D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8350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97177F84-8362-43B5-BBE6-C5F983AF18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7494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A139B07B-C5B2-4923-8259-DEF05B64B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6638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4865DF56-0B6C-46E4-B0B5-2425942950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5782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75617DBE-C850-4FE8-BC4C-DAC031D8F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926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8B5409C5-115F-47E4-8A25-69FF4AD1A9F8}"/>
                </a:ext>
              </a:extLst>
            </p:cNvPr>
            <p:cNvSpPr txBox="1"/>
            <p:nvPr/>
          </p:nvSpPr>
          <p:spPr>
            <a:xfrm>
              <a:off x="3410681" y="2854340"/>
              <a:ext cx="1877468" cy="46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Encastrement</a:t>
              </a:r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6C5CF0B-0D0C-4A9E-8BA2-BB99ED6579C2}"/>
                </a:ext>
              </a:extLst>
            </p:cNvPr>
            <p:cNvCxnSpPr>
              <a:cxnSpLocks/>
            </p:cNvCxnSpPr>
            <p:nvPr/>
          </p:nvCxnSpPr>
          <p:spPr>
            <a:xfrm>
              <a:off x="3436018" y="2813161"/>
              <a:ext cx="48379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74167DFA-FE90-4B82-BE53-26F574C2F715}"/>
                </a:ext>
              </a:extLst>
            </p:cNvPr>
            <p:cNvSpPr txBox="1"/>
            <p:nvPr/>
          </p:nvSpPr>
          <p:spPr>
            <a:xfrm>
              <a:off x="5358125" y="2073514"/>
              <a:ext cx="1776913" cy="405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Appui ponctuel</a:t>
              </a:r>
            </a:p>
          </p:txBody>
        </p: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52668FF5-CD80-474E-A3B3-8D83D8DF605B}"/>
                </a:ext>
              </a:extLst>
            </p:cNvPr>
            <p:cNvCxnSpPr/>
            <p:nvPr/>
          </p:nvCxnSpPr>
          <p:spPr>
            <a:xfrm>
              <a:off x="7768609" y="1773893"/>
              <a:ext cx="0" cy="10282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2AB2A4E9-696D-4353-BC62-AB1048225429}"/>
                </a:ext>
              </a:extLst>
            </p:cNvPr>
            <p:cNvGrpSpPr/>
            <p:nvPr/>
          </p:nvGrpSpPr>
          <p:grpSpPr>
            <a:xfrm>
              <a:off x="5854972" y="2799439"/>
              <a:ext cx="715015" cy="1029139"/>
              <a:chOff x="9210683" y="2776514"/>
              <a:chExt cx="1279349" cy="1841403"/>
            </a:xfrm>
          </p:grpSpPr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615D861-372F-469A-B72C-2D8F6866D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0683" y="4331563"/>
                <a:ext cx="12793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5200CCBE-D32B-4FF3-85B6-F2E4BBC2160E}"/>
                  </a:ext>
                </a:extLst>
              </p:cNvPr>
              <p:cNvGrpSpPr/>
              <p:nvPr/>
            </p:nvGrpSpPr>
            <p:grpSpPr>
              <a:xfrm>
                <a:off x="9211087" y="2776514"/>
                <a:ext cx="1278945" cy="1841403"/>
                <a:chOff x="9211086" y="2776515"/>
                <a:chExt cx="1278946" cy="1841402"/>
              </a:xfrm>
            </p:grpSpPr>
            <p:sp>
              <p:nvSpPr>
                <p:cNvPr id="27" name="Triangle isocèle 26">
                  <a:extLst>
                    <a:ext uri="{FF2B5EF4-FFF2-40B4-BE49-F238E27FC236}">
                      <a16:creationId xmlns:a16="http://schemas.microsoft.com/office/drawing/2014/main" id="{E90C0845-D4EE-4C1C-97B0-6F47B8B2DD3E}"/>
                    </a:ext>
                  </a:extLst>
                </p:cNvPr>
                <p:cNvSpPr/>
                <p:nvPr/>
              </p:nvSpPr>
              <p:spPr>
                <a:xfrm>
                  <a:off x="9211086" y="2776515"/>
                  <a:ext cx="1266771" cy="1002193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772DFAEF-DBDB-4E81-BA90-75D8C71DE054}"/>
                    </a:ext>
                  </a:extLst>
                </p:cNvPr>
                <p:cNvSpPr/>
                <p:nvPr/>
              </p:nvSpPr>
              <p:spPr>
                <a:xfrm>
                  <a:off x="9259126" y="3795913"/>
                  <a:ext cx="532960" cy="53296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4EF29237-26F7-44BD-B6F1-D060EA6A0B4B}"/>
                    </a:ext>
                  </a:extLst>
                </p:cNvPr>
                <p:cNvSpPr/>
                <p:nvPr/>
              </p:nvSpPr>
              <p:spPr>
                <a:xfrm>
                  <a:off x="9911376" y="3795913"/>
                  <a:ext cx="535210" cy="53521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0" name="Groupe 29">
                  <a:extLst>
                    <a:ext uri="{FF2B5EF4-FFF2-40B4-BE49-F238E27FC236}">
                      <a16:creationId xmlns:a16="http://schemas.microsoft.com/office/drawing/2014/main" id="{6CC53B96-13B4-4149-976D-614EC10EB78B}"/>
                    </a:ext>
                  </a:extLst>
                </p:cNvPr>
                <p:cNvGrpSpPr/>
                <p:nvPr/>
              </p:nvGrpSpPr>
              <p:grpSpPr>
                <a:xfrm>
                  <a:off x="9332722" y="4330438"/>
                  <a:ext cx="1157310" cy="287479"/>
                  <a:chOff x="2464926" y="4222606"/>
                  <a:chExt cx="1145135" cy="152400"/>
                </a:xfrm>
              </p:grpSpPr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F0B1F820-FA63-45B5-A597-1D48358C0C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20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E11968FB-2D00-4825-B55E-A34E30B3D2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28350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96922D52-4D99-4E66-95AF-6BCC4F19CD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7494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ED110B23-B0AA-4663-A94B-70DDF87745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6638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34">
                    <a:extLst>
                      <a:ext uri="{FF2B5EF4-FFF2-40B4-BE49-F238E27FC236}">
                        <a16:creationId xmlns:a16="http://schemas.microsoft.com/office/drawing/2014/main" id="{DA46C40D-5267-4EE4-9A98-2E27FB6AA0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782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F6B92BF3-4D4C-4A7A-8E87-031FFCF296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6492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99926B-ABEF-41E1-9F51-FB20DE7E5DB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65355" y="2663902"/>
              <a:ext cx="287668" cy="282883"/>
              <a:chOff x="3854450" y="2723386"/>
              <a:chExt cx="717550" cy="705614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07B490EE-F7B3-436B-A4A0-5F6930830433}"/>
                  </a:ext>
                </a:extLst>
              </p:cNvPr>
              <p:cNvCxnSpPr/>
              <p:nvPr/>
            </p:nvCxnSpPr>
            <p:spPr>
              <a:xfrm>
                <a:off x="3854450" y="2723386"/>
                <a:ext cx="717550" cy="705614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8205A3B6-5ACA-4E20-A3B0-5097609D8165}"/>
                  </a:ext>
                </a:extLst>
              </p:cNvPr>
              <p:cNvCxnSpPr/>
              <p:nvPr/>
            </p:nvCxnSpPr>
            <p:spPr>
              <a:xfrm flipV="1">
                <a:off x="3854450" y="2723386"/>
                <a:ext cx="717550" cy="692914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6E4F6CB6-52BD-4436-A0C0-7303F67586DB}"/>
                </a:ext>
              </a:extLst>
            </p:cNvPr>
            <p:cNvSpPr txBox="1"/>
            <p:nvPr/>
          </p:nvSpPr>
          <p:spPr>
            <a:xfrm>
              <a:off x="3390128" y="2332246"/>
              <a:ext cx="447131" cy="506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B5364BD2-94D7-44FF-8678-117BE64347BC}"/>
                </a:ext>
              </a:extLst>
            </p:cNvPr>
            <p:cNvSpPr txBox="1"/>
            <p:nvPr/>
          </p:nvSpPr>
          <p:spPr>
            <a:xfrm>
              <a:off x="8364060" y="2290254"/>
              <a:ext cx="408434" cy="506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CFF1348B-64DF-4385-9FC4-81AA377CC762}"/>
                </a:ext>
              </a:extLst>
            </p:cNvPr>
            <p:cNvSpPr txBox="1"/>
            <p:nvPr/>
          </p:nvSpPr>
          <p:spPr>
            <a:xfrm>
              <a:off x="5772862" y="2347756"/>
              <a:ext cx="408434" cy="506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3C4552A-EE36-474F-8115-C70DB3646C12}"/>
                    </a:ext>
                  </a:extLst>
                </p:cNvPr>
                <p:cNvSpPr txBox="1"/>
                <p:nvPr/>
              </p:nvSpPr>
              <p:spPr>
                <a:xfrm>
                  <a:off x="7763775" y="2000785"/>
                  <a:ext cx="425389" cy="442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3C4552A-EE36-474F-8115-C70DB3646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775" y="2000785"/>
                  <a:ext cx="425389" cy="442135"/>
                </a:xfrm>
                <a:prstGeom prst="rect">
                  <a:avLst/>
                </a:prstGeom>
                <a:blipFill>
                  <a:blip r:embed="rId2"/>
                  <a:stretch>
                    <a:fillRect t="-20833" r="-3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A8AA75E5-CCF1-44E6-B8BC-525CD5D59AC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26718" y="2663902"/>
              <a:ext cx="287668" cy="282883"/>
              <a:chOff x="3854450" y="2723386"/>
              <a:chExt cx="717550" cy="705614"/>
            </a:xfrm>
          </p:grpSpPr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EDF66DB6-0DA6-4324-8C1C-37A5D372D2E0}"/>
                  </a:ext>
                </a:extLst>
              </p:cNvPr>
              <p:cNvCxnSpPr/>
              <p:nvPr/>
            </p:nvCxnSpPr>
            <p:spPr>
              <a:xfrm>
                <a:off x="3854450" y="2723386"/>
                <a:ext cx="717550" cy="705614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111F079F-DAA1-43AD-92BF-D986E5B8473A}"/>
                  </a:ext>
                </a:extLst>
              </p:cNvPr>
              <p:cNvCxnSpPr/>
              <p:nvPr/>
            </p:nvCxnSpPr>
            <p:spPr>
              <a:xfrm flipV="1">
                <a:off x="3854450" y="2723386"/>
                <a:ext cx="717550" cy="692914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62EC764-6F39-4294-987C-35D5643D7789}"/>
              </a:ext>
            </a:extLst>
          </p:cNvPr>
          <p:cNvGrpSpPr/>
          <p:nvPr/>
        </p:nvGrpSpPr>
        <p:grpSpPr>
          <a:xfrm>
            <a:off x="3263482" y="4168893"/>
            <a:ext cx="5492502" cy="2053155"/>
            <a:chOff x="3263482" y="4079993"/>
            <a:chExt cx="5492502" cy="2053155"/>
          </a:xfrm>
        </p:grpSpPr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3AAC9E80-1DE0-421A-8E4A-048DFA1FEDE8}"/>
                </a:ext>
              </a:extLst>
            </p:cNvPr>
            <p:cNvCxnSpPr>
              <a:cxnSpLocks/>
            </p:cNvCxnSpPr>
            <p:nvPr/>
          </p:nvCxnSpPr>
          <p:spPr>
            <a:xfrm>
              <a:off x="3419508" y="5117731"/>
              <a:ext cx="48379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00C045A0-E46B-4C89-A809-853B2166532A}"/>
                </a:ext>
              </a:extLst>
            </p:cNvPr>
            <p:cNvSpPr txBox="1"/>
            <p:nvPr/>
          </p:nvSpPr>
          <p:spPr>
            <a:xfrm>
              <a:off x="5341615" y="4378084"/>
              <a:ext cx="1776913" cy="405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Appui ponctuel</a:t>
              </a:r>
            </a:p>
          </p:txBody>
        </p:sp>
        <p:cxnSp>
          <p:nvCxnSpPr>
            <p:cNvPr id="101" name="Connecteur droit avec flèche 100">
              <a:extLst>
                <a:ext uri="{FF2B5EF4-FFF2-40B4-BE49-F238E27FC236}">
                  <a16:creationId xmlns:a16="http://schemas.microsoft.com/office/drawing/2014/main" id="{D1B9EC2E-1873-4E96-82D7-DBA87D179414}"/>
                </a:ext>
              </a:extLst>
            </p:cNvPr>
            <p:cNvCxnSpPr/>
            <p:nvPr/>
          </p:nvCxnSpPr>
          <p:spPr>
            <a:xfrm>
              <a:off x="8262250" y="4079993"/>
              <a:ext cx="0" cy="10282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F5E7EECE-F40B-40AE-BD51-033DD888DBCF}"/>
                </a:ext>
              </a:extLst>
            </p:cNvPr>
            <p:cNvGrpSpPr/>
            <p:nvPr/>
          </p:nvGrpSpPr>
          <p:grpSpPr>
            <a:xfrm>
              <a:off x="5838462" y="5104009"/>
              <a:ext cx="715015" cy="1029139"/>
              <a:chOff x="9210683" y="2776514"/>
              <a:chExt cx="1279349" cy="1841403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B4DA2205-348C-49EC-AF51-E1440C328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0683" y="4331563"/>
                <a:ext cx="12793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8BDD2ACD-BACF-4927-B73E-D84104A32F75}"/>
                  </a:ext>
                </a:extLst>
              </p:cNvPr>
              <p:cNvGrpSpPr/>
              <p:nvPr/>
            </p:nvGrpSpPr>
            <p:grpSpPr>
              <a:xfrm>
                <a:off x="9211087" y="2776514"/>
                <a:ext cx="1278945" cy="1841403"/>
                <a:chOff x="9211086" y="2776515"/>
                <a:chExt cx="1278946" cy="1841402"/>
              </a:xfrm>
            </p:grpSpPr>
            <p:sp>
              <p:nvSpPr>
                <p:cNvPr id="105" name="Triangle isocèle 104">
                  <a:extLst>
                    <a:ext uri="{FF2B5EF4-FFF2-40B4-BE49-F238E27FC236}">
                      <a16:creationId xmlns:a16="http://schemas.microsoft.com/office/drawing/2014/main" id="{57D404D9-E62F-4CA5-87E7-475671ACE77C}"/>
                    </a:ext>
                  </a:extLst>
                </p:cNvPr>
                <p:cNvSpPr/>
                <p:nvPr/>
              </p:nvSpPr>
              <p:spPr>
                <a:xfrm>
                  <a:off x="9211086" y="2776515"/>
                  <a:ext cx="1266771" cy="1002193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>
                  <a:extLst>
                    <a:ext uri="{FF2B5EF4-FFF2-40B4-BE49-F238E27FC236}">
                      <a16:creationId xmlns:a16="http://schemas.microsoft.com/office/drawing/2014/main" id="{A28C2122-F21E-4C53-B8CB-05A1F9CB05CF}"/>
                    </a:ext>
                  </a:extLst>
                </p:cNvPr>
                <p:cNvSpPr/>
                <p:nvPr/>
              </p:nvSpPr>
              <p:spPr>
                <a:xfrm>
                  <a:off x="9259126" y="3795913"/>
                  <a:ext cx="532960" cy="53296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" name="Ellipse 106">
                  <a:extLst>
                    <a:ext uri="{FF2B5EF4-FFF2-40B4-BE49-F238E27FC236}">
                      <a16:creationId xmlns:a16="http://schemas.microsoft.com/office/drawing/2014/main" id="{9489D023-DBB3-483C-9CEC-4EF62A617ABC}"/>
                    </a:ext>
                  </a:extLst>
                </p:cNvPr>
                <p:cNvSpPr/>
                <p:nvPr/>
              </p:nvSpPr>
              <p:spPr>
                <a:xfrm>
                  <a:off x="9911376" y="3795913"/>
                  <a:ext cx="535210" cy="53521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8" name="Groupe 107">
                  <a:extLst>
                    <a:ext uri="{FF2B5EF4-FFF2-40B4-BE49-F238E27FC236}">
                      <a16:creationId xmlns:a16="http://schemas.microsoft.com/office/drawing/2014/main" id="{D4935EE5-7B08-491D-9A8E-6C18204E8FFB}"/>
                    </a:ext>
                  </a:extLst>
                </p:cNvPr>
                <p:cNvGrpSpPr/>
                <p:nvPr/>
              </p:nvGrpSpPr>
              <p:grpSpPr>
                <a:xfrm>
                  <a:off x="9332722" y="4330438"/>
                  <a:ext cx="1157310" cy="287479"/>
                  <a:chOff x="2464926" y="4222606"/>
                  <a:chExt cx="1145135" cy="152400"/>
                </a:xfrm>
              </p:grpSpPr>
              <p:cxnSp>
                <p:nvCxnSpPr>
                  <p:cNvPr id="109" name="Connecteur droit 108">
                    <a:extLst>
                      <a:ext uri="{FF2B5EF4-FFF2-40B4-BE49-F238E27FC236}">
                        <a16:creationId xmlns:a16="http://schemas.microsoft.com/office/drawing/2014/main" id="{185F62E5-01A1-4A26-AF73-ABB4E3387E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20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Connecteur droit 109">
                    <a:extLst>
                      <a:ext uri="{FF2B5EF4-FFF2-40B4-BE49-F238E27FC236}">
                        <a16:creationId xmlns:a16="http://schemas.microsoft.com/office/drawing/2014/main" id="{CF8222C4-9B89-4F60-8676-74937CB19F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28350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Connecteur droit 110">
                    <a:extLst>
                      <a:ext uri="{FF2B5EF4-FFF2-40B4-BE49-F238E27FC236}">
                        <a16:creationId xmlns:a16="http://schemas.microsoft.com/office/drawing/2014/main" id="{63254EF2-6D4D-4E5E-9E61-0C26327F83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7494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6C2921EE-C4DC-491D-99FA-6108A3A655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6638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AD7C6965-59B7-41A4-B750-E44AD9F50C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782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Connecteur droit 113">
                    <a:extLst>
                      <a:ext uri="{FF2B5EF4-FFF2-40B4-BE49-F238E27FC236}">
                        <a16:creationId xmlns:a16="http://schemas.microsoft.com/office/drawing/2014/main" id="{6ED41AE0-AAFE-4D27-93E4-352EB35A18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6492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7945954C-187D-4B73-94B1-393FD044AA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48845" y="4968472"/>
              <a:ext cx="287668" cy="282883"/>
              <a:chOff x="3854450" y="2723386"/>
              <a:chExt cx="717550" cy="705614"/>
            </a:xfrm>
          </p:grpSpPr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98A07B28-37FE-4E77-A46C-E932EE70AE93}"/>
                  </a:ext>
                </a:extLst>
              </p:cNvPr>
              <p:cNvCxnSpPr/>
              <p:nvPr/>
            </p:nvCxnSpPr>
            <p:spPr>
              <a:xfrm>
                <a:off x="3854450" y="2723386"/>
                <a:ext cx="717550" cy="705614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>
                <a:extLst>
                  <a:ext uri="{FF2B5EF4-FFF2-40B4-BE49-F238E27FC236}">
                    <a16:creationId xmlns:a16="http://schemas.microsoft.com/office/drawing/2014/main" id="{95CB4A01-2C22-4E7B-AA18-DEDF5D2E0845}"/>
                  </a:ext>
                </a:extLst>
              </p:cNvPr>
              <p:cNvCxnSpPr/>
              <p:nvPr/>
            </p:nvCxnSpPr>
            <p:spPr>
              <a:xfrm flipV="1">
                <a:off x="3854450" y="2723386"/>
                <a:ext cx="717550" cy="692914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790232D8-0294-41D8-B0BE-EA6A4A1BFE14}"/>
                </a:ext>
              </a:extLst>
            </p:cNvPr>
            <p:cNvSpPr txBox="1"/>
            <p:nvPr/>
          </p:nvSpPr>
          <p:spPr>
            <a:xfrm>
              <a:off x="3373618" y="4636816"/>
              <a:ext cx="447131" cy="506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574D2805-F19E-423A-A466-786BC4389763}"/>
                </a:ext>
              </a:extLst>
            </p:cNvPr>
            <p:cNvSpPr txBox="1"/>
            <p:nvPr/>
          </p:nvSpPr>
          <p:spPr>
            <a:xfrm>
              <a:off x="8347550" y="4594824"/>
              <a:ext cx="408434" cy="506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C977FF82-8FCA-44DC-8550-CA783A1C624B}"/>
                </a:ext>
              </a:extLst>
            </p:cNvPr>
            <p:cNvSpPr txBox="1"/>
            <p:nvPr/>
          </p:nvSpPr>
          <p:spPr>
            <a:xfrm>
              <a:off x="5756352" y="4652326"/>
              <a:ext cx="408434" cy="506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>
                  <a:extLst>
                    <a:ext uri="{FF2B5EF4-FFF2-40B4-BE49-F238E27FC236}">
                      <a16:creationId xmlns:a16="http://schemas.microsoft.com/office/drawing/2014/main" id="{E9F9AA21-D52E-4C66-8EA8-6B2AD4EF75C3}"/>
                    </a:ext>
                  </a:extLst>
                </p:cNvPr>
                <p:cNvSpPr txBox="1"/>
                <p:nvPr/>
              </p:nvSpPr>
              <p:spPr>
                <a:xfrm>
                  <a:off x="8257416" y="4306885"/>
                  <a:ext cx="425389" cy="442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ZoneTexte 120">
                  <a:extLst>
                    <a:ext uri="{FF2B5EF4-FFF2-40B4-BE49-F238E27FC236}">
                      <a16:creationId xmlns:a16="http://schemas.microsoft.com/office/drawing/2014/main" id="{E9F9AA21-D52E-4C66-8EA8-6B2AD4EF7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7416" y="4306885"/>
                  <a:ext cx="425389" cy="442135"/>
                </a:xfrm>
                <a:prstGeom prst="rect">
                  <a:avLst/>
                </a:prstGeom>
                <a:blipFill>
                  <a:blip r:embed="rId3"/>
                  <a:stretch>
                    <a:fillRect t="-20548" r="-3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FEAC6B74-224B-47BC-A5D0-82B91F6F5C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0208" y="4968472"/>
              <a:ext cx="287668" cy="282883"/>
              <a:chOff x="3854450" y="2723386"/>
              <a:chExt cx="717550" cy="705614"/>
            </a:xfrm>
          </p:grpSpPr>
          <p:cxnSp>
            <p:nvCxnSpPr>
              <p:cNvPr id="123" name="Connecteur droit 122">
                <a:extLst>
                  <a:ext uri="{FF2B5EF4-FFF2-40B4-BE49-F238E27FC236}">
                    <a16:creationId xmlns:a16="http://schemas.microsoft.com/office/drawing/2014/main" id="{83FB24F3-BA91-4699-B3BC-D27A63A53C43}"/>
                  </a:ext>
                </a:extLst>
              </p:cNvPr>
              <p:cNvCxnSpPr/>
              <p:nvPr/>
            </p:nvCxnSpPr>
            <p:spPr>
              <a:xfrm>
                <a:off x="3854450" y="2723386"/>
                <a:ext cx="717550" cy="705614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ACDCAD11-E56A-4A23-B293-F4C31C7C8821}"/>
                  </a:ext>
                </a:extLst>
              </p:cNvPr>
              <p:cNvCxnSpPr/>
              <p:nvPr/>
            </p:nvCxnSpPr>
            <p:spPr>
              <a:xfrm flipV="1">
                <a:off x="3854450" y="2723386"/>
                <a:ext cx="717550" cy="692914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06923002-0A8A-49DE-9155-21C6702ABA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63482" y="4976289"/>
              <a:ext cx="287668" cy="282883"/>
              <a:chOff x="3854450" y="2723386"/>
              <a:chExt cx="717550" cy="705614"/>
            </a:xfrm>
          </p:grpSpPr>
          <p:cxnSp>
            <p:nvCxnSpPr>
              <p:cNvPr id="126" name="Connecteur droit 125">
                <a:extLst>
                  <a:ext uri="{FF2B5EF4-FFF2-40B4-BE49-F238E27FC236}">
                    <a16:creationId xmlns:a16="http://schemas.microsoft.com/office/drawing/2014/main" id="{31E7674E-DF9C-469A-9DBD-3EA45ED9F52A}"/>
                  </a:ext>
                </a:extLst>
              </p:cNvPr>
              <p:cNvCxnSpPr/>
              <p:nvPr/>
            </p:nvCxnSpPr>
            <p:spPr>
              <a:xfrm>
                <a:off x="3854450" y="2723386"/>
                <a:ext cx="717550" cy="705614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>
                <a:extLst>
                  <a:ext uri="{FF2B5EF4-FFF2-40B4-BE49-F238E27FC236}">
                    <a16:creationId xmlns:a16="http://schemas.microsoft.com/office/drawing/2014/main" id="{C36425F4-3BF9-4121-98F2-57E9F7BF418B}"/>
                  </a:ext>
                </a:extLst>
              </p:cNvPr>
              <p:cNvCxnSpPr/>
              <p:nvPr/>
            </p:nvCxnSpPr>
            <p:spPr>
              <a:xfrm flipV="1">
                <a:off x="3854450" y="2723386"/>
                <a:ext cx="717550" cy="692914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8" name="Espace réservé du contenu 2">
            <a:extLst>
              <a:ext uri="{FF2B5EF4-FFF2-40B4-BE49-F238E27FC236}">
                <a16:creationId xmlns:a16="http://schemas.microsoft.com/office/drawing/2014/main" id="{74793B37-3ED0-4CBF-9CE2-64F983D1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7340"/>
            <a:ext cx="9940066" cy="67289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Calculer le degré d’hyperstatisme pour ces systèmes :</a:t>
            </a:r>
            <a:endParaRPr lang="fr-F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0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13EDD-7490-4B08-848C-071B249E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9CB445-CA68-496C-A45B-05399D6A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27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B4EE66-86B3-4E39-8B77-DD6C01223C6A}"/>
              </a:ext>
            </a:extLst>
          </p:cNvPr>
          <p:cNvSpPr txBox="1"/>
          <p:nvPr/>
        </p:nvSpPr>
        <p:spPr>
          <a:xfrm>
            <a:off x="1097280" y="1254121"/>
            <a:ext cx="587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1.4 Efforts extérieurs, efforts de liaisons</a:t>
            </a:r>
          </a:p>
        </p:txBody>
      </p:sp>
      <p:sp>
        <p:nvSpPr>
          <p:cNvPr id="128" name="Espace réservé du contenu 2">
            <a:extLst>
              <a:ext uri="{FF2B5EF4-FFF2-40B4-BE49-F238E27FC236}">
                <a16:creationId xmlns:a16="http://schemas.microsoft.com/office/drawing/2014/main" id="{74793B37-3ED0-4CBF-9CE2-64F983D1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7340"/>
            <a:ext cx="9940066" cy="67289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Calculer le degré d’hyperstatisme pour ces systèmes :</a:t>
            </a:r>
            <a:endParaRPr lang="fr-FR" b="1" dirty="0">
              <a:solidFill>
                <a:schemeClr val="accent2"/>
              </a:solidFill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F5EC412-462C-43E7-9141-C0112D0FD8CD}"/>
              </a:ext>
            </a:extLst>
          </p:cNvPr>
          <p:cNvGrpSpPr/>
          <p:nvPr/>
        </p:nvGrpSpPr>
        <p:grpSpPr>
          <a:xfrm>
            <a:off x="3155764" y="1954225"/>
            <a:ext cx="7122373" cy="2126141"/>
            <a:chOff x="3155764" y="1954225"/>
            <a:chExt cx="7122373" cy="2126141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BB7E381F-444F-456B-9614-0AED6E623AEA}"/>
                </a:ext>
              </a:extLst>
            </p:cNvPr>
            <p:cNvGrpSpPr/>
            <p:nvPr/>
          </p:nvGrpSpPr>
          <p:grpSpPr>
            <a:xfrm rot="5400000">
              <a:off x="2682904" y="2879705"/>
              <a:ext cx="1219825" cy="274105"/>
              <a:chOff x="9186464" y="3930096"/>
              <a:chExt cx="1279349" cy="287479"/>
            </a:xfrm>
          </p:grpSpPr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C9D86204-E405-4979-9682-DA8C505C1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6464" y="3931221"/>
                <a:ext cx="12793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B752BB6D-7B82-454C-A1E8-87767218632B}"/>
                  </a:ext>
                </a:extLst>
              </p:cNvPr>
              <p:cNvGrpSpPr/>
              <p:nvPr/>
            </p:nvGrpSpPr>
            <p:grpSpPr>
              <a:xfrm>
                <a:off x="9308503" y="3930096"/>
                <a:ext cx="1157310" cy="287479"/>
                <a:chOff x="2464926" y="4222606"/>
                <a:chExt cx="1145135" cy="152400"/>
              </a:xfrm>
            </p:grpSpPr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7DA613FC-C3C6-41A0-A4DA-7B865A9DF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206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BE915B7A-5D1B-4578-A372-154376B9D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8350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97177F84-8362-43B5-BBE6-C5F983AF18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7494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A139B07B-C5B2-4923-8259-DEF05B64B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6638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4865DF56-0B6C-46E4-B0B5-2425942950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5782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75617DBE-C850-4FE8-BC4C-DAC031D8F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926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8B5409C5-115F-47E4-8A25-69FF4AD1A9F8}"/>
                </a:ext>
              </a:extLst>
            </p:cNvPr>
            <p:cNvSpPr txBox="1"/>
            <p:nvPr/>
          </p:nvSpPr>
          <p:spPr>
            <a:xfrm>
              <a:off x="3410681" y="3082940"/>
              <a:ext cx="1877468" cy="46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Encastrement</a:t>
              </a:r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6C5CF0B-0D0C-4A9E-8BA2-BB99ED6579C2}"/>
                </a:ext>
              </a:extLst>
            </p:cNvPr>
            <p:cNvCxnSpPr>
              <a:cxnSpLocks/>
            </p:cNvCxnSpPr>
            <p:nvPr/>
          </p:nvCxnSpPr>
          <p:spPr>
            <a:xfrm>
              <a:off x="3436018" y="3041761"/>
              <a:ext cx="48379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74167DFA-FE90-4B82-BE53-26F574C2F715}"/>
                </a:ext>
              </a:extLst>
            </p:cNvPr>
            <p:cNvSpPr txBox="1"/>
            <p:nvPr/>
          </p:nvSpPr>
          <p:spPr>
            <a:xfrm>
              <a:off x="5865537" y="3191021"/>
              <a:ext cx="657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Pivot</a:t>
              </a:r>
            </a:p>
          </p:txBody>
        </p: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52668FF5-CD80-474E-A3B3-8D83D8DF605B}"/>
                </a:ext>
              </a:extLst>
            </p:cNvPr>
            <p:cNvCxnSpPr/>
            <p:nvPr/>
          </p:nvCxnSpPr>
          <p:spPr>
            <a:xfrm>
              <a:off x="7191353" y="2015112"/>
              <a:ext cx="0" cy="10282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2AB2A4E9-696D-4353-BC62-AB1048225429}"/>
                </a:ext>
              </a:extLst>
            </p:cNvPr>
            <p:cNvGrpSpPr/>
            <p:nvPr/>
          </p:nvGrpSpPr>
          <p:grpSpPr>
            <a:xfrm>
              <a:off x="7913044" y="3051227"/>
              <a:ext cx="715015" cy="1029139"/>
              <a:chOff x="9210683" y="2776514"/>
              <a:chExt cx="1279349" cy="1841403"/>
            </a:xfrm>
          </p:grpSpPr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615D861-372F-469A-B72C-2D8F6866D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0683" y="4331563"/>
                <a:ext cx="12793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5200CCBE-D32B-4FF3-85B6-F2E4BBC2160E}"/>
                  </a:ext>
                </a:extLst>
              </p:cNvPr>
              <p:cNvGrpSpPr/>
              <p:nvPr/>
            </p:nvGrpSpPr>
            <p:grpSpPr>
              <a:xfrm>
                <a:off x="9211087" y="2776514"/>
                <a:ext cx="1278945" cy="1841403"/>
                <a:chOff x="9211086" y="2776515"/>
                <a:chExt cx="1278946" cy="1841402"/>
              </a:xfrm>
            </p:grpSpPr>
            <p:sp>
              <p:nvSpPr>
                <p:cNvPr id="27" name="Triangle isocèle 26">
                  <a:extLst>
                    <a:ext uri="{FF2B5EF4-FFF2-40B4-BE49-F238E27FC236}">
                      <a16:creationId xmlns:a16="http://schemas.microsoft.com/office/drawing/2014/main" id="{E90C0845-D4EE-4C1C-97B0-6F47B8B2DD3E}"/>
                    </a:ext>
                  </a:extLst>
                </p:cNvPr>
                <p:cNvSpPr/>
                <p:nvPr/>
              </p:nvSpPr>
              <p:spPr>
                <a:xfrm>
                  <a:off x="9211086" y="2776515"/>
                  <a:ext cx="1266771" cy="1002193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772DFAEF-DBDB-4E81-BA90-75D8C71DE054}"/>
                    </a:ext>
                  </a:extLst>
                </p:cNvPr>
                <p:cNvSpPr/>
                <p:nvPr/>
              </p:nvSpPr>
              <p:spPr>
                <a:xfrm>
                  <a:off x="9259126" y="3795913"/>
                  <a:ext cx="532960" cy="53296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4EF29237-26F7-44BD-B6F1-D060EA6A0B4B}"/>
                    </a:ext>
                  </a:extLst>
                </p:cNvPr>
                <p:cNvSpPr/>
                <p:nvPr/>
              </p:nvSpPr>
              <p:spPr>
                <a:xfrm>
                  <a:off x="9911376" y="3795913"/>
                  <a:ext cx="535210" cy="53521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0" name="Groupe 29">
                  <a:extLst>
                    <a:ext uri="{FF2B5EF4-FFF2-40B4-BE49-F238E27FC236}">
                      <a16:creationId xmlns:a16="http://schemas.microsoft.com/office/drawing/2014/main" id="{6CC53B96-13B4-4149-976D-614EC10EB78B}"/>
                    </a:ext>
                  </a:extLst>
                </p:cNvPr>
                <p:cNvGrpSpPr/>
                <p:nvPr/>
              </p:nvGrpSpPr>
              <p:grpSpPr>
                <a:xfrm>
                  <a:off x="9332722" y="4330438"/>
                  <a:ext cx="1157310" cy="287479"/>
                  <a:chOff x="2464926" y="4222606"/>
                  <a:chExt cx="1145135" cy="152400"/>
                </a:xfrm>
              </p:grpSpPr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F0B1F820-FA63-45B5-A597-1D48358C0C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20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E11968FB-2D00-4825-B55E-A34E30B3D2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28350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96922D52-4D99-4E66-95AF-6BCC4F19CD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7494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ED110B23-B0AA-4663-A94B-70DDF87745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6638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34">
                    <a:extLst>
                      <a:ext uri="{FF2B5EF4-FFF2-40B4-BE49-F238E27FC236}">
                        <a16:creationId xmlns:a16="http://schemas.microsoft.com/office/drawing/2014/main" id="{DA46C40D-5267-4EE4-9A98-2E27FB6AA0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782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F6B92BF3-4D4C-4A7A-8E87-031FFCF296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6492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99926B-ABEF-41E1-9F51-FB20DE7E5DB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65355" y="2892502"/>
              <a:ext cx="287668" cy="282883"/>
              <a:chOff x="3854450" y="2723386"/>
              <a:chExt cx="717550" cy="705614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07B490EE-F7B3-436B-A4A0-5F6930830433}"/>
                  </a:ext>
                </a:extLst>
              </p:cNvPr>
              <p:cNvCxnSpPr/>
              <p:nvPr/>
            </p:nvCxnSpPr>
            <p:spPr>
              <a:xfrm>
                <a:off x="3854450" y="2723386"/>
                <a:ext cx="717550" cy="705614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8205A3B6-5ACA-4E20-A3B0-5097609D8165}"/>
                  </a:ext>
                </a:extLst>
              </p:cNvPr>
              <p:cNvCxnSpPr/>
              <p:nvPr/>
            </p:nvCxnSpPr>
            <p:spPr>
              <a:xfrm flipV="1">
                <a:off x="3854450" y="2723386"/>
                <a:ext cx="717550" cy="692914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6E4F6CB6-52BD-4436-A0C0-7303F67586DB}"/>
                </a:ext>
              </a:extLst>
            </p:cNvPr>
            <p:cNvSpPr txBox="1"/>
            <p:nvPr/>
          </p:nvSpPr>
          <p:spPr>
            <a:xfrm>
              <a:off x="3390128" y="2560846"/>
              <a:ext cx="447131" cy="506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B5364BD2-94D7-44FF-8678-117BE64347BC}"/>
                </a:ext>
              </a:extLst>
            </p:cNvPr>
            <p:cNvSpPr txBox="1"/>
            <p:nvPr/>
          </p:nvSpPr>
          <p:spPr>
            <a:xfrm>
              <a:off x="8364060" y="2518854"/>
              <a:ext cx="408434" cy="506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CFF1348B-64DF-4385-9FC4-81AA377CC762}"/>
                </a:ext>
              </a:extLst>
            </p:cNvPr>
            <p:cNvSpPr txBox="1"/>
            <p:nvPr/>
          </p:nvSpPr>
          <p:spPr>
            <a:xfrm>
              <a:off x="5772862" y="2576356"/>
              <a:ext cx="408434" cy="506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3C4552A-EE36-474F-8115-C70DB3646C12}"/>
                    </a:ext>
                  </a:extLst>
                </p:cNvPr>
                <p:cNvSpPr txBox="1"/>
                <p:nvPr/>
              </p:nvSpPr>
              <p:spPr>
                <a:xfrm>
                  <a:off x="7118528" y="1954225"/>
                  <a:ext cx="425389" cy="442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3C4552A-EE36-474F-8115-C70DB3646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528" y="1954225"/>
                  <a:ext cx="425389" cy="442135"/>
                </a:xfrm>
                <a:prstGeom prst="rect">
                  <a:avLst/>
                </a:prstGeom>
                <a:blipFill>
                  <a:blip r:embed="rId2"/>
                  <a:stretch>
                    <a:fillRect t="-20833" r="-314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A8AA75E5-CCF1-44E6-B8BC-525CD5D59AC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26718" y="2892502"/>
              <a:ext cx="287668" cy="282883"/>
              <a:chOff x="3854450" y="2723386"/>
              <a:chExt cx="717550" cy="705614"/>
            </a:xfrm>
          </p:grpSpPr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EDF66DB6-0DA6-4324-8C1C-37A5D372D2E0}"/>
                  </a:ext>
                </a:extLst>
              </p:cNvPr>
              <p:cNvCxnSpPr/>
              <p:nvPr/>
            </p:nvCxnSpPr>
            <p:spPr>
              <a:xfrm>
                <a:off x="3854450" y="2723386"/>
                <a:ext cx="717550" cy="705614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111F079F-DAA1-43AD-92BF-D986E5B8473A}"/>
                  </a:ext>
                </a:extLst>
              </p:cNvPr>
              <p:cNvCxnSpPr/>
              <p:nvPr/>
            </p:nvCxnSpPr>
            <p:spPr>
              <a:xfrm flipV="1">
                <a:off x="3854450" y="2723386"/>
                <a:ext cx="717550" cy="692914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DDB84CDE-4FE3-4D0A-8FF9-8A9B3D733196}"/>
                </a:ext>
              </a:extLst>
            </p:cNvPr>
            <p:cNvCxnSpPr/>
            <p:nvPr/>
          </p:nvCxnSpPr>
          <p:spPr>
            <a:xfrm>
              <a:off x="3419508" y="2566431"/>
              <a:ext cx="2725687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C1418D7E-4C8B-4250-94C7-84BB74568BA5}"/>
                </a:ext>
              </a:extLst>
            </p:cNvPr>
            <p:cNvSpPr txBox="1"/>
            <p:nvPr/>
          </p:nvSpPr>
          <p:spPr>
            <a:xfrm>
              <a:off x="4621853" y="2170043"/>
              <a:ext cx="309932" cy="405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</a:t>
              </a:r>
            </a:p>
          </p:txBody>
        </p: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D43C23FE-42BD-4DDA-885B-797833464330}"/>
                </a:ext>
              </a:extLst>
            </p:cNvPr>
            <p:cNvCxnSpPr>
              <a:cxnSpLocks/>
            </p:cNvCxnSpPr>
            <p:nvPr/>
          </p:nvCxnSpPr>
          <p:spPr>
            <a:xfrm>
              <a:off x="6141226" y="2566431"/>
              <a:ext cx="1045293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80B526-2A50-4385-9CD9-61A2F318A319}"/>
                </a:ext>
              </a:extLst>
            </p:cNvPr>
            <p:cNvSpPr txBox="1"/>
            <p:nvPr/>
          </p:nvSpPr>
          <p:spPr>
            <a:xfrm>
              <a:off x="7479556" y="2234655"/>
              <a:ext cx="5038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L/2</a:t>
              </a:r>
            </a:p>
          </p:txBody>
        </p: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6CF5F9C1-FD51-4FA3-B7F3-0EB199CAB07D}"/>
                </a:ext>
              </a:extLst>
            </p:cNvPr>
            <p:cNvCxnSpPr>
              <a:cxnSpLocks/>
            </p:cNvCxnSpPr>
            <p:nvPr/>
          </p:nvCxnSpPr>
          <p:spPr>
            <a:xfrm>
              <a:off x="7186519" y="2566816"/>
              <a:ext cx="1045293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10F5A90D-DC12-4442-AC8D-455EC2938466}"/>
                </a:ext>
              </a:extLst>
            </p:cNvPr>
            <p:cNvSpPr txBox="1"/>
            <p:nvPr/>
          </p:nvSpPr>
          <p:spPr>
            <a:xfrm>
              <a:off x="6488863" y="2234655"/>
              <a:ext cx="5038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L/2</a:t>
              </a:r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101F6C2D-0A8F-49A2-A22C-56454CE1277A}"/>
                </a:ext>
              </a:extLst>
            </p:cNvPr>
            <p:cNvSpPr txBox="1"/>
            <p:nvPr/>
          </p:nvSpPr>
          <p:spPr>
            <a:xfrm>
              <a:off x="8501224" y="2942865"/>
              <a:ext cx="1776913" cy="405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Appui ponctuel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78F0C4F-CB38-4483-8DAA-B4F9D6A8B47D}"/>
              </a:ext>
            </a:extLst>
          </p:cNvPr>
          <p:cNvGrpSpPr/>
          <p:nvPr/>
        </p:nvGrpSpPr>
        <p:grpSpPr>
          <a:xfrm>
            <a:off x="3137831" y="4091049"/>
            <a:ext cx="7289525" cy="2197782"/>
            <a:chOff x="3137831" y="4091049"/>
            <a:chExt cx="7289525" cy="2197782"/>
          </a:xfrm>
        </p:grpSpPr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3AAC9E80-1DE0-421A-8E4A-048DFA1FEDE8}"/>
                </a:ext>
              </a:extLst>
            </p:cNvPr>
            <p:cNvCxnSpPr>
              <a:cxnSpLocks/>
            </p:cNvCxnSpPr>
            <p:nvPr/>
          </p:nvCxnSpPr>
          <p:spPr>
            <a:xfrm>
              <a:off x="3410681" y="4700963"/>
              <a:ext cx="48379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00C045A0-E46B-4C89-A809-853B2166532A}"/>
                </a:ext>
              </a:extLst>
            </p:cNvPr>
            <p:cNvSpPr txBox="1"/>
            <p:nvPr/>
          </p:nvSpPr>
          <p:spPr>
            <a:xfrm>
              <a:off x="8650443" y="5132071"/>
              <a:ext cx="1776913" cy="405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Appui ponctuel</a:t>
              </a: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F5E7EECE-F40B-40AE-BD51-033DD888DBCF}"/>
                </a:ext>
              </a:extLst>
            </p:cNvPr>
            <p:cNvGrpSpPr/>
            <p:nvPr/>
          </p:nvGrpSpPr>
          <p:grpSpPr>
            <a:xfrm>
              <a:off x="7895468" y="5259692"/>
              <a:ext cx="715015" cy="1029139"/>
              <a:chOff x="9210683" y="2776514"/>
              <a:chExt cx="1279349" cy="1841403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B4DA2205-348C-49EC-AF51-E1440C328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0683" y="4331563"/>
                <a:ext cx="12793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8BDD2ACD-BACF-4927-B73E-D84104A32F75}"/>
                  </a:ext>
                </a:extLst>
              </p:cNvPr>
              <p:cNvGrpSpPr/>
              <p:nvPr/>
            </p:nvGrpSpPr>
            <p:grpSpPr>
              <a:xfrm>
                <a:off x="9211087" y="2776514"/>
                <a:ext cx="1278945" cy="1841403"/>
                <a:chOff x="9211086" y="2776515"/>
                <a:chExt cx="1278946" cy="1841402"/>
              </a:xfrm>
            </p:grpSpPr>
            <p:sp>
              <p:nvSpPr>
                <p:cNvPr id="105" name="Triangle isocèle 104">
                  <a:extLst>
                    <a:ext uri="{FF2B5EF4-FFF2-40B4-BE49-F238E27FC236}">
                      <a16:creationId xmlns:a16="http://schemas.microsoft.com/office/drawing/2014/main" id="{57D404D9-E62F-4CA5-87E7-475671ACE77C}"/>
                    </a:ext>
                  </a:extLst>
                </p:cNvPr>
                <p:cNvSpPr/>
                <p:nvPr/>
              </p:nvSpPr>
              <p:spPr>
                <a:xfrm>
                  <a:off x="9211086" y="2776515"/>
                  <a:ext cx="1266771" cy="1002193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>
                  <a:extLst>
                    <a:ext uri="{FF2B5EF4-FFF2-40B4-BE49-F238E27FC236}">
                      <a16:creationId xmlns:a16="http://schemas.microsoft.com/office/drawing/2014/main" id="{A28C2122-F21E-4C53-B8CB-05A1F9CB05CF}"/>
                    </a:ext>
                  </a:extLst>
                </p:cNvPr>
                <p:cNvSpPr/>
                <p:nvPr/>
              </p:nvSpPr>
              <p:spPr>
                <a:xfrm>
                  <a:off x="9259126" y="3795913"/>
                  <a:ext cx="532960" cy="53296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" name="Ellipse 106">
                  <a:extLst>
                    <a:ext uri="{FF2B5EF4-FFF2-40B4-BE49-F238E27FC236}">
                      <a16:creationId xmlns:a16="http://schemas.microsoft.com/office/drawing/2014/main" id="{9489D023-DBB3-483C-9CEC-4EF62A617ABC}"/>
                    </a:ext>
                  </a:extLst>
                </p:cNvPr>
                <p:cNvSpPr/>
                <p:nvPr/>
              </p:nvSpPr>
              <p:spPr>
                <a:xfrm>
                  <a:off x="9911376" y="3795913"/>
                  <a:ext cx="535210" cy="53521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8" name="Groupe 107">
                  <a:extLst>
                    <a:ext uri="{FF2B5EF4-FFF2-40B4-BE49-F238E27FC236}">
                      <a16:creationId xmlns:a16="http://schemas.microsoft.com/office/drawing/2014/main" id="{D4935EE5-7B08-491D-9A8E-6C18204E8FFB}"/>
                    </a:ext>
                  </a:extLst>
                </p:cNvPr>
                <p:cNvGrpSpPr/>
                <p:nvPr/>
              </p:nvGrpSpPr>
              <p:grpSpPr>
                <a:xfrm>
                  <a:off x="9332722" y="4330438"/>
                  <a:ext cx="1157310" cy="287479"/>
                  <a:chOff x="2464926" y="4222606"/>
                  <a:chExt cx="1145135" cy="152400"/>
                </a:xfrm>
              </p:grpSpPr>
              <p:cxnSp>
                <p:nvCxnSpPr>
                  <p:cNvPr id="109" name="Connecteur droit 108">
                    <a:extLst>
                      <a:ext uri="{FF2B5EF4-FFF2-40B4-BE49-F238E27FC236}">
                        <a16:creationId xmlns:a16="http://schemas.microsoft.com/office/drawing/2014/main" id="{185F62E5-01A1-4A26-AF73-ABB4E3387E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20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Connecteur droit 109">
                    <a:extLst>
                      <a:ext uri="{FF2B5EF4-FFF2-40B4-BE49-F238E27FC236}">
                        <a16:creationId xmlns:a16="http://schemas.microsoft.com/office/drawing/2014/main" id="{CF8222C4-9B89-4F60-8676-74937CB19F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28350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Connecteur droit 110">
                    <a:extLst>
                      <a:ext uri="{FF2B5EF4-FFF2-40B4-BE49-F238E27FC236}">
                        <a16:creationId xmlns:a16="http://schemas.microsoft.com/office/drawing/2014/main" id="{63254EF2-6D4D-4E5E-9E61-0C26327F83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7494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6C2921EE-C4DC-491D-99FA-6108A3A655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6638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AD7C6965-59B7-41A4-B750-E44AD9F50C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782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Connecteur droit 113">
                    <a:extLst>
                      <a:ext uri="{FF2B5EF4-FFF2-40B4-BE49-F238E27FC236}">
                        <a16:creationId xmlns:a16="http://schemas.microsoft.com/office/drawing/2014/main" id="{6ED41AE0-AAFE-4D27-93E4-352EB35A18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6492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574D2805-F19E-423A-A466-786BC4389763}"/>
                </a:ext>
              </a:extLst>
            </p:cNvPr>
            <p:cNvSpPr txBox="1"/>
            <p:nvPr/>
          </p:nvSpPr>
          <p:spPr>
            <a:xfrm>
              <a:off x="8343900" y="4742409"/>
              <a:ext cx="408434" cy="506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FEAC6B74-224B-47BC-A5D0-82B91F6F5C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06558" y="5116057"/>
              <a:ext cx="287668" cy="282883"/>
              <a:chOff x="3854450" y="2723386"/>
              <a:chExt cx="717550" cy="705614"/>
            </a:xfrm>
          </p:grpSpPr>
          <p:cxnSp>
            <p:nvCxnSpPr>
              <p:cNvPr id="123" name="Connecteur droit 122">
                <a:extLst>
                  <a:ext uri="{FF2B5EF4-FFF2-40B4-BE49-F238E27FC236}">
                    <a16:creationId xmlns:a16="http://schemas.microsoft.com/office/drawing/2014/main" id="{83FB24F3-BA91-4699-B3BC-D27A63A53C43}"/>
                  </a:ext>
                </a:extLst>
              </p:cNvPr>
              <p:cNvCxnSpPr/>
              <p:nvPr/>
            </p:nvCxnSpPr>
            <p:spPr>
              <a:xfrm>
                <a:off x="3854450" y="2723386"/>
                <a:ext cx="717550" cy="705614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ACDCAD11-E56A-4A23-B293-F4C31C7C8821}"/>
                  </a:ext>
                </a:extLst>
              </p:cNvPr>
              <p:cNvCxnSpPr/>
              <p:nvPr/>
            </p:nvCxnSpPr>
            <p:spPr>
              <a:xfrm flipV="1">
                <a:off x="3854450" y="2723386"/>
                <a:ext cx="717550" cy="692914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627D06AC-864E-410C-A4C6-F534915A73E0}"/>
                </a:ext>
              </a:extLst>
            </p:cNvPr>
            <p:cNvGrpSpPr/>
            <p:nvPr/>
          </p:nvGrpSpPr>
          <p:grpSpPr>
            <a:xfrm rot="5400000">
              <a:off x="2664971" y="4563909"/>
              <a:ext cx="1219825" cy="274105"/>
              <a:chOff x="9186464" y="3930096"/>
              <a:chExt cx="1279349" cy="287479"/>
            </a:xfrm>
          </p:grpSpPr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92D00D74-4DBE-40AA-86CC-A561901C5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6464" y="3931221"/>
                <a:ext cx="12793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8B51613B-857E-4E25-B4D1-2C21DB5B818F}"/>
                  </a:ext>
                </a:extLst>
              </p:cNvPr>
              <p:cNvGrpSpPr/>
              <p:nvPr/>
            </p:nvGrpSpPr>
            <p:grpSpPr>
              <a:xfrm>
                <a:off x="9308503" y="3930096"/>
                <a:ext cx="1157310" cy="287479"/>
                <a:chOff x="2464926" y="4222606"/>
                <a:chExt cx="1145135" cy="152400"/>
              </a:xfrm>
            </p:grpSpPr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8F8B54D6-41D7-4EDE-80A7-D6A5F2119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206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A6E27A9F-C63E-431D-8D25-5A0797ED7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8350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43FF9421-D41A-4239-A0A6-11BC1EF7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7494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1719CEFA-C75D-4610-9701-8FED509711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6638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eur droit 95">
                  <a:extLst>
                    <a:ext uri="{FF2B5EF4-FFF2-40B4-BE49-F238E27FC236}">
                      <a16:creationId xmlns:a16="http://schemas.microsoft.com/office/drawing/2014/main" id="{A33A2B90-3AEA-4321-B934-423DDA2061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5782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668B297F-6239-4206-9EF8-E416F1E57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926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D35C9533-2EE2-41B6-8F3D-2F09D61ACF3A}"/>
                </a:ext>
              </a:extLst>
            </p:cNvPr>
            <p:cNvSpPr txBox="1"/>
            <p:nvPr/>
          </p:nvSpPr>
          <p:spPr>
            <a:xfrm>
              <a:off x="3367425" y="4182961"/>
              <a:ext cx="447131" cy="506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CDF8CFF1-8DC2-4E11-8EFF-0345F293D3F5}"/>
                </a:ext>
              </a:extLst>
            </p:cNvPr>
            <p:cNvSpPr txBox="1"/>
            <p:nvPr/>
          </p:nvSpPr>
          <p:spPr>
            <a:xfrm>
              <a:off x="3436745" y="4703538"/>
              <a:ext cx="1877468" cy="46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Encastrement</a:t>
              </a:r>
            </a:p>
          </p:txBody>
        </p: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A9FB61B1-BBDE-4409-9D26-3EFD9D6F6AA0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>
              <a:off x="8248924" y="4691926"/>
              <a:ext cx="763" cy="5677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56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13EDD-7490-4B08-848C-071B249E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9CB445-CA68-496C-A45B-05399D6A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28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B4EE66-86B3-4E39-8B77-DD6C01223C6A}"/>
              </a:ext>
            </a:extLst>
          </p:cNvPr>
          <p:cNvSpPr txBox="1"/>
          <p:nvPr/>
        </p:nvSpPr>
        <p:spPr>
          <a:xfrm>
            <a:off x="1097280" y="1254121"/>
            <a:ext cx="587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1.4 Efforts extérieurs, efforts de liaisons</a:t>
            </a:r>
          </a:p>
        </p:txBody>
      </p:sp>
      <p:sp>
        <p:nvSpPr>
          <p:cNvPr id="128" name="Espace réservé du contenu 2">
            <a:extLst>
              <a:ext uri="{FF2B5EF4-FFF2-40B4-BE49-F238E27FC236}">
                <a16:creationId xmlns:a16="http://schemas.microsoft.com/office/drawing/2014/main" id="{74793B37-3ED0-4CBF-9CE2-64F983D1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7340"/>
            <a:ext cx="9940066" cy="67289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Calculer le degré d’hyperstatisme pour ce système :</a:t>
            </a:r>
            <a:endParaRPr lang="fr-FR" b="1" dirty="0">
              <a:solidFill>
                <a:schemeClr val="accent2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987BF6C-FF07-4330-AC0B-819B13932E67}"/>
              </a:ext>
            </a:extLst>
          </p:cNvPr>
          <p:cNvGrpSpPr/>
          <p:nvPr/>
        </p:nvGrpSpPr>
        <p:grpSpPr>
          <a:xfrm>
            <a:off x="364242" y="2282345"/>
            <a:ext cx="5775212" cy="3864911"/>
            <a:chOff x="681951" y="2193445"/>
            <a:chExt cx="5775212" cy="3864911"/>
          </a:xfrm>
        </p:grpSpPr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7B6A8F30-61AD-4A54-BB35-F2AA33415A24}"/>
                </a:ext>
              </a:extLst>
            </p:cNvPr>
            <p:cNvCxnSpPr>
              <a:cxnSpLocks/>
            </p:cNvCxnSpPr>
            <p:nvPr/>
          </p:nvCxnSpPr>
          <p:spPr>
            <a:xfrm>
              <a:off x="3552758" y="3371906"/>
              <a:ext cx="0" cy="1648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2AB2A4E9-696D-4353-BC62-AB1048225429}"/>
                </a:ext>
              </a:extLst>
            </p:cNvPr>
            <p:cNvGrpSpPr/>
            <p:nvPr/>
          </p:nvGrpSpPr>
          <p:grpSpPr>
            <a:xfrm>
              <a:off x="5614204" y="5029217"/>
              <a:ext cx="715015" cy="1029139"/>
              <a:chOff x="9210683" y="2776514"/>
              <a:chExt cx="1279349" cy="1841403"/>
            </a:xfrm>
          </p:grpSpPr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615D861-372F-469A-B72C-2D8F6866D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0683" y="4331563"/>
                <a:ext cx="12793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5200CCBE-D32B-4FF3-85B6-F2E4BBC2160E}"/>
                  </a:ext>
                </a:extLst>
              </p:cNvPr>
              <p:cNvGrpSpPr/>
              <p:nvPr/>
            </p:nvGrpSpPr>
            <p:grpSpPr>
              <a:xfrm>
                <a:off x="9211087" y="2776514"/>
                <a:ext cx="1278945" cy="1841403"/>
                <a:chOff x="9211086" y="2776515"/>
                <a:chExt cx="1278946" cy="1841402"/>
              </a:xfrm>
            </p:grpSpPr>
            <p:sp>
              <p:nvSpPr>
                <p:cNvPr id="27" name="Triangle isocèle 26">
                  <a:extLst>
                    <a:ext uri="{FF2B5EF4-FFF2-40B4-BE49-F238E27FC236}">
                      <a16:creationId xmlns:a16="http://schemas.microsoft.com/office/drawing/2014/main" id="{E90C0845-D4EE-4C1C-97B0-6F47B8B2DD3E}"/>
                    </a:ext>
                  </a:extLst>
                </p:cNvPr>
                <p:cNvSpPr/>
                <p:nvPr/>
              </p:nvSpPr>
              <p:spPr>
                <a:xfrm>
                  <a:off x="9211086" y="2776515"/>
                  <a:ext cx="1266771" cy="1002193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772DFAEF-DBDB-4E81-BA90-75D8C71DE054}"/>
                    </a:ext>
                  </a:extLst>
                </p:cNvPr>
                <p:cNvSpPr/>
                <p:nvPr/>
              </p:nvSpPr>
              <p:spPr>
                <a:xfrm>
                  <a:off x="9259126" y="3795913"/>
                  <a:ext cx="532960" cy="53296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4EF29237-26F7-44BD-B6F1-D060EA6A0B4B}"/>
                    </a:ext>
                  </a:extLst>
                </p:cNvPr>
                <p:cNvSpPr/>
                <p:nvPr/>
              </p:nvSpPr>
              <p:spPr>
                <a:xfrm>
                  <a:off x="9911376" y="3795913"/>
                  <a:ext cx="535210" cy="53521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0" name="Groupe 29">
                  <a:extLst>
                    <a:ext uri="{FF2B5EF4-FFF2-40B4-BE49-F238E27FC236}">
                      <a16:creationId xmlns:a16="http://schemas.microsoft.com/office/drawing/2014/main" id="{6CC53B96-13B4-4149-976D-614EC10EB78B}"/>
                    </a:ext>
                  </a:extLst>
                </p:cNvPr>
                <p:cNvGrpSpPr/>
                <p:nvPr/>
              </p:nvGrpSpPr>
              <p:grpSpPr>
                <a:xfrm>
                  <a:off x="9332722" y="4330438"/>
                  <a:ext cx="1157310" cy="287479"/>
                  <a:chOff x="2464926" y="4222606"/>
                  <a:chExt cx="1145135" cy="152400"/>
                </a:xfrm>
              </p:grpSpPr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F0B1F820-FA63-45B5-A597-1D48358C0C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20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E11968FB-2D00-4825-B55E-A34E30B3D2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28350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96922D52-4D99-4E66-95AF-6BCC4F19CD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7494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ED110B23-B0AA-4663-A94B-70DDF87745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6638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34">
                    <a:extLst>
                      <a:ext uri="{FF2B5EF4-FFF2-40B4-BE49-F238E27FC236}">
                        <a16:creationId xmlns:a16="http://schemas.microsoft.com/office/drawing/2014/main" id="{DA46C40D-5267-4EE4-9A98-2E27FB6AA0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782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F6B92BF3-4D4C-4A7A-8E87-031FFCF296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6492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B5364BD2-94D7-44FF-8678-117BE64347BC}"/>
                </a:ext>
              </a:extLst>
            </p:cNvPr>
            <p:cNvSpPr txBox="1"/>
            <p:nvPr/>
          </p:nvSpPr>
          <p:spPr>
            <a:xfrm>
              <a:off x="3514447" y="4972974"/>
              <a:ext cx="408434" cy="506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CFF1348B-64DF-4385-9FC4-81AA377CC762}"/>
                </a:ext>
              </a:extLst>
            </p:cNvPr>
            <p:cNvSpPr txBox="1"/>
            <p:nvPr/>
          </p:nvSpPr>
          <p:spPr>
            <a:xfrm>
              <a:off x="681951" y="4760008"/>
              <a:ext cx="408434" cy="506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98AD9D8C-B141-4A65-8C07-334704F0E6EC}"/>
                </a:ext>
              </a:extLst>
            </p:cNvPr>
            <p:cNvGrpSpPr/>
            <p:nvPr/>
          </p:nvGrpSpPr>
          <p:grpSpPr>
            <a:xfrm>
              <a:off x="3465811" y="2193445"/>
              <a:ext cx="425389" cy="1089160"/>
              <a:chOff x="7304960" y="2008102"/>
              <a:chExt cx="425389" cy="1089160"/>
            </a:xfrm>
          </p:grpSpPr>
          <p:cxnSp>
            <p:nvCxnSpPr>
              <p:cNvPr id="53" name="Connecteur droit avec flèche 52">
                <a:extLst>
                  <a:ext uri="{FF2B5EF4-FFF2-40B4-BE49-F238E27FC236}">
                    <a16:creationId xmlns:a16="http://schemas.microsoft.com/office/drawing/2014/main" id="{52668FF5-CD80-474E-A3B3-8D83D8DF605B}"/>
                  </a:ext>
                </a:extLst>
              </p:cNvPr>
              <p:cNvCxnSpPr/>
              <p:nvPr/>
            </p:nvCxnSpPr>
            <p:spPr>
              <a:xfrm>
                <a:off x="7377785" y="2068989"/>
                <a:ext cx="0" cy="10282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83C4552A-EE36-474F-8115-C70DB3646C12}"/>
                      </a:ext>
                    </a:extLst>
                  </p:cNvPr>
                  <p:cNvSpPr txBox="1"/>
                  <p:nvPr/>
                </p:nvSpPr>
                <p:spPr>
                  <a:xfrm>
                    <a:off x="7304960" y="2008102"/>
                    <a:ext cx="425389" cy="4421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fr-FR" dirty="0">
                      <a:solidFill>
                        <a:srgbClr val="92D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83C4552A-EE36-474F-8115-C70DB3646C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960" y="2008102"/>
                    <a:ext cx="425389" cy="44213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0548" r="-3285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101F6C2D-0A8F-49A2-A22C-56454CE1277A}"/>
                </a:ext>
              </a:extLst>
            </p:cNvPr>
            <p:cNvSpPr txBox="1"/>
            <p:nvPr/>
          </p:nvSpPr>
          <p:spPr>
            <a:xfrm>
              <a:off x="4055981" y="5545245"/>
              <a:ext cx="1776913" cy="405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Appui ponctuel</a:t>
              </a:r>
            </a:p>
          </p:txBody>
        </p: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BFAEC684-B4FF-405F-82A9-96445BA9204D}"/>
                </a:ext>
              </a:extLst>
            </p:cNvPr>
            <p:cNvCxnSpPr>
              <a:cxnSpLocks/>
            </p:cNvCxnSpPr>
            <p:nvPr/>
          </p:nvCxnSpPr>
          <p:spPr>
            <a:xfrm>
              <a:off x="1133804" y="3380784"/>
              <a:ext cx="48379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A9BECDBD-AFDF-4C64-99F7-92CEE8671D02}"/>
                </a:ext>
              </a:extLst>
            </p:cNvPr>
            <p:cNvCxnSpPr>
              <a:cxnSpLocks/>
            </p:cNvCxnSpPr>
            <p:nvPr/>
          </p:nvCxnSpPr>
          <p:spPr>
            <a:xfrm>
              <a:off x="1133804" y="5029217"/>
              <a:ext cx="48379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riangle isocèle 119">
              <a:extLst>
                <a:ext uri="{FF2B5EF4-FFF2-40B4-BE49-F238E27FC236}">
                  <a16:creationId xmlns:a16="http://schemas.microsoft.com/office/drawing/2014/main" id="{26E88F86-1DCA-4AF2-B98F-5EDEB8432902}"/>
                </a:ext>
              </a:extLst>
            </p:cNvPr>
            <p:cNvSpPr/>
            <p:nvPr/>
          </p:nvSpPr>
          <p:spPr>
            <a:xfrm>
              <a:off x="776520" y="5029993"/>
              <a:ext cx="707985" cy="560114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11D5A6C4-48C1-4450-A83C-13572423898F}"/>
                </a:ext>
              </a:extLst>
            </p:cNvPr>
            <p:cNvGrpSpPr/>
            <p:nvPr/>
          </p:nvGrpSpPr>
          <p:grpSpPr>
            <a:xfrm>
              <a:off x="771758" y="5589588"/>
              <a:ext cx="715015" cy="160669"/>
              <a:chOff x="776296" y="5898463"/>
              <a:chExt cx="715015" cy="160669"/>
            </a:xfrm>
          </p:grpSpPr>
          <p:cxnSp>
            <p:nvCxnSpPr>
              <p:cNvPr id="117" name="Connecteur droit 116">
                <a:extLst>
                  <a:ext uri="{FF2B5EF4-FFF2-40B4-BE49-F238E27FC236}">
                    <a16:creationId xmlns:a16="http://schemas.microsoft.com/office/drawing/2014/main" id="{858C403D-FA11-4A78-BDE5-2E1660882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296" y="5899092"/>
                <a:ext cx="7150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e 125">
                <a:extLst>
                  <a:ext uri="{FF2B5EF4-FFF2-40B4-BE49-F238E27FC236}">
                    <a16:creationId xmlns:a16="http://schemas.microsoft.com/office/drawing/2014/main" id="{A52AE5C7-AE3C-4616-9F4C-180DF7FF5B8F}"/>
                  </a:ext>
                </a:extLst>
              </p:cNvPr>
              <p:cNvGrpSpPr/>
              <p:nvPr/>
            </p:nvGrpSpPr>
            <p:grpSpPr>
              <a:xfrm>
                <a:off x="844501" y="5898463"/>
                <a:ext cx="646808" cy="160669"/>
                <a:chOff x="2464926" y="4222606"/>
                <a:chExt cx="1145135" cy="152400"/>
              </a:xfrm>
            </p:grpSpPr>
            <p:cxnSp>
              <p:nvCxnSpPr>
                <p:cNvPr id="127" name="Connecteur droit 126">
                  <a:extLst>
                    <a:ext uri="{FF2B5EF4-FFF2-40B4-BE49-F238E27FC236}">
                      <a16:creationId xmlns:a16="http://schemas.microsoft.com/office/drawing/2014/main" id="{9A655AB5-FBFC-4882-B5ED-630FAC270C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206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6541D591-C65E-4CF1-B4D0-01337FFC38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8350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458C52D4-4F42-458A-803E-76EE1E8008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7494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CD965CF4-AB10-4974-8506-1234AFF269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6638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33A2AE90-7129-4F28-9CE1-DC98C35187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5782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8222BFF2-D682-432A-8A87-B318642DD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926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5ECBEF57-2239-40AE-A5FC-6027C7EB1957}"/>
                </a:ext>
              </a:extLst>
            </p:cNvPr>
            <p:cNvCxnSpPr>
              <a:cxnSpLocks/>
            </p:cNvCxnSpPr>
            <p:nvPr/>
          </p:nvCxnSpPr>
          <p:spPr>
            <a:xfrm>
              <a:off x="5966476" y="3380784"/>
              <a:ext cx="0" cy="1648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9DD85B8D-14DB-4A22-B182-3AC3B39243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61" y="3371906"/>
              <a:ext cx="0" cy="1648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69E3AD7C-417B-4752-8A6A-B5BA8409AC81}"/>
                </a:ext>
              </a:extLst>
            </p:cNvPr>
            <p:cNvSpPr/>
            <p:nvPr/>
          </p:nvSpPr>
          <p:spPr>
            <a:xfrm>
              <a:off x="5873399" y="3287661"/>
              <a:ext cx="186154" cy="1861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04D068B3-67EB-454E-B32B-938457F42634}"/>
                </a:ext>
              </a:extLst>
            </p:cNvPr>
            <p:cNvSpPr/>
            <p:nvPr/>
          </p:nvSpPr>
          <p:spPr>
            <a:xfrm>
              <a:off x="5867832" y="4931332"/>
              <a:ext cx="186154" cy="1861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1A8C3090-A4D0-4B61-9BC7-7D63B7667A45}"/>
                </a:ext>
              </a:extLst>
            </p:cNvPr>
            <p:cNvSpPr/>
            <p:nvPr/>
          </p:nvSpPr>
          <p:spPr>
            <a:xfrm>
              <a:off x="1038693" y="4934460"/>
              <a:ext cx="186154" cy="1861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BF074820-D8A6-463B-BF5B-F3B3CC651616}"/>
                </a:ext>
              </a:extLst>
            </p:cNvPr>
            <p:cNvSpPr/>
            <p:nvPr/>
          </p:nvSpPr>
          <p:spPr>
            <a:xfrm>
              <a:off x="1038693" y="3292762"/>
              <a:ext cx="186154" cy="1861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87003C14-E3BE-4EA2-BB2D-A94A1357F92F}"/>
                </a:ext>
              </a:extLst>
            </p:cNvPr>
            <p:cNvSpPr/>
            <p:nvPr/>
          </p:nvSpPr>
          <p:spPr>
            <a:xfrm>
              <a:off x="3452410" y="3287661"/>
              <a:ext cx="186154" cy="1861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81F0B573-FE7D-4B2A-B3A1-894F6818F0D5}"/>
                </a:ext>
              </a:extLst>
            </p:cNvPr>
            <p:cNvSpPr/>
            <p:nvPr/>
          </p:nvSpPr>
          <p:spPr>
            <a:xfrm>
              <a:off x="3453262" y="4934460"/>
              <a:ext cx="186154" cy="1861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DCBA829E-D074-458B-98CB-555E2B6BB5BC}"/>
                </a:ext>
              </a:extLst>
            </p:cNvPr>
            <p:cNvCxnSpPr>
              <a:cxnSpLocks/>
              <a:stCxn id="141" idx="5"/>
              <a:endCxn id="146" idx="1"/>
            </p:cNvCxnSpPr>
            <p:nvPr/>
          </p:nvCxnSpPr>
          <p:spPr>
            <a:xfrm>
              <a:off x="1197585" y="3451654"/>
              <a:ext cx="2282939" cy="1510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DF29003B-BFAA-4460-BB3B-6A2FE5D29186}"/>
                </a:ext>
              </a:extLst>
            </p:cNvPr>
            <p:cNvCxnSpPr>
              <a:cxnSpLocks/>
              <a:stCxn id="146" idx="7"/>
              <a:endCxn id="138" idx="3"/>
            </p:cNvCxnSpPr>
            <p:nvPr/>
          </p:nvCxnSpPr>
          <p:spPr>
            <a:xfrm flipV="1">
              <a:off x="3612154" y="3446553"/>
              <a:ext cx="2288507" cy="151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72F37468-AB37-46CA-95C6-07442BB08373}"/>
                </a:ext>
              </a:extLst>
            </p:cNvPr>
            <p:cNvSpPr txBox="1"/>
            <p:nvPr/>
          </p:nvSpPr>
          <p:spPr>
            <a:xfrm>
              <a:off x="1432870" y="5150209"/>
              <a:ext cx="657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Pivot</a:t>
              </a:r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EC3BB0F0-5A7C-46BC-85E6-EC2587CD2B18}"/>
                </a:ext>
              </a:extLst>
            </p:cNvPr>
            <p:cNvSpPr txBox="1"/>
            <p:nvPr/>
          </p:nvSpPr>
          <p:spPr>
            <a:xfrm>
              <a:off x="756351" y="297842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FC8C23F8-6031-4F94-AE14-8218FE87AA41}"/>
                </a:ext>
              </a:extLst>
            </p:cNvPr>
            <p:cNvSpPr txBox="1"/>
            <p:nvPr/>
          </p:nvSpPr>
          <p:spPr>
            <a:xfrm>
              <a:off x="3109754" y="293230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CC1DE999-1499-4EE4-BE3C-EB72EE56B354}"/>
                </a:ext>
              </a:extLst>
            </p:cNvPr>
            <p:cNvSpPr txBox="1"/>
            <p:nvPr/>
          </p:nvSpPr>
          <p:spPr>
            <a:xfrm>
              <a:off x="5616556" y="2889982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4F318A9-1371-4075-9BFA-E07EFCA53F7F}"/>
                </a:ext>
              </a:extLst>
            </p:cNvPr>
            <p:cNvSpPr txBox="1"/>
            <p:nvPr/>
          </p:nvSpPr>
          <p:spPr>
            <a:xfrm>
              <a:off x="6067313" y="477424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184B1839-9C49-422C-B55C-DAAAE0E0F318}"/>
                  </a:ext>
                </a:extLst>
              </p:cNvPr>
              <p:cNvSpPr txBox="1"/>
              <p:nvPr/>
            </p:nvSpPr>
            <p:spPr>
              <a:xfrm>
                <a:off x="6247255" y="2113788"/>
                <a:ext cx="652943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A : </a:t>
                </a:r>
                <a:r>
                  <a:rPr lang="fr-FR" dirty="0"/>
                  <a:t>2 pivots (1 </a:t>
                </a:r>
                <a:r>
                  <a:rPr lang="fr-FR" dirty="0" err="1"/>
                  <a:t>ext</a:t>
                </a:r>
                <a:r>
                  <a:rPr lang="fr-FR" dirty="0"/>
                  <a:t> et 1 </a:t>
                </a:r>
                <a:r>
                  <a:rPr lang="fr-FR" dirty="0" err="1"/>
                  <a:t>int</a:t>
                </a:r>
                <a:r>
                  <a:rPr lang="fr-FR" dirty="0"/>
                  <a:t>)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B : </a:t>
                </a:r>
                <a:r>
                  <a:rPr lang="fr-FR" dirty="0"/>
                  <a:t>4 pivots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C : </a:t>
                </a:r>
                <a:r>
                  <a:rPr lang="fr-FR" dirty="0"/>
                  <a:t>1 pivot (</a:t>
                </a:r>
                <a:r>
                  <a:rPr lang="fr-FR" dirty="0" err="1"/>
                  <a:t>int</a:t>
                </a:r>
                <a:r>
                  <a:rPr lang="fr-FR" dirty="0"/>
                  <a:t>) + 1 appui (</a:t>
                </a:r>
                <a:r>
                  <a:rPr lang="fr-FR" dirty="0" err="1"/>
                  <a:t>ext</a:t>
                </a:r>
                <a:r>
                  <a:rPr lang="fr-FR" dirty="0"/>
                  <a:t>)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D </a:t>
                </a:r>
                <a:r>
                  <a:rPr lang="fr-FR" dirty="0"/>
                  <a:t>: 2 pivots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E : </a:t>
                </a:r>
                <a:r>
                  <a:rPr lang="fr-FR" dirty="0"/>
                  <a:t>2 pivots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F : </a:t>
                </a:r>
                <a:r>
                  <a:rPr lang="fr-FR" dirty="0"/>
                  <a:t>2 pivots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fr-FR" dirty="0"/>
                  <a:t>Soit : 13 pivots =&gt; 26 inconnues et 1 appui =&gt; 1 inconnue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fr-FR" dirty="0"/>
                  <a:t>Au final, 27 inconnues de liaison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fr-FR" dirty="0"/>
                  <a:t>Il y a 9 barres donc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9=27</m:t>
                    </m:r>
                  </m:oMath>
                </a14:m>
                <a:r>
                  <a:rPr lang="fr-FR" dirty="0"/>
                  <a:t> équations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=27−27=0</m:t>
                    </m:r>
                  </m:oMath>
                </a14:m>
                <a:r>
                  <a:rPr lang="fr-FR" dirty="0"/>
                  <a:t>, le système est </a:t>
                </a:r>
                <a:r>
                  <a:rPr lang="fr-FR" b="1" dirty="0">
                    <a:solidFill>
                      <a:schemeClr val="accent2"/>
                    </a:solidFill>
                  </a:rPr>
                  <a:t>isostatique</a:t>
                </a:r>
              </a:p>
            </p:txBody>
          </p:sp>
        </mc:Choice>
        <mc:Fallback xmlns=""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184B1839-9C49-422C-B55C-DAAAE0E0F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255" y="2113788"/>
                <a:ext cx="6529432" cy="3970318"/>
              </a:xfrm>
              <a:prstGeom prst="rect">
                <a:avLst/>
              </a:prstGeom>
              <a:blipFill>
                <a:blip r:embed="rId3"/>
                <a:stretch>
                  <a:fillRect l="-654" t="-922" b="-15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77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13EDD-7490-4B08-848C-071B249E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9CB445-CA68-496C-A45B-05399D6A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29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B4EE66-86B3-4E39-8B77-DD6C01223C6A}"/>
              </a:ext>
            </a:extLst>
          </p:cNvPr>
          <p:cNvSpPr txBox="1"/>
          <p:nvPr/>
        </p:nvSpPr>
        <p:spPr>
          <a:xfrm>
            <a:off x="1097280" y="1254121"/>
            <a:ext cx="587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1.4 Efforts extérieurs, efforts de liaisons</a:t>
            </a:r>
          </a:p>
        </p:txBody>
      </p:sp>
      <p:sp>
        <p:nvSpPr>
          <p:cNvPr id="128" name="Espace réservé du contenu 2">
            <a:extLst>
              <a:ext uri="{FF2B5EF4-FFF2-40B4-BE49-F238E27FC236}">
                <a16:creationId xmlns:a16="http://schemas.microsoft.com/office/drawing/2014/main" id="{74793B37-3ED0-4CBF-9CE2-64F983D1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7340"/>
            <a:ext cx="9940066" cy="67289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Calculer le degré d’hyperstatisme pour ce système :</a:t>
            </a:r>
            <a:endParaRPr lang="fr-FR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184B1839-9C49-422C-B55C-DAAAE0E0F318}"/>
                  </a:ext>
                </a:extLst>
              </p:cNvPr>
              <p:cNvSpPr txBox="1"/>
              <p:nvPr/>
            </p:nvSpPr>
            <p:spPr>
              <a:xfrm>
                <a:off x="5455658" y="2320183"/>
                <a:ext cx="6529432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A : </a:t>
                </a:r>
                <a:r>
                  <a:rPr lang="fr-FR" dirty="0"/>
                  <a:t>3 pivots (1 </a:t>
                </a:r>
                <a:r>
                  <a:rPr lang="fr-FR" dirty="0" err="1"/>
                  <a:t>ext</a:t>
                </a:r>
                <a:r>
                  <a:rPr lang="fr-FR" dirty="0"/>
                  <a:t> et 2 </a:t>
                </a:r>
                <a:r>
                  <a:rPr lang="fr-FR" dirty="0" err="1"/>
                  <a:t>int</a:t>
                </a:r>
                <a:r>
                  <a:rPr lang="fr-FR" dirty="0"/>
                  <a:t>)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B : </a:t>
                </a:r>
                <a:r>
                  <a:rPr lang="fr-FR" dirty="0"/>
                  <a:t>2 pivots (</a:t>
                </a:r>
                <a:r>
                  <a:rPr lang="fr-FR" dirty="0" err="1"/>
                  <a:t>int</a:t>
                </a:r>
                <a:r>
                  <a:rPr lang="fr-FR" dirty="0"/>
                  <a:t>) + 1 appui (</a:t>
                </a:r>
                <a:r>
                  <a:rPr lang="fr-FR" dirty="0" err="1"/>
                  <a:t>ext</a:t>
                </a:r>
                <a:r>
                  <a:rPr lang="fr-FR" dirty="0"/>
                  <a:t>)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C : </a:t>
                </a:r>
                <a:r>
                  <a:rPr lang="fr-FR" dirty="0"/>
                  <a:t>2 pivot 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D </a:t>
                </a:r>
                <a:r>
                  <a:rPr lang="fr-FR" dirty="0"/>
                  <a:t>: 2 pivots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fr-FR" dirty="0"/>
                  <a:t>Soit : 9 pivots =&gt; 18 inconnues et 1 appui =&gt; 1 inconnue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fr-FR" dirty="0"/>
                  <a:t>Au final, 19 inconnues de liaison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fr-FR" dirty="0"/>
                  <a:t>Il y a 6 barres donc 3x6=18 équations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=19−18=1</m:t>
                    </m:r>
                  </m:oMath>
                </a14:m>
                <a:r>
                  <a:rPr lang="fr-FR" dirty="0"/>
                  <a:t>, le système est </a:t>
                </a:r>
                <a:r>
                  <a:rPr lang="fr-FR" b="1" dirty="0">
                    <a:solidFill>
                      <a:schemeClr val="accent2"/>
                    </a:solidFill>
                  </a:rPr>
                  <a:t>hyperstatique de degré 1</a:t>
                </a:r>
              </a:p>
            </p:txBody>
          </p:sp>
        </mc:Choice>
        <mc:Fallback xmlns=""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184B1839-9C49-422C-B55C-DAAAE0E0F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658" y="2320183"/>
                <a:ext cx="6529432" cy="3693319"/>
              </a:xfrm>
              <a:prstGeom prst="rect">
                <a:avLst/>
              </a:prstGeom>
              <a:blipFill>
                <a:blip r:embed="rId2"/>
                <a:stretch>
                  <a:fillRect l="-654" t="-992" r="-747" b="-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532AAD16-6CEE-4EC3-B809-B04EDB986E1E}"/>
              </a:ext>
            </a:extLst>
          </p:cNvPr>
          <p:cNvGrpSpPr/>
          <p:nvPr/>
        </p:nvGrpSpPr>
        <p:grpSpPr>
          <a:xfrm>
            <a:off x="859542" y="2516161"/>
            <a:ext cx="4214638" cy="3402591"/>
            <a:chOff x="364242" y="2836062"/>
            <a:chExt cx="4214638" cy="3402591"/>
          </a:xfrm>
        </p:grpSpPr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7B6A8F30-61AD-4A54-BB35-F2AA33415A24}"/>
                </a:ext>
              </a:extLst>
            </p:cNvPr>
            <p:cNvCxnSpPr>
              <a:cxnSpLocks/>
            </p:cNvCxnSpPr>
            <p:nvPr/>
          </p:nvCxnSpPr>
          <p:spPr>
            <a:xfrm>
              <a:off x="3235049" y="3460806"/>
              <a:ext cx="0" cy="1648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2AB2A4E9-696D-4353-BC62-AB1048225429}"/>
                </a:ext>
              </a:extLst>
            </p:cNvPr>
            <p:cNvGrpSpPr/>
            <p:nvPr/>
          </p:nvGrpSpPr>
          <p:grpSpPr>
            <a:xfrm>
              <a:off x="2873126" y="5209514"/>
              <a:ext cx="715015" cy="1029139"/>
              <a:chOff x="9210683" y="2776514"/>
              <a:chExt cx="1279349" cy="1841403"/>
            </a:xfrm>
          </p:grpSpPr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615D861-372F-469A-B72C-2D8F6866D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0683" y="4331563"/>
                <a:ext cx="12793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5200CCBE-D32B-4FF3-85B6-F2E4BBC2160E}"/>
                  </a:ext>
                </a:extLst>
              </p:cNvPr>
              <p:cNvGrpSpPr/>
              <p:nvPr/>
            </p:nvGrpSpPr>
            <p:grpSpPr>
              <a:xfrm>
                <a:off x="9211087" y="2776514"/>
                <a:ext cx="1278945" cy="1841403"/>
                <a:chOff x="9211086" y="2776515"/>
                <a:chExt cx="1278946" cy="1841402"/>
              </a:xfrm>
            </p:grpSpPr>
            <p:sp>
              <p:nvSpPr>
                <p:cNvPr id="27" name="Triangle isocèle 26">
                  <a:extLst>
                    <a:ext uri="{FF2B5EF4-FFF2-40B4-BE49-F238E27FC236}">
                      <a16:creationId xmlns:a16="http://schemas.microsoft.com/office/drawing/2014/main" id="{E90C0845-D4EE-4C1C-97B0-6F47B8B2DD3E}"/>
                    </a:ext>
                  </a:extLst>
                </p:cNvPr>
                <p:cNvSpPr/>
                <p:nvPr/>
              </p:nvSpPr>
              <p:spPr>
                <a:xfrm>
                  <a:off x="9211086" y="2776515"/>
                  <a:ext cx="1266771" cy="1002193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772DFAEF-DBDB-4E81-BA90-75D8C71DE054}"/>
                    </a:ext>
                  </a:extLst>
                </p:cNvPr>
                <p:cNvSpPr/>
                <p:nvPr/>
              </p:nvSpPr>
              <p:spPr>
                <a:xfrm>
                  <a:off x="9259126" y="3795913"/>
                  <a:ext cx="532960" cy="53296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4EF29237-26F7-44BD-B6F1-D060EA6A0B4B}"/>
                    </a:ext>
                  </a:extLst>
                </p:cNvPr>
                <p:cNvSpPr/>
                <p:nvPr/>
              </p:nvSpPr>
              <p:spPr>
                <a:xfrm>
                  <a:off x="9911376" y="3795913"/>
                  <a:ext cx="535210" cy="53521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0" name="Groupe 29">
                  <a:extLst>
                    <a:ext uri="{FF2B5EF4-FFF2-40B4-BE49-F238E27FC236}">
                      <a16:creationId xmlns:a16="http://schemas.microsoft.com/office/drawing/2014/main" id="{6CC53B96-13B4-4149-976D-614EC10EB78B}"/>
                    </a:ext>
                  </a:extLst>
                </p:cNvPr>
                <p:cNvGrpSpPr/>
                <p:nvPr/>
              </p:nvGrpSpPr>
              <p:grpSpPr>
                <a:xfrm>
                  <a:off x="9332722" y="4330438"/>
                  <a:ext cx="1157310" cy="287479"/>
                  <a:chOff x="2464926" y="4222606"/>
                  <a:chExt cx="1145135" cy="152400"/>
                </a:xfrm>
              </p:grpSpPr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F0B1F820-FA63-45B5-A597-1D48358C0C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20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E11968FB-2D00-4825-B55E-A34E30B3D2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28350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96922D52-4D99-4E66-95AF-6BCC4F19CD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7494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ED110B23-B0AA-4663-A94B-70DDF87745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6638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34">
                    <a:extLst>
                      <a:ext uri="{FF2B5EF4-FFF2-40B4-BE49-F238E27FC236}">
                        <a16:creationId xmlns:a16="http://schemas.microsoft.com/office/drawing/2014/main" id="{DA46C40D-5267-4EE4-9A98-2E27FB6AA0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782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F6B92BF3-4D4C-4A7A-8E87-031FFCF296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64926" y="4222606"/>
                    <a:ext cx="190855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B5364BD2-94D7-44FF-8678-117BE64347BC}"/>
                </a:ext>
              </a:extLst>
            </p:cNvPr>
            <p:cNvSpPr txBox="1"/>
            <p:nvPr/>
          </p:nvSpPr>
          <p:spPr>
            <a:xfrm>
              <a:off x="3265619" y="4848908"/>
              <a:ext cx="408434" cy="506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CFF1348B-64DF-4385-9FC4-81AA377CC762}"/>
                </a:ext>
              </a:extLst>
            </p:cNvPr>
            <p:cNvSpPr txBox="1"/>
            <p:nvPr/>
          </p:nvSpPr>
          <p:spPr>
            <a:xfrm>
              <a:off x="364242" y="4848908"/>
              <a:ext cx="408434" cy="506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52668FF5-CD80-474E-A3B3-8D83D8DF60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99853" y="3201367"/>
              <a:ext cx="0" cy="5394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101F6C2D-0A8F-49A2-A22C-56454CE1277A}"/>
                </a:ext>
              </a:extLst>
            </p:cNvPr>
            <p:cNvSpPr txBox="1"/>
            <p:nvPr/>
          </p:nvSpPr>
          <p:spPr>
            <a:xfrm>
              <a:off x="3563859" y="5325979"/>
              <a:ext cx="1015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Appui</a:t>
              </a:r>
            </a:p>
            <a:p>
              <a:r>
                <a:rPr lang="fr-FR" dirty="0"/>
                <a:t>ponctuel</a:t>
              </a:r>
            </a:p>
          </p:txBody>
        </p: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BFAEC684-B4FF-405F-82A9-96445BA9204D}"/>
                </a:ext>
              </a:extLst>
            </p:cNvPr>
            <p:cNvCxnSpPr>
              <a:cxnSpLocks/>
            </p:cNvCxnSpPr>
            <p:nvPr/>
          </p:nvCxnSpPr>
          <p:spPr>
            <a:xfrm>
              <a:off x="816095" y="3469684"/>
              <a:ext cx="241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A9BECDBD-AFDF-4C64-99F7-92CEE8671D02}"/>
                </a:ext>
              </a:extLst>
            </p:cNvPr>
            <p:cNvCxnSpPr>
              <a:cxnSpLocks/>
            </p:cNvCxnSpPr>
            <p:nvPr/>
          </p:nvCxnSpPr>
          <p:spPr>
            <a:xfrm>
              <a:off x="816095" y="5118117"/>
              <a:ext cx="241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riangle isocèle 119">
              <a:extLst>
                <a:ext uri="{FF2B5EF4-FFF2-40B4-BE49-F238E27FC236}">
                  <a16:creationId xmlns:a16="http://schemas.microsoft.com/office/drawing/2014/main" id="{26E88F86-1DCA-4AF2-B98F-5EDEB8432902}"/>
                </a:ext>
              </a:extLst>
            </p:cNvPr>
            <p:cNvSpPr/>
            <p:nvPr/>
          </p:nvSpPr>
          <p:spPr>
            <a:xfrm>
              <a:off x="458811" y="5118893"/>
              <a:ext cx="707985" cy="560114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11D5A6C4-48C1-4450-A83C-13572423898F}"/>
                </a:ext>
              </a:extLst>
            </p:cNvPr>
            <p:cNvGrpSpPr/>
            <p:nvPr/>
          </p:nvGrpSpPr>
          <p:grpSpPr>
            <a:xfrm>
              <a:off x="454049" y="5678488"/>
              <a:ext cx="715015" cy="160669"/>
              <a:chOff x="776296" y="5898463"/>
              <a:chExt cx="715015" cy="160669"/>
            </a:xfrm>
          </p:grpSpPr>
          <p:cxnSp>
            <p:nvCxnSpPr>
              <p:cNvPr id="117" name="Connecteur droit 116">
                <a:extLst>
                  <a:ext uri="{FF2B5EF4-FFF2-40B4-BE49-F238E27FC236}">
                    <a16:creationId xmlns:a16="http://schemas.microsoft.com/office/drawing/2014/main" id="{858C403D-FA11-4A78-BDE5-2E1660882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296" y="5899092"/>
                <a:ext cx="7150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e 125">
                <a:extLst>
                  <a:ext uri="{FF2B5EF4-FFF2-40B4-BE49-F238E27FC236}">
                    <a16:creationId xmlns:a16="http://schemas.microsoft.com/office/drawing/2014/main" id="{A52AE5C7-AE3C-4616-9F4C-180DF7FF5B8F}"/>
                  </a:ext>
                </a:extLst>
              </p:cNvPr>
              <p:cNvGrpSpPr/>
              <p:nvPr/>
            </p:nvGrpSpPr>
            <p:grpSpPr>
              <a:xfrm>
                <a:off x="844501" y="5898463"/>
                <a:ext cx="646808" cy="160669"/>
                <a:chOff x="2464926" y="4222606"/>
                <a:chExt cx="1145135" cy="152400"/>
              </a:xfrm>
            </p:grpSpPr>
            <p:cxnSp>
              <p:nvCxnSpPr>
                <p:cNvPr id="127" name="Connecteur droit 126">
                  <a:extLst>
                    <a:ext uri="{FF2B5EF4-FFF2-40B4-BE49-F238E27FC236}">
                      <a16:creationId xmlns:a16="http://schemas.microsoft.com/office/drawing/2014/main" id="{9A655AB5-FBFC-4882-B5ED-630FAC270C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206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6541D591-C65E-4CF1-B4D0-01337FFC38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8350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458C52D4-4F42-458A-803E-76EE1E8008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7494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CD965CF4-AB10-4974-8506-1234AFF269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6638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33A2AE90-7129-4F28-9CE1-DC98C35187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5782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8222BFF2-D682-432A-8A87-B318642DD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926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9DD85B8D-14DB-4A22-B182-3AC3B3924375}"/>
                </a:ext>
              </a:extLst>
            </p:cNvPr>
            <p:cNvCxnSpPr>
              <a:cxnSpLocks/>
            </p:cNvCxnSpPr>
            <p:nvPr/>
          </p:nvCxnSpPr>
          <p:spPr>
            <a:xfrm>
              <a:off x="814052" y="3460806"/>
              <a:ext cx="0" cy="1648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1A8C3090-A4D0-4B61-9BC7-7D63B7667A45}"/>
                </a:ext>
              </a:extLst>
            </p:cNvPr>
            <p:cNvSpPr/>
            <p:nvPr/>
          </p:nvSpPr>
          <p:spPr>
            <a:xfrm>
              <a:off x="720984" y="5023360"/>
              <a:ext cx="186154" cy="1861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BF074820-D8A6-463B-BF5B-F3B3CC651616}"/>
                </a:ext>
              </a:extLst>
            </p:cNvPr>
            <p:cNvSpPr/>
            <p:nvPr/>
          </p:nvSpPr>
          <p:spPr>
            <a:xfrm>
              <a:off x="720984" y="3381662"/>
              <a:ext cx="186154" cy="1861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87003C14-E3BE-4EA2-BB2D-A94A1357F92F}"/>
                </a:ext>
              </a:extLst>
            </p:cNvPr>
            <p:cNvSpPr/>
            <p:nvPr/>
          </p:nvSpPr>
          <p:spPr>
            <a:xfrm>
              <a:off x="3134701" y="3376561"/>
              <a:ext cx="186154" cy="1861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81F0B573-FE7D-4B2A-B3A1-894F6818F0D5}"/>
                </a:ext>
              </a:extLst>
            </p:cNvPr>
            <p:cNvSpPr/>
            <p:nvPr/>
          </p:nvSpPr>
          <p:spPr>
            <a:xfrm>
              <a:off x="3135553" y="5023360"/>
              <a:ext cx="186154" cy="1861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DCBA829E-D074-458B-98CB-555E2B6BB5BC}"/>
                </a:ext>
              </a:extLst>
            </p:cNvPr>
            <p:cNvCxnSpPr>
              <a:cxnSpLocks/>
              <a:stCxn id="141" idx="5"/>
              <a:endCxn id="146" idx="1"/>
            </p:cNvCxnSpPr>
            <p:nvPr/>
          </p:nvCxnSpPr>
          <p:spPr>
            <a:xfrm>
              <a:off x="879876" y="3540554"/>
              <a:ext cx="2282939" cy="1510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DF29003B-BFAA-4460-BB3B-6A2FE5D29186}"/>
                </a:ext>
              </a:extLst>
            </p:cNvPr>
            <p:cNvCxnSpPr>
              <a:cxnSpLocks/>
              <a:stCxn id="140" idx="7"/>
              <a:endCxn id="142" idx="3"/>
            </p:cNvCxnSpPr>
            <p:nvPr/>
          </p:nvCxnSpPr>
          <p:spPr>
            <a:xfrm flipV="1">
              <a:off x="879876" y="3535453"/>
              <a:ext cx="2282087" cy="151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72F37468-AB37-46CA-95C6-07442BB08373}"/>
                </a:ext>
              </a:extLst>
            </p:cNvPr>
            <p:cNvSpPr txBox="1"/>
            <p:nvPr/>
          </p:nvSpPr>
          <p:spPr>
            <a:xfrm>
              <a:off x="1115161" y="5239109"/>
              <a:ext cx="657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Pivot</a:t>
              </a:r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EC3BB0F0-5A7C-46BC-85E6-EC2587CD2B18}"/>
                </a:ext>
              </a:extLst>
            </p:cNvPr>
            <p:cNvSpPr txBox="1"/>
            <p:nvPr/>
          </p:nvSpPr>
          <p:spPr>
            <a:xfrm>
              <a:off x="438642" y="306732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FC8C23F8-6031-4F94-AE14-8218FE87AA41}"/>
                </a:ext>
              </a:extLst>
            </p:cNvPr>
            <p:cNvSpPr txBox="1"/>
            <p:nvPr/>
          </p:nvSpPr>
          <p:spPr>
            <a:xfrm>
              <a:off x="2792045" y="302120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8F65A02C-F5C1-4AEB-B1F7-0F1D0E5AA49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3938" y="2836062"/>
              <a:ext cx="0" cy="5394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215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148574-9645-433E-9A43-1FD6C938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F543A4-7AE5-482D-984E-650BBA62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Génie civil / Génie mécanique</a:t>
            </a:r>
          </a:p>
          <a:p>
            <a:pPr marL="857250" lvl="1" indent="-342900"/>
            <a:r>
              <a:rPr lang="fr-FR" dirty="0"/>
              <a:t>Déterminer la résistance des pièces aux charges qui lui sont appliquées</a:t>
            </a:r>
          </a:p>
          <a:p>
            <a:pPr marL="857250" lvl="1" indent="-342900"/>
            <a:r>
              <a:rPr lang="fr-FR" dirty="0"/>
              <a:t>Prévoir la rupture/l’endommagement d’un matériau ou d’un ouvrage d’art</a:t>
            </a:r>
          </a:p>
          <a:p>
            <a:pPr marL="857250" lvl="1" indent="-342900"/>
            <a:r>
              <a:rPr lang="fr-FR" dirty="0"/>
              <a:t>Définir une géométrie qui permet de résister aux charges tout en ayant un poids minimal </a:t>
            </a:r>
          </a:p>
          <a:p>
            <a:pPr marL="857250" lvl="1" indent="-342900"/>
            <a:r>
              <a:rPr lang="fr-FR" dirty="0"/>
              <a:t>Programmation des machines outils 3D</a:t>
            </a:r>
          </a:p>
          <a:p>
            <a:pPr marL="857250" lvl="1" indent="-342900"/>
            <a:endParaRPr lang="fr-FR" dirty="0"/>
          </a:p>
          <a:p>
            <a:pPr marL="857250" lvl="1" indent="-342900"/>
            <a:endParaRPr lang="fr-FR" dirty="0"/>
          </a:p>
          <a:p>
            <a:r>
              <a:rPr lang="fr-FR" dirty="0"/>
              <a:t>Robotique</a:t>
            </a:r>
          </a:p>
          <a:p>
            <a:pPr marL="857250" lvl="1" indent="-342900"/>
            <a:r>
              <a:rPr lang="fr-FR" dirty="0"/>
              <a:t>Déplacement dans l’espace (3D)</a:t>
            </a:r>
          </a:p>
          <a:p>
            <a:pPr marL="857250" lvl="1" indent="-342900"/>
            <a:r>
              <a:rPr lang="fr-FR" dirty="0"/>
              <a:t>Prédire les efforts et les couples mis en jeu dans les déplacements</a:t>
            </a:r>
          </a:p>
          <a:p>
            <a:pPr marL="857250" lvl="1" indent="-342900"/>
            <a:r>
              <a:rPr lang="fr-FR" dirty="0"/>
              <a:t>Prévoir les déformations des parties des robots si les charges manipulées sont trop importantes</a:t>
            </a:r>
          </a:p>
          <a:p>
            <a:pPr marL="857250" lvl="1" indent="-342900"/>
            <a:r>
              <a:rPr lang="fr-FR" dirty="0"/>
              <a:t>Modification des consignes en fonction des charges et donc des déformations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E4F570-04F9-4E99-A8D5-495CF2B4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29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6531D-047C-4307-9B5F-26AD9F1D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D4EEA-4BD2-4B62-819A-258B94762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31011"/>
            <a:ext cx="10058400" cy="50165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Revenir sur les bases de la description des mouvements</a:t>
            </a:r>
          </a:p>
          <a:p>
            <a:pPr marL="342900" indent="-342900"/>
            <a:endParaRPr lang="fr-FR" dirty="0"/>
          </a:p>
          <a:p>
            <a:pPr marL="342900" indent="-342900"/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Statique des solides indéformables</a:t>
            </a:r>
          </a:p>
          <a:p>
            <a:pPr marL="857250" lvl="1" indent="-342900"/>
            <a:r>
              <a:rPr lang="fr-FR" dirty="0"/>
              <a:t>Charges appliquées à une poutre, un portique</a:t>
            </a:r>
          </a:p>
          <a:p>
            <a:pPr marL="857250" lvl="1" indent="-342900"/>
            <a:r>
              <a:rPr lang="fr-FR" dirty="0"/>
              <a:t>Charge soulevée par un bras</a:t>
            </a:r>
          </a:p>
          <a:p>
            <a:pPr marL="342900" indent="-342900"/>
            <a:endParaRPr lang="fr-FR" dirty="0"/>
          </a:p>
          <a:p>
            <a:pPr marL="342900" indent="-342900"/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Introduction à la mécanique des solides déformables</a:t>
            </a:r>
          </a:p>
          <a:p>
            <a:pPr marL="857250" lvl="1" indent="-342900"/>
            <a:r>
              <a:rPr lang="fr-FR" dirty="0"/>
              <a:t>Flèche/déformation d’un bras robotisé</a:t>
            </a:r>
          </a:p>
          <a:p>
            <a:pPr marL="857250" lvl="1" indent="-342900"/>
            <a:r>
              <a:rPr lang="fr-FR" dirty="0"/>
              <a:t>Déformation d’un ouvrage d’art</a:t>
            </a:r>
          </a:p>
          <a:p>
            <a:pPr marL="857250" lvl="1" indent="-342900"/>
            <a:r>
              <a:rPr lang="fr-FR" dirty="0"/>
              <a:t>Résistance des poutres, des ouvrages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9483DB-FD76-43B0-AFD7-9B2495E5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1BECA6-2EEA-4FD9-BD48-7E60469BC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037" y="1331011"/>
            <a:ext cx="1632656" cy="150476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80C0A76-D850-400A-B790-F35426A15E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2" t="22783" r="12546" b="22589"/>
          <a:stretch/>
        </p:blipFill>
        <p:spPr>
          <a:xfrm>
            <a:off x="6871316" y="2479379"/>
            <a:ext cx="2403409" cy="1757779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C82D3DEF-019F-4E84-A6CB-D0413A31C1F6}"/>
              </a:ext>
            </a:extLst>
          </p:cNvPr>
          <p:cNvGrpSpPr/>
          <p:nvPr/>
        </p:nvGrpSpPr>
        <p:grpSpPr>
          <a:xfrm>
            <a:off x="8597308" y="4349409"/>
            <a:ext cx="3226723" cy="1757779"/>
            <a:chOff x="8597308" y="4349409"/>
            <a:chExt cx="3226723" cy="1757779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8B581477-4188-4403-AFB8-DF0382E47D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2" t="22783" r="12546" b="22589"/>
            <a:stretch/>
          </p:blipFill>
          <p:spPr>
            <a:xfrm flipH="1">
              <a:off x="8597308" y="4349409"/>
              <a:ext cx="2403409" cy="1757779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B304012-59DC-49FB-9115-805B0C494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1" t="22783" r="33599" b="54384"/>
            <a:stretch/>
          </p:blipFill>
          <p:spPr>
            <a:xfrm rot="822734" flipH="1">
              <a:off x="9212245" y="4562198"/>
              <a:ext cx="1725992" cy="734692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968942A3-EDFC-4DED-8B82-13D6494F3F57}"/>
                </a:ext>
              </a:extLst>
            </p:cNvPr>
            <p:cNvCxnSpPr>
              <a:cxnSpLocks/>
            </p:cNvCxnSpPr>
            <p:nvPr/>
          </p:nvCxnSpPr>
          <p:spPr>
            <a:xfrm>
              <a:off x="10293584" y="4748885"/>
              <a:ext cx="15304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A0B8BD1A-0E63-4461-ACB2-33655E27EF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31195" y="5001801"/>
              <a:ext cx="15928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42838D90-5FE4-40B3-8E5F-F5051A746D7B}"/>
                </a:ext>
              </a:extLst>
            </p:cNvPr>
            <p:cNvCxnSpPr/>
            <p:nvPr/>
          </p:nvCxnSpPr>
          <p:spPr>
            <a:xfrm>
              <a:off x="11775281" y="4748885"/>
              <a:ext cx="0" cy="25291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AD428B00-830E-46EC-B5FA-29629B7BE1B5}"/>
                    </a:ext>
                  </a:extLst>
                </p:cNvPr>
                <p:cNvSpPr txBox="1"/>
                <p:nvPr/>
              </p:nvSpPr>
              <p:spPr>
                <a:xfrm>
                  <a:off x="11336397" y="4690677"/>
                  <a:ext cx="4876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Δx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AD428B00-830E-46EC-B5FA-29629B7BE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6397" y="4690677"/>
                  <a:ext cx="4876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1684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0D353-8183-4FBD-A30D-AFC8E244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du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DB8FF7-348F-4BB3-965A-359C83470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Equilibre statique des solides indéformables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Rappels mathématiques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Cinématique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Dynamique des solides indéformables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5EFCE1-D923-40F0-8506-4FFD75DD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10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0D353-8183-4FBD-A30D-AFC8E244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du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DB8FF7-348F-4BB3-965A-359C83470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Equilibre statique des solides indéformables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Rappels mathématiques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Cinématique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Dynamique des solides indéformables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5EFCE1-D923-40F0-8506-4FFD75DD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6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B1F34-5524-452C-9B0A-6D3A2B78EEAA}"/>
              </a:ext>
            </a:extLst>
          </p:cNvPr>
          <p:cNvSpPr/>
          <p:nvPr/>
        </p:nvSpPr>
        <p:spPr>
          <a:xfrm>
            <a:off x="714375" y="2466975"/>
            <a:ext cx="4953000" cy="26479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C3C267-3862-4E61-B8F8-711D6836282A}"/>
              </a:ext>
            </a:extLst>
          </p:cNvPr>
          <p:cNvSpPr txBox="1"/>
          <p:nvPr/>
        </p:nvSpPr>
        <p:spPr>
          <a:xfrm>
            <a:off x="5304566" y="2751338"/>
            <a:ext cx="6572312" cy="1520190"/>
          </a:xfrm>
          <a:prstGeom prst="roundRect">
            <a:avLst>
              <a:gd name="adj" fmla="val 5012"/>
            </a:avLst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b="1" dirty="0"/>
              <a:t>Définitions</a:t>
            </a:r>
            <a:r>
              <a:rPr lang="fr-FR" dirty="0"/>
              <a:t> (notions de résultante, moment, point d’application)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b="1" dirty="0"/>
              <a:t>Statique des solides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b="1" dirty="0"/>
              <a:t>Efforts de liaison, PFS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24FCA20-49C1-490F-ABFF-F515B867D935}"/>
              </a:ext>
            </a:extLst>
          </p:cNvPr>
          <p:cNvSpPr txBox="1"/>
          <p:nvPr/>
        </p:nvSpPr>
        <p:spPr>
          <a:xfrm>
            <a:off x="4782759" y="2466975"/>
            <a:ext cx="1059241" cy="380048"/>
          </a:xfrm>
          <a:prstGeom prst="roundRect">
            <a:avLst>
              <a:gd name="adj" fmla="val 5012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b="1" dirty="0"/>
              <a:t>Objectifs</a:t>
            </a:r>
          </a:p>
        </p:txBody>
      </p:sp>
    </p:spTree>
    <p:extLst>
      <p:ext uri="{BB962C8B-B14F-4D97-AF65-F5344CB8AC3E}">
        <p14:creationId xmlns:p14="http://schemas.microsoft.com/office/powerpoint/2010/main" val="299651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F8EB61-5543-4D7C-A7B5-315694E9F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6963"/>
            <a:ext cx="10058400" cy="691104"/>
          </a:xfrm>
        </p:spPr>
        <p:txBody>
          <a:bodyPr>
            <a:normAutofit/>
          </a:bodyPr>
          <a:lstStyle/>
          <a:p>
            <a:pPr algn="just"/>
            <a:r>
              <a:rPr lang="fr-FR" b="1" dirty="0"/>
              <a:t>Points matériels</a:t>
            </a:r>
            <a:r>
              <a:rPr lang="fr-FR" dirty="0"/>
              <a:t> : portion de l’espace suffisamment petit pour être considéré comme un </a:t>
            </a:r>
            <a:r>
              <a:rPr lang="fr-FR" dirty="0">
                <a:solidFill>
                  <a:schemeClr val="accent2"/>
                </a:solidFill>
              </a:rPr>
              <a:t>point</a:t>
            </a:r>
            <a:r>
              <a:rPr lang="fr-FR" dirty="0"/>
              <a:t> auquel est associé une </a:t>
            </a:r>
            <a:r>
              <a:rPr lang="fr-FR" dirty="0">
                <a:solidFill>
                  <a:schemeClr val="accent2"/>
                </a:solidFill>
              </a:rPr>
              <a:t>masse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70CBC9-2CC8-426D-9693-B66B525B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2241"/>
          </a:xfrm>
        </p:spPr>
        <p:txBody>
          <a:bodyPr>
            <a:normAutofit/>
          </a:bodyPr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26DB09-36D5-47F4-8743-9C8CD68B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7</a:t>
            </a:fld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19FF3F0-103E-4FC4-9DB8-DD68A2019556}"/>
              </a:ext>
            </a:extLst>
          </p:cNvPr>
          <p:cNvGrpSpPr/>
          <p:nvPr/>
        </p:nvGrpSpPr>
        <p:grpSpPr>
          <a:xfrm>
            <a:off x="5614536" y="2349913"/>
            <a:ext cx="936373" cy="977443"/>
            <a:chOff x="5084542" y="1828707"/>
            <a:chExt cx="936373" cy="9774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CEFE27D0-FA1A-4760-999B-61469BA6298B}"/>
                    </a:ext>
                  </a:extLst>
                </p:cNvPr>
                <p:cNvSpPr txBox="1"/>
                <p:nvPr/>
              </p:nvSpPr>
              <p:spPr>
                <a:xfrm>
                  <a:off x="5179451" y="243681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CEFE27D0-FA1A-4760-999B-61469BA62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451" y="2436818"/>
                  <a:ext cx="43550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EE64653B-261C-4CB9-9D5C-F92FD59B3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97203" y="1946152"/>
              <a:ext cx="1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3E7E9AE0-A7F0-496D-A207-234A54E1F46A}"/>
                </a:ext>
              </a:extLst>
            </p:cNvPr>
            <p:cNvCxnSpPr>
              <a:stCxn id="5" idx="6"/>
            </p:cNvCxnSpPr>
            <p:nvPr/>
          </p:nvCxnSpPr>
          <p:spPr>
            <a:xfrm flipV="1">
              <a:off x="5455926" y="2364874"/>
              <a:ext cx="3600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6FC4A2E-51BC-4D74-9BB5-DD51DEA313C1}"/>
                </a:ext>
              </a:extLst>
            </p:cNvPr>
            <p:cNvSpPr/>
            <p:nvPr/>
          </p:nvSpPr>
          <p:spPr>
            <a:xfrm>
              <a:off x="5338481" y="2306152"/>
              <a:ext cx="117445" cy="1174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F05F812E-3F65-4009-ACDB-308E4FBB3897}"/>
                    </a:ext>
                  </a:extLst>
                </p:cNvPr>
                <p:cNvSpPr txBox="1"/>
                <p:nvPr/>
              </p:nvSpPr>
              <p:spPr>
                <a:xfrm>
                  <a:off x="5652929" y="225215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F05F812E-3F65-4009-ACDB-308E4FBB3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929" y="2252152"/>
                  <a:ext cx="36798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9018933-4692-476E-8D15-DB6977EB8A2F}"/>
                    </a:ext>
                  </a:extLst>
                </p:cNvPr>
                <p:cNvSpPr txBox="1"/>
                <p:nvPr/>
              </p:nvSpPr>
              <p:spPr>
                <a:xfrm>
                  <a:off x="5084542" y="1828707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9018933-4692-476E-8D15-DB6977EB8A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542" y="1828707"/>
                  <a:ext cx="37138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15A7E4A-3E84-4BA7-BFA6-448E78EC0D0B}"/>
              </a:ext>
            </a:extLst>
          </p:cNvPr>
          <p:cNvSpPr/>
          <p:nvPr/>
        </p:nvSpPr>
        <p:spPr>
          <a:xfrm>
            <a:off x="1097280" y="3237426"/>
            <a:ext cx="9997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Système matériel</a:t>
            </a:r>
            <a:r>
              <a:rPr lang="fr-FR" sz="2000" dirty="0"/>
              <a:t> : système constitué d’un </a:t>
            </a:r>
            <a:r>
              <a:rPr lang="fr-FR" sz="2000" dirty="0">
                <a:solidFill>
                  <a:schemeClr val="accent2"/>
                </a:solidFill>
              </a:rPr>
              <a:t>ensemble de points </a:t>
            </a:r>
            <a:r>
              <a:rPr lang="fr-FR" sz="2000" dirty="0"/>
              <a:t>(de particules) matériels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75115E-68DE-45F0-8DE3-A0DE68448057}"/>
              </a:ext>
            </a:extLst>
          </p:cNvPr>
          <p:cNvSpPr/>
          <p:nvPr/>
        </p:nvSpPr>
        <p:spPr>
          <a:xfrm>
            <a:off x="1097280" y="4589778"/>
            <a:ext cx="9997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b="1" dirty="0"/>
              <a:t>Solide indéformable (ou rigide)</a:t>
            </a:r>
            <a:r>
              <a:rPr lang="fr-FR" sz="2000" dirty="0"/>
              <a:t> : système matériel pour lequel la </a:t>
            </a:r>
            <a:r>
              <a:rPr lang="fr-FR" sz="2000" dirty="0">
                <a:solidFill>
                  <a:schemeClr val="accent2"/>
                </a:solidFill>
              </a:rPr>
              <a:t>distance</a:t>
            </a:r>
            <a:r>
              <a:rPr lang="fr-FR" sz="2000" dirty="0"/>
              <a:t> entre les points matériels est </a:t>
            </a:r>
            <a:r>
              <a:rPr lang="fr-FR" sz="2000" dirty="0">
                <a:solidFill>
                  <a:schemeClr val="accent2"/>
                </a:solidFill>
              </a:rPr>
              <a:t>constante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2EFE357C-AED6-46D5-968D-19354C22AA7B}"/>
              </a:ext>
            </a:extLst>
          </p:cNvPr>
          <p:cNvGrpSpPr/>
          <p:nvPr/>
        </p:nvGrpSpPr>
        <p:grpSpPr>
          <a:xfrm>
            <a:off x="5021798" y="3587655"/>
            <a:ext cx="2209363" cy="1088672"/>
            <a:chOff x="4335440" y="3368711"/>
            <a:chExt cx="2209363" cy="1088672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B0A3845B-5EA4-4748-B316-F4FA78AF5FDE}"/>
                </a:ext>
              </a:extLst>
            </p:cNvPr>
            <p:cNvGrpSpPr/>
            <p:nvPr/>
          </p:nvGrpSpPr>
          <p:grpSpPr>
            <a:xfrm>
              <a:off x="4335440" y="3368711"/>
              <a:ext cx="2209363" cy="1088672"/>
              <a:chOff x="4335440" y="3368711"/>
              <a:chExt cx="2209363" cy="10886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B73E1DE2-854B-49ED-97A8-E56C99065EBF}"/>
                      </a:ext>
                    </a:extLst>
                  </p:cNvPr>
                  <p:cNvSpPr txBox="1"/>
                  <p:nvPr/>
                </p:nvSpPr>
                <p:spPr>
                  <a:xfrm>
                    <a:off x="4671140" y="3382641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B73E1DE2-854B-49ED-97A8-E56C99065E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140" y="3382641"/>
                    <a:ext cx="3713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1" name="Graphique 20">
                <a:extLst>
                  <a:ext uri="{FF2B5EF4-FFF2-40B4-BE49-F238E27FC236}">
                    <a16:creationId xmlns:a16="http://schemas.microsoft.com/office/drawing/2014/main" id="{A1F64F4E-DFE7-4554-9219-EA3A3D436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335440" y="3368711"/>
                <a:ext cx="2209363" cy="108867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ZoneTexte 25">
                    <a:extLst>
                      <a:ext uri="{FF2B5EF4-FFF2-40B4-BE49-F238E27FC236}">
                        <a16:creationId xmlns:a16="http://schemas.microsoft.com/office/drawing/2014/main" id="{9724FDDF-669C-449C-8006-1D42C96B0AF7}"/>
                      </a:ext>
                    </a:extLst>
                  </p:cNvPr>
                  <p:cNvSpPr txBox="1"/>
                  <p:nvPr/>
                </p:nvSpPr>
                <p:spPr>
                  <a:xfrm>
                    <a:off x="5799764" y="3778779"/>
                    <a:ext cx="4355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6" name="ZoneTexte 25">
                    <a:extLst>
                      <a:ext uri="{FF2B5EF4-FFF2-40B4-BE49-F238E27FC236}">
                        <a16:creationId xmlns:a16="http://schemas.microsoft.com/office/drawing/2014/main" id="{9724FDDF-669C-449C-8006-1D42C96B0A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9764" y="3778779"/>
                    <a:ext cx="43550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Connecteur droit avec flèche 27">
                <a:extLst>
                  <a:ext uri="{FF2B5EF4-FFF2-40B4-BE49-F238E27FC236}">
                    <a16:creationId xmlns:a16="http://schemas.microsoft.com/office/drawing/2014/main" id="{BCD83FFD-5825-4705-941F-7B6D87CE065B}"/>
                  </a:ext>
                </a:extLst>
              </p:cNvPr>
              <p:cNvCxnSpPr>
                <a:stCxn id="29" idx="6"/>
              </p:cNvCxnSpPr>
              <p:nvPr/>
            </p:nvCxnSpPr>
            <p:spPr>
              <a:xfrm flipV="1">
                <a:off x="5066845" y="3918808"/>
                <a:ext cx="360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DE23AE1C-0E70-45F5-B0CE-D297D8E20E95}"/>
                      </a:ext>
                    </a:extLst>
                  </p:cNvPr>
                  <p:cNvSpPr txBox="1"/>
                  <p:nvPr/>
                </p:nvSpPr>
                <p:spPr>
                  <a:xfrm>
                    <a:off x="5263848" y="3806086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DE23AE1C-0E70-45F5-B0CE-D297D8E20E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3848" y="3806086"/>
                    <a:ext cx="36798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0AC52C1-C4F5-419A-81CA-48DDCDBE213C}"/>
                  </a:ext>
                </a:extLst>
              </p:cNvPr>
              <p:cNvSpPr txBox="1"/>
              <p:nvPr/>
            </p:nvSpPr>
            <p:spPr>
              <a:xfrm>
                <a:off x="4617746" y="3788050"/>
                <a:ext cx="478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G</a:t>
                </a:r>
              </a:p>
            </p:txBody>
          </p:sp>
        </p:grp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D4417B09-A89F-4537-95DF-39FAC39412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8122" y="3500086"/>
              <a:ext cx="1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F4EF639C-38D2-43E9-988F-22780716FF5E}"/>
                </a:ext>
              </a:extLst>
            </p:cNvPr>
            <p:cNvSpPr/>
            <p:nvPr/>
          </p:nvSpPr>
          <p:spPr>
            <a:xfrm>
              <a:off x="4949400" y="3860086"/>
              <a:ext cx="117445" cy="1174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06D8645D-CB29-4467-9765-ECE11260140E}"/>
              </a:ext>
            </a:extLst>
          </p:cNvPr>
          <p:cNvGrpSpPr/>
          <p:nvPr/>
        </p:nvGrpSpPr>
        <p:grpSpPr>
          <a:xfrm>
            <a:off x="5061238" y="5161234"/>
            <a:ext cx="2209363" cy="1088672"/>
            <a:chOff x="5061238" y="5161234"/>
            <a:chExt cx="2209363" cy="1088672"/>
          </a:xfrm>
        </p:grpSpPr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FB166B7-D834-4868-BCA7-9EDCE788927B}"/>
                </a:ext>
              </a:extLst>
            </p:cNvPr>
            <p:cNvCxnSpPr>
              <a:stCxn id="40" idx="7"/>
              <a:endCxn id="47" idx="3"/>
            </p:cNvCxnSpPr>
            <p:nvPr/>
          </p:nvCxnSpPr>
          <p:spPr>
            <a:xfrm flipV="1">
              <a:off x="5523939" y="5531924"/>
              <a:ext cx="362820" cy="295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7EE84272-6AA3-44CC-AD96-42890522E580}"/>
                </a:ext>
              </a:extLst>
            </p:cNvPr>
            <p:cNvGrpSpPr/>
            <p:nvPr/>
          </p:nvGrpSpPr>
          <p:grpSpPr>
            <a:xfrm>
              <a:off x="5061238" y="5161234"/>
              <a:ext cx="2209363" cy="1088672"/>
              <a:chOff x="4943474" y="5736238"/>
              <a:chExt cx="2209363" cy="1088672"/>
            </a:xfrm>
          </p:grpSpPr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9956E580-43F1-452B-9A91-1CE32F719A0B}"/>
                  </a:ext>
                </a:extLst>
              </p:cNvPr>
              <p:cNvGrpSpPr/>
              <p:nvPr/>
            </p:nvGrpSpPr>
            <p:grpSpPr>
              <a:xfrm>
                <a:off x="4943474" y="5736238"/>
                <a:ext cx="2209363" cy="1088672"/>
                <a:chOff x="4335440" y="3368711"/>
                <a:chExt cx="2209363" cy="1088672"/>
              </a:xfrm>
            </p:grpSpPr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636285EE-EDC2-4A38-94D9-70A1DFBFDB09}"/>
                    </a:ext>
                  </a:extLst>
                </p:cNvPr>
                <p:cNvGrpSpPr/>
                <p:nvPr/>
              </p:nvGrpSpPr>
              <p:grpSpPr>
                <a:xfrm>
                  <a:off x="4335440" y="3368711"/>
                  <a:ext cx="2209363" cy="1088672"/>
                  <a:chOff x="4335440" y="3368711"/>
                  <a:chExt cx="2209363" cy="1088672"/>
                </a:xfrm>
              </p:grpSpPr>
              <p:pic>
                <p:nvPicPr>
                  <p:cNvPr id="42" name="Graphique 41">
                    <a:extLst>
                      <a:ext uri="{FF2B5EF4-FFF2-40B4-BE49-F238E27FC236}">
                        <a16:creationId xmlns:a16="http://schemas.microsoft.com/office/drawing/2014/main" id="{977FC052-BB6B-4389-BB64-1CA8B6EB02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35440" y="3368711"/>
                    <a:ext cx="2209363" cy="1088672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ZoneTexte 42">
                        <a:extLst>
                          <a:ext uri="{FF2B5EF4-FFF2-40B4-BE49-F238E27FC236}">
                            <a16:creationId xmlns:a16="http://schemas.microsoft.com/office/drawing/2014/main" id="{07BAEF52-D1FE-4C0E-A0FE-5F688F703D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99764" y="3778779"/>
                        <a:ext cx="4355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43" name="ZoneTexte 42">
                        <a:extLst>
                          <a:ext uri="{FF2B5EF4-FFF2-40B4-BE49-F238E27FC236}">
                            <a16:creationId xmlns:a16="http://schemas.microsoft.com/office/drawing/2014/main" id="{07BAEF52-D1FE-4C0E-A0FE-5F688F703D6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99764" y="3778779"/>
                        <a:ext cx="435504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6" name="ZoneTexte 45">
                    <a:extLst>
                      <a:ext uri="{FF2B5EF4-FFF2-40B4-BE49-F238E27FC236}">
                        <a16:creationId xmlns:a16="http://schemas.microsoft.com/office/drawing/2014/main" id="{B7C4926A-A6B0-4096-BC0B-E0430D9AE48D}"/>
                      </a:ext>
                    </a:extLst>
                  </p:cNvPr>
                  <p:cNvSpPr txBox="1"/>
                  <p:nvPr/>
                </p:nvSpPr>
                <p:spPr>
                  <a:xfrm>
                    <a:off x="4434038" y="3963445"/>
                    <a:ext cx="4781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/>
                      <a:t>A</a:t>
                    </a:r>
                  </a:p>
                </p:txBody>
              </p:sp>
              <p:sp>
                <p:nvSpPr>
                  <p:cNvPr id="48" name="ZoneTexte 47">
                    <a:extLst>
                      <a:ext uri="{FF2B5EF4-FFF2-40B4-BE49-F238E27FC236}">
                        <a16:creationId xmlns:a16="http://schemas.microsoft.com/office/drawing/2014/main" id="{461CB5F2-F74E-4039-9467-1A48626F6E62}"/>
                      </a:ext>
                    </a:extLst>
                  </p:cNvPr>
                  <p:cNvSpPr txBox="1"/>
                  <p:nvPr/>
                </p:nvSpPr>
                <p:spPr>
                  <a:xfrm>
                    <a:off x="5235603" y="3513211"/>
                    <a:ext cx="4781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/>
                      <a:t>B</a:t>
                    </a:r>
                  </a:p>
                </p:txBody>
              </p:sp>
            </p:grpSp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id="{5A0BD614-DC02-4075-9999-0EF6655601A6}"/>
                    </a:ext>
                  </a:extLst>
                </p:cNvPr>
                <p:cNvSpPr/>
                <p:nvPr/>
              </p:nvSpPr>
              <p:spPr>
                <a:xfrm>
                  <a:off x="5143762" y="3639155"/>
                  <a:ext cx="117445" cy="1174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41EE0E9C-8FC6-47C8-9F8E-42AC14DFA2BC}"/>
                    </a:ext>
                  </a:extLst>
                </p:cNvPr>
                <p:cNvSpPr/>
                <p:nvPr/>
              </p:nvSpPr>
              <p:spPr>
                <a:xfrm>
                  <a:off x="4697895" y="4017874"/>
                  <a:ext cx="117445" cy="1174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ZoneTexte 50">
                    <a:extLst>
                      <a:ext uri="{FF2B5EF4-FFF2-40B4-BE49-F238E27FC236}">
                        <a16:creationId xmlns:a16="http://schemas.microsoft.com/office/drawing/2014/main" id="{F408906E-2287-4B24-93EE-CB723D5065C7}"/>
                      </a:ext>
                    </a:extLst>
                  </p:cNvPr>
                  <p:cNvSpPr txBox="1"/>
                  <p:nvPr/>
                </p:nvSpPr>
                <p:spPr>
                  <a:xfrm rot="19235593">
                    <a:off x="5086154" y="5993422"/>
                    <a:ext cx="75910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12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200" i="1" dirty="0" err="1" smtClean="0">
                              <a:latin typeface="Cambria Math" panose="02040503050406030204" pitchFamily="18" charset="0"/>
                            </a:rPr>
                            <m:t>𝑐𝑡𝑒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51" name="ZoneTexte 50">
                    <a:extLst>
                      <a:ext uri="{FF2B5EF4-FFF2-40B4-BE49-F238E27FC236}">
                        <a16:creationId xmlns:a16="http://schemas.microsoft.com/office/drawing/2014/main" id="{F408906E-2287-4B24-93EE-CB723D5065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35593">
                    <a:off x="5086154" y="5993422"/>
                    <a:ext cx="759109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4B75C969-141A-4F2B-B2C3-572E409CC218}"/>
              </a:ext>
            </a:extLst>
          </p:cNvPr>
          <p:cNvSpPr txBox="1"/>
          <p:nvPr/>
        </p:nvSpPr>
        <p:spPr>
          <a:xfrm>
            <a:off x="1097280" y="1254121"/>
            <a:ext cx="44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1.1 Hypothèses et définitions</a:t>
            </a:r>
          </a:p>
        </p:txBody>
      </p:sp>
    </p:spTree>
    <p:extLst>
      <p:ext uri="{BB962C8B-B14F-4D97-AF65-F5344CB8AC3E}">
        <p14:creationId xmlns:p14="http://schemas.microsoft.com/office/powerpoint/2010/main" val="2448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F350B-40B4-41A9-981A-33AB88A7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28D4C2-B015-4541-A6A1-C17085B6E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87523"/>
                <a:ext cx="9086955" cy="398157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b="1" dirty="0"/>
                  <a:t>Les trois lois de Newton 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fr-FR" b="1" dirty="0"/>
                  <a:t> Première loi ou principe d’inertie :</a:t>
                </a:r>
              </a:p>
              <a:p>
                <a:pPr marL="201168" lvl="1" indent="0" algn="just">
                  <a:buNone/>
                </a:pPr>
                <a:r>
                  <a:rPr lang="fr-FR" dirty="0"/>
                  <a:t>Si un corps n’est soumis à aucune force, alors sa vitesse est constante : le corps est alors soit au repos, soit il suit un mouvement rectiligne uniforme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fr-FR" b="1" dirty="0"/>
                  <a:t> Deuxième loi de Newton </a:t>
                </a:r>
                <a:r>
                  <a:rPr lang="fr-F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(ou principe fondamental de la dynamique)</a:t>
                </a:r>
                <a:r>
                  <a:rPr lang="fr-FR" dirty="0"/>
                  <a:t> </a:t>
                </a:r>
                <a:r>
                  <a:rPr lang="fr-FR" b="1" dirty="0"/>
                  <a:t>:</a:t>
                </a:r>
              </a:p>
              <a:p>
                <a:pPr marL="201168" lvl="1" indent="0" algn="just">
                  <a:buNone/>
                </a:pPr>
                <a:r>
                  <a:rPr lang="fr-FR" dirty="0"/>
                  <a:t>L’accélération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fr-FR" dirty="0"/>
                  <a:t> d’un corps est parallèle et directement proportionnelle à la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fr-FR" dirty="0"/>
                  <a:t> appliquée sur celui-ci. Cette accélération est dans la même direction que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fr-FR" dirty="0"/>
                  <a:t>, et inversement proportionnelle à la masse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dirty="0"/>
                  <a:t> du corps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0" dirty="0"/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fr-FR" b="1" dirty="0"/>
                  <a:t>Troisième loi de Newton </a:t>
                </a:r>
                <a:r>
                  <a:rPr lang="fr-F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(ou principe d’action réaction) </a:t>
                </a:r>
                <a:r>
                  <a:rPr lang="fr-FR" b="1" dirty="0"/>
                  <a:t>:</a:t>
                </a:r>
              </a:p>
              <a:p>
                <a:pPr marL="201168" lvl="1" indent="0" algn="just">
                  <a:buNone/>
                </a:pPr>
                <a:r>
                  <a:rPr lang="fr-FR" dirty="0"/>
                  <a:t>Lorsqu’un premier corps exerce une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sur un second corps, ce dernier exerce simultanément une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sur le premier. Ainsi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sont égales et de direction opposées.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28D4C2-B015-4541-A6A1-C17085B6E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87523"/>
                <a:ext cx="9086955" cy="3981571"/>
              </a:xfrm>
              <a:blipFill>
                <a:blip r:embed="rId2"/>
                <a:stretch>
                  <a:fillRect l="-1610" t="-2297" r="-15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E3EAEA-8109-42AA-9AFD-82721053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017503-648E-4796-9998-0711D9A532C5}"/>
              </a:ext>
            </a:extLst>
          </p:cNvPr>
          <p:cNvSpPr txBox="1"/>
          <p:nvPr/>
        </p:nvSpPr>
        <p:spPr>
          <a:xfrm>
            <a:off x="1097280" y="1254121"/>
            <a:ext cx="44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1.1 Hypothèses et définitions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9BA1B56-687B-4D1D-8401-E8A61D059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45" y="1373233"/>
            <a:ext cx="1819275" cy="2505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5DAA90D-F169-475F-A82E-457AC7BDCD2F}"/>
              </a:ext>
            </a:extLst>
          </p:cNvPr>
          <p:cNvSpPr txBox="1"/>
          <p:nvPr/>
        </p:nvSpPr>
        <p:spPr>
          <a:xfrm>
            <a:off x="10302844" y="3851087"/>
            <a:ext cx="1819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Isaac Newton </a:t>
            </a:r>
          </a:p>
          <a:p>
            <a:pPr algn="ctr"/>
            <a:r>
              <a:rPr lang="fr-FR" sz="1400" dirty="0"/>
              <a:t>1703 - 1727</a:t>
            </a:r>
          </a:p>
        </p:txBody>
      </p:sp>
    </p:spTree>
    <p:extLst>
      <p:ext uri="{BB962C8B-B14F-4D97-AF65-F5344CB8AC3E}">
        <p14:creationId xmlns:p14="http://schemas.microsoft.com/office/powerpoint/2010/main" val="337308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A6AC9-97ED-46A2-82CF-7499AD0B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Équilibre des solides indéformables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61402E-A7E5-47E9-9053-387ABB1F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9BD13F-191D-4D4F-8451-CBCDC6660788}"/>
              </a:ext>
            </a:extLst>
          </p:cNvPr>
          <p:cNvSpPr txBox="1"/>
          <p:nvPr/>
        </p:nvSpPr>
        <p:spPr>
          <a:xfrm>
            <a:off x="1097280" y="1254121"/>
            <a:ext cx="483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1.2 Force, résultante et moment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6D925E-0CA0-44F6-B456-7F3B8B7A0C06}"/>
              </a:ext>
            </a:extLst>
          </p:cNvPr>
          <p:cNvSpPr txBox="1"/>
          <p:nvPr/>
        </p:nvSpPr>
        <p:spPr>
          <a:xfrm>
            <a:off x="1097280" y="1777341"/>
            <a:ext cx="970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Il existe plusieurs types de forces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D2E01A-1A9B-4D38-B6BE-E61AD545D3FF}"/>
              </a:ext>
            </a:extLst>
          </p:cNvPr>
          <p:cNvSpPr txBox="1"/>
          <p:nvPr/>
        </p:nvSpPr>
        <p:spPr>
          <a:xfrm>
            <a:off x="3437002" y="2162453"/>
            <a:ext cx="1896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Forces extérieures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973893-FCAF-4EC8-AB7C-472481E179BF}"/>
              </a:ext>
            </a:extLst>
          </p:cNvPr>
          <p:cNvSpPr txBox="1"/>
          <p:nvPr/>
        </p:nvSpPr>
        <p:spPr>
          <a:xfrm>
            <a:off x="8786145" y="2177258"/>
            <a:ext cx="185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Forces intérieures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A1ECC25-7695-4757-917F-CF89319044F2}"/>
              </a:ext>
            </a:extLst>
          </p:cNvPr>
          <p:cNvSpPr txBox="1"/>
          <p:nvPr/>
        </p:nvSpPr>
        <p:spPr>
          <a:xfrm>
            <a:off x="1097996" y="2931702"/>
            <a:ext cx="173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Force de contact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9ABC865-5EBD-461F-8FA8-B5444A548844}"/>
              </a:ext>
            </a:extLst>
          </p:cNvPr>
          <p:cNvSpPr txBox="1"/>
          <p:nvPr/>
        </p:nvSpPr>
        <p:spPr>
          <a:xfrm>
            <a:off x="3523275" y="2931702"/>
            <a:ext cx="17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Force de surface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67B300-31BD-4A54-AD9D-527E4193F9C3}"/>
              </a:ext>
            </a:extLst>
          </p:cNvPr>
          <p:cNvSpPr txBox="1"/>
          <p:nvPr/>
        </p:nvSpPr>
        <p:spPr>
          <a:xfrm>
            <a:off x="5933294" y="2931702"/>
            <a:ext cx="174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Force volumique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8E0DDBD-2261-4BC1-8FE3-1589EC12A9EF}"/>
              </a:ext>
            </a:extLst>
          </p:cNvPr>
          <p:cNvSpPr txBox="1"/>
          <p:nvPr/>
        </p:nvSpPr>
        <p:spPr>
          <a:xfrm>
            <a:off x="2476098" y="2484093"/>
            <a:ext cx="3818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 s’appliquent sur le solide que l’on étudie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46CFE22-A70E-432C-9BB2-127D60C2D9BA}"/>
              </a:ext>
            </a:extLst>
          </p:cNvPr>
          <p:cNvSpPr txBox="1"/>
          <p:nvPr/>
        </p:nvSpPr>
        <p:spPr>
          <a:xfrm>
            <a:off x="8216663" y="2498898"/>
            <a:ext cx="2995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 assurent la cohésion du solide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9D63F319-E245-4962-AEB4-9C56FFB6E486}"/>
              </a:ext>
            </a:extLst>
          </p:cNvPr>
          <p:cNvGrpSpPr/>
          <p:nvPr/>
        </p:nvGrpSpPr>
        <p:grpSpPr>
          <a:xfrm>
            <a:off x="949071" y="3939494"/>
            <a:ext cx="1822056" cy="2282331"/>
            <a:chOff x="977470" y="3714225"/>
            <a:chExt cx="1822056" cy="2282331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2409FFF0-93D0-44E2-AC48-2DD819C798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46" t="4366" r="3251" b="11751"/>
            <a:stretch/>
          </p:blipFill>
          <p:spPr>
            <a:xfrm>
              <a:off x="1322229" y="3714225"/>
              <a:ext cx="1477297" cy="2250347"/>
            </a:xfrm>
            <a:prstGeom prst="rect">
              <a:avLst/>
            </a:prstGeom>
          </p:spPr>
        </p:pic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FF6B3692-08AA-4AB1-A22F-FF05315F1262}"/>
                </a:ext>
              </a:extLst>
            </p:cNvPr>
            <p:cNvCxnSpPr/>
            <p:nvPr/>
          </p:nvCxnSpPr>
          <p:spPr>
            <a:xfrm flipV="1">
              <a:off x="1485953" y="4811119"/>
              <a:ext cx="343949" cy="10654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F742AE04-6524-4530-9B8F-8DAE573C7F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2739" y="4710451"/>
              <a:ext cx="312838" cy="11660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FE3D90F-97D0-4DD2-859E-750DCE5DF408}"/>
                    </a:ext>
                  </a:extLst>
                </p:cNvPr>
                <p:cNvSpPr txBox="1"/>
                <p:nvPr/>
              </p:nvSpPr>
              <p:spPr>
                <a:xfrm>
                  <a:off x="977470" y="5530216"/>
                  <a:ext cx="503343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FE3D90F-97D0-4DD2-859E-750DCE5DF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470" y="5530216"/>
                  <a:ext cx="503343" cy="402931"/>
                </a:xfrm>
                <a:prstGeom prst="rect">
                  <a:avLst/>
                </a:prstGeom>
                <a:blipFill>
                  <a:blip r:embed="rId3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0305F2AB-B0E3-4710-86B4-1D6B03F1DCE3}"/>
                    </a:ext>
                  </a:extLst>
                </p:cNvPr>
                <p:cNvSpPr txBox="1"/>
                <p:nvPr/>
              </p:nvSpPr>
              <p:spPr>
                <a:xfrm>
                  <a:off x="1967662" y="5564707"/>
                  <a:ext cx="494238" cy="4318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0305F2AB-B0E3-4710-86B4-1D6B03F1D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662" y="5564707"/>
                  <a:ext cx="494238" cy="431849"/>
                </a:xfrm>
                <a:prstGeom prst="rect">
                  <a:avLst/>
                </a:prstGeom>
                <a:blipFill>
                  <a:blip r:embed="rId4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8239CEBC-7F81-49F2-9711-6E9D9E34045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60" y="4094341"/>
            <a:ext cx="1905000" cy="209550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52ABF48F-0E7F-4565-A9BA-2A76BE05228F}"/>
              </a:ext>
            </a:extLst>
          </p:cNvPr>
          <p:cNvSpPr txBox="1"/>
          <p:nvPr/>
        </p:nvSpPr>
        <p:spPr>
          <a:xfrm>
            <a:off x="1113972" y="3283328"/>
            <a:ext cx="170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 : réaction des pieds sur le sol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8382351-B36A-4C8C-A486-E39F71A4F364}"/>
              </a:ext>
            </a:extLst>
          </p:cNvPr>
          <p:cNvSpPr txBox="1"/>
          <p:nvPr/>
        </p:nvSpPr>
        <p:spPr>
          <a:xfrm>
            <a:off x="3531621" y="3283328"/>
            <a:ext cx="170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 : force de pression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6E47E85-A3B4-43D7-97B2-D9815E261897}"/>
              </a:ext>
            </a:extLst>
          </p:cNvPr>
          <p:cNvSpPr txBox="1"/>
          <p:nvPr/>
        </p:nvSpPr>
        <p:spPr>
          <a:xfrm>
            <a:off x="5957616" y="3283328"/>
            <a:ext cx="1707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 : gravité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9E5B613B-777F-4DFD-B550-96CEA881FAE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05" t="38205" r="-5175" b="13"/>
          <a:stretch/>
        </p:blipFill>
        <p:spPr>
          <a:xfrm>
            <a:off x="6294194" y="4094341"/>
            <a:ext cx="1046842" cy="987761"/>
          </a:xfrm>
          <a:prstGeom prst="ellipse">
            <a:avLst/>
          </a:prstGeom>
        </p:spPr>
      </p:pic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2CB8837-92C3-43FF-9C19-293D4DF1A305}"/>
              </a:ext>
            </a:extLst>
          </p:cNvPr>
          <p:cNvCxnSpPr>
            <a:cxnSpLocks/>
          </p:cNvCxnSpPr>
          <p:nvPr/>
        </p:nvCxnSpPr>
        <p:spPr>
          <a:xfrm>
            <a:off x="6823525" y="4615723"/>
            <a:ext cx="0" cy="11742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9A96C566-12B5-4A0B-807A-FD8126573849}"/>
                  </a:ext>
                </a:extLst>
              </p:cNvPr>
              <p:cNvSpPr txBox="1"/>
              <p:nvPr/>
            </p:nvSpPr>
            <p:spPr>
              <a:xfrm>
                <a:off x="6457063" y="5137275"/>
                <a:ext cx="38587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9A96C566-12B5-4A0B-807A-FD8126573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63" y="5137275"/>
                <a:ext cx="385875" cy="4029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168FB0E8-F903-4539-A181-B6774F77363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434" t="12088" r="18992" b="14475"/>
          <a:stretch/>
        </p:blipFill>
        <p:spPr>
          <a:xfrm>
            <a:off x="8165040" y="3811126"/>
            <a:ext cx="3099064" cy="15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0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30" grpId="0"/>
      <p:bldP spid="32" grpId="0"/>
      <p:bldP spid="33" grpId="0"/>
      <p:bldP spid="45" grpId="0"/>
    </p:bld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2106</TotalTime>
  <Words>2026</Words>
  <Application>Microsoft Office PowerPoint</Application>
  <PresentationFormat>Grand écran</PresentationFormat>
  <Paragraphs>468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Rétrospective</vt:lpstr>
      <vt:lpstr>Mécanique </vt:lpstr>
      <vt:lpstr>Introduction</vt:lpstr>
      <vt:lpstr>Domaines d’application</vt:lpstr>
      <vt:lpstr>Objectifs du cours</vt:lpstr>
      <vt:lpstr>Plan du cours</vt:lpstr>
      <vt:lpstr>Plan du cours</vt:lpstr>
      <vt:lpstr>1. Équilibre des solides indéformables</vt:lpstr>
      <vt:lpstr>1. Équilibre des solides indéformables</vt:lpstr>
      <vt:lpstr>1. Équilibre des solides indéformables</vt:lpstr>
      <vt:lpstr>1. Équilibre des solides indéformables</vt:lpstr>
      <vt:lpstr>1. Équilibre des solides indéformables</vt:lpstr>
      <vt:lpstr>1. Équilibre des solides indéformables</vt:lpstr>
      <vt:lpstr>1. Équilibre des solides indéformables</vt:lpstr>
      <vt:lpstr>1. Équilibre des solides indéformables</vt:lpstr>
      <vt:lpstr>1. Équilibre des solides indéformables</vt:lpstr>
      <vt:lpstr>1. Équilibre des solides indéformables</vt:lpstr>
      <vt:lpstr>1. Équilibre des solides indéformables</vt:lpstr>
      <vt:lpstr>1. Équilibre des solides indéformables</vt:lpstr>
      <vt:lpstr>1. Équilibre des solides indéformables</vt:lpstr>
      <vt:lpstr>1. Équilibre des solides indéformables</vt:lpstr>
      <vt:lpstr>1. Équilibre des solides indéformables</vt:lpstr>
      <vt:lpstr>1. Équilibre des solides indéformables</vt:lpstr>
      <vt:lpstr>1. Équilibre des solides indéformables</vt:lpstr>
      <vt:lpstr>1. Équilibre des solides indéformables</vt:lpstr>
      <vt:lpstr>1. Équilibre des solides indéformables</vt:lpstr>
      <vt:lpstr>1. Équilibre des solides indéformables</vt:lpstr>
      <vt:lpstr>1. Équilibre des solides indéformables</vt:lpstr>
      <vt:lpstr>1. Équilibre des solides indéformables</vt:lpstr>
      <vt:lpstr>1. Équilibre des solides indéformables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Mécanique</dc:title>
  <dc:creator>MARSAN Thibault</dc:creator>
  <cp:lastModifiedBy>MARSAN Thibault</cp:lastModifiedBy>
  <cp:revision>135</cp:revision>
  <dcterms:created xsi:type="dcterms:W3CDTF">2022-08-30T13:03:20Z</dcterms:created>
  <dcterms:modified xsi:type="dcterms:W3CDTF">2022-09-20T07:57:30Z</dcterms:modified>
</cp:coreProperties>
</file>