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256" r:id="rId2"/>
    <p:sldId id="312" r:id="rId3"/>
    <p:sldId id="313" r:id="rId4"/>
    <p:sldId id="314" r:id="rId5"/>
    <p:sldId id="315" r:id="rId6"/>
    <p:sldId id="291" r:id="rId7"/>
    <p:sldId id="292" r:id="rId8"/>
    <p:sldId id="293" r:id="rId9"/>
    <p:sldId id="295" r:id="rId10"/>
    <p:sldId id="294" r:id="rId11"/>
    <p:sldId id="296" r:id="rId12"/>
    <p:sldId id="297" r:id="rId13"/>
    <p:sldId id="298" r:id="rId14"/>
    <p:sldId id="299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D582C"/>
    <a:srgbClr val="E48312"/>
    <a:srgbClr val="404040"/>
    <a:srgbClr val="0800FF"/>
    <a:srgbClr val="0000FF"/>
    <a:srgbClr val="6C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8379F-664D-4723-8935-F27367E9C438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663A1-27FA-4945-ACE9-8FFD070AE1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295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2886-32ED-4CE4-A30E-8156E56EE34C}" type="datetime1">
              <a:rPr lang="fr-FR" smtClean="0"/>
              <a:t>27/09/2022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82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51B1-9044-41F5-BC36-5FFD7E03DB8B}" type="datetime1">
              <a:rPr lang="fr-FR" smtClean="0"/>
              <a:t>27/09/2022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88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AB6C5-53CF-4C23-9F77-16ABA83D20D3}" type="datetime1">
              <a:rPr lang="fr-FR" smtClean="0"/>
              <a:t>27/09/2022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901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DC8E-7906-45F4-B314-16A3157CFBA7}" type="datetime1">
              <a:rPr lang="fr-FR" smtClean="0"/>
              <a:t>27/09/2022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77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52241"/>
          </a:xfrm>
        </p:spPr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23113" y="5878698"/>
            <a:ext cx="2472271" cy="365125"/>
          </a:xfrm>
        </p:spPr>
        <p:txBody>
          <a:bodyPr/>
          <a:lstStyle/>
          <a:p>
            <a:fld id="{5294F6C2-433D-4699-BF2F-E4A311FAA2CA}" type="datetime1">
              <a:rPr lang="fr-FR" smtClean="0"/>
              <a:t>27/09/2022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9973" y="6459785"/>
            <a:ext cx="1312025" cy="365125"/>
          </a:xfrm>
        </p:spPr>
        <p:txBody>
          <a:bodyPr/>
          <a:lstStyle/>
          <a:p>
            <a:fld id="{911E237A-49C9-422B-BE65-7FB2429F21FB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73632AF-1233-4053-8F98-319B187E89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99311" cy="54864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B28AD76-4069-405E-9F5B-50DFC1AD98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403" t="6496" r="3176" b="12296"/>
          <a:stretch/>
        </p:blipFill>
        <p:spPr>
          <a:xfrm>
            <a:off x="10879974" y="0"/>
            <a:ext cx="1312025" cy="4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52241"/>
          </a:xfrm>
        </p:spPr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31011"/>
            <a:ext cx="10058400" cy="453808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F6C2-433D-4699-BF2F-E4A311FAA2CA}" type="datetime1">
              <a:rPr lang="fr-FR" smtClean="0"/>
              <a:t>27/09/2022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9975" y="6459785"/>
            <a:ext cx="1312025" cy="365125"/>
          </a:xfrm>
        </p:spPr>
        <p:txBody>
          <a:bodyPr/>
          <a:lstStyle/>
          <a:p>
            <a:fld id="{911E237A-49C9-422B-BE65-7FB2429F2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68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54B4-4EB6-4328-8975-BDAE4ABCFCEF}" type="datetime1">
              <a:rPr lang="fr-FR" smtClean="0"/>
              <a:t>27/09/2022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91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2C3C-AF0A-4648-84A8-2A5A623DF694}" type="datetime1">
              <a:rPr lang="fr-FR" smtClean="0"/>
              <a:t>27/09/2022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6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5699-F2D8-431F-A4C2-42FE12B30E40}" type="datetime1">
              <a:rPr lang="fr-FR" smtClean="0"/>
              <a:t>27/09/2022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34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59B3-9470-47A7-BBC4-8E0C85DA3BD7}" type="datetime1">
              <a:rPr lang="fr-FR" smtClean="0"/>
              <a:t>27/09/2022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77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DCE6-E145-4F7F-84F5-01F2D95CE35A}" type="datetime1">
              <a:rPr lang="fr-FR" smtClean="0"/>
              <a:t>27/09/2022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40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F39D512-B9FD-479C-8FAE-D1F1376422DC}" type="datetime1">
              <a:rPr lang="fr-FR" smtClean="0"/>
              <a:t>27/09/2022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1E237A-49C9-422B-BE65-7FB2429F2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87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605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31011"/>
            <a:ext cx="10058400" cy="453808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EADFA3-1133-45F3-843D-6044C6650473}" type="datetime1">
              <a:rPr lang="fr-FR" smtClean="0"/>
              <a:t>27/09/2022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1E237A-49C9-422B-BE65-7FB2429F21FB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12520" y="1239082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9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5" Type="http://schemas.openxmlformats.org/officeDocument/2006/relationships/image" Target="../media/image120.png"/><Relationship Id="rId10" Type="http://schemas.openxmlformats.org/officeDocument/2006/relationships/image" Target="../media/image125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33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12" Type="http://schemas.openxmlformats.org/officeDocument/2006/relationships/image" Target="../media/image132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1" Type="http://schemas.openxmlformats.org/officeDocument/2006/relationships/image" Target="../media/image131.png"/><Relationship Id="rId5" Type="http://schemas.openxmlformats.org/officeDocument/2006/relationships/image" Target="../media/image127.png"/><Relationship Id="rId10" Type="http://schemas.openxmlformats.org/officeDocument/2006/relationships/image" Target="../media/image130.png"/><Relationship Id="rId4" Type="http://schemas.openxmlformats.org/officeDocument/2006/relationships/image" Target="../media/image121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1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0.png"/><Relationship Id="rId3" Type="http://schemas.openxmlformats.org/officeDocument/2006/relationships/image" Target="../media/image66.png"/><Relationship Id="rId7" Type="http://schemas.openxmlformats.org/officeDocument/2006/relationships/image" Target="../media/image10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Relationship Id="rId9" Type="http://schemas.openxmlformats.org/officeDocument/2006/relationships/image" Target="../media/image12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10" Type="http://schemas.openxmlformats.org/officeDocument/2006/relationships/image" Target="../media/image23.png"/><Relationship Id="rId4" Type="http://schemas.openxmlformats.org/officeDocument/2006/relationships/image" Target="../media/image170.png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5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3.png"/><Relationship Id="rId4" Type="http://schemas.openxmlformats.org/officeDocument/2006/relationships/image" Target="../media/image46.png"/><Relationship Id="rId9" Type="http://schemas.openxmlformats.org/officeDocument/2006/relationships/image" Target="../media/image4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7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62.png"/><Relationship Id="rId5" Type="http://schemas.openxmlformats.org/officeDocument/2006/relationships/image" Target="../media/image27.png"/><Relationship Id="rId10" Type="http://schemas.openxmlformats.org/officeDocument/2006/relationships/image" Target="../media/image61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E031E8-5211-4D46-8BF1-9E8AADCBD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758952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Mécanique</a:t>
            </a:r>
            <a:br>
              <a:rPr lang="fr-FR" dirty="0"/>
            </a:b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BEE771B-6B5B-4976-9EBC-4FEFFFBEC40D}"/>
              </a:ext>
            </a:extLst>
          </p:cNvPr>
          <p:cNvSpPr txBox="1"/>
          <p:nvPr/>
        </p:nvSpPr>
        <p:spPr>
          <a:xfrm>
            <a:off x="4872973" y="4820859"/>
            <a:ext cx="2446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Thibault Marsan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thibault.marsan@laas.fr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DA9C5E2-DAE3-492E-8291-E4C751F31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85145" cy="101916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F43BEA7-36B9-49A7-B301-D02E933124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403" t="6496" r="3176" b="12296"/>
          <a:stretch/>
        </p:blipFill>
        <p:spPr>
          <a:xfrm>
            <a:off x="8992420" y="-1"/>
            <a:ext cx="3216358" cy="101916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A186B00-819E-478E-B67C-32ECA3873A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5" t="1459" r="6416" b="2032"/>
          <a:stretch/>
        </p:blipFill>
        <p:spPr>
          <a:xfrm>
            <a:off x="989900" y="4350511"/>
            <a:ext cx="2515299" cy="198700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935E89F-2048-4697-8BD0-909220BCEA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5" t="1459" r="6416" b="2032"/>
          <a:stretch/>
        </p:blipFill>
        <p:spPr>
          <a:xfrm>
            <a:off x="9181400" y="4354500"/>
            <a:ext cx="2515299" cy="19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DBAFF-0C73-4507-B107-35591D4B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Rappels mathématiques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9AEC1B-DBB5-4AD4-B19E-C8A0CDDA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10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76E6F54-4DBD-48E2-A5D6-2E42EBF43E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777341"/>
                <a:ext cx="4877393" cy="1010248"/>
              </a:xfrm>
            </p:spPr>
            <p:txBody>
              <a:bodyPr>
                <a:norm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fr-FR" dirty="0"/>
                  <a:t>Dans un repère orthonormé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 dirty="0" err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i="1" dirty="0" err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fr-FR" i="1" dirty="0" err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  <m:r>
                      <a:rPr lang="fr-F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, un vecteur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fr-FR" dirty="0"/>
                  <a:t> se décompose comme suit :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76E6F54-4DBD-48E2-A5D6-2E42EBF43E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777341"/>
                <a:ext cx="4877393" cy="1010248"/>
              </a:xfrm>
              <a:blipFill>
                <a:blip r:embed="rId2"/>
                <a:stretch>
                  <a:fillRect l="-3000" t="-5455" r="-31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ZoneTexte 21">
            <a:extLst>
              <a:ext uri="{FF2B5EF4-FFF2-40B4-BE49-F238E27FC236}">
                <a16:creationId xmlns:a16="http://schemas.microsoft.com/office/drawing/2014/main" id="{2CAAFACD-7706-4F0C-803B-F3A6DF89064F}"/>
              </a:ext>
            </a:extLst>
          </p:cNvPr>
          <p:cNvSpPr txBox="1"/>
          <p:nvPr/>
        </p:nvSpPr>
        <p:spPr>
          <a:xfrm>
            <a:off x="1097280" y="1254121"/>
            <a:ext cx="6449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2.1 Projections et composantes de vecteurs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2">
                <a:extLst>
                  <a:ext uri="{FF2B5EF4-FFF2-40B4-BE49-F238E27FC236}">
                    <a16:creationId xmlns:a16="http://schemas.microsoft.com/office/drawing/2014/main" id="{E5B52EBD-2BBA-42D0-B332-998275A61C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69152" y="2939606"/>
                <a:ext cx="3847583" cy="52322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  <a:p>
                <a:pPr marL="0" indent="0" algn="just">
                  <a:buNone/>
                </a:pPr>
                <a:endParaRPr lang="fr-FR" dirty="0"/>
              </a:p>
              <a:p>
                <a:pPr marL="0" indent="0" algn="just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7" name="Espace réservé du contenu 2">
                <a:extLst>
                  <a:ext uri="{FF2B5EF4-FFF2-40B4-BE49-F238E27FC236}">
                    <a16:creationId xmlns:a16="http://schemas.microsoft.com/office/drawing/2014/main" id="{E5B52EBD-2BBA-42D0-B332-998275A61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152" y="2939606"/>
                <a:ext cx="3847583" cy="523220"/>
              </a:xfrm>
              <a:prstGeom prst="rect">
                <a:avLst/>
              </a:prstGeom>
              <a:blipFill>
                <a:blip r:embed="rId3"/>
                <a:stretch>
                  <a:fillRect t="-209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e 37">
            <a:extLst>
              <a:ext uri="{FF2B5EF4-FFF2-40B4-BE49-F238E27FC236}">
                <a16:creationId xmlns:a16="http://schemas.microsoft.com/office/drawing/2014/main" id="{882455B7-BBF8-45FF-BA1F-4E58F5EF9519}"/>
              </a:ext>
            </a:extLst>
          </p:cNvPr>
          <p:cNvGrpSpPr/>
          <p:nvPr/>
        </p:nvGrpSpPr>
        <p:grpSpPr>
          <a:xfrm>
            <a:off x="7835526" y="1384916"/>
            <a:ext cx="3556455" cy="3227942"/>
            <a:chOff x="7835526" y="1384916"/>
            <a:chExt cx="3556455" cy="3227942"/>
          </a:xfrm>
        </p:grpSpPr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75CAEEFC-71A8-4EFC-B321-FB2678D2D452}"/>
                </a:ext>
              </a:extLst>
            </p:cNvPr>
            <p:cNvCxnSpPr/>
            <p:nvPr/>
          </p:nvCxnSpPr>
          <p:spPr>
            <a:xfrm>
              <a:off x="8293600" y="4243526"/>
              <a:ext cx="28586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BBBB9AA4-201B-4FEE-A9C3-B4A6AA32DC9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875029" y="2814221"/>
              <a:ext cx="28586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8EE4C10-476F-4E88-AA85-53701E3F049C}"/>
                    </a:ext>
                  </a:extLst>
                </p:cNvPr>
                <p:cNvSpPr/>
                <p:nvPr/>
              </p:nvSpPr>
              <p:spPr>
                <a:xfrm>
                  <a:off x="10933907" y="4243526"/>
                  <a:ext cx="458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8EE4C10-476F-4E88-AA85-53701E3F04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3907" y="4243526"/>
                  <a:ext cx="45807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F1EC3F5-A88F-412F-A820-94E74B3CF881}"/>
                    </a:ext>
                  </a:extLst>
                </p:cNvPr>
                <p:cNvSpPr/>
                <p:nvPr/>
              </p:nvSpPr>
              <p:spPr>
                <a:xfrm>
                  <a:off x="7835526" y="1384916"/>
                  <a:ext cx="465705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F1EC3F5-A88F-412F-A820-94E74B3CF8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5526" y="1384916"/>
                  <a:ext cx="465705" cy="391261"/>
                </a:xfrm>
                <a:prstGeom prst="rect">
                  <a:avLst/>
                </a:prstGeom>
                <a:blipFill>
                  <a:blip r:embed="rId5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E1975109-2AB0-4E9D-88C4-5B1EED769418}"/>
              </a:ext>
            </a:extLst>
          </p:cNvPr>
          <p:cNvGrpSpPr/>
          <p:nvPr/>
        </p:nvGrpSpPr>
        <p:grpSpPr>
          <a:xfrm>
            <a:off x="8301231" y="2282465"/>
            <a:ext cx="2869344" cy="1961062"/>
            <a:chOff x="8301231" y="2282465"/>
            <a:chExt cx="2869344" cy="19610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2D86B56-2F4A-4B1E-BF67-ABACFD0E1CB2}"/>
                    </a:ext>
                  </a:extLst>
                </p:cNvPr>
                <p:cNvSpPr/>
                <p:nvPr/>
              </p:nvSpPr>
              <p:spPr>
                <a:xfrm>
                  <a:off x="10782905" y="2282465"/>
                  <a:ext cx="387670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2D86B56-2F4A-4B1E-BF67-ABACFD0E1C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2905" y="2282465"/>
                  <a:ext cx="387670" cy="402931"/>
                </a:xfrm>
                <a:prstGeom prst="rect">
                  <a:avLst/>
                </a:prstGeom>
                <a:blipFill>
                  <a:blip r:embed="rId6"/>
                  <a:stretch>
                    <a:fillRect t="-22388" r="-3174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FAEE8337-23EB-4310-933F-42D9AA407F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1231" y="2637832"/>
              <a:ext cx="2555607" cy="160569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224CE5E6-9789-4C0B-8063-6909C8358EE3}"/>
              </a:ext>
            </a:extLst>
          </p:cNvPr>
          <p:cNvGrpSpPr/>
          <p:nvPr/>
        </p:nvGrpSpPr>
        <p:grpSpPr>
          <a:xfrm>
            <a:off x="8294389" y="2148396"/>
            <a:ext cx="2563819" cy="2530136"/>
            <a:chOff x="8294389" y="2148396"/>
            <a:chExt cx="2563819" cy="2530136"/>
          </a:xfrm>
        </p:grpSpPr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A163F55A-9445-4D17-BB76-7D54E08CE8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8208" y="2148396"/>
              <a:ext cx="0" cy="253013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15F6258C-B986-45CF-BD51-60C13EADFD99}"/>
                </a:ext>
              </a:extLst>
            </p:cNvPr>
            <p:cNvCxnSpPr>
              <a:cxnSpLocks/>
            </p:cNvCxnSpPr>
            <p:nvPr/>
          </p:nvCxnSpPr>
          <p:spPr>
            <a:xfrm>
              <a:off x="8294389" y="4243525"/>
              <a:ext cx="2562449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550A1E4-0089-4ACB-B226-301D510956E3}"/>
                    </a:ext>
                  </a:extLst>
                </p:cNvPr>
                <p:cNvSpPr/>
                <p:nvPr/>
              </p:nvSpPr>
              <p:spPr>
                <a:xfrm>
                  <a:off x="9352414" y="3864377"/>
                  <a:ext cx="446981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550A1E4-0089-4ACB-B226-301D510956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2414" y="3864377"/>
                  <a:ext cx="446981" cy="4029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033A435D-8C78-4A6B-828F-28808B5677EB}"/>
              </a:ext>
            </a:extLst>
          </p:cNvPr>
          <p:cNvGrpSpPr/>
          <p:nvPr/>
        </p:nvGrpSpPr>
        <p:grpSpPr>
          <a:xfrm>
            <a:off x="7852587" y="2637832"/>
            <a:ext cx="3310357" cy="1605693"/>
            <a:chOff x="7852587" y="2637832"/>
            <a:chExt cx="3310357" cy="1605693"/>
          </a:xfrm>
        </p:grpSpPr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1A71124F-A696-4434-A761-DC987A5241AA}"/>
                </a:ext>
              </a:extLst>
            </p:cNvPr>
            <p:cNvCxnSpPr>
              <a:cxnSpLocks/>
            </p:cNvCxnSpPr>
            <p:nvPr/>
          </p:nvCxnSpPr>
          <p:spPr>
            <a:xfrm>
              <a:off x="7852587" y="2637832"/>
              <a:ext cx="33103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BB4CCECC-7D52-4F31-A3E2-3AC34FD003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2676" y="2637832"/>
              <a:ext cx="0" cy="160569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5CFA70D-1A1B-455F-A476-584D6E4710D5}"/>
                    </a:ext>
                  </a:extLst>
                </p:cNvPr>
                <p:cNvSpPr/>
                <p:nvPr/>
              </p:nvSpPr>
              <p:spPr>
                <a:xfrm>
                  <a:off x="8215006" y="3161240"/>
                  <a:ext cx="454612" cy="43120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5CFA70D-1A1B-455F-A476-584D6E4710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5006" y="3161240"/>
                  <a:ext cx="454612" cy="431208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707F0F1A-55B8-4D1F-B95F-F63CD2A7AA99}"/>
              </a:ext>
            </a:extLst>
          </p:cNvPr>
          <p:cNvGrpSpPr/>
          <p:nvPr/>
        </p:nvGrpSpPr>
        <p:grpSpPr>
          <a:xfrm>
            <a:off x="7797081" y="2650317"/>
            <a:ext cx="483977" cy="1605685"/>
            <a:chOff x="7797081" y="2650317"/>
            <a:chExt cx="483977" cy="1605685"/>
          </a:xfrm>
        </p:grpSpPr>
        <p:sp>
          <p:nvSpPr>
            <p:cNvPr id="31" name="Accolade ouvrante 30">
              <a:extLst>
                <a:ext uri="{FF2B5EF4-FFF2-40B4-BE49-F238E27FC236}">
                  <a16:creationId xmlns:a16="http://schemas.microsoft.com/office/drawing/2014/main" id="{8B7B7CDC-97AE-4300-B8C1-4AEF6FB77077}"/>
                </a:ext>
              </a:extLst>
            </p:cNvPr>
            <p:cNvSpPr/>
            <p:nvPr/>
          </p:nvSpPr>
          <p:spPr>
            <a:xfrm>
              <a:off x="8101816" y="2650317"/>
              <a:ext cx="179242" cy="160568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6D0DAAA4-BE3E-40EF-AFD3-165954D1A38C}"/>
                    </a:ext>
                  </a:extLst>
                </p:cNvPr>
                <p:cNvSpPr txBox="1"/>
                <p:nvPr/>
              </p:nvSpPr>
              <p:spPr>
                <a:xfrm>
                  <a:off x="7797081" y="3264000"/>
                  <a:ext cx="269946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6D0DAAA4-BE3E-40EF-AFD3-165954D1A3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081" y="3264000"/>
                  <a:ext cx="269946" cy="298928"/>
                </a:xfrm>
                <a:prstGeom prst="rect">
                  <a:avLst/>
                </a:prstGeom>
                <a:blipFill>
                  <a:blip r:embed="rId9"/>
                  <a:stretch>
                    <a:fillRect l="-18182" r="-11364" b="-2040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5556AA40-ABE3-441C-BC08-44B89A6BEF2C}"/>
              </a:ext>
            </a:extLst>
          </p:cNvPr>
          <p:cNvGrpSpPr/>
          <p:nvPr/>
        </p:nvGrpSpPr>
        <p:grpSpPr>
          <a:xfrm>
            <a:off x="8291522" y="4261682"/>
            <a:ext cx="2563924" cy="488527"/>
            <a:chOff x="8291522" y="4261682"/>
            <a:chExt cx="2563924" cy="488527"/>
          </a:xfrm>
        </p:grpSpPr>
        <p:sp>
          <p:nvSpPr>
            <p:cNvPr id="33" name="Accolade ouvrante 32">
              <a:extLst>
                <a:ext uri="{FF2B5EF4-FFF2-40B4-BE49-F238E27FC236}">
                  <a16:creationId xmlns:a16="http://schemas.microsoft.com/office/drawing/2014/main" id="{B20FB6ED-D407-493A-9463-FF2CA2683B81}"/>
                </a:ext>
              </a:extLst>
            </p:cNvPr>
            <p:cNvSpPr/>
            <p:nvPr/>
          </p:nvSpPr>
          <p:spPr>
            <a:xfrm rot="16200000">
              <a:off x="9483863" y="3069341"/>
              <a:ext cx="179242" cy="256392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34884BD6-262B-458C-A7C2-7563980946E0}"/>
                    </a:ext>
                  </a:extLst>
                </p:cNvPr>
                <p:cNvSpPr txBox="1"/>
                <p:nvPr/>
              </p:nvSpPr>
              <p:spPr>
                <a:xfrm>
                  <a:off x="9446299" y="4473210"/>
                  <a:ext cx="2623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34884BD6-262B-458C-A7C2-7563980946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6299" y="4473210"/>
                  <a:ext cx="262316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3256" r="-2326" b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Espace réservé du contenu 2">
                <a:extLst>
                  <a:ext uri="{FF2B5EF4-FFF2-40B4-BE49-F238E27FC236}">
                    <a16:creationId xmlns:a16="http://schemas.microsoft.com/office/drawing/2014/main" id="{455A6E8E-ECB9-4503-851A-7F05DC5DBB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0467" y="4064583"/>
                <a:ext cx="6536013" cy="182131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fr-FR" sz="2400" b="1" dirty="0">
                    <a:solidFill>
                      <a:schemeClr val="accent2"/>
                    </a:solidFill>
                  </a:rPr>
                  <a:t>Calcul des composantes </a:t>
                </a:r>
                <a:r>
                  <a:rPr lang="fr-FR" sz="2400" dirty="0"/>
                  <a:t>avec le produit scalaire :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fr-FR" dirty="0"/>
                  <a:t>Nous avons directement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fr-FR" i="1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  <a:p>
                <a:pPr marL="0" indent="0" algn="just">
                  <a:buNone/>
                </a:pPr>
                <a:endParaRPr lang="fr-FR" b="0" dirty="0"/>
              </a:p>
              <a:p>
                <a:pPr marL="0" indent="0" algn="just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5" name="Espace réservé du contenu 2">
                <a:extLst>
                  <a:ext uri="{FF2B5EF4-FFF2-40B4-BE49-F238E27FC236}">
                    <a16:creationId xmlns:a16="http://schemas.microsoft.com/office/drawing/2014/main" id="{455A6E8E-ECB9-4503-851A-7F05DC5DB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67" y="4064583"/>
                <a:ext cx="6536013" cy="1821312"/>
              </a:xfrm>
              <a:prstGeom prst="rect">
                <a:avLst/>
              </a:prstGeom>
              <a:blipFill>
                <a:blip r:embed="rId11"/>
                <a:stretch>
                  <a:fillRect l="-2892" t="-46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10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DBAFF-0C73-4507-B107-35591D4B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Rappels mathématiques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9AEC1B-DBB5-4AD4-B19E-C8A0CDDA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11</a:t>
            </a:fld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CAAFACD-7706-4F0C-803B-F3A6DF89064F}"/>
              </a:ext>
            </a:extLst>
          </p:cNvPr>
          <p:cNvSpPr txBox="1"/>
          <p:nvPr/>
        </p:nvSpPr>
        <p:spPr>
          <a:xfrm>
            <a:off x="1097280" y="1254121"/>
            <a:ext cx="6449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2.1 Projections et composantes de vecteurs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882455B7-BBF8-45FF-BA1F-4E58F5EF9519}"/>
              </a:ext>
            </a:extLst>
          </p:cNvPr>
          <p:cNvGrpSpPr/>
          <p:nvPr/>
        </p:nvGrpSpPr>
        <p:grpSpPr>
          <a:xfrm>
            <a:off x="7835526" y="1384916"/>
            <a:ext cx="3556455" cy="3227942"/>
            <a:chOff x="7835526" y="1384916"/>
            <a:chExt cx="3556455" cy="3227942"/>
          </a:xfrm>
        </p:grpSpPr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75CAEEFC-71A8-4EFC-B321-FB2678D2D452}"/>
                </a:ext>
              </a:extLst>
            </p:cNvPr>
            <p:cNvCxnSpPr/>
            <p:nvPr/>
          </p:nvCxnSpPr>
          <p:spPr>
            <a:xfrm>
              <a:off x="8293600" y="4243526"/>
              <a:ext cx="28586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BBBB9AA4-201B-4FEE-A9C3-B4A6AA32DC9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875029" y="2814221"/>
              <a:ext cx="28586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8EE4C10-476F-4E88-AA85-53701E3F049C}"/>
                    </a:ext>
                  </a:extLst>
                </p:cNvPr>
                <p:cNvSpPr/>
                <p:nvPr/>
              </p:nvSpPr>
              <p:spPr>
                <a:xfrm>
                  <a:off x="10933907" y="4243526"/>
                  <a:ext cx="458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8EE4C10-476F-4E88-AA85-53701E3F04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3907" y="4243526"/>
                  <a:ext cx="45807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F1EC3F5-A88F-412F-A820-94E74B3CF881}"/>
                    </a:ext>
                  </a:extLst>
                </p:cNvPr>
                <p:cNvSpPr/>
                <p:nvPr/>
              </p:nvSpPr>
              <p:spPr>
                <a:xfrm>
                  <a:off x="7835526" y="1384916"/>
                  <a:ext cx="465705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F1EC3F5-A88F-412F-A820-94E74B3CF8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5526" y="1384916"/>
                  <a:ext cx="465705" cy="391261"/>
                </a:xfrm>
                <a:prstGeom prst="rect">
                  <a:avLst/>
                </a:prstGeom>
                <a:blipFill>
                  <a:blip r:embed="rId3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E1975109-2AB0-4E9D-88C4-5B1EED769418}"/>
              </a:ext>
            </a:extLst>
          </p:cNvPr>
          <p:cNvGrpSpPr/>
          <p:nvPr/>
        </p:nvGrpSpPr>
        <p:grpSpPr>
          <a:xfrm>
            <a:off x="8301231" y="2282465"/>
            <a:ext cx="2869344" cy="1961062"/>
            <a:chOff x="8301231" y="2282465"/>
            <a:chExt cx="2869344" cy="19610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2D86B56-2F4A-4B1E-BF67-ABACFD0E1CB2}"/>
                    </a:ext>
                  </a:extLst>
                </p:cNvPr>
                <p:cNvSpPr/>
                <p:nvPr/>
              </p:nvSpPr>
              <p:spPr>
                <a:xfrm>
                  <a:off x="10782905" y="2282465"/>
                  <a:ext cx="387670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2D86B56-2F4A-4B1E-BF67-ABACFD0E1C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2905" y="2282465"/>
                  <a:ext cx="387670" cy="402931"/>
                </a:xfrm>
                <a:prstGeom prst="rect">
                  <a:avLst/>
                </a:prstGeom>
                <a:blipFill>
                  <a:blip r:embed="rId4"/>
                  <a:stretch>
                    <a:fillRect t="-22388" r="-3174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FAEE8337-23EB-4310-933F-42D9AA407F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1231" y="2637832"/>
              <a:ext cx="2555607" cy="160569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224CE5E6-9789-4C0B-8063-6909C8358EE3}"/>
              </a:ext>
            </a:extLst>
          </p:cNvPr>
          <p:cNvGrpSpPr/>
          <p:nvPr/>
        </p:nvGrpSpPr>
        <p:grpSpPr>
          <a:xfrm>
            <a:off x="8294389" y="2148396"/>
            <a:ext cx="2563819" cy="2530136"/>
            <a:chOff x="8294389" y="2148396"/>
            <a:chExt cx="2563819" cy="2530136"/>
          </a:xfrm>
        </p:grpSpPr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A163F55A-9445-4D17-BB76-7D54E08CE8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8208" y="2148396"/>
              <a:ext cx="0" cy="253013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15F6258C-B986-45CF-BD51-60C13EADFD99}"/>
                </a:ext>
              </a:extLst>
            </p:cNvPr>
            <p:cNvCxnSpPr>
              <a:cxnSpLocks/>
            </p:cNvCxnSpPr>
            <p:nvPr/>
          </p:nvCxnSpPr>
          <p:spPr>
            <a:xfrm>
              <a:off x="8294389" y="4243525"/>
              <a:ext cx="2562449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550A1E4-0089-4ACB-B226-301D510956E3}"/>
                    </a:ext>
                  </a:extLst>
                </p:cNvPr>
                <p:cNvSpPr/>
                <p:nvPr/>
              </p:nvSpPr>
              <p:spPr>
                <a:xfrm>
                  <a:off x="10220660" y="3831516"/>
                  <a:ext cx="446981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550A1E4-0089-4ACB-B226-301D510956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0660" y="3831516"/>
                  <a:ext cx="446981" cy="4029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033A435D-8C78-4A6B-828F-28808B5677EB}"/>
              </a:ext>
            </a:extLst>
          </p:cNvPr>
          <p:cNvGrpSpPr/>
          <p:nvPr/>
        </p:nvGrpSpPr>
        <p:grpSpPr>
          <a:xfrm>
            <a:off x="7852587" y="2637832"/>
            <a:ext cx="3310357" cy="1605693"/>
            <a:chOff x="7852587" y="2637832"/>
            <a:chExt cx="3310357" cy="1605693"/>
          </a:xfrm>
        </p:grpSpPr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1A71124F-A696-4434-A761-DC987A5241AA}"/>
                </a:ext>
              </a:extLst>
            </p:cNvPr>
            <p:cNvCxnSpPr>
              <a:cxnSpLocks/>
            </p:cNvCxnSpPr>
            <p:nvPr/>
          </p:nvCxnSpPr>
          <p:spPr>
            <a:xfrm>
              <a:off x="7852587" y="2637832"/>
              <a:ext cx="33103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BB4CCECC-7D52-4F31-A3E2-3AC34FD003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2676" y="2637832"/>
              <a:ext cx="0" cy="160569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5CFA70D-1A1B-455F-A476-584D6E4710D5}"/>
                    </a:ext>
                  </a:extLst>
                </p:cNvPr>
                <p:cNvSpPr/>
                <p:nvPr/>
              </p:nvSpPr>
              <p:spPr>
                <a:xfrm>
                  <a:off x="8250443" y="2724249"/>
                  <a:ext cx="454612" cy="43120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5CFA70D-1A1B-455F-A476-584D6E4710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0443" y="2724249"/>
                  <a:ext cx="454612" cy="431208"/>
                </a:xfrm>
                <a:prstGeom prst="rect">
                  <a:avLst/>
                </a:prstGeom>
                <a:blipFill>
                  <a:blip r:embed="rId6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707F0F1A-55B8-4D1F-B95F-F63CD2A7AA99}"/>
              </a:ext>
            </a:extLst>
          </p:cNvPr>
          <p:cNvGrpSpPr/>
          <p:nvPr/>
        </p:nvGrpSpPr>
        <p:grpSpPr>
          <a:xfrm>
            <a:off x="7797081" y="2650317"/>
            <a:ext cx="483977" cy="1605685"/>
            <a:chOff x="7797081" y="2650317"/>
            <a:chExt cx="483977" cy="1605685"/>
          </a:xfrm>
        </p:grpSpPr>
        <p:sp>
          <p:nvSpPr>
            <p:cNvPr id="31" name="Accolade ouvrante 30">
              <a:extLst>
                <a:ext uri="{FF2B5EF4-FFF2-40B4-BE49-F238E27FC236}">
                  <a16:creationId xmlns:a16="http://schemas.microsoft.com/office/drawing/2014/main" id="{8B7B7CDC-97AE-4300-B8C1-4AEF6FB77077}"/>
                </a:ext>
              </a:extLst>
            </p:cNvPr>
            <p:cNvSpPr/>
            <p:nvPr/>
          </p:nvSpPr>
          <p:spPr>
            <a:xfrm>
              <a:off x="8101816" y="2650317"/>
              <a:ext cx="179242" cy="160568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6D0DAAA4-BE3E-40EF-AFD3-165954D1A38C}"/>
                    </a:ext>
                  </a:extLst>
                </p:cNvPr>
                <p:cNvSpPr txBox="1"/>
                <p:nvPr/>
              </p:nvSpPr>
              <p:spPr>
                <a:xfrm>
                  <a:off x="7797081" y="3264000"/>
                  <a:ext cx="269946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6D0DAAA4-BE3E-40EF-AFD3-165954D1A3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081" y="3264000"/>
                  <a:ext cx="269946" cy="298928"/>
                </a:xfrm>
                <a:prstGeom prst="rect">
                  <a:avLst/>
                </a:prstGeom>
                <a:blipFill>
                  <a:blip r:embed="rId7"/>
                  <a:stretch>
                    <a:fillRect l="-18182" r="-11364" b="-2040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5556AA40-ABE3-441C-BC08-44B89A6BEF2C}"/>
              </a:ext>
            </a:extLst>
          </p:cNvPr>
          <p:cNvGrpSpPr/>
          <p:nvPr/>
        </p:nvGrpSpPr>
        <p:grpSpPr>
          <a:xfrm>
            <a:off x="8291522" y="4261682"/>
            <a:ext cx="2563924" cy="488527"/>
            <a:chOff x="8291522" y="4261682"/>
            <a:chExt cx="2563924" cy="488527"/>
          </a:xfrm>
        </p:grpSpPr>
        <p:sp>
          <p:nvSpPr>
            <p:cNvPr id="33" name="Accolade ouvrante 32">
              <a:extLst>
                <a:ext uri="{FF2B5EF4-FFF2-40B4-BE49-F238E27FC236}">
                  <a16:creationId xmlns:a16="http://schemas.microsoft.com/office/drawing/2014/main" id="{B20FB6ED-D407-493A-9463-FF2CA2683B81}"/>
                </a:ext>
              </a:extLst>
            </p:cNvPr>
            <p:cNvSpPr/>
            <p:nvPr/>
          </p:nvSpPr>
          <p:spPr>
            <a:xfrm rot="16200000">
              <a:off x="9483863" y="3069341"/>
              <a:ext cx="179242" cy="256392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34884BD6-262B-458C-A7C2-7563980946E0}"/>
                    </a:ext>
                  </a:extLst>
                </p:cNvPr>
                <p:cNvSpPr txBox="1"/>
                <p:nvPr/>
              </p:nvSpPr>
              <p:spPr>
                <a:xfrm>
                  <a:off x="9446299" y="4473210"/>
                  <a:ext cx="2623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34884BD6-262B-458C-A7C2-7563980946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6299" y="4473210"/>
                  <a:ext cx="26231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3256" r="-2326" b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Espace réservé du contenu 2">
                <a:extLst>
                  <a:ext uri="{FF2B5EF4-FFF2-40B4-BE49-F238E27FC236}">
                    <a16:creationId xmlns:a16="http://schemas.microsoft.com/office/drawing/2014/main" id="{455A6E8E-ECB9-4503-851A-7F05DC5DBB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0467" y="1774143"/>
                <a:ext cx="6536013" cy="1286763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fr-FR" sz="2400" b="1" dirty="0">
                    <a:solidFill>
                      <a:schemeClr val="accent2"/>
                    </a:solidFill>
                  </a:rPr>
                  <a:t>Calcul des composantes </a:t>
                </a:r>
                <a:r>
                  <a:rPr lang="fr-FR" sz="2400" dirty="0"/>
                  <a:t>avec les angles: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fr-FR" sz="1800" dirty="0"/>
                  <a:t>Nous avons 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</m:d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fr-F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.</m:t>
                      </m:r>
                      <m:func>
                        <m:func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Espace réservé du contenu 2">
                <a:extLst>
                  <a:ext uri="{FF2B5EF4-FFF2-40B4-BE49-F238E27FC236}">
                    <a16:creationId xmlns:a16="http://schemas.microsoft.com/office/drawing/2014/main" id="{455A6E8E-ECB9-4503-851A-7F05DC5DB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67" y="1774143"/>
                <a:ext cx="6536013" cy="1286763"/>
              </a:xfrm>
              <a:prstGeom prst="rect">
                <a:avLst/>
              </a:prstGeom>
              <a:blipFill>
                <a:blip r:embed="rId9"/>
                <a:stretch>
                  <a:fillRect l="-2892" t="-66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8EC08F3F-32A4-443E-8CD9-96273D8699FE}"/>
              </a:ext>
            </a:extLst>
          </p:cNvPr>
          <p:cNvGrpSpPr/>
          <p:nvPr/>
        </p:nvGrpSpPr>
        <p:grpSpPr>
          <a:xfrm>
            <a:off x="7506655" y="3408575"/>
            <a:ext cx="1967002" cy="1669003"/>
            <a:chOff x="7506655" y="3408575"/>
            <a:chExt cx="1967002" cy="1669003"/>
          </a:xfrm>
        </p:grpSpPr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3F6CF277-D582-4BEB-956F-A95FF26F3748}"/>
                </a:ext>
              </a:extLst>
            </p:cNvPr>
            <p:cNvSpPr/>
            <p:nvPr/>
          </p:nvSpPr>
          <p:spPr>
            <a:xfrm>
              <a:off x="7506655" y="3408575"/>
              <a:ext cx="1766642" cy="1669003"/>
            </a:xfrm>
            <a:prstGeom prst="arc">
              <a:avLst>
                <a:gd name="adj1" fmla="val 19475589"/>
                <a:gd name="adj2" fmla="val 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F7EDA1EB-D88F-495E-9BF4-B83C5D57D867}"/>
                    </a:ext>
                  </a:extLst>
                </p:cNvPr>
                <p:cNvSpPr txBox="1"/>
                <p:nvPr/>
              </p:nvSpPr>
              <p:spPr>
                <a:xfrm>
                  <a:off x="9284183" y="3828026"/>
                  <a:ext cx="189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F7EDA1EB-D88F-495E-9BF4-B83C5D57D8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4183" y="3828026"/>
                  <a:ext cx="18947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2258" r="-2258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F311EE3-82B2-4F10-BE61-CEA7A42A2B72}"/>
                  </a:ext>
                </a:extLst>
              </p:cNvPr>
              <p:cNvSpPr/>
              <p:nvPr/>
            </p:nvSpPr>
            <p:spPr>
              <a:xfrm>
                <a:off x="934769" y="3013283"/>
                <a:ext cx="5161231" cy="32072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fr-FR" dirty="0"/>
                  <a:t>Or, nous avons défini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comme l’angle entre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dirty="0"/>
                  <a:t>, et nous savons que :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fr-FR" dirty="0"/>
                  <a:t> et que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fr-FR" dirty="0"/>
              </a:p>
              <a:p>
                <a:pPr marL="285750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fr-FR" dirty="0"/>
                  <a:t> D’où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fr-FR" dirty="0"/>
              </a:p>
              <a:p>
                <a:pPr algn="ctr"/>
                <a:endParaRPr lang="fr-FR" dirty="0"/>
              </a:p>
              <a:p>
                <a:pPr marL="285750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fr-FR" dirty="0"/>
                  <a:t>De même :</a:t>
                </a:r>
              </a:p>
              <a:p>
                <a:pPr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fr-FR" i="1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.</m:t>
                      </m:r>
                      <m:func>
                        <m:func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func>
                    </m:oMath>
                  </m:oMathPara>
                </a14:m>
                <a:endParaRPr lang="fr-FR" dirty="0"/>
              </a:p>
              <a:p>
                <a:pPr marL="285750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fr-FR" dirty="0"/>
                  <a:t>Soit : </a:t>
                </a:r>
              </a:p>
              <a:p>
                <a:pPr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F311EE3-82B2-4F10-BE61-CEA7A42A2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69" y="3013283"/>
                <a:ext cx="5161231" cy="3207288"/>
              </a:xfrm>
              <a:prstGeom prst="rect">
                <a:avLst/>
              </a:prstGeom>
              <a:blipFill>
                <a:blip r:embed="rId11"/>
                <a:stretch>
                  <a:fillRect l="-708" t="-2852" r="-9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>
            <a:extLst>
              <a:ext uri="{FF2B5EF4-FFF2-40B4-BE49-F238E27FC236}">
                <a16:creationId xmlns:a16="http://schemas.microsoft.com/office/drawing/2014/main" id="{4C3BB1DA-2956-4B0E-8683-02ED7EDA581B}"/>
              </a:ext>
            </a:extLst>
          </p:cNvPr>
          <p:cNvGrpSpPr/>
          <p:nvPr/>
        </p:nvGrpSpPr>
        <p:grpSpPr>
          <a:xfrm>
            <a:off x="6962252" y="4742441"/>
            <a:ext cx="1515497" cy="1286638"/>
            <a:chOff x="8758129" y="4901989"/>
            <a:chExt cx="1515497" cy="1286638"/>
          </a:xfrm>
        </p:grpSpPr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16753CD4-EF5B-4414-913D-110E51A0911F}"/>
                </a:ext>
              </a:extLst>
            </p:cNvPr>
            <p:cNvSpPr/>
            <p:nvPr/>
          </p:nvSpPr>
          <p:spPr>
            <a:xfrm>
              <a:off x="8765714" y="4901989"/>
              <a:ext cx="1454946" cy="1286638"/>
            </a:xfrm>
            <a:prstGeom prst="roundRect">
              <a:avLst>
                <a:gd name="adj" fmla="val 3998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i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  <a:p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DB8DD13-E3D5-4575-9546-41FD9C33EAE7}"/>
                    </a:ext>
                  </a:extLst>
                </p:cNvPr>
                <p:cNvSpPr/>
                <p:nvPr/>
              </p:nvSpPr>
              <p:spPr>
                <a:xfrm>
                  <a:off x="8758129" y="5222153"/>
                  <a:ext cx="1510735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func>
                          <m:funcPr>
                            <m:ctrlP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DB8DD13-E3D5-4575-9546-41FD9C33EA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8129" y="5222153"/>
                  <a:ext cx="1510735" cy="391261"/>
                </a:xfrm>
                <a:prstGeom prst="rect">
                  <a:avLst/>
                </a:prstGeom>
                <a:blipFill>
                  <a:blip r:embed="rId12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CA68572-658F-4E5F-A9D3-849E4B4B8F60}"/>
                    </a:ext>
                  </a:extLst>
                </p:cNvPr>
                <p:cNvSpPr/>
                <p:nvPr/>
              </p:nvSpPr>
              <p:spPr>
                <a:xfrm>
                  <a:off x="8758342" y="5511185"/>
                  <a:ext cx="1250021" cy="6652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tan</m:t>
                        </m:r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CA68572-658F-4E5F-A9D3-849E4B4B8F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8342" y="5511185"/>
                  <a:ext cx="1250021" cy="66524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295DDB24-FBB7-4FC0-B1E6-3EC57197FE97}"/>
                    </a:ext>
                  </a:extLst>
                </p:cNvPr>
                <p:cNvSpPr/>
                <p:nvPr/>
              </p:nvSpPr>
              <p:spPr>
                <a:xfrm>
                  <a:off x="8765714" y="4901989"/>
                  <a:ext cx="15079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fr-FR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295DDB24-FBB7-4FC0-B1E6-3EC57197FE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5714" y="4901989"/>
                  <a:ext cx="1507912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585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DBAFF-0C73-4507-B107-35591D4B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Rappels mathématiques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CAAFACD-7706-4F0C-803B-F3A6DF89064F}"/>
              </a:ext>
            </a:extLst>
          </p:cNvPr>
          <p:cNvSpPr txBox="1"/>
          <p:nvPr/>
        </p:nvSpPr>
        <p:spPr>
          <a:xfrm>
            <a:off x="1097280" y="1254121"/>
            <a:ext cx="6449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2.1 Projections et composantes de vecteurs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space réservé du contenu 2">
                <a:extLst>
                  <a:ext uri="{FF2B5EF4-FFF2-40B4-BE49-F238E27FC236}">
                    <a16:creationId xmlns:a16="http://schemas.microsoft.com/office/drawing/2014/main" id="{0CC22226-5D37-48EA-8869-FA8B0A0E52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0467" y="1774143"/>
                <a:ext cx="8180941" cy="393693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fr-FR" sz="2400" b="1" dirty="0">
                    <a:solidFill>
                      <a:schemeClr val="accent2"/>
                    </a:solidFill>
                  </a:rPr>
                  <a:t>Le produit vectoriel </a:t>
                </a:r>
                <a:r>
                  <a:rPr lang="fr-FR" sz="2400" dirty="0"/>
                  <a:t>:</a:t>
                </a:r>
              </a:p>
              <a:p>
                <a:pPr marL="342900" indent="-342900" algn="just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fr-FR" sz="1800" dirty="0"/>
                  <a:t>Soit le vecteur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dirty="0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</m:oMath>
                </a14:m>
                <a:r>
                  <a:rPr lang="fr-FR" sz="1800" dirty="0"/>
                  <a:t>, </a:t>
                </a:r>
                <a:r>
                  <a:rPr lang="fr-FR" sz="1800" b="1" dirty="0">
                    <a:solidFill>
                      <a:schemeClr val="accent2"/>
                    </a:solidFill>
                  </a:rPr>
                  <a:t>produit vectoriel</a:t>
                </a:r>
                <a:r>
                  <a:rPr lang="fr-FR" sz="1800" dirty="0"/>
                  <a:t> des vecteurs non nuls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 dirty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fr-FR" sz="1800" dirty="0"/>
                  <a:t> et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 dirty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8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fr-FR" sz="1800" dirty="0"/>
                  <a:t>,</a:t>
                </a:r>
              </a:p>
              <a:p>
                <a:pPr marL="0" indent="0" algn="just">
                  <a:spcBef>
                    <a:spcPts val="200"/>
                  </a:spcBef>
                  <a:buNone/>
                </a:pPr>
                <a:r>
                  <a:rPr lang="fr-FR" sz="1800" dirty="0"/>
                  <a:t> le vecteur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 dirty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8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fr-FR" sz="1800" dirty="0"/>
                  <a:t> a pour propriétés :</a:t>
                </a:r>
              </a:p>
              <a:p>
                <a:pPr marL="0" indent="0" algn="just">
                  <a:buNone/>
                </a:pPr>
                <a:endParaRPr lang="fr-FR" sz="1800" dirty="0"/>
              </a:p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r>
                  <a:rPr lang="fr-FR" b="1" dirty="0">
                    <a:solidFill>
                      <a:schemeClr val="accent2"/>
                    </a:solidFill>
                  </a:rPr>
                  <a:t>Module</a:t>
                </a:r>
                <a:r>
                  <a:rPr lang="fr-FR" dirty="0"/>
                  <a:t> : égal à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𝑂𝐴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𝑂𝐵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fr-FR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(avec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désignant l’angle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𝐴𝑂𝐵</m:t>
                        </m:r>
                      </m:e>
                    </m:acc>
                  </m:oMath>
                </a14:m>
                <a:r>
                  <a:rPr lang="fr-FR" dirty="0"/>
                  <a:t>)</a:t>
                </a:r>
              </a:p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r>
                  <a:rPr lang="fr-FR" b="1" dirty="0">
                    <a:solidFill>
                      <a:schemeClr val="accent2"/>
                    </a:solidFill>
                  </a:rPr>
                  <a:t>Direction</a:t>
                </a:r>
                <a:r>
                  <a:rPr lang="fr-FR" dirty="0"/>
                  <a:t> : perpendiculaire au plan formé par les deux vecteurs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fr-FR" dirty="0"/>
              </a:p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endParaRPr lang="fr-FR" b="1" dirty="0"/>
              </a:p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r>
                  <a:rPr lang="fr-FR" b="1" dirty="0">
                    <a:solidFill>
                      <a:schemeClr val="accent2"/>
                    </a:solidFill>
                  </a:rPr>
                  <a:t>Sens</a:t>
                </a:r>
                <a:r>
                  <a:rPr lang="fr-FR" dirty="0"/>
                  <a:t> : La base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fr-FR" i="1" dirty="0" err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fr-FR" i="1" dirty="0" err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fr-FR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FR" dirty="0"/>
                  <a:t>est de sens direct. </a:t>
                </a:r>
              </a:p>
              <a:p>
                <a:pPr marL="292608" lvl="1" indent="0" algn="just">
                  <a:buNone/>
                </a:pPr>
                <a:r>
                  <a:rPr lang="fr-FR" dirty="0"/>
                  <a:t>On peut vérifier que l’on a une base directe en utilisant la règle dite « de la main droite »</a:t>
                </a:r>
              </a:p>
            </p:txBody>
          </p:sp>
        </mc:Choice>
        <mc:Fallback xmlns="">
          <p:sp>
            <p:nvSpPr>
              <p:cNvPr id="44" name="Espace réservé du contenu 2">
                <a:extLst>
                  <a:ext uri="{FF2B5EF4-FFF2-40B4-BE49-F238E27FC236}">
                    <a16:creationId xmlns:a16="http://schemas.microsoft.com/office/drawing/2014/main" id="{0CC22226-5D37-48EA-8869-FA8B0A0E5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67" y="1774143"/>
                <a:ext cx="8180941" cy="3936931"/>
              </a:xfrm>
              <a:prstGeom prst="rect">
                <a:avLst/>
              </a:prstGeom>
              <a:blipFill>
                <a:blip r:embed="rId2"/>
                <a:stretch>
                  <a:fillRect l="-2086" t="-20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e 55">
            <a:extLst>
              <a:ext uri="{FF2B5EF4-FFF2-40B4-BE49-F238E27FC236}">
                <a16:creationId xmlns:a16="http://schemas.microsoft.com/office/drawing/2014/main" id="{42ED32BE-80AF-4485-B0F3-E08E1637E019}"/>
              </a:ext>
            </a:extLst>
          </p:cNvPr>
          <p:cNvGrpSpPr/>
          <p:nvPr/>
        </p:nvGrpSpPr>
        <p:grpSpPr>
          <a:xfrm>
            <a:off x="8656589" y="2443702"/>
            <a:ext cx="2899066" cy="2766487"/>
            <a:chOff x="8656589" y="2443702"/>
            <a:chExt cx="2899066" cy="2766487"/>
          </a:xfrm>
        </p:grpSpPr>
        <p:sp>
          <p:nvSpPr>
            <p:cNvPr id="36" name="Parallélogramme 35">
              <a:extLst>
                <a:ext uri="{FF2B5EF4-FFF2-40B4-BE49-F238E27FC236}">
                  <a16:creationId xmlns:a16="http://schemas.microsoft.com/office/drawing/2014/main" id="{54F0A2DC-2747-4AB1-BD6E-06631F033E6F}"/>
                </a:ext>
              </a:extLst>
            </p:cNvPr>
            <p:cNvSpPr/>
            <p:nvPr/>
          </p:nvSpPr>
          <p:spPr>
            <a:xfrm rot="1418270">
              <a:off x="9253252" y="3631021"/>
              <a:ext cx="2302403" cy="1089096"/>
            </a:xfrm>
            <a:prstGeom prst="parallelogram">
              <a:avLst>
                <a:gd name="adj" fmla="val 88754"/>
              </a:avLst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64E3A315-3019-4631-AB8A-75F8B2467C09}"/>
                </a:ext>
              </a:extLst>
            </p:cNvPr>
            <p:cNvCxnSpPr>
              <a:cxnSpLocks/>
            </p:cNvCxnSpPr>
            <p:nvPr/>
          </p:nvCxnSpPr>
          <p:spPr>
            <a:xfrm>
              <a:off x="9118923" y="4212913"/>
              <a:ext cx="1431802" cy="654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A85E7613-8F06-4BB6-B438-AD09E2C8A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18923" y="3558203"/>
              <a:ext cx="1419225" cy="654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0ABD9428-B215-4FE8-BA6F-FDDFE986FE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18923" y="2561253"/>
              <a:ext cx="0" cy="16516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04094651-09C1-47D2-BC7E-5F86891ED670}"/>
                </a:ext>
              </a:extLst>
            </p:cNvPr>
            <p:cNvSpPr txBox="1"/>
            <p:nvPr/>
          </p:nvSpPr>
          <p:spPr>
            <a:xfrm>
              <a:off x="10129714" y="4748524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i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708D4649-6B6F-4BC7-9F9B-A1E49E4F3DB1}"/>
                </a:ext>
              </a:extLst>
            </p:cNvPr>
            <p:cNvSpPr txBox="1"/>
            <p:nvPr/>
          </p:nvSpPr>
          <p:spPr>
            <a:xfrm>
              <a:off x="10118187" y="3222243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i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CB6DB65D-1391-4962-B585-F09970D554A2}"/>
                </a:ext>
              </a:extLst>
            </p:cNvPr>
            <p:cNvSpPr txBox="1"/>
            <p:nvPr/>
          </p:nvSpPr>
          <p:spPr>
            <a:xfrm>
              <a:off x="8656589" y="2443702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816A50A5-BB42-4816-B0B6-9365BEEAAFE7}"/>
                </a:ext>
              </a:extLst>
            </p:cNvPr>
            <p:cNvCxnSpPr/>
            <p:nvPr/>
          </p:nvCxnSpPr>
          <p:spPr>
            <a:xfrm>
              <a:off x="9134798" y="4085253"/>
              <a:ext cx="13017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B7A0DD84-6EB9-43B8-8984-079C7FEB6C8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199885" y="4147828"/>
              <a:ext cx="13017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Espace réservé du numéro de diapositive 3">
            <a:extLst>
              <a:ext uri="{FF2B5EF4-FFF2-40B4-BE49-F238E27FC236}">
                <a16:creationId xmlns:a16="http://schemas.microsoft.com/office/drawing/2014/main" id="{E22CFDE7-44C3-4EF8-96B2-4B40C964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9975" y="6459785"/>
            <a:ext cx="1312025" cy="365125"/>
          </a:xfrm>
        </p:spPr>
        <p:txBody>
          <a:bodyPr/>
          <a:lstStyle/>
          <a:p>
            <a:fld id="{911E237A-49C9-422B-BE65-7FB2429F21FB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339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DBAFF-0C73-4507-B107-35591D4B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Rappels mathématiques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CAAFACD-7706-4F0C-803B-F3A6DF89064F}"/>
              </a:ext>
            </a:extLst>
          </p:cNvPr>
          <p:cNvSpPr txBox="1"/>
          <p:nvPr/>
        </p:nvSpPr>
        <p:spPr>
          <a:xfrm>
            <a:off x="1097280" y="1254121"/>
            <a:ext cx="6449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2.1 Projections et composantes de vecteurs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space réservé du contenu 2">
                <a:extLst>
                  <a:ext uri="{FF2B5EF4-FFF2-40B4-BE49-F238E27FC236}">
                    <a16:creationId xmlns:a16="http://schemas.microsoft.com/office/drawing/2014/main" id="{0CC22226-5D37-48EA-8869-FA8B0A0E52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0467" y="1774143"/>
                <a:ext cx="7782993" cy="1818143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fr-FR" sz="2400" b="1" dirty="0">
                    <a:solidFill>
                      <a:schemeClr val="accent2"/>
                    </a:solidFill>
                  </a:rPr>
                  <a:t>Le produit vectoriel </a:t>
                </a:r>
                <a:r>
                  <a:rPr lang="fr-FR" sz="2400" dirty="0"/>
                  <a:t>:</a:t>
                </a:r>
              </a:p>
              <a:p>
                <a:pPr marL="342900" indent="-342900" algn="just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fr-FR" sz="1800" b="1" dirty="0">
                    <a:solidFill>
                      <a:schemeClr val="accent2"/>
                    </a:solidFill>
                  </a:rPr>
                  <a:t>Expression analytique</a:t>
                </a:r>
              </a:p>
              <a:p>
                <a:pPr marL="0" indent="0" algn="just">
                  <a:spcBef>
                    <a:spcPts val="200"/>
                  </a:spcBef>
                  <a:buNone/>
                </a:pPr>
                <a:endParaRPr lang="fr-FR" sz="1800" b="1" dirty="0">
                  <a:solidFill>
                    <a:schemeClr val="accent2"/>
                  </a:solidFill>
                </a:endParaRPr>
              </a:p>
              <a:p>
                <a:pPr marL="0" indent="0" algn="just"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8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fr-FR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fr-FR" sz="18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fr-FR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8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80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180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8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18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80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80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FR" sz="1800" b="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8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80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180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8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18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80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80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FR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8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80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180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8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18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80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8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18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sz="18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80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8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18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80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8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18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80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80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fr-FR" sz="18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80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80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80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80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fr-FR" sz="18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80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80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4" name="Espace réservé du contenu 2">
                <a:extLst>
                  <a:ext uri="{FF2B5EF4-FFF2-40B4-BE49-F238E27FC236}">
                    <a16:creationId xmlns:a16="http://schemas.microsoft.com/office/drawing/2014/main" id="{0CC22226-5D37-48EA-8869-FA8B0A0E5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67" y="1774143"/>
                <a:ext cx="7782993" cy="1818143"/>
              </a:xfrm>
              <a:prstGeom prst="rect">
                <a:avLst/>
              </a:prstGeom>
              <a:blipFill>
                <a:blip r:embed="rId2"/>
                <a:stretch>
                  <a:fillRect l="-2429" t="-46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space réservé du numéro de diapositive 3">
            <a:extLst>
              <a:ext uri="{FF2B5EF4-FFF2-40B4-BE49-F238E27FC236}">
                <a16:creationId xmlns:a16="http://schemas.microsoft.com/office/drawing/2014/main" id="{E22CFDE7-44C3-4EF8-96B2-4B40C964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9975" y="6459785"/>
            <a:ext cx="1312025" cy="365125"/>
          </a:xfrm>
        </p:spPr>
        <p:txBody>
          <a:bodyPr/>
          <a:lstStyle/>
          <a:p>
            <a:fld id="{911E237A-49C9-422B-BE65-7FB2429F21FB}" type="slidenum">
              <a:rPr lang="fr-FR" smtClean="0"/>
              <a:t>13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E960F43-B1E8-445F-BD0D-50B72CB4ADCB}"/>
                  </a:ext>
                </a:extLst>
              </p:cNvPr>
              <p:cNvSpPr/>
              <p:nvPr/>
            </p:nvSpPr>
            <p:spPr>
              <a:xfrm>
                <a:off x="918271" y="3493717"/>
                <a:ext cx="10427753" cy="2359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spcBef>
                    <a:spcPts val="2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fr-FR" b="1" dirty="0">
                    <a:solidFill>
                      <a:schemeClr val="accent2"/>
                    </a:solidFill>
                  </a:rPr>
                  <a:t>Propriétés :</a:t>
                </a:r>
              </a:p>
              <a:p>
                <a:pPr marL="800100" lvl="1" indent="-342900" algn="just">
                  <a:spcBef>
                    <a:spcPts val="2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rgbClr val="404040"/>
                    </a:solidFill>
                  </a:rPr>
                  <a:t>Le produit vectoriel est </a:t>
                </a:r>
                <a:r>
                  <a:rPr lang="fr-FR" b="1" dirty="0">
                    <a:solidFill>
                      <a:schemeClr val="accent2"/>
                    </a:solidFill>
                  </a:rPr>
                  <a:t>anticommutatif 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fr-FR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acc>
                      <m:accPr>
                        <m:chr m:val="⃗"/>
                        <m:ctrlPr>
                          <a:rPr lang="fr-F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fr-FR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acc>
                      <m:accPr>
                        <m:chr m:val="⃗"/>
                        <m:ctrlPr>
                          <a:rPr lang="fr-F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fr-FR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acc>
                      <m:accPr>
                        <m:chr m:val="⃗"/>
                        <m:ctrlPr>
                          <a:rPr lang="fr-F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fr-FR" b="1" dirty="0">
                    <a:solidFill>
                      <a:schemeClr val="accent2"/>
                    </a:solidFill>
                  </a:rPr>
                  <a:t> </a:t>
                </a:r>
                <a:r>
                  <a:rPr lang="fr-FR" dirty="0">
                    <a:solidFill>
                      <a:srgbClr val="404040"/>
                    </a:solidFill>
                  </a:rPr>
                  <a:t>car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⁡(−</m:t>
                    </m:r>
                    <m:r>
                      <a:rPr lang="fr-FR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)=−</m:t>
                    </m:r>
                    <m:r>
                      <m:rPr>
                        <m:sty m:val="p"/>
                      </m:rPr>
                      <a:rPr lang="fr-FR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fr-FR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>
                  <a:solidFill>
                    <a:srgbClr val="404040"/>
                  </a:solidFill>
                </a:endParaRPr>
              </a:p>
              <a:p>
                <a:pPr marL="800100" lvl="1" indent="-342900" algn="just">
                  <a:spcBef>
                    <a:spcPts val="2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rgbClr val="404040"/>
                    </a:solidFill>
                  </a:rPr>
                  <a:t>Il est </a:t>
                </a:r>
                <a:r>
                  <a:rPr lang="fr-FR" b="1" dirty="0">
                    <a:solidFill>
                      <a:schemeClr val="accent2"/>
                    </a:solidFill>
                  </a:rPr>
                  <a:t>distributif</a:t>
                </a:r>
                <a:r>
                  <a:rPr lang="fr-FR" dirty="0">
                    <a:solidFill>
                      <a:srgbClr val="404040"/>
                    </a:solidFill>
                  </a:rPr>
                  <a:t> par rapport à l’addition :</a:t>
                </a:r>
              </a:p>
              <a:p>
                <a:pPr lvl="1" algn="just">
                  <a:spcBef>
                    <a:spcPts val="200"/>
                  </a:spcBef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𝑂𝐴</m:t>
                          </m:r>
                        </m:e>
                      </m:acc>
                      <m:r>
                        <a:rPr lang="fr-F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𝑂𝐵</m:t>
                              </m:r>
                            </m:e>
                          </m:acc>
                          <m:r>
                            <a:rPr lang="fr-FR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fr-FR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fr-FR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</m:d>
                      <m:r>
                        <a:rPr lang="fr-FR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𝑂𝐴</m:t>
                          </m:r>
                        </m:e>
                      </m:acc>
                      <m:r>
                        <a:rPr lang="fr-F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fr-FR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𝑂𝐵</m:t>
                          </m:r>
                        </m:e>
                      </m:acc>
                      <m:r>
                        <a:rPr lang="fr-FR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fr-FR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𝑂𝐴</m:t>
                          </m:r>
                        </m:e>
                      </m:acc>
                      <m:r>
                        <a:rPr lang="fr-F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fr-FR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fr-FR" dirty="0">
                  <a:solidFill>
                    <a:srgbClr val="404040"/>
                  </a:solidFill>
                </a:endParaRPr>
              </a:p>
              <a:p>
                <a:pPr marL="742950" lvl="1" indent="-285750" algn="just">
                  <a:spcBef>
                    <a:spcPts val="2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rgbClr val="404040"/>
                    </a:solidFill>
                  </a:rPr>
                  <a:t>Le module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fr-FR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acc>
                      <m:accPr>
                        <m:chr m:val="⃗"/>
                        <m:ctrlPr>
                          <a:rPr lang="fr-F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</m:acc>
                  </m:oMath>
                </a14:m>
                <a:r>
                  <a:rPr lang="fr-FR" dirty="0">
                    <a:solidFill>
                      <a:srgbClr val="404040"/>
                    </a:solidFill>
                  </a:rPr>
                  <a:t>, donné par </a:t>
                </a:r>
                <a14:m>
                  <m:oMath xmlns:m="http://schemas.openxmlformats.org/officeDocument/2006/math">
                    <m:r>
                      <a:rPr lang="fr-FR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𝑂𝐴</m:t>
                    </m:r>
                    <m:r>
                      <a:rPr lang="fr-FR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𝑂𝐵</m:t>
                    </m:r>
                    <m:r>
                      <a:rPr lang="fr-FR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.</m:t>
                    </m:r>
                    <m:func>
                      <m:funcPr>
                        <m:ctrlPr>
                          <a:rPr lang="fr-FR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fr-FR" dirty="0">
                    <a:solidFill>
                      <a:srgbClr val="404040"/>
                    </a:solidFill>
                  </a:rPr>
                  <a:t>, représente </a:t>
                </a:r>
                <a:r>
                  <a:rPr lang="fr-FR" b="1" dirty="0">
                    <a:solidFill>
                      <a:schemeClr val="accent2"/>
                    </a:solidFill>
                  </a:rPr>
                  <a:t>l’aire du parallélogramme </a:t>
                </a:r>
                <a:r>
                  <a:rPr lang="fr-FR" dirty="0">
                    <a:solidFill>
                      <a:srgbClr val="404040"/>
                    </a:solidFill>
                  </a:rPr>
                  <a:t>construit par les vecteurs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</m:oMath>
                </a14:m>
                <a:r>
                  <a:rPr lang="fr-FR" dirty="0">
                    <a:solidFill>
                      <a:srgbClr val="404040"/>
                    </a:solidFill>
                  </a:rPr>
                  <a:t> 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fr-FR" dirty="0">
                  <a:solidFill>
                    <a:srgbClr val="404040"/>
                  </a:solidFill>
                </a:endParaRPr>
              </a:p>
              <a:p>
                <a:pPr marL="742950" lvl="1" indent="-285750" algn="just">
                  <a:spcBef>
                    <a:spcPts val="2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rgbClr val="404040"/>
                    </a:solidFill>
                  </a:rPr>
                  <a:t>Si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fr-FR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acc>
                      <m:accPr>
                        <m:chr m:val="⃗"/>
                        <m:ctrlPr>
                          <a:rPr lang="fr-F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fr-FR" dirty="0">
                    <a:solidFill>
                      <a:srgbClr val="404040"/>
                    </a:solidFill>
                  </a:rPr>
                  <a:t> 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fr-FR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acc>
                      <m:accPr>
                        <m:chr m:val="⃗"/>
                        <m:ctrlPr>
                          <a:rPr lang="fr-F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fr-FR" dirty="0">
                    <a:solidFill>
                      <a:srgbClr val="404040"/>
                    </a:solidFill>
                  </a:rPr>
                  <a:t>, et que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fr-FR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acc>
                      <m:accPr>
                        <m:chr m:val="⃗"/>
                        <m:ctrlPr>
                          <a:rPr lang="fr-F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</m:acc>
                    <m:r>
                      <a:rPr lang="fr-FR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fr-FR" dirty="0">
                    <a:solidFill>
                      <a:srgbClr val="404040"/>
                    </a:solidFill>
                  </a:rPr>
                  <a:t>, alors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</m:oMath>
                </a14:m>
                <a:r>
                  <a:rPr lang="fr-FR" dirty="0">
                    <a:solidFill>
                      <a:srgbClr val="404040"/>
                    </a:solidFill>
                  </a:rPr>
                  <a:t> 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</m:acc>
                  </m:oMath>
                </a14:m>
                <a:r>
                  <a:rPr lang="fr-FR" dirty="0">
                    <a:solidFill>
                      <a:srgbClr val="404040"/>
                    </a:solidFill>
                  </a:rPr>
                  <a:t> sont </a:t>
                </a:r>
                <a:r>
                  <a:rPr lang="fr-FR" b="1" dirty="0">
                    <a:solidFill>
                      <a:schemeClr val="accent2"/>
                    </a:solidFill>
                  </a:rPr>
                  <a:t>colinéaires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E960F43-B1E8-445F-BD0D-50B72CB4AD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71" y="3493717"/>
                <a:ext cx="10427753" cy="2359107"/>
              </a:xfrm>
              <a:prstGeom prst="rect">
                <a:avLst/>
              </a:prstGeom>
              <a:blipFill>
                <a:blip r:embed="rId3"/>
                <a:stretch>
                  <a:fillRect l="-409" t="-1292" r="-468" b="-20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1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DBAFF-0C73-4507-B107-35591D4B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Rappels mathématiques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CAAFACD-7706-4F0C-803B-F3A6DF89064F}"/>
              </a:ext>
            </a:extLst>
          </p:cNvPr>
          <p:cNvSpPr txBox="1"/>
          <p:nvPr/>
        </p:nvSpPr>
        <p:spPr>
          <a:xfrm>
            <a:off x="1097280" y="1254121"/>
            <a:ext cx="6449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2.1 Projections et composantes de vecteurs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space réservé du contenu 2">
                <a:extLst>
                  <a:ext uri="{FF2B5EF4-FFF2-40B4-BE49-F238E27FC236}">
                    <a16:creationId xmlns:a16="http://schemas.microsoft.com/office/drawing/2014/main" id="{0CC22226-5D37-48EA-8869-FA8B0A0E52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0467" y="1774143"/>
                <a:ext cx="7782993" cy="1429093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fr-FR" sz="2400" b="1" dirty="0">
                    <a:solidFill>
                      <a:schemeClr val="accent2"/>
                    </a:solidFill>
                  </a:rPr>
                  <a:t>Le produit vectoriel </a:t>
                </a:r>
                <a:r>
                  <a:rPr lang="fr-FR" sz="2400" dirty="0"/>
                  <a:t>:</a:t>
                </a:r>
              </a:p>
              <a:p>
                <a:pPr marL="342900" indent="-342900" algn="just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fr-FR" sz="1800" b="1" dirty="0">
                    <a:solidFill>
                      <a:schemeClr val="accent2"/>
                    </a:solidFill>
                  </a:rPr>
                  <a:t>Double produit vectoriel :</a:t>
                </a:r>
              </a:p>
              <a:p>
                <a:pPr marL="0" indent="0" algn="just">
                  <a:spcBef>
                    <a:spcPts val="200"/>
                  </a:spcBef>
                  <a:buNone/>
                </a:pPr>
                <a:endParaRPr lang="fr-FR" sz="1800" b="1" dirty="0">
                  <a:solidFill>
                    <a:schemeClr val="accent2"/>
                  </a:solidFill>
                </a:endParaRPr>
              </a:p>
              <a:p>
                <a:pPr marL="0" indent="0" algn="just"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𝑂𝐴</m:t>
                          </m:r>
                        </m:e>
                      </m:acc>
                      <m:r>
                        <a:rPr lang="fr-FR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fr-F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8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fr-FR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acc>
                            <m:accPr>
                              <m:chr m:val="⃗"/>
                              <m:ctrlPr>
                                <a:rPr lang="fr-FR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8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</m:d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800" i="1">
                                  <a:latin typeface="Cambria Math" panose="02040503050406030204" pitchFamily="18" charset="0"/>
                                </a:rPr>
                                <m:t>𝑂𝐴</m:t>
                              </m:r>
                            </m:e>
                          </m:acc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⃗"/>
                              <m:ctrlPr>
                                <a:rPr lang="fr-FR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8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</m:d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fr-FR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800" i="1">
                                  <a:latin typeface="Cambria Math" panose="02040503050406030204" pitchFamily="18" charset="0"/>
                                </a:rPr>
                                <m:t>𝑂𝐴</m:t>
                              </m:r>
                            </m:e>
                          </m:acc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⃗"/>
                              <m:ctrlPr>
                                <a:rPr lang="fr-FR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8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fr-FR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fr-FR" sz="1800" dirty="0">
                  <a:solidFill>
                    <a:schemeClr val="accent2"/>
                  </a:solidFill>
                </a:endParaRPr>
              </a:p>
              <a:p>
                <a:pPr algn="just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endParaRPr lang="fr-FR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4" name="Espace réservé du contenu 2">
                <a:extLst>
                  <a:ext uri="{FF2B5EF4-FFF2-40B4-BE49-F238E27FC236}">
                    <a16:creationId xmlns:a16="http://schemas.microsoft.com/office/drawing/2014/main" id="{0CC22226-5D37-48EA-8869-FA8B0A0E5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67" y="1774143"/>
                <a:ext cx="7782993" cy="1429093"/>
              </a:xfrm>
              <a:prstGeom prst="rect">
                <a:avLst/>
              </a:prstGeom>
              <a:blipFill>
                <a:blip r:embed="rId2"/>
                <a:stretch>
                  <a:fillRect l="-2429" t="-59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space réservé du numéro de diapositive 3">
            <a:extLst>
              <a:ext uri="{FF2B5EF4-FFF2-40B4-BE49-F238E27FC236}">
                <a16:creationId xmlns:a16="http://schemas.microsoft.com/office/drawing/2014/main" id="{E22CFDE7-44C3-4EF8-96B2-4B40C964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9975" y="6459785"/>
            <a:ext cx="1312025" cy="365125"/>
          </a:xfrm>
        </p:spPr>
        <p:txBody>
          <a:bodyPr/>
          <a:lstStyle/>
          <a:p>
            <a:fld id="{911E237A-49C9-422B-BE65-7FB2429F21FB}" type="slidenum">
              <a:rPr lang="fr-FR" smtClean="0"/>
              <a:t>14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2">
                <a:extLst>
                  <a:ext uri="{FF2B5EF4-FFF2-40B4-BE49-F238E27FC236}">
                    <a16:creationId xmlns:a16="http://schemas.microsoft.com/office/drawing/2014/main" id="{4668CD73-18A8-4ACA-9D1A-E12638F5D0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0466" y="3203236"/>
                <a:ext cx="8628484" cy="1429093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fr-FR" sz="1800" b="1" dirty="0">
                    <a:solidFill>
                      <a:schemeClr val="accent2"/>
                    </a:solidFill>
                  </a:rPr>
                  <a:t>Dérivation vectorielle :</a:t>
                </a:r>
              </a:p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r>
                  <a:rPr lang="fr-FR" sz="1600" dirty="0">
                    <a:solidFill>
                      <a:srgbClr val="404040"/>
                    </a:solidFill>
                  </a:rPr>
                  <a:t>Soit le point </a:t>
                </a:r>
                <a14:m>
                  <m:oMath xmlns:m="http://schemas.openxmlformats.org/officeDocument/2006/math">
                    <m:r>
                      <a:rPr lang="fr-FR" sz="16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fr-FR" sz="1600" dirty="0">
                    <a:solidFill>
                      <a:srgbClr val="404040"/>
                    </a:solidFill>
                  </a:rPr>
                  <a:t> à l’instant </a:t>
                </a:r>
                <a14:m>
                  <m:oMath xmlns:m="http://schemas.openxmlformats.org/officeDocument/2006/math">
                    <m:r>
                      <a:rPr lang="fr-FR" sz="16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sz="1600" dirty="0">
                    <a:solidFill>
                      <a:srgbClr val="404040"/>
                    </a:solidFill>
                  </a:rPr>
                  <a:t>, avec </a:t>
                </a:r>
                <a14:m>
                  <m:oMath xmlns:m="http://schemas.openxmlformats.org/officeDocument/2006/math">
                    <m:r>
                      <a:rPr lang="fr-FR" sz="16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fr-FR" sz="160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fr-FR" sz="1600" i="1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fr-FR" sz="16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fr-FR" sz="1600" i="1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fr-FR" sz="16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fr-FR" sz="1600" i="1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fr-FR" sz="1600" dirty="0">
                    <a:solidFill>
                      <a:srgbClr val="404040"/>
                    </a:solidFill>
                  </a:rPr>
                  <a:t> dans le </a:t>
                </a:r>
                <a:r>
                  <a:rPr lang="fr-FR" sz="1600" b="1" dirty="0">
                    <a:solidFill>
                      <a:schemeClr val="accent2"/>
                    </a:solidFill>
                  </a:rPr>
                  <a:t>repère direct </a:t>
                </a:r>
                <a14:m>
                  <m:oMath xmlns:m="http://schemas.openxmlformats.org/officeDocument/2006/math">
                    <m:r>
                      <a:rPr lang="fr-FR" sz="16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6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fr-FR" sz="16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fr-FR" sz="1600" b="0" i="1" dirty="0" err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fr-FR" sz="16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fr-FR" sz="1600" b="0" i="1" dirty="0" err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fr-FR" sz="16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fr-FR" sz="16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600" dirty="0">
                  <a:solidFill>
                    <a:srgbClr val="404040"/>
                  </a:solidFill>
                </a:endParaRPr>
              </a:p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r>
                  <a:rPr lang="fr-FR" sz="1600" dirty="0">
                    <a:solidFill>
                      <a:srgbClr val="404040"/>
                    </a:solidFill>
                  </a:rPr>
                  <a:t>Le vecteur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𝑂𝑀</m:t>
                        </m:r>
                      </m:e>
                    </m:acc>
                  </m:oMath>
                </a14:m>
                <a:r>
                  <a:rPr lang="fr-FR" sz="1600" dirty="0">
                    <a:solidFill>
                      <a:srgbClr val="404040"/>
                    </a:solidFill>
                  </a:rPr>
                  <a:t> peut s’écrire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𝑂𝑀</m:t>
                        </m:r>
                      </m:e>
                    </m:acc>
                    <m:r>
                      <a:rPr lang="fr-FR" sz="1600" b="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6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6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6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6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6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⃗"/>
                        <m:ctrlPr>
                          <a:rPr lang="fr-FR" sz="16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fr-FR" sz="1600" b="0" i="1" dirty="0" err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600" b="0" i="1" dirty="0" err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6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6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6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⃗"/>
                        <m:ctrlPr>
                          <a:rPr lang="fr-FR" sz="16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fr-FR" sz="1600" b="0" i="1" dirty="0" err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600" b="0" i="1" dirty="0" err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fr-FR" sz="16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6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6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⃗"/>
                        <m:ctrlPr>
                          <a:rPr lang="fr-FR" sz="16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fr-FR" sz="1600" dirty="0">
                  <a:solidFill>
                    <a:srgbClr val="404040"/>
                  </a:solidFill>
                </a:endParaRPr>
              </a:p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r>
                  <a:rPr lang="fr-FR" sz="1600" dirty="0">
                    <a:solidFill>
                      <a:srgbClr val="404040"/>
                    </a:solidFill>
                  </a:rPr>
                  <a:t>De plus, par </a:t>
                </a:r>
                <a:r>
                  <a:rPr lang="fr-FR" sz="1600" b="1" dirty="0">
                    <a:solidFill>
                      <a:schemeClr val="accent2"/>
                    </a:solidFill>
                  </a:rPr>
                  <a:t>définition</a:t>
                </a:r>
                <a:r>
                  <a:rPr lang="fr-FR" sz="1600" dirty="0">
                    <a:solidFill>
                      <a:srgbClr val="404040"/>
                    </a:solidFill>
                  </a:rPr>
                  <a:t>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fr-FR" sz="16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𝑂𝑀</m:t>
                            </m:r>
                          </m:e>
                        </m:acc>
                      </m:num>
                      <m:den>
                        <m:r>
                          <a:rPr lang="fr-FR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fr-FR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6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fr-FR" sz="16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FR" sz="16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6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fr-FR" sz="16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6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fr-FR" sz="16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FR" sz="16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6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fr-FR" sz="16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6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fr-FR" sz="16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FR" sz="16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60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fr-FR" sz="16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7" name="Espace réservé du contenu 2">
                <a:extLst>
                  <a:ext uri="{FF2B5EF4-FFF2-40B4-BE49-F238E27FC236}">
                    <a16:creationId xmlns:a16="http://schemas.microsoft.com/office/drawing/2014/main" id="{4668CD73-18A8-4ACA-9D1A-E12638F5D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66" y="3203236"/>
                <a:ext cx="8628484" cy="1429093"/>
              </a:xfrm>
              <a:prstGeom prst="rect">
                <a:avLst/>
              </a:prstGeom>
              <a:blipFill>
                <a:blip r:embed="rId3"/>
                <a:stretch>
                  <a:fillRect l="-1555" t="-3830" b="-4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Espace réservé du contenu 2">
                <a:extLst>
                  <a:ext uri="{FF2B5EF4-FFF2-40B4-BE49-F238E27FC236}">
                    <a16:creationId xmlns:a16="http://schemas.microsoft.com/office/drawing/2014/main" id="{9C4E8433-C9A4-4147-AB24-523B400A9C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0466" y="4691093"/>
                <a:ext cx="3888705" cy="1429093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fr-FR" sz="1800" b="1" dirty="0">
                    <a:solidFill>
                      <a:schemeClr val="accent2"/>
                    </a:solidFill>
                  </a:rPr>
                  <a:t>Propriétés :</a:t>
                </a:r>
              </a:p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fr-FR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fr-FR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6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fr-FR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fr-FR" sz="16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fr-FR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fr-FR" sz="16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num>
                      <m:den>
                        <m:r>
                          <a:rPr lang="fr-FR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fr-FR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fr-FR" sz="16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fr-FR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fr-FR" sz="1600" dirty="0">
                  <a:solidFill>
                    <a:srgbClr val="404040"/>
                  </a:solidFill>
                </a:endParaRPr>
              </a:p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endParaRPr lang="fr-FR" sz="1600" dirty="0">
                  <a:solidFill>
                    <a:srgbClr val="404040"/>
                  </a:solidFill>
                </a:endParaRPr>
              </a:p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fr-FR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fr-FR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6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fr-FR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fr-FR" sz="16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fr-FR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6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fr-FR" sz="16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num>
                      <m:den>
                        <m:r>
                          <a:rPr lang="fr-FR" sz="16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fr-FR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6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fr-FR" sz="16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fr-FR" sz="16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fr-FR" sz="1600" dirty="0">
                  <a:solidFill>
                    <a:srgbClr val="404040"/>
                  </a:solidFill>
                </a:endParaRPr>
              </a:p>
            </p:txBody>
          </p:sp>
        </mc:Choice>
        <mc:Fallback>
          <p:sp>
            <p:nvSpPr>
              <p:cNvPr id="8" name="Espace réservé du contenu 2">
                <a:extLst>
                  <a:ext uri="{FF2B5EF4-FFF2-40B4-BE49-F238E27FC236}">
                    <a16:creationId xmlns:a16="http://schemas.microsoft.com/office/drawing/2014/main" id="{9C4E8433-C9A4-4147-AB24-523B400A9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66" y="4691093"/>
                <a:ext cx="3888705" cy="1429093"/>
              </a:xfrm>
              <a:prstGeom prst="rect">
                <a:avLst/>
              </a:prstGeom>
              <a:blipFill>
                <a:blip r:embed="rId4"/>
                <a:stretch>
                  <a:fillRect l="-3448" t="-59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2">
                <a:extLst>
                  <a:ext uri="{FF2B5EF4-FFF2-40B4-BE49-F238E27FC236}">
                    <a16:creationId xmlns:a16="http://schemas.microsoft.com/office/drawing/2014/main" id="{8974AB66-3848-49DA-BB04-B3B9753B34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0996" y="4972920"/>
                <a:ext cx="3888705" cy="110032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fr-FR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fr-FR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6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fr-FR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acc>
                          <m:accPr>
                            <m:chr m:val="⃗"/>
                            <m:ctrlPr>
                              <a:rPr lang="fr-FR" sz="16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fr-FR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fr-FR" sz="16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num>
                      <m:den>
                        <m:r>
                          <a:rPr lang="fr-FR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fr-FR" sz="16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fr-FR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fr-FR" sz="16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f>
                      <m:fPr>
                        <m:ctrlPr>
                          <a:rPr lang="fr-FR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fr-FR" sz="16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fr-FR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fr-FR" sz="1600" dirty="0">
                  <a:solidFill>
                    <a:srgbClr val="404040"/>
                  </a:solidFill>
                </a:endParaRPr>
              </a:p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endParaRPr lang="fr-FR" sz="1600" dirty="0">
                  <a:solidFill>
                    <a:srgbClr val="404040"/>
                  </a:solidFill>
                </a:endParaRPr>
              </a:p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fr-FR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fr-FR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fr-FR" sz="16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acc>
                          <m:accPr>
                            <m:chr m:val="⃗"/>
                            <m:ctrlPr>
                              <a:rPr lang="fr-FR" sz="16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fr-FR" sz="16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acc>
                      </m:e>
                    </m:d>
                    <m:r>
                      <a:rPr lang="fr-FR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6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fr-FR" sz="16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fr-FR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fr-FR" sz="16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fr-FR" sz="16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num>
                      <m:den>
                        <m:r>
                          <a:rPr lang="fr-FR" sz="16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fr-FR" sz="16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9" name="Espace réservé du contenu 2">
                <a:extLst>
                  <a:ext uri="{FF2B5EF4-FFF2-40B4-BE49-F238E27FC236}">
                    <a16:creationId xmlns:a16="http://schemas.microsoft.com/office/drawing/2014/main" id="{8974AB66-3848-49DA-BB04-B3B9753B3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996" y="4972920"/>
                <a:ext cx="3888705" cy="1100329"/>
              </a:xfrm>
              <a:prstGeom prst="rect">
                <a:avLst/>
              </a:prstGeom>
              <a:blipFill>
                <a:blip r:embed="rId5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45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DBAFF-0C73-4507-B107-35591D4B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Rappels mathématiques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CAAFACD-7706-4F0C-803B-F3A6DF89064F}"/>
              </a:ext>
            </a:extLst>
          </p:cNvPr>
          <p:cNvSpPr txBox="1"/>
          <p:nvPr/>
        </p:nvSpPr>
        <p:spPr>
          <a:xfrm>
            <a:off x="1097280" y="1254121"/>
            <a:ext cx="4636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2.2 Relations trigonométriques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space réservé du contenu 2">
                <a:extLst>
                  <a:ext uri="{FF2B5EF4-FFF2-40B4-BE49-F238E27FC236}">
                    <a16:creationId xmlns:a16="http://schemas.microsoft.com/office/drawing/2014/main" id="{0CC22226-5D37-48EA-8869-FA8B0A0E52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0469" y="1774143"/>
                <a:ext cx="4933132" cy="109213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fr-FR" sz="1800" dirty="0">
                    <a:solidFill>
                      <a:srgbClr val="404040"/>
                    </a:solidFill>
                  </a:rPr>
                  <a:t>Sur le cercle trigonométrique, tous les vecteurs portés par le cercle sont de norme 1, donc :</a:t>
                </a:r>
              </a:p>
              <a:p>
                <a:pPr marL="0" indent="0" algn="just"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FR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800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fr-FR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fr-FR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sSub>
                        <m:sSubPr>
                          <m:ctrlPr>
                            <a:rPr lang="fr-FR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FR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800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fr-FR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fr-FR" sz="1800" dirty="0">
                  <a:solidFill>
                    <a:srgbClr val="404040"/>
                  </a:solidFill>
                </a:endParaRPr>
              </a:p>
              <a:p>
                <a:pPr marL="0" indent="0" algn="just">
                  <a:spcBef>
                    <a:spcPts val="200"/>
                  </a:spcBef>
                  <a:buNone/>
                </a:pPr>
                <a:endParaRPr lang="fr-FR" sz="18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44" name="Espace réservé du contenu 2">
                <a:extLst>
                  <a:ext uri="{FF2B5EF4-FFF2-40B4-BE49-F238E27FC236}">
                    <a16:creationId xmlns:a16="http://schemas.microsoft.com/office/drawing/2014/main" id="{0CC22226-5D37-48EA-8869-FA8B0A0E5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69" y="1774143"/>
                <a:ext cx="4933132" cy="1092130"/>
              </a:xfrm>
              <a:prstGeom prst="rect">
                <a:avLst/>
              </a:prstGeom>
              <a:blipFill>
                <a:blip r:embed="rId2"/>
                <a:stretch>
                  <a:fillRect l="-2719" t="-5028" r="-28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space réservé du numéro de diapositive 3">
            <a:extLst>
              <a:ext uri="{FF2B5EF4-FFF2-40B4-BE49-F238E27FC236}">
                <a16:creationId xmlns:a16="http://schemas.microsoft.com/office/drawing/2014/main" id="{E22CFDE7-44C3-4EF8-96B2-4B40C964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9975" y="6459785"/>
            <a:ext cx="1312025" cy="365125"/>
          </a:xfrm>
        </p:spPr>
        <p:txBody>
          <a:bodyPr/>
          <a:lstStyle/>
          <a:p>
            <a:fld id="{911E237A-49C9-422B-BE65-7FB2429F21FB}" type="slidenum">
              <a:rPr lang="fr-FR" smtClean="0"/>
              <a:t>15</a:t>
            </a:fld>
            <a:endParaRPr lang="fr-FR" dirty="0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9C9734D-537B-4D3E-B155-5F5A6C75986F}"/>
              </a:ext>
            </a:extLst>
          </p:cNvPr>
          <p:cNvGrpSpPr/>
          <p:nvPr/>
        </p:nvGrpSpPr>
        <p:grpSpPr>
          <a:xfrm>
            <a:off x="7578720" y="1980219"/>
            <a:ext cx="3806939" cy="3638190"/>
            <a:chOff x="7978771" y="2353035"/>
            <a:chExt cx="2901204" cy="27726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56C0F96-5BF4-4A85-8B06-0E785828AA88}"/>
                    </a:ext>
                  </a:extLst>
                </p:cNvPr>
                <p:cNvSpPr txBox="1"/>
                <p:nvPr/>
              </p:nvSpPr>
              <p:spPr>
                <a:xfrm>
                  <a:off x="9660648" y="3524384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56C0F96-5BF4-4A85-8B06-0E785828AA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0648" y="3524384"/>
                  <a:ext cx="37414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D0556FC8-4A9D-4A6B-A465-EBC0A664BCF0}"/>
                </a:ext>
              </a:extLst>
            </p:cNvPr>
            <p:cNvSpPr/>
            <p:nvPr/>
          </p:nvSpPr>
          <p:spPr>
            <a:xfrm>
              <a:off x="8222053" y="2786381"/>
              <a:ext cx="2086515" cy="208651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303932F7-F958-4DA3-8285-9F580A931204}"/>
                </a:ext>
              </a:extLst>
            </p:cNvPr>
            <p:cNvCxnSpPr>
              <a:cxnSpLocks/>
            </p:cNvCxnSpPr>
            <p:nvPr/>
          </p:nvCxnSpPr>
          <p:spPr>
            <a:xfrm>
              <a:off x="7978771" y="3829639"/>
              <a:ext cx="2592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9897D7F2-90FA-41D5-B4B0-B63AC87EDF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5311" y="2533638"/>
              <a:ext cx="0" cy="25920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20A8DEF8-276B-479D-8FE3-F8C164DEB9EE}"/>
                </a:ext>
              </a:extLst>
            </p:cNvPr>
            <p:cNvCxnSpPr/>
            <p:nvPr/>
          </p:nvCxnSpPr>
          <p:spPr>
            <a:xfrm flipV="1">
              <a:off x="9265310" y="3385478"/>
              <a:ext cx="942475" cy="4441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3DA65160-D0F1-47C0-A71F-B809165DA9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8547" y="3415638"/>
              <a:ext cx="828000" cy="828000"/>
            </a:xfrm>
            <a:prstGeom prst="arc">
              <a:avLst>
                <a:gd name="adj1" fmla="val 19893022"/>
                <a:gd name="adj2" fmla="val 0"/>
              </a:avLst>
            </a:prstGeom>
            <a:ln w="952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7086EF81-5AF8-48DA-B82A-294E13352616}"/>
                    </a:ext>
                  </a:extLst>
                </p:cNvPr>
                <p:cNvSpPr txBox="1"/>
                <p:nvPr/>
              </p:nvSpPr>
              <p:spPr>
                <a:xfrm>
                  <a:off x="10129786" y="3123344"/>
                  <a:ext cx="376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7086EF81-5AF8-48DA-B82A-294E13352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9786" y="3123344"/>
                  <a:ext cx="37645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91135ACD-C089-4002-B664-F820ACD21A4B}"/>
                    </a:ext>
                  </a:extLst>
                </p:cNvPr>
                <p:cNvSpPr txBox="1"/>
                <p:nvPr/>
              </p:nvSpPr>
              <p:spPr>
                <a:xfrm>
                  <a:off x="10421901" y="3786919"/>
                  <a:ext cx="4580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91135ACD-C089-4002-B664-F820ACD21A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1901" y="3786919"/>
                  <a:ext cx="45807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E4C4732A-A7E3-43B4-89D2-CFBB0981E1E4}"/>
                    </a:ext>
                  </a:extLst>
                </p:cNvPr>
                <p:cNvSpPr txBox="1"/>
                <p:nvPr/>
              </p:nvSpPr>
              <p:spPr>
                <a:xfrm>
                  <a:off x="8856842" y="2353035"/>
                  <a:ext cx="46570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E4C4732A-A7E3-43B4-89D2-CFBB0981E1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6842" y="2353035"/>
                  <a:ext cx="465705" cy="39126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Espace réservé du contenu 2">
                <a:extLst>
                  <a:ext uri="{FF2B5EF4-FFF2-40B4-BE49-F238E27FC236}">
                    <a16:creationId xmlns:a16="http://schemas.microsoft.com/office/drawing/2014/main" id="{E60DFBD7-EE50-4516-B82C-F0815B1291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0467" y="2786381"/>
                <a:ext cx="4933132" cy="346201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fr-FR" b="1" dirty="0">
                    <a:solidFill>
                      <a:schemeClr val="accent2"/>
                    </a:solidFill>
                  </a:rPr>
                  <a:t>Relations de base :</a:t>
                </a:r>
              </a:p>
              <a:p>
                <a:pPr marL="0" indent="0" algn="ctr">
                  <a:lnSpc>
                    <a:spcPct val="15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fr-FR" sz="18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80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8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fr-FR" sz="18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FR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FR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800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FR" sz="18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8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fr-FR" sz="18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800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FR" sz="18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8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8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fr-FR" sz="18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fr-FR" sz="18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8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fr-FR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800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sz="18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8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fr-FR" sz="1800" dirty="0">
                  <a:solidFill>
                    <a:srgbClr val="404040"/>
                  </a:solidFill>
                </a:endParaRPr>
              </a:p>
              <a:p>
                <a:pPr marL="0" indent="0" algn="ctr">
                  <a:lnSpc>
                    <a:spcPct val="150000"/>
                  </a:lnSpc>
                  <a:spcBef>
                    <a:spcPts val="200"/>
                  </a:spcBef>
                  <a:buNone/>
                </a:pPr>
                <a:r>
                  <a:rPr lang="fr-FR" sz="1800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8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sz="18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8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fr-FR" sz="18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fr-FR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8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sz="18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fr-FR" sz="1800" dirty="0">
                  <a:solidFill>
                    <a:srgbClr val="404040"/>
                  </a:solidFill>
                </a:endParaRPr>
              </a:p>
              <a:p>
                <a:pPr marL="0" indent="0" algn="ctr">
                  <a:lnSpc>
                    <a:spcPct val="15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800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sz="18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8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8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fr-FR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800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sz="18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8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fr-FR" sz="1800" b="0" dirty="0">
                  <a:solidFill>
                    <a:srgbClr val="404040"/>
                  </a:solidFill>
                </a:endParaRPr>
              </a:p>
              <a:p>
                <a:pPr marL="0" indent="0" algn="ctr">
                  <a:lnSpc>
                    <a:spcPct val="15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800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FR" sz="18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8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fr-FR" sz="18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8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fr-FR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800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FR" sz="18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8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fr-FR" sz="1800" b="0" dirty="0">
                  <a:solidFill>
                    <a:srgbClr val="404040"/>
                  </a:solidFill>
                </a:endParaRPr>
              </a:p>
              <a:p>
                <a:pPr marL="0" indent="0" algn="ctr">
                  <a:lnSpc>
                    <a:spcPct val="15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800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sz="18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8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fr-FR" sz="18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8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fr-FR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fr-FR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800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sz="18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8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fr-FR" sz="1800" dirty="0">
                  <a:solidFill>
                    <a:srgbClr val="404040"/>
                  </a:solidFill>
                </a:endParaRPr>
              </a:p>
              <a:p>
                <a:pPr marL="0" indent="0" algn="just">
                  <a:spcBef>
                    <a:spcPts val="200"/>
                  </a:spcBef>
                  <a:buNone/>
                </a:pPr>
                <a:endParaRPr lang="fr-FR" sz="18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25" name="Espace réservé du contenu 2">
                <a:extLst>
                  <a:ext uri="{FF2B5EF4-FFF2-40B4-BE49-F238E27FC236}">
                    <a16:creationId xmlns:a16="http://schemas.microsoft.com/office/drawing/2014/main" id="{E60DFBD7-EE50-4516-B82C-F0815B129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67" y="2786381"/>
                <a:ext cx="4933132" cy="3462017"/>
              </a:xfrm>
              <a:prstGeom prst="rect">
                <a:avLst/>
              </a:prstGeom>
              <a:blipFill>
                <a:blip r:embed="rId7"/>
                <a:stretch>
                  <a:fillRect l="-2843" t="-17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6227BA44-5F92-47BA-BB6E-74DDA4E58F34}"/>
              </a:ext>
            </a:extLst>
          </p:cNvPr>
          <p:cNvCxnSpPr>
            <a:cxnSpLocks/>
          </p:cNvCxnSpPr>
          <p:nvPr/>
        </p:nvCxnSpPr>
        <p:spPr>
          <a:xfrm>
            <a:off x="8902700" y="3334983"/>
            <a:ext cx="1745553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E5CE0BF1-3097-4507-9DCE-879FA402FF6D}"/>
              </a:ext>
            </a:extLst>
          </p:cNvPr>
          <p:cNvCxnSpPr>
            <a:cxnSpLocks/>
          </p:cNvCxnSpPr>
          <p:nvPr/>
        </p:nvCxnSpPr>
        <p:spPr>
          <a:xfrm>
            <a:off x="10503616" y="3216275"/>
            <a:ext cx="0" cy="100962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ccolade ouvrante 29">
            <a:extLst>
              <a:ext uri="{FF2B5EF4-FFF2-40B4-BE49-F238E27FC236}">
                <a16:creationId xmlns:a16="http://schemas.microsoft.com/office/drawing/2014/main" id="{59202FE8-83F4-423C-AD39-8AF594EAC330}"/>
              </a:ext>
            </a:extLst>
          </p:cNvPr>
          <p:cNvSpPr/>
          <p:nvPr/>
        </p:nvSpPr>
        <p:spPr>
          <a:xfrm>
            <a:off x="9077326" y="3334983"/>
            <a:ext cx="133350" cy="5828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ccolade ouvrante 32">
            <a:extLst>
              <a:ext uri="{FF2B5EF4-FFF2-40B4-BE49-F238E27FC236}">
                <a16:creationId xmlns:a16="http://schemas.microsoft.com/office/drawing/2014/main" id="{7F729A14-C20C-40F0-9623-507B60403C10}"/>
              </a:ext>
            </a:extLst>
          </p:cNvPr>
          <p:cNvSpPr/>
          <p:nvPr/>
        </p:nvSpPr>
        <p:spPr>
          <a:xfrm rot="16200000">
            <a:off x="9819389" y="3415848"/>
            <a:ext cx="133350" cy="12351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F49DEAA-2990-405B-896B-04EE4ED532CF}"/>
                  </a:ext>
                </a:extLst>
              </p:cNvPr>
              <p:cNvSpPr txBox="1"/>
              <p:nvPr/>
            </p:nvSpPr>
            <p:spPr>
              <a:xfrm>
                <a:off x="8301794" y="3421941"/>
                <a:ext cx="85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F49DEAA-2990-405B-896B-04EE4ED53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794" y="3421941"/>
                <a:ext cx="8582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746A3B79-7B3F-46B3-A92F-6EEAF9A9D052}"/>
                  </a:ext>
                </a:extLst>
              </p:cNvPr>
              <p:cNvSpPr txBox="1"/>
              <p:nvPr/>
            </p:nvSpPr>
            <p:spPr>
              <a:xfrm>
                <a:off x="9456921" y="4041234"/>
                <a:ext cx="887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746A3B79-7B3F-46B3-A92F-6EEAF9A9D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921" y="4041234"/>
                <a:ext cx="88793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0532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DBAFF-0C73-4507-B107-35591D4B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Rappels mathématiques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CAAFACD-7706-4F0C-803B-F3A6DF89064F}"/>
              </a:ext>
            </a:extLst>
          </p:cNvPr>
          <p:cNvSpPr txBox="1"/>
          <p:nvPr/>
        </p:nvSpPr>
        <p:spPr>
          <a:xfrm>
            <a:off x="1097280" y="1254121"/>
            <a:ext cx="4636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2.2 Relations trigonométriques</a:t>
            </a:r>
          </a:p>
        </p:txBody>
      </p:sp>
      <p:sp>
        <p:nvSpPr>
          <p:cNvPr id="55" name="Espace réservé du numéro de diapositive 3">
            <a:extLst>
              <a:ext uri="{FF2B5EF4-FFF2-40B4-BE49-F238E27FC236}">
                <a16:creationId xmlns:a16="http://schemas.microsoft.com/office/drawing/2014/main" id="{E22CFDE7-44C3-4EF8-96B2-4B40C964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9975" y="6459785"/>
            <a:ext cx="1312025" cy="365125"/>
          </a:xfrm>
        </p:spPr>
        <p:txBody>
          <a:bodyPr/>
          <a:lstStyle/>
          <a:p>
            <a:fld id="{911E237A-49C9-422B-BE65-7FB2429F21FB}" type="slidenum">
              <a:rPr lang="fr-FR" smtClean="0"/>
              <a:t>16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826A7211-20ED-4369-9E79-6278E14A94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7850265"/>
                  </p:ext>
                </p:extLst>
              </p:nvPr>
            </p:nvGraphicFramePr>
            <p:xfrm>
              <a:off x="1066800" y="1892618"/>
              <a:ext cx="10058400" cy="4258775"/>
            </p:xfrm>
            <a:graphic>
              <a:graphicData uri="http://schemas.openxmlformats.org/drawingml/2006/table">
                <a:tbl>
                  <a:tblPr firstRow="1" bandRow="1">
                    <a:tableStyleId>{85BE263C-DBD7-4A20-BB59-AAB30ACAA65A}</a:tableStyleId>
                  </a:tblPr>
                  <a:tblGrid>
                    <a:gridCol w="2011680">
                      <a:extLst>
                        <a:ext uri="{9D8B030D-6E8A-4147-A177-3AD203B41FA5}">
                          <a16:colId xmlns:a16="http://schemas.microsoft.com/office/drawing/2014/main" val="2896294240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3713166666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1937731208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1700814908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2003800613"/>
                        </a:ext>
                      </a:extLst>
                    </a:gridCol>
                  </a:tblGrid>
                  <a:tr h="6886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Angles (rad)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Angle (°)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Cosinus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Sinus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Tangente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9060719"/>
                      </a:ext>
                    </a:extLst>
                  </a:tr>
                  <a:tr h="6886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8396470"/>
                      </a:ext>
                    </a:extLst>
                  </a:tr>
                  <a:tr h="6886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fr-FR" sz="200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fr-F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fr-FR" sz="200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fr-FR" sz="2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2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fr-F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fr-FR" sz="200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1810855"/>
                      </a:ext>
                    </a:extLst>
                  </a:tr>
                  <a:tr h="6886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fr-FR" sz="200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fr-F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fr-FR" sz="2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fr-FR" sz="2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fr-F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fr-FR" sz="2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fr-FR" sz="2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6557403"/>
                      </a:ext>
                    </a:extLst>
                  </a:tr>
                  <a:tr h="6886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fr-FR" sz="20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60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2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fr-F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fr-FR" sz="200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fr-FR" sz="2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fr-FR" sz="20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76823331"/>
                      </a:ext>
                    </a:extLst>
                  </a:tr>
                  <a:tr h="6886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fr-FR" sz="2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90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0505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826A7211-20ED-4369-9E79-6278E14A94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7850265"/>
                  </p:ext>
                </p:extLst>
              </p:nvPr>
            </p:nvGraphicFramePr>
            <p:xfrm>
              <a:off x="1066800" y="1892618"/>
              <a:ext cx="10058400" cy="4258775"/>
            </p:xfrm>
            <a:graphic>
              <a:graphicData uri="http://schemas.openxmlformats.org/drawingml/2006/table">
                <a:tbl>
                  <a:tblPr firstRow="1" bandRow="1">
                    <a:tableStyleId>{85BE263C-DBD7-4A20-BB59-AAB30ACAA65A}</a:tableStyleId>
                  </a:tblPr>
                  <a:tblGrid>
                    <a:gridCol w="2011680">
                      <a:extLst>
                        <a:ext uri="{9D8B030D-6E8A-4147-A177-3AD203B41FA5}">
                          <a16:colId xmlns:a16="http://schemas.microsoft.com/office/drawing/2014/main" val="2896294240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3713166666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1937731208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1700814908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2003800613"/>
                        </a:ext>
                      </a:extLst>
                    </a:gridCol>
                  </a:tblGrid>
                  <a:tr h="6886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Angles (rad)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Angle (°)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Cosinus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Sinus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Tangente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9060719"/>
                      </a:ext>
                    </a:extLst>
                  </a:tr>
                  <a:tr h="6886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101770" r="-909" b="-4212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6470"/>
                      </a:ext>
                    </a:extLst>
                  </a:tr>
                  <a:tr h="730631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90000" r="-400909" b="-2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190000" r="-200909" b="-2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190000" r="-100909" b="-2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190000" r="-909" b="-2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810855"/>
                      </a:ext>
                    </a:extLst>
                  </a:tr>
                  <a:tr h="73164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287603" r="-400909" b="-1942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287603" r="-200909" b="-1942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287603" r="-100909" b="-1942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6557403"/>
                      </a:ext>
                    </a:extLst>
                  </a:tr>
                  <a:tr h="730631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90833" r="-400909" b="-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60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390833" r="-200909" b="-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390833" r="-100909" b="-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390833" r="-909" b="-95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6823331"/>
                      </a:ext>
                    </a:extLst>
                  </a:tr>
                  <a:tr h="68862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521239" r="-400909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90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05054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1436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DBAFF-0C73-4507-B107-35591D4B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Rappels mathématiques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CAAFACD-7706-4F0C-803B-F3A6DF89064F}"/>
              </a:ext>
            </a:extLst>
          </p:cNvPr>
          <p:cNvSpPr txBox="1"/>
          <p:nvPr/>
        </p:nvSpPr>
        <p:spPr>
          <a:xfrm>
            <a:off x="1097280" y="1254121"/>
            <a:ext cx="4636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2.2 Relations trigonométriques</a:t>
            </a:r>
          </a:p>
        </p:txBody>
      </p:sp>
      <p:sp>
        <p:nvSpPr>
          <p:cNvPr id="55" name="Espace réservé du numéro de diapositive 3">
            <a:extLst>
              <a:ext uri="{FF2B5EF4-FFF2-40B4-BE49-F238E27FC236}">
                <a16:creationId xmlns:a16="http://schemas.microsoft.com/office/drawing/2014/main" id="{E22CFDE7-44C3-4EF8-96B2-4B40C964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9975" y="6459785"/>
            <a:ext cx="1312025" cy="365125"/>
          </a:xfrm>
        </p:spPr>
        <p:txBody>
          <a:bodyPr/>
          <a:lstStyle/>
          <a:p>
            <a:fld id="{911E237A-49C9-422B-BE65-7FB2429F21FB}" type="slidenum">
              <a:rPr lang="fr-FR" smtClean="0"/>
              <a:t>17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FADCDE2E-8C74-4424-AC2C-043F99669A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0468" y="1774142"/>
                <a:ext cx="9869507" cy="437265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fr-FR" b="1" dirty="0">
                    <a:solidFill>
                      <a:schemeClr val="accent2"/>
                    </a:solidFill>
                  </a:rPr>
                  <a:t>Relation de Pythagore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fr-FR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fName>
                      <m:e>
                        <m:r>
                          <a:rPr lang="fr-FR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fr-FR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fName>
                      <m:e>
                        <m:r>
                          <a:rPr lang="fr-FR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fr-FR" dirty="0">
                  <a:solidFill>
                    <a:srgbClr val="404040"/>
                  </a:solidFill>
                </a:endParaRPr>
              </a:p>
              <a:p>
                <a:pPr marL="342900" indent="-342900" algn="just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rgbClr val="404040"/>
                  </a:solidFill>
                </a:endParaRPr>
              </a:p>
              <a:p>
                <a:pPr marL="342900" indent="-342900" algn="just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rgbClr val="404040"/>
                    </a:solidFill>
                  </a:rPr>
                  <a:t>Angle double :</a:t>
                </a:r>
              </a:p>
              <a:p>
                <a:pPr marL="0" indent="0" algn="just"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FR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fr-F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fr-FR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fr-FR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fr-FR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fr-FR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fr-FR" dirty="0">
                  <a:solidFill>
                    <a:srgbClr val="404040"/>
                  </a:solidFill>
                </a:endParaRPr>
              </a:p>
              <a:p>
                <a:pPr marL="0" indent="0" algn="just"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fr-F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=1−2</m:t>
                      </m:r>
                      <m:func>
                        <m:funcPr>
                          <m:ctrlPr>
                            <a:rPr lang="fr-FR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fr-FR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fr-FR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fr-FR" dirty="0">
                  <a:solidFill>
                    <a:srgbClr val="404040"/>
                  </a:solidFill>
                </a:endParaRPr>
              </a:p>
              <a:p>
                <a:pPr marL="0" indent="0" algn="just">
                  <a:spcBef>
                    <a:spcPts val="200"/>
                  </a:spcBef>
                  <a:buNone/>
                </a:pPr>
                <a:endParaRPr lang="fr-FR" dirty="0">
                  <a:solidFill>
                    <a:srgbClr val="404040"/>
                  </a:solidFill>
                </a:endParaRPr>
              </a:p>
              <a:p>
                <a:pPr marL="342900" indent="-342900" algn="just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rgbClr val="404040"/>
                    </a:solidFill>
                  </a:rPr>
                  <a:t>Relations additionnelles :</a:t>
                </a:r>
              </a:p>
              <a:p>
                <a:pPr marL="0" indent="0" algn="just"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fr-FR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²</m:t>
                          </m:r>
                        </m:fName>
                        <m:e>
                          <m:r>
                            <a:rPr lang="fr-FR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fr-FR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fr-FR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fr-FR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rgbClr val="404040"/>
                  </a:solidFill>
                </a:endParaRPr>
              </a:p>
              <a:p>
                <a:pPr marL="0" indent="0" algn="just"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fr-FR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²</m:t>
                          </m:r>
                        </m:fName>
                        <m:e>
                          <m:r>
                            <a:rPr lang="fr-FR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fr-FR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fr-FR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fr-FR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rgbClr val="404040"/>
                  </a:solidFill>
                </a:endParaRPr>
              </a:p>
              <a:p>
                <a:pPr marL="342900" indent="-342900" algn="just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rgbClr val="404040"/>
                    </a:solidFill>
                  </a:rPr>
                  <a:t>Dérivées :</a:t>
                </a:r>
              </a:p>
              <a:p>
                <a:pPr marL="0" indent="0" algn="just"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d>
                        <m:dPr>
                          <m:ctrlPr>
                            <a:rPr lang="fr-FR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fr-FR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fr-FR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fr-FR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fr-FR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fr-FR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fr-FR" b="0" dirty="0">
                  <a:solidFill>
                    <a:srgbClr val="404040"/>
                  </a:solidFill>
                </a:endParaRPr>
              </a:p>
              <a:p>
                <a:pPr marL="0" indent="0" algn="just"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fr-FR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fr-FR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fr-FR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fr-FR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  <m:func>
                            <m:funcPr>
                              <m:ctrlPr>
                                <a:rPr lang="fr-FR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fr-FR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fr-FR" b="0" dirty="0">
                  <a:solidFill>
                    <a:srgbClr val="404040"/>
                  </a:solidFill>
                </a:endParaRPr>
              </a:p>
              <a:p>
                <a:pPr marL="0" indent="0" algn="just">
                  <a:spcBef>
                    <a:spcPts val="200"/>
                  </a:spcBef>
                  <a:buNone/>
                </a:pPr>
                <a:endParaRPr lang="fr-FR" dirty="0">
                  <a:solidFill>
                    <a:srgbClr val="404040"/>
                  </a:solidFill>
                </a:endParaRPr>
              </a:p>
              <a:p>
                <a:pPr marL="0" indent="0" algn="just">
                  <a:spcBef>
                    <a:spcPts val="200"/>
                  </a:spcBef>
                  <a:buNone/>
                </a:pPr>
                <a:endParaRPr lang="fr-FR" b="0" dirty="0">
                  <a:solidFill>
                    <a:srgbClr val="404040"/>
                  </a:solidFill>
                </a:endParaRPr>
              </a:p>
              <a:p>
                <a:pPr marL="0" indent="0" algn="just">
                  <a:spcBef>
                    <a:spcPts val="200"/>
                  </a:spcBef>
                  <a:buNone/>
                </a:pPr>
                <a:endParaRPr lang="fr-FR" dirty="0">
                  <a:solidFill>
                    <a:srgbClr val="404040"/>
                  </a:solidFill>
                </a:endParaRPr>
              </a:p>
              <a:p>
                <a:pPr marL="0" indent="0" algn="just">
                  <a:spcBef>
                    <a:spcPts val="200"/>
                  </a:spcBef>
                  <a:buNone/>
                </a:pPr>
                <a:endParaRPr lang="fr-FR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FADCDE2E-8C74-4424-AC2C-043F99669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68" y="1774142"/>
                <a:ext cx="9869507" cy="4372657"/>
              </a:xfrm>
              <a:prstGeom prst="rect">
                <a:avLst/>
              </a:prstGeom>
              <a:blipFill>
                <a:blip r:embed="rId2"/>
                <a:stretch>
                  <a:fillRect l="-1421" t="-23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696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DBAFF-0C73-4507-B107-35591D4B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Rappels mathématiques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CAAFACD-7706-4F0C-803B-F3A6DF89064F}"/>
              </a:ext>
            </a:extLst>
          </p:cNvPr>
          <p:cNvSpPr txBox="1"/>
          <p:nvPr/>
        </p:nvSpPr>
        <p:spPr>
          <a:xfrm>
            <a:off x="1097280" y="1254121"/>
            <a:ext cx="3928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2.3 Les repères (ou bases)</a:t>
            </a:r>
          </a:p>
        </p:txBody>
      </p:sp>
      <p:sp>
        <p:nvSpPr>
          <p:cNvPr id="55" name="Espace réservé du numéro de diapositive 3">
            <a:extLst>
              <a:ext uri="{FF2B5EF4-FFF2-40B4-BE49-F238E27FC236}">
                <a16:creationId xmlns:a16="http://schemas.microsoft.com/office/drawing/2014/main" id="{E22CFDE7-44C3-4EF8-96B2-4B40C964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9975" y="6459785"/>
            <a:ext cx="1312025" cy="365125"/>
          </a:xfrm>
        </p:spPr>
        <p:txBody>
          <a:bodyPr/>
          <a:lstStyle/>
          <a:p>
            <a:fld id="{911E237A-49C9-422B-BE65-7FB2429F21FB}" type="slidenum">
              <a:rPr lang="fr-FR" smtClean="0"/>
              <a:t>18</a:t>
            </a:fld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07132C3-3B28-4AFA-85E4-D57B2A8DD44B}"/>
              </a:ext>
            </a:extLst>
          </p:cNvPr>
          <p:cNvSpPr txBox="1">
            <a:spLocks/>
          </p:cNvSpPr>
          <p:nvPr/>
        </p:nvSpPr>
        <p:spPr>
          <a:xfrm>
            <a:off x="1010467" y="1774144"/>
            <a:ext cx="7782993" cy="5232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b="1" dirty="0">
                <a:solidFill>
                  <a:schemeClr val="accent2"/>
                </a:solidFill>
              </a:rPr>
              <a:t>Repère cartésien</a:t>
            </a:r>
            <a:endParaRPr lang="fr-FR" sz="2400" dirty="0"/>
          </a:p>
          <a:p>
            <a:pPr marL="0" indent="0" algn="just">
              <a:spcBef>
                <a:spcPts val="200"/>
              </a:spcBef>
              <a:buNone/>
            </a:pPr>
            <a:endParaRPr lang="fr-FR" sz="1800" b="1" dirty="0">
              <a:solidFill>
                <a:schemeClr val="accent2"/>
              </a:solidFill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111C1071-ED68-4269-AEFB-A24C32D5681E}"/>
              </a:ext>
            </a:extLst>
          </p:cNvPr>
          <p:cNvCxnSpPr/>
          <p:nvPr/>
        </p:nvCxnSpPr>
        <p:spPr>
          <a:xfrm>
            <a:off x="1917700" y="2400300"/>
            <a:ext cx="0" cy="2425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1257207-E5AB-4BD2-BE86-E75F02CD6CAE}"/>
              </a:ext>
            </a:extLst>
          </p:cNvPr>
          <p:cNvCxnSpPr>
            <a:cxnSpLocks/>
          </p:cNvCxnSpPr>
          <p:nvPr/>
        </p:nvCxnSpPr>
        <p:spPr>
          <a:xfrm rot="5400000">
            <a:off x="3121025" y="3609975"/>
            <a:ext cx="0" cy="2425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E5D26B7-616E-4984-9D30-64D560EA99C0}"/>
              </a:ext>
            </a:extLst>
          </p:cNvPr>
          <p:cNvCxnSpPr>
            <a:cxnSpLocks/>
          </p:cNvCxnSpPr>
          <p:nvPr/>
        </p:nvCxnSpPr>
        <p:spPr>
          <a:xfrm flipV="1">
            <a:off x="913027" y="4822826"/>
            <a:ext cx="1004673" cy="10046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403310F-52C0-4169-B191-9FC11D30420B}"/>
              </a:ext>
            </a:extLst>
          </p:cNvPr>
          <p:cNvGrpSpPr/>
          <p:nvPr/>
        </p:nvGrpSpPr>
        <p:grpSpPr>
          <a:xfrm>
            <a:off x="3191394" y="3256331"/>
            <a:ext cx="175541" cy="172669"/>
            <a:chOff x="4587124" y="2400300"/>
            <a:chExt cx="365988" cy="360000"/>
          </a:xfrm>
        </p:grpSpPr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E7886823-8498-497D-B4A0-1D72DDC7BA89}"/>
                </a:ext>
              </a:extLst>
            </p:cNvPr>
            <p:cNvCxnSpPr/>
            <p:nvPr/>
          </p:nvCxnSpPr>
          <p:spPr>
            <a:xfrm>
              <a:off x="4587124" y="2400300"/>
              <a:ext cx="360000" cy="36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9B1F3B1F-ACCF-42D6-A02B-0BB58DDD1DA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93112" y="2400300"/>
              <a:ext cx="360000" cy="36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E2E259DC-0F51-41E1-8BE3-7A05182C3D48}"/>
                  </a:ext>
                </a:extLst>
              </p:cNvPr>
              <p:cNvSpPr txBox="1"/>
              <p:nvPr/>
            </p:nvSpPr>
            <p:spPr>
              <a:xfrm>
                <a:off x="1514237" y="4635779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E2E259DC-0F51-41E1-8BE3-7A05182C3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237" y="4635779"/>
                <a:ext cx="39869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2AAA8017-DDFB-4A8A-9E2D-5D01BB57186F}"/>
                  </a:ext>
                </a:extLst>
              </p:cNvPr>
              <p:cNvSpPr txBox="1"/>
              <p:nvPr/>
            </p:nvSpPr>
            <p:spPr>
              <a:xfrm>
                <a:off x="3285348" y="3049945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2AAA8017-DDFB-4A8A-9E2D-5D01BB571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348" y="3049945"/>
                <a:ext cx="4403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FAA7666-2B49-42BB-912F-84EFA891B18C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912936" y="3325457"/>
            <a:ext cx="1389556" cy="14949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93650899-D4FB-48F1-8A91-CE77521E197A}"/>
              </a:ext>
            </a:extLst>
          </p:cNvPr>
          <p:cNvGrpSpPr/>
          <p:nvPr/>
        </p:nvGrpSpPr>
        <p:grpSpPr>
          <a:xfrm>
            <a:off x="1441822" y="4308479"/>
            <a:ext cx="1266128" cy="942312"/>
            <a:chOff x="1441822" y="4308479"/>
            <a:chExt cx="1266128" cy="94231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69D5C3BE-3753-43ED-BE88-895A4B61A36B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1912936" y="4820445"/>
              <a:ext cx="49436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BBCB28C3-B142-4B01-90F3-75FD07D1DAD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673611" y="4573265"/>
              <a:ext cx="49436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7CF4C821-B035-498D-9674-6523437BDF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4576" y="4813782"/>
              <a:ext cx="258364" cy="2583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23C1C976-A9FF-45FD-A891-78BF714ED381}"/>
                    </a:ext>
                  </a:extLst>
                </p:cNvPr>
                <p:cNvSpPr txBox="1"/>
                <p:nvPr/>
              </p:nvSpPr>
              <p:spPr>
                <a:xfrm>
                  <a:off x="1698139" y="4881459"/>
                  <a:ext cx="4580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23C1C976-A9FF-45FD-A891-78BF714ED3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8139" y="4881459"/>
                  <a:ext cx="45807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6A18563D-8032-4C99-B282-3A64E883E4AB}"/>
                    </a:ext>
                  </a:extLst>
                </p:cNvPr>
                <p:cNvSpPr txBox="1"/>
                <p:nvPr/>
              </p:nvSpPr>
              <p:spPr>
                <a:xfrm>
                  <a:off x="2242245" y="4439095"/>
                  <a:ext cx="46570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6A18563D-8032-4C99-B282-3A64E883E4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245" y="4439095"/>
                  <a:ext cx="465705" cy="391261"/>
                </a:xfrm>
                <a:prstGeom prst="rect">
                  <a:avLst/>
                </a:prstGeom>
                <a:blipFill>
                  <a:blip r:embed="rId5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43578368-FE07-4E37-9463-CFC46350975F}"/>
                    </a:ext>
                  </a:extLst>
                </p:cNvPr>
                <p:cNvSpPr txBox="1"/>
                <p:nvPr/>
              </p:nvSpPr>
              <p:spPr>
                <a:xfrm>
                  <a:off x="1441822" y="4308479"/>
                  <a:ext cx="4476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43578368-FE07-4E37-9463-CFC4635097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1822" y="4308479"/>
                  <a:ext cx="44768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E1E08046-51E8-40CD-BAE7-52D633E138E4}"/>
              </a:ext>
            </a:extLst>
          </p:cNvPr>
          <p:cNvGrpSpPr/>
          <p:nvPr/>
        </p:nvGrpSpPr>
        <p:grpSpPr>
          <a:xfrm>
            <a:off x="1221421" y="2678637"/>
            <a:ext cx="2464754" cy="2911528"/>
            <a:chOff x="1221421" y="2678637"/>
            <a:chExt cx="2464754" cy="2911528"/>
          </a:xfrm>
        </p:grpSpPr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C092141B-E8F1-43AB-9901-BB8E82102C86}"/>
                </a:ext>
              </a:extLst>
            </p:cNvPr>
            <p:cNvCxnSpPr>
              <a:cxnSpLocks/>
            </p:cNvCxnSpPr>
            <p:nvPr/>
          </p:nvCxnSpPr>
          <p:spPr>
            <a:xfrm>
              <a:off x="3277728" y="3326051"/>
              <a:ext cx="17144" cy="21679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1B9D48B7-2548-45D5-9B5A-196BE54DE9A7}"/>
                </a:ext>
              </a:extLst>
            </p:cNvPr>
            <p:cNvCxnSpPr>
              <a:cxnSpLocks/>
            </p:cNvCxnSpPr>
            <p:nvPr/>
          </p:nvCxnSpPr>
          <p:spPr>
            <a:xfrm>
              <a:off x="1920792" y="2678637"/>
              <a:ext cx="1364556" cy="67136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F32A3C42-98B5-43D0-A049-FB3CA7A0C2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636" y="5485362"/>
              <a:ext cx="2052000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6FF57D6E-9D07-4E80-B57C-255414B739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4872" y="4817271"/>
              <a:ext cx="391303" cy="66809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ccolade ouvrante 39">
              <a:extLst>
                <a:ext uri="{FF2B5EF4-FFF2-40B4-BE49-F238E27FC236}">
                  <a16:creationId xmlns:a16="http://schemas.microsoft.com/office/drawing/2014/main" id="{4004C07A-11AB-4065-9745-7FBF3132055C}"/>
                </a:ext>
              </a:extLst>
            </p:cNvPr>
            <p:cNvSpPr/>
            <p:nvPr/>
          </p:nvSpPr>
          <p:spPr>
            <a:xfrm>
              <a:off x="1802030" y="2684381"/>
              <a:ext cx="105414" cy="2120744"/>
            </a:xfrm>
            <a:prstGeom prst="leftBrace">
              <a:avLst>
                <a:gd name="adj1" fmla="val 4673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Accolade ouvrante 41">
              <a:extLst>
                <a:ext uri="{FF2B5EF4-FFF2-40B4-BE49-F238E27FC236}">
                  <a16:creationId xmlns:a16="http://schemas.microsoft.com/office/drawing/2014/main" id="{43090B03-8927-4790-9B2D-1A21D5DA9688}"/>
                </a:ext>
              </a:extLst>
            </p:cNvPr>
            <p:cNvSpPr/>
            <p:nvPr/>
          </p:nvSpPr>
          <p:spPr>
            <a:xfrm rot="16200000">
              <a:off x="2740659" y="4009523"/>
              <a:ext cx="105414" cy="1751331"/>
            </a:xfrm>
            <a:prstGeom prst="leftBrace">
              <a:avLst>
                <a:gd name="adj1" fmla="val 4673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Accolade ouvrante 42">
              <a:extLst>
                <a:ext uri="{FF2B5EF4-FFF2-40B4-BE49-F238E27FC236}">
                  <a16:creationId xmlns:a16="http://schemas.microsoft.com/office/drawing/2014/main" id="{8E077934-31FF-4B95-A944-D5BB456469FC}"/>
                </a:ext>
              </a:extLst>
            </p:cNvPr>
            <p:cNvSpPr/>
            <p:nvPr/>
          </p:nvSpPr>
          <p:spPr>
            <a:xfrm rot="2668506">
              <a:off x="1485252" y="4648109"/>
              <a:ext cx="105414" cy="942056"/>
            </a:xfrm>
            <a:prstGeom prst="leftBrace">
              <a:avLst>
                <a:gd name="adj1" fmla="val 4673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A341E428-2BB8-4429-B96F-13CBD08DFB99}"/>
                    </a:ext>
                  </a:extLst>
                </p:cNvPr>
                <p:cNvSpPr txBox="1"/>
                <p:nvPr/>
              </p:nvSpPr>
              <p:spPr>
                <a:xfrm>
                  <a:off x="1221421" y="481236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A341E428-2BB8-4429-B96F-13CBD08DFB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1421" y="4812365"/>
                  <a:ext cx="36798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9E83A04A-7913-465C-8A97-A1E5192ED5D6}"/>
                    </a:ext>
                  </a:extLst>
                </p:cNvPr>
                <p:cNvSpPr txBox="1"/>
                <p:nvPr/>
              </p:nvSpPr>
              <p:spPr>
                <a:xfrm>
                  <a:off x="2603070" y="4835910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9E83A04A-7913-465C-8A97-A1E5192ED5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070" y="4835910"/>
                  <a:ext cx="37138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51296471-D3A3-4D5A-89E0-BE26E46AFE87}"/>
                    </a:ext>
                  </a:extLst>
                </p:cNvPr>
                <p:cNvSpPr txBox="1"/>
                <p:nvPr/>
              </p:nvSpPr>
              <p:spPr>
                <a:xfrm>
                  <a:off x="1508483" y="3518388"/>
                  <a:ext cx="3537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51296471-D3A3-4D5A-89E0-BE26E46AFE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483" y="3518388"/>
                  <a:ext cx="35375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0C3926E-A150-4AE7-841C-618B2DE8E4EE}"/>
                  </a:ext>
                </a:extLst>
              </p:cNvPr>
              <p:cNvSpPr txBox="1"/>
              <p:nvPr/>
            </p:nvSpPr>
            <p:spPr>
              <a:xfrm>
                <a:off x="6340724" y="2112443"/>
                <a:ext cx="4612640" cy="3715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sz="2800" b="1" dirty="0">
                    <a:solidFill>
                      <a:schemeClr val="accent2"/>
                    </a:solidFill>
                  </a:rPr>
                  <a:t>Base</a:t>
                </a:r>
              </a:p>
              <a:p>
                <a:pPr algn="just"/>
                <a:r>
                  <a:rPr lang="fr-FR" sz="2400" dirty="0"/>
                  <a:t>Les </a:t>
                </a:r>
                <a:r>
                  <a:rPr lang="fr-FR" sz="2400" dirty="0">
                    <a:solidFill>
                      <a:srgbClr val="000000"/>
                    </a:solidFill>
                  </a:rPr>
                  <a:t>vecteurs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2400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2400" dirty="0">
                    <a:solidFill>
                      <a:srgbClr val="000000"/>
                    </a:solidFill>
                  </a:rPr>
                  <a:t>, 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2400" dirty="0">
                    <a:solidFill>
                      <a:srgbClr val="000000"/>
                    </a:solidFill>
                  </a:rPr>
                  <a:t> forment un trièdre direct </a:t>
                </a:r>
              </a:p>
              <a:p>
                <a:pPr algn="just"/>
                <a:endParaRPr lang="fr-FR" sz="2400" dirty="0">
                  <a:solidFill>
                    <a:srgbClr val="000000"/>
                  </a:solidFill>
                </a:endParaRPr>
              </a:p>
              <a:p>
                <a:pPr algn="just"/>
                <a:r>
                  <a:rPr lang="fr-FR" sz="2800" b="1" dirty="0">
                    <a:solidFill>
                      <a:schemeClr val="accent2"/>
                    </a:solidFill>
                  </a:rPr>
                  <a:t>Paramètres</a:t>
                </a:r>
                <a:r>
                  <a:rPr lang="fr-FR" sz="2400" dirty="0">
                    <a:solidFill>
                      <a:srgbClr val="000000"/>
                    </a:solidFill>
                  </a:rPr>
                  <a:t>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fr-FR" sz="2400" dirty="0">
                  <a:solidFill>
                    <a:srgbClr val="000000"/>
                  </a:solidFill>
                </a:endParaRPr>
              </a:p>
              <a:p>
                <a:pPr algn="just"/>
                <a:endParaRPr lang="fr-FR" sz="2400" dirty="0">
                  <a:solidFill>
                    <a:srgbClr val="000000"/>
                  </a:solidFill>
                </a:endParaRPr>
              </a:p>
              <a:p>
                <a:pPr algn="just"/>
                <a:r>
                  <a:rPr lang="fr-FR" sz="2800" b="1" dirty="0">
                    <a:solidFill>
                      <a:schemeClr val="accent2"/>
                    </a:solidFill>
                  </a:rPr>
                  <a:t>Vecteur position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𝑂𝑀</m:t>
                          </m:r>
                        </m:e>
                      </m:acc>
                      <m:r>
                        <a:rPr lang="fr-F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acc>
                        <m:accPr>
                          <m:chr m:val="⃗"/>
                          <m:ctrlP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fr-F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acc>
                        <m:accPr>
                          <m:chr m:val="⃗"/>
                          <m:ctrlP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r>
                        <a:rPr lang="fr-F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acc>
                        <m:accPr>
                          <m:chr m:val="⃗"/>
                          <m:ctrlP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0C3926E-A150-4AE7-841C-618B2DE8E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724" y="2112443"/>
                <a:ext cx="4612640" cy="3715056"/>
              </a:xfrm>
              <a:prstGeom prst="rect">
                <a:avLst/>
              </a:prstGeom>
              <a:blipFill>
                <a:blip r:embed="rId10"/>
                <a:stretch>
                  <a:fillRect l="-2642" t="-1642" r="-21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02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e 67">
            <a:extLst>
              <a:ext uri="{FF2B5EF4-FFF2-40B4-BE49-F238E27FC236}">
                <a16:creationId xmlns:a16="http://schemas.microsoft.com/office/drawing/2014/main" id="{ECBBCC21-EA22-4687-A75B-5F64BCD391D4}"/>
              </a:ext>
            </a:extLst>
          </p:cNvPr>
          <p:cNvGrpSpPr/>
          <p:nvPr/>
        </p:nvGrpSpPr>
        <p:grpSpPr>
          <a:xfrm>
            <a:off x="315725" y="2270628"/>
            <a:ext cx="3775643" cy="3771079"/>
            <a:chOff x="315725" y="2270628"/>
            <a:chExt cx="3775643" cy="3771079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BB6ADC3D-8C22-4A17-9BC8-713ADE903A9F}"/>
                </a:ext>
              </a:extLst>
            </p:cNvPr>
            <p:cNvSpPr/>
            <p:nvPr/>
          </p:nvSpPr>
          <p:spPr>
            <a:xfrm>
              <a:off x="328618" y="4212097"/>
              <a:ext cx="3762750" cy="182961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3CA3BCFA-5895-43A1-85F8-06B402D9862D}"/>
                </a:ext>
              </a:extLst>
            </p:cNvPr>
            <p:cNvSpPr/>
            <p:nvPr/>
          </p:nvSpPr>
          <p:spPr>
            <a:xfrm>
              <a:off x="315725" y="2270628"/>
              <a:ext cx="3762750" cy="182961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D73C681D-31FC-4C65-A0EA-E2D29A6D7A9C}"/>
                </a:ext>
              </a:extLst>
            </p:cNvPr>
            <p:cNvCxnSpPr>
              <a:stCxn id="56" idx="6"/>
              <a:endCxn id="23" idx="6"/>
            </p:cNvCxnSpPr>
            <p:nvPr/>
          </p:nvCxnSpPr>
          <p:spPr>
            <a:xfrm>
              <a:off x="4078475" y="3185433"/>
              <a:ext cx="12893" cy="1941469"/>
            </a:xfrm>
            <a:prstGeom prst="line">
              <a:avLst/>
            </a:prstGeom>
            <a:ln w="19050">
              <a:solidFill>
                <a:srgbClr val="BD582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BE480D9D-F8F4-4EB8-9DED-AE594F999AB5}"/>
                </a:ext>
              </a:extLst>
            </p:cNvPr>
            <p:cNvCxnSpPr>
              <a:cxnSpLocks/>
              <a:stCxn id="56" idx="2"/>
              <a:endCxn id="23" idx="2"/>
            </p:cNvCxnSpPr>
            <p:nvPr/>
          </p:nvCxnSpPr>
          <p:spPr>
            <a:xfrm>
              <a:off x="315725" y="3185433"/>
              <a:ext cx="12893" cy="1941469"/>
            </a:xfrm>
            <a:prstGeom prst="line">
              <a:avLst/>
            </a:prstGeom>
            <a:ln w="19050">
              <a:solidFill>
                <a:srgbClr val="BD582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DEDBAFF-0C73-4507-B107-35591D4B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Rappels mathématiques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CAAFACD-7706-4F0C-803B-F3A6DF89064F}"/>
              </a:ext>
            </a:extLst>
          </p:cNvPr>
          <p:cNvSpPr txBox="1"/>
          <p:nvPr/>
        </p:nvSpPr>
        <p:spPr>
          <a:xfrm>
            <a:off x="1097280" y="1254121"/>
            <a:ext cx="3928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2.3 Les repères (ou bases)</a:t>
            </a:r>
          </a:p>
        </p:txBody>
      </p:sp>
      <p:sp>
        <p:nvSpPr>
          <p:cNvPr id="55" name="Espace réservé du numéro de diapositive 3">
            <a:extLst>
              <a:ext uri="{FF2B5EF4-FFF2-40B4-BE49-F238E27FC236}">
                <a16:creationId xmlns:a16="http://schemas.microsoft.com/office/drawing/2014/main" id="{E22CFDE7-44C3-4EF8-96B2-4B40C964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9975" y="6459785"/>
            <a:ext cx="1312025" cy="365125"/>
          </a:xfrm>
        </p:spPr>
        <p:txBody>
          <a:bodyPr/>
          <a:lstStyle/>
          <a:p>
            <a:fld id="{911E237A-49C9-422B-BE65-7FB2429F21FB}" type="slidenum">
              <a:rPr lang="fr-FR" smtClean="0"/>
              <a:t>19</a:t>
            </a:fld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07132C3-3B28-4AFA-85E4-D57B2A8DD44B}"/>
              </a:ext>
            </a:extLst>
          </p:cNvPr>
          <p:cNvSpPr txBox="1">
            <a:spLocks/>
          </p:cNvSpPr>
          <p:nvPr/>
        </p:nvSpPr>
        <p:spPr>
          <a:xfrm>
            <a:off x="1010467" y="1774144"/>
            <a:ext cx="7782993" cy="5232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b="1" dirty="0">
                <a:solidFill>
                  <a:schemeClr val="accent2"/>
                </a:solidFill>
              </a:rPr>
              <a:t>Repère cylindrique (3D) </a:t>
            </a:r>
            <a:r>
              <a:rPr lang="fr-FR" sz="2400" dirty="0">
                <a:solidFill>
                  <a:srgbClr val="000000"/>
                </a:solidFill>
              </a:rPr>
              <a:t>ou polaire (2D)</a:t>
            </a:r>
          </a:p>
          <a:p>
            <a:pPr marL="0" indent="0" algn="just">
              <a:spcBef>
                <a:spcPts val="200"/>
              </a:spcBef>
              <a:buNone/>
            </a:pPr>
            <a:endParaRPr lang="fr-FR" sz="1800" b="1" dirty="0">
              <a:solidFill>
                <a:schemeClr val="accent2"/>
              </a:solidFill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111C1071-ED68-4269-AEFB-A24C32D5681E}"/>
              </a:ext>
            </a:extLst>
          </p:cNvPr>
          <p:cNvCxnSpPr/>
          <p:nvPr/>
        </p:nvCxnSpPr>
        <p:spPr>
          <a:xfrm>
            <a:off x="2197100" y="2696486"/>
            <a:ext cx="0" cy="2425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1257207-E5AB-4BD2-BE86-E75F02CD6CAE}"/>
              </a:ext>
            </a:extLst>
          </p:cNvPr>
          <p:cNvCxnSpPr>
            <a:cxnSpLocks/>
          </p:cNvCxnSpPr>
          <p:nvPr/>
        </p:nvCxnSpPr>
        <p:spPr>
          <a:xfrm rot="5400000">
            <a:off x="3400425" y="3906161"/>
            <a:ext cx="0" cy="2425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E5D26B7-616E-4984-9D30-64D560EA99C0}"/>
              </a:ext>
            </a:extLst>
          </p:cNvPr>
          <p:cNvCxnSpPr>
            <a:cxnSpLocks/>
          </p:cNvCxnSpPr>
          <p:nvPr/>
        </p:nvCxnSpPr>
        <p:spPr>
          <a:xfrm flipV="1">
            <a:off x="1192427" y="5119012"/>
            <a:ext cx="1004673" cy="10046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403310F-52C0-4169-B191-9FC11D30420B}"/>
              </a:ext>
            </a:extLst>
          </p:cNvPr>
          <p:cNvGrpSpPr/>
          <p:nvPr/>
        </p:nvGrpSpPr>
        <p:grpSpPr>
          <a:xfrm>
            <a:off x="3470794" y="3552517"/>
            <a:ext cx="175541" cy="172669"/>
            <a:chOff x="4587124" y="2400300"/>
            <a:chExt cx="365988" cy="360000"/>
          </a:xfrm>
        </p:grpSpPr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E7886823-8498-497D-B4A0-1D72DDC7BA89}"/>
                </a:ext>
              </a:extLst>
            </p:cNvPr>
            <p:cNvCxnSpPr/>
            <p:nvPr/>
          </p:nvCxnSpPr>
          <p:spPr>
            <a:xfrm>
              <a:off x="4587124" y="2400300"/>
              <a:ext cx="360000" cy="36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9B1F3B1F-ACCF-42D6-A02B-0BB58DDD1DA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93112" y="2400300"/>
              <a:ext cx="360000" cy="36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E2E259DC-0F51-41E1-8BE3-7A05182C3D48}"/>
                  </a:ext>
                </a:extLst>
              </p:cNvPr>
              <p:cNvSpPr txBox="1"/>
              <p:nvPr/>
            </p:nvSpPr>
            <p:spPr>
              <a:xfrm>
                <a:off x="1793637" y="4931965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E2E259DC-0F51-41E1-8BE3-7A05182C3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637" y="4931965"/>
                <a:ext cx="39869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2AAA8017-DDFB-4A8A-9E2D-5D01BB57186F}"/>
                  </a:ext>
                </a:extLst>
              </p:cNvPr>
              <p:cNvSpPr txBox="1"/>
              <p:nvPr/>
            </p:nvSpPr>
            <p:spPr>
              <a:xfrm>
                <a:off x="3564748" y="3346131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2AAA8017-DDFB-4A8A-9E2D-5D01BB571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748" y="3346131"/>
                <a:ext cx="4403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FAA7666-2B49-42BB-912F-84EFA891B18C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192336" y="3621643"/>
            <a:ext cx="1389556" cy="14949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B296031A-D424-4151-B2CF-53C9DF97977F}"/>
              </a:ext>
            </a:extLst>
          </p:cNvPr>
          <p:cNvGrpSpPr/>
          <p:nvPr/>
        </p:nvGrpSpPr>
        <p:grpSpPr>
          <a:xfrm>
            <a:off x="1721222" y="4604665"/>
            <a:ext cx="1266128" cy="942312"/>
            <a:chOff x="1441822" y="4308479"/>
            <a:chExt cx="1266128" cy="94231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69D5C3BE-3753-43ED-BE88-895A4B61A36B}"/>
                </a:ext>
              </a:extLst>
            </p:cNvPr>
            <p:cNvCxnSpPr>
              <a:cxnSpLocks/>
            </p:cNvCxnSpPr>
            <p:nvPr/>
          </p:nvCxnSpPr>
          <p:spPr>
            <a:xfrm>
              <a:off x="1917700" y="4820681"/>
              <a:ext cx="49436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BBCB28C3-B142-4B01-90F3-75FD07D1DAD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673611" y="4573265"/>
              <a:ext cx="49436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7CF4C821-B035-498D-9674-6523437BDF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4576" y="4813782"/>
              <a:ext cx="258364" cy="2583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23C1C976-A9FF-45FD-A891-78BF714ED381}"/>
                    </a:ext>
                  </a:extLst>
                </p:cNvPr>
                <p:cNvSpPr txBox="1"/>
                <p:nvPr/>
              </p:nvSpPr>
              <p:spPr>
                <a:xfrm>
                  <a:off x="1698139" y="4881459"/>
                  <a:ext cx="4580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23C1C976-A9FF-45FD-A891-78BF714ED3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8139" y="4881459"/>
                  <a:ext cx="45807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6A18563D-8032-4C99-B282-3A64E883E4AB}"/>
                    </a:ext>
                  </a:extLst>
                </p:cNvPr>
                <p:cNvSpPr txBox="1"/>
                <p:nvPr/>
              </p:nvSpPr>
              <p:spPr>
                <a:xfrm>
                  <a:off x="2242245" y="4439095"/>
                  <a:ext cx="46570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6A18563D-8032-4C99-B282-3A64E883E4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245" y="4439095"/>
                  <a:ext cx="465705" cy="391261"/>
                </a:xfrm>
                <a:prstGeom prst="rect">
                  <a:avLst/>
                </a:prstGeom>
                <a:blipFill>
                  <a:blip r:embed="rId5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43578368-FE07-4E37-9463-CFC46350975F}"/>
                    </a:ext>
                  </a:extLst>
                </p:cNvPr>
                <p:cNvSpPr txBox="1"/>
                <p:nvPr/>
              </p:nvSpPr>
              <p:spPr>
                <a:xfrm>
                  <a:off x="1441822" y="4308479"/>
                  <a:ext cx="4476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43578368-FE07-4E37-9463-CFC4635097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1822" y="4308479"/>
                  <a:ext cx="44768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6D48333E-94B0-4435-B2FB-747C2153B281}"/>
              </a:ext>
            </a:extLst>
          </p:cNvPr>
          <p:cNvGrpSpPr/>
          <p:nvPr/>
        </p:nvGrpSpPr>
        <p:grpSpPr>
          <a:xfrm>
            <a:off x="3097288" y="5286551"/>
            <a:ext cx="1330922" cy="899301"/>
            <a:chOff x="1441822" y="4308479"/>
            <a:chExt cx="1330922" cy="899301"/>
          </a:xfrm>
        </p:grpSpPr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6E4DBFBC-7A23-4A86-942D-2F34BF220D03}"/>
                </a:ext>
              </a:extLst>
            </p:cNvPr>
            <p:cNvCxnSpPr>
              <a:cxnSpLocks/>
            </p:cNvCxnSpPr>
            <p:nvPr/>
          </p:nvCxnSpPr>
          <p:spPr>
            <a:xfrm>
              <a:off x="1908634" y="4801535"/>
              <a:ext cx="410518" cy="20266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1EB4018D-924C-419D-B584-E5D9E2ED90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673611" y="4573265"/>
              <a:ext cx="49436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2B675779-2D90-418F-BD71-09F78EC3EA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3122" y="4572277"/>
              <a:ext cx="430332" cy="2390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7822F331-0632-4AA1-8CFE-DDCF09828A23}"/>
                    </a:ext>
                  </a:extLst>
                </p:cNvPr>
                <p:cNvSpPr txBox="1"/>
                <p:nvPr/>
              </p:nvSpPr>
              <p:spPr>
                <a:xfrm>
                  <a:off x="2226151" y="4318741"/>
                  <a:ext cx="4665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7822F331-0632-4AA1-8CFE-DDCF09828A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6151" y="4318741"/>
                  <a:ext cx="46653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6CEFE603-6264-4E55-80BB-94624A3908FF}"/>
                    </a:ext>
                  </a:extLst>
                </p:cNvPr>
                <p:cNvSpPr txBox="1"/>
                <p:nvPr/>
              </p:nvSpPr>
              <p:spPr>
                <a:xfrm>
                  <a:off x="2323454" y="4838448"/>
                  <a:ext cx="4492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6CEFE603-6264-4E55-80BB-94624A3908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3454" y="4838448"/>
                  <a:ext cx="44929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EB2C6750-020B-49C4-A165-52248ADE28BC}"/>
                    </a:ext>
                  </a:extLst>
                </p:cNvPr>
                <p:cNvSpPr txBox="1"/>
                <p:nvPr/>
              </p:nvSpPr>
              <p:spPr>
                <a:xfrm>
                  <a:off x="1441822" y="4308479"/>
                  <a:ext cx="4476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EB2C6750-020B-49C4-A165-52248ADE28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1822" y="4308479"/>
                  <a:ext cx="44768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9398A5E7-7064-41CC-A134-2975F8FEBC75}"/>
                  </a:ext>
                </a:extLst>
              </p:cNvPr>
              <p:cNvSpPr txBox="1"/>
              <p:nvPr/>
            </p:nvSpPr>
            <p:spPr>
              <a:xfrm>
                <a:off x="6340724" y="2112443"/>
                <a:ext cx="4612640" cy="3715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sz="2800" b="1" dirty="0">
                    <a:solidFill>
                      <a:schemeClr val="accent2"/>
                    </a:solidFill>
                  </a:rPr>
                  <a:t>Base</a:t>
                </a:r>
              </a:p>
              <a:p>
                <a:pPr algn="just"/>
                <a:r>
                  <a:rPr lang="fr-FR" sz="2400" dirty="0"/>
                  <a:t>Les </a:t>
                </a:r>
                <a:r>
                  <a:rPr lang="fr-FR" sz="2400" dirty="0">
                    <a:solidFill>
                      <a:srgbClr val="000000"/>
                    </a:solidFill>
                  </a:rPr>
                  <a:t>vecteurs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2400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2400" dirty="0">
                    <a:solidFill>
                      <a:srgbClr val="000000"/>
                    </a:solidFill>
                  </a:rPr>
                  <a:t>, 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2400" dirty="0">
                    <a:solidFill>
                      <a:srgbClr val="000000"/>
                    </a:solidFill>
                  </a:rPr>
                  <a:t> forment un trièdre direct </a:t>
                </a:r>
              </a:p>
              <a:p>
                <a:pPr algn="just"/>
                <a:endParaRPr lang="fr-FR" sz="2400" dirty="0">
                  <a:solidFill>
                    <a:srgbClr val="000000"/>
                  </a:solidFill>
                </a:endParaRPr>
              </a:p>
              <a:p>
                <a:pPr algn="just"/>
                <a:r>
                  <a:rPr lang="fr-FR" sz="2800" b="1" dirty="0">
                    <a:solidFill>
                      <a:schemeClr val="accent2"/>
                    </a:solidFill>
                  </a:rPr>
                  <a:t>Paramètres</a:t>
                </a:r>
                <a:r>
                  <a:rPr lang="fr-FR" sz="2400" dirty="0">
                    <a:solidFill>
                      <a:srgbClr val="000000"/>
                    </a:solidFill>
                  </a:rPr>
                  <a:t>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fr-FR" sz="2400" dirty="0">
                  <a:solidFill>
                    <a:srgbClr val="000000"/>
                  </a:solidFill>
                </a:endParaRPr>
              </a:p>
              <a:p>
                <a:pPr algn="just"/>
                <a:endParaRPr lang="fr-FR" sz="2400" dirty="0">
                  <a:solidFill>
                    <a:srgbClr val="000000"/>
                  </a:solidFill>
                </a:endParaRPr>
              </a:p>
              <a:p>
                <a:pPr algn="just"/>
                <a:r>
                  <a:rPr lang="fr-FR" sz="2800" b="1" dirty="0">
                    <a:solidFill>
                      <a:schemeClr val="accent2"/>
                    </a:solidFill>
                  </a:rPr>
                  <a:t>Vecteur position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𝑂𝑀</m:t>
                          </m:r>
                        </m:e>
                      </m:acc>
                      <m:r>
                        <a:rPr lang="fr-F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acc>
                        <m:accPr>
                          <m:chr m:val="⃗"/>
                          <m:ctrlP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  <m:r>
                        <a:rPr lang="fr-F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acc>
                        <m:accPr>
                          <m:chr m:val="⃗"/>
                          <m:ctrlP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9398A5E7-7064-41CC-A134-2975F8FEB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724" y="2112443"/>
                <a:ext cx="4612640" cy="3715056"/>
              </a:xfrm>
              <a:prstGeom prst="rect">
                <a:avLst/>
              </a:prstGeom>
              <a:blipFill>
                <a:blip r:embed="rId10"/>
                <a:stretch>
                  <a:fillRect l="-2642" t="-1642" r="-21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e 66">
            <a:extLst>
              <a:ext uri="{FF2B5EF4-FFF2-40B4-BE49-F238E27FC236}">
                <a16:creationId xmlns:a16="http://schemas.microsoft.com/office/drawing/2014/main" id="{13A2B7F8-B004-45D1-A7B5-85C1F1FAD298}"/>
              </a:ext>
            </a:extLst>
          </p:cNvPr>
          <p:cNvGrpSpPr/>
          <p:nvPr/>
        </p:nvGrpSpPr>
        <p:grpSpPr>
          <a:xfrm>
            <a:off x="1645004" y="2980567"/>
            <a:ext cx="2054332" cy="2976219"/>
            <a:chOff x="1645004" y="2980567"/>
            <a:chExt cx="2054332" cy="2976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C34B6E59-C511-42ED-94F7-829F75A5ACE7}"/>
                    </a:ext>
                  </a:extLst>
                </p:cNvPr>
                <p:cNvSpPr txBox="1"/>
                <p:nvPr/>
              </p:nvSpPr>
              <p:spPr>
                <a:xfrm>
                  <a:off x="2844724" y="508115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b="0" dirty="0"/>
                </a:p>
              </p:txBody>
            </p:sp>
          </mc:Choice>
          <mc:Fallback xmlns="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C34B6E59-C511-42ED-94F7-829F75A5AC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4724" y="5081156"/>
                  <a:ext cx="35163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BAC4FA59-0FFB-4432-B4DC-F3C9F14C215C}"/>
                </a:ext>
              </a:extLst>
            </p:cNvPr>
            <p:cNvGrpSpPr/>
            <p:nvPr/>
          </p:nvGrpSpPr>
          <p:grpSpPr>
            <a:xfrm>
              <a:off x="1645004" y="2980567"/>
              <a:ext cx="2054332" cy="2976219"/>
              <a:chOff x="1645004" y="2980567"/>
              <a:chExt cx="2054332" cy="2976219"/>
            </a:xfrm>
          </p:grpSpPr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C092141B-E8F1-43AB-9901-BB8E82102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128" y="3622237"/>
                <a:ext cx="17144" cy="216796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Accolade ouvrante 39">
                <a:extLst>
                  <a:ext uri="{FF2B5EF4-FFF2-40B4-BE49-F238E27FC236}">
                    <a16:creationId xmlns:a16="http://schemas.microsoft.com/office/drawing/2014/main" id="{4004C07A-11AB-4065-9745-7FBF3132055C}"/>
                  </a:ext>
                </a:extLst>
              </p:cNvPr>
              <p:cNvSpPr/>
              <p:nvPr/>
            </p:nvSpPr>
            <p:spPr>
              <a:xfrm>
                <a:off x="2081430" y="2980567"/>
                <a:ext cx="105414" cy="2120744"/>
              </a:xfrm>
              <a:prstGeom prst="leftBrace">
                <a:avLst>
                  <a:gd name="adj1" fmla="val 4673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ZoneTexte 45">
                    <a:extLst>
                      <a:ext uri="{FF2B5EF4-FFF2-40B4-BE49-F238E27FC236}">
                        <a16:creationId xmlns:a16="http://schemas.microsoft.com/office/drawing/2014/main" id="{51296471-D3A3-4D5A-89E0-BE26E46AFE87}"/>
                      </a:ext>
                    </a:extLst>
                  </p:cNvPr>
                  <p:cNvSpPr txBox="1"/>
                  <p:nvPr/>
                </p:nvSpPr>
                <p:spPr>
                  <a:xfrm>
                    <a:off x="1787883" y="3814574"/>
                    <a:ext cx="3537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46" name="ZoneTexte 45">
                    <a:extLst>
                      <a:ext uri="{FF2B5EF4-FFF2-40B4-BE49-F238E27FC236}">
                        <a16:creationId xmlns:a16="http://schemas.microsoft.com/office/drawing/2014/main" id="{51296471-D3A3-4D5A-89E0-BE26E46AFE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7883" y="3814574"/>
                    <a:ext cx="353751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0A1207C-3C0B-410E-BF53-CA42B765FE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9544" y="5121814"/>
                <a:ext cx="1364556" cy="67136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Accolade ouvrante 50">
                <a:extLst>
                  <a:ext uri="{FF2B5EF4-FFF2-40B4-BE49-F238E27FC236}">
                    <a16:creationId xmlns:a16="http://schemas.microsoft.com/office/drawing/2014/main" id="{EF793762-3415-4FCB-8CBD-3A82E75373B3}"/>
                  </a:ext>
                </a:extLst>
              </p:cNvPr>
              <p:cNvSpPr/>
              <p:nvPr/>
            </p:nvSpPr>
            <p:spPr>
              <a:xfrm rot="6975709">
                <a:off x="2877590" y="4654785"/>
                <a:ext cx="105414" cy="1538078"/>
              </a:xfrm>
              <a:prstGeom prst="leftBrace">
                <a:avLst>
                  <a:gd name="adj1" fmla="val 4673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76F9E179-4952-4CDD-B8B2-5AEFDC14AFE7}"/>
                  </a:ext>
                </a:extLst>
              </p:cNvPr>
              <p:cNvSpPr/>
              <p:nvPr/>
            </p:nvSpPr>
            <p:spPr>
              <a:xfrm>
                <a:off x="1645004" y="4542990"/>
                <a:ext cx="1116643" cy="1116643"/>
              </a:xfrm>
              <a:prstGeom prst="arc">
                <a:avLst>
                  <a:gd name="adj1" fmla="val 1744816"/>
                  <a:gd name="adj2" fmla="val 80008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ZoneTexte 53">
                    <a:extLst>
                      <a:ext uri="{FF2B5EF4-FFF2-40B4-BE49-F238E27FC236}">
                        <a16:creationId xmlns:a16="http://schemas.microsoft.com/office/drawing/2014/main" id="{F4107DC5-D24E-4E35-8DA3-C3D57951E46A}"/>
                      </a:ext>
                    </a:extLst>
                  </p:cNvPr>
                  <p:cNvSpPr txBox="1"/>
                  <p:nvPr/>
                </p:nvSpPr>
                <p:spPr>
                  <a:xfrm>
                    <a:off x="2140802" y="5587454"/>
                    <a:ext cx="37414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b="0" dirty="0"/>
                  </a:p>
                </p:txBody>
              </p:sp>
            </mc:Choice>
            <mc:Fallback xmlns="">
              <p:sp>
                <p:nvSpPr>
                  <p:cNvPr id="54" name="ZoneTexte 53">
                    <a:extLst>
                      <a:ext uri="{FF2B5EF4-FFF2-40B4-BE49-F238E27FC236}">
                        <a16:creationId xmlns:a16="http://schemas.microsoft.com/office/drawing/2014/main" id="{F4107DC5-D24E-4E35-8DA3-C3D57951E4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0802" y="5587454"/>
                    <a:ext cx="374141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176FE1DD-14C0-4A92-9DDC-1D4C0400C6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3022" y="2984683"/>
                <a:ext cx="1364556" cy="67136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4694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71CC59-BEE9-424E-B8E5-D50E92C3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Rappels du premier chapitre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E1347B-1F47-4568-9886-F520C719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2</a:t>
            </a:fld>
            <a:endParaRPr lang="fr-FR" dirty="0"/>
          </a:p>
        </p:txBody>
      </p:sp>
      <p:sp>
        <p:nvSpPr>
          <p:cNvPr id="31" name="Espace réservé du contenu 2">
            <a:extLst>
              <a:ext uri="{FF2B5EF4-FFF2-40B4-BE49-F238E27FC236}">
                <a16:creationId xmlns:a16="http://schemas.microsoft.com/office/drawing/2014/main" id="{0776F82C-F2EB-4A35-B4A1-477C7F9E4A87}"/>
              </a:ext>
            </a:extLst>
          </p:cNvPr>
          <p:cNvSpPr txBox="1">
            <a:spLocks/>
          </p:cNvSpPr>
          <p:nvPr/>
        </p:nvSpPr>
        <p:spPr>
          <a:xfrm>
            <a:off x="1097280" y="1282041"/>
            <a:ext cx="9940066" cy="42170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/>
              <a:t>Force, résultante, moment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Forme libre 5">
            <a:extLst>
              <a:ext uri="{FF2B5EF4-FFF2-40B4-BE49-F238E27FC236}">
                <a16:creationId xmlns:a16="http://schemas.microsoft.com/office/drawing/2014/main" id="{7B0E99FF-61C3-491E-B04E-25B06DD4DDFB}"/>
              </a:ext>
            </a:extLst>
          </p:cNvPr>
          <p:cNvSpPr/>
          <p:nvPr/>
        </p:nvSpPr>
        <p:spPr>
          <a:xfrm>
            <a:off x="7233467" y="2284163"/>
            <a:ext cx="3663660" cy="2783137"/>
          </a:xfrm>
          <a:custGeom>
            <a:avLst/>
            <a:gdLst>
              <a:gd name="connsiteX0" fmla="*/ 28536 w 2894928"/>
              <a:gd name="connsiteY0" fmla="*/ 766749 h 2199162"/>
              <a:gd name="connsiteX1" fmla="*/ 318247 w 2894928"/>
              <a:gd name="connsiteY1" fmla="*/ 87740 h 2199162"/>
              <a:gd name="connsiteX2" fmla="*/ 1341289 w 2894928"/>
              <a:gd name="connsiteY2" fmla="*/ 142060 h 2199162"/>
              <a:gd name="connsiteX3" fmla="*/ 1803015 w 2894928"/>
              <a:gd name="connsiteY3" fmla="*/ 1300904 h 2199162"/>
              <a:gd name="connsiteX4" fmla="*/ 2617827 w 2894928"/>
              <a:gd name="connsiteY4" fmla="*/ 1011193 h 2199162"/>
              <a:gd name="connsiteX5" fmla="*/ 2771736 w 2894928"/>
              <a:gd name="connsiteY5" fmla="*/ 2179090 h 2199162"/>
              <a:gd name="connsiteX6" fmla="*/ 906722 w 2894928"/>
              <a:gd name="connsiteY6" fmla="*/ 1681149 h 2199162"/>
              <a:gd name="connsiteX7" fmla="*/ 28536 w 2894928"/>
              <a:gd name="connsiteY7" fmla="*/ 766749 h 21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4928" h="2199162">
                <a:moveTo>
                  <a:pt x="28536" y="766749"/>
                </a:moveTo>
                <a:cubicBezTo>
                  <a:pt x="-69543" y="501181"/>
                  <a:pt x="99455" y="191855"/>
                  <a:pt x="318247" y="87740"/>
                </a:cubicBezTo>
                <a:cubicBezTo>
                  <a:pt x="537039" y="-16375"/>
                  <a:pt x="1093828" y="-60134"/>
                  <a:pt x="1341289" y="142060"/>
                </a:cubicBezTo>
                <a:cubicBezTo>
                  <a:pt x="1588750" y="344254"/>
                  <a:pt x="1590259" y="1156049"/>
                  <a:pt x="1803015" y="1300904"/>
                </a:cubicBezTo>
                <a:cubicBezTo>
                  <a:pt x="2015771" y="1445759"/>
                  <a:pt x="2456374" y="864829"/>
                  <a:pt x="2617827" y="1011193"/>
                </a:cubicBezTo>
                <a:cubicBezTo>
                  <a:pt x="2779280" y="1157557"/>
                  <a:pt x="3056920" y="2067431"/>
                  <a:pt x="2771736" y="2179090"/>
                </a:cubicBezTo>
                <a:cubicBezTo>
                  <a:pt x="2486552" y="2290749"/>
                  <a:pt x="1362413" y="1910503"/>
                  <a:pt x="906722" y="1681149"/>
                </a:cubicBezTo>
                <a:cubicBezTo>
                  <a:pt x="451031" y="1451795"/>
                  <a:pt x="126615" y="1032317"/>
                  <a:pt x="28536" y="76674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3E641E-1D62-4F0E-92AE-34DD0ADF4047}"/>
              </a:ext>
            </a:extLst>
          </p:cNvPr>
          <p:cNvGrpSpPr/>
          <p:nvPr/>
        </p:nvGrpSpPr>
        <p:grpSpPr>
          <a:xfrm>
            <a:off x="7276453" y="3328810"/>
            <a:ext cx="134307" cy="134284"/>
            <a:chOff x="4526220" y="3429000"/>
            <a:chExt cx="360060" cy="360000"/>
          </a:xfrm>
        </p:grpSpPr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4C7336F4-25E9-4D66-8C3B-61C19F7FE7A2}"/>
                </a:ext>
              </a:extLst>
            </p:cNvPr>
            <p:cNvCxnSpPr/>
            <p:nvPr/>
          </p:nvCxnSpPr>
          <p:spPr>
            <a:xfrm>
              <a:off x="4526280" y="3429000"/>
              <a:ext cx="360000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9385922B-508F-4C61-86BF-2BFD8DA7FCE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26220" y="3429000"/>
              <a:ext cx="360000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0669A668-E4BF-4187-8512-9F96AAF01FA3}"/>
              </a:ext>
            </a:extLst>
          </p:cNvPr>
          <p:cNvGrpSpPr/>
          <p:nvPr/>
        </p:nvGrpSpPr>
        <p:grpSpPr>
          <a:xfrm>
            <a:off x="7541319" y="3731284"/>
            <a:ext cx="134307" cy="134284"/>
            <a:chOff x="4526220" y="3429000"/>
            <a:chExt cx="360060" cy="360000"/>
          </a:xfrm>
        </p:grpSpPr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B1EFCD55-78BE-48F1-8A8C-73701C22A000}"/>
                </a:ext>
              </a:extLst>
            </p:cNvPr>
            <p:cNvCxnSpPr/>
            <p:nvPr/>
          </p:nvCxnSpPr>
          <p:spPr>
            <a:xfrm>
              <a:off x="4526280" y="3429000"/>
              <a:ext cx="360000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A4601557-6096-4FA1-9521-E6CB7F519B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26220" y="3429000"/>
              <a:ext cx="360000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14A26138-A3C5-403F-BBC6-349AA87046E5}"/>
              </a:ext>
            </a:extLst>
          </p:cNvPr>
          <p:cNvGrpSpPr/>
          <p:nvPr/>
        </p:nvGrpSpPr>
        <p:grpSpPr>
          <a:xfrm>
            <a:off x="9451886" y="3863372"/>
            <a:ext cx="134307" cy="134284"/>
            <a:chOff x="4526220" y="3429000"/>
            <a:chExt cx="360060" cy="360000"/>
          </a:xfrm>
        </p:grpSpPr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084D21A8-46A0-4994-A29C-AD2B6A1285C2}"/>
                </a:ext>
              </a:extLst>
            </p:cNvPr>
            <p:cNvCxnSpPr/>
            <p:nvPr/>
          </p:nvCxnSpPr>
          <p:spPr>
            <a:xfrm>
              <a:off x="4526280" y="3429000"/>
              <a:ext cx="360000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48880E03-744A-4CDD-B1C6-942718EE09D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26220" y="3429000"/>
              <a:ext cx="360000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CA2DC665-A43F-4B27-861C-B7631E785B58}"/>
                  </a:ext>
                </a:extLst>
              </p:cNvPr>
              <p:cNvSpPr txBox="1"/>
              <p:nvPr/>
            </p:nvSpPr>
            <p:spPr>
              <a:xfrm>
                <a:off x="6910365" y="3015966"/>
                <a:ext cx="385682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CA2DC665-A43F-4B27-861C-B7631E785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365" y="3015966"/>
                <a:ext cx="385682" cy="369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CF831BFE-21F5-42F5-A176-1FAD76E1E7AF}"/>
                  </a:ext>
                </a:extLst>
              </p:cNvPr>
              <p:cNvSpPr txBox="1"/>
              <p:nvPr/>
            </p:nvSpPr>
            <p:spPr>
              <a:xfrm>
                <a:off x="7718416" y="3812172"/>
                <a:ext cx="396070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CF831BFE-21F5-42F5-A176-1FAD76E1E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416" y="3812172"/>
                <a:ext cx="396070" cy="369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7C3E5453-C139-4742-AE04-7269D32B0C35}"/>
                  </a:ext>
                </a:extLst>
              </p:cNvPr>
              <p:cNvSpPr txBox="1"/>
              <p:nvPr/>
            </p:nvSpPr>
            <p:spPr>
              <a:xfrm>
                <a:off x="9612178" y="3889046"/>
                <a:ext cx="385554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7C3E5453-C139-4742-AE04-7269D32B0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178" y="3889046"/>
                <a:ext cx="385554" cy="369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e 12">
            <a:extLst>
              <a:ext uri="{FF2B5EF4-FFF2-40B4-BE49-F238E27FC236}">
                <a16:creationId xmlns:a16="http://schemas.microsoft.com/office/drawing/2014/main" id="{B09BAB98-9627-4CCD-90C6-E9C251279A75}"/>
              </a:ext>
            </a:extLst>
          </p:cNvPr>
          <p:cNvGrpSpPr/>
          <p:nvPr/>
        </p:nvGrpSpPr>
        <p:grpSpPr>
          <a:xfrm>
            <a:off x="8286236" y="2104706"/>
            <a:ext cx="1232805" cy="1688294"/>
            <a:chOff x="8286236" y="2104706"/>
            <a:chExt cx="1232805" cy="1688294"/>
          </a:xfrm>
        </p:grpSpPr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A971CE3A-D88E-43D5-9E00-C080A14AF6C8}"/>
                </a:ext>
              </a:extLst>
            </p:cNvPr>
            <p:cNvCxnSpPr/>
            <p:nvPr/>
          </p:nvCxnSpPr>
          <p:spPr>
            <a:xfrm flipV="1">
              <a:off x="8482148" y="3015966"/>
              <a:ext cx="1036892" cy="28665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5F2AF7B4-EB6B-4710-BAD1-939E5C56FF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9041" y="2104706"/>
              <a:ext cx="0" cy="91126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BA6EB7D3-61D1-42AF-86E7-3935D8FE48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9383" y="2113441"/>
              <a:ext cx="819658" cy="782962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49080700-3A59-4322-B360-B2E36E592C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2147" y="2896404"/>
              <a:ext cx="217236" cy="4062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7159E730-CB0D-4196-9CBA-F47739587C2A}"/>
                </a:ext>
              </a:extLst>
            </p:cNvPr>
            <p:cNvGrpSpPr/>
            <p:nvPr/>
          </p:nvGrpSpPr>
          <p:grpSpPr>
            <a:xfrm>
              <a:off x="8416746" y="3231096"/>
              <a:ext cx="134307" cy="134284"/>
              <a:chOff x="4526220" y="3429000"/>
              <a:chExt cx="360060" cy="360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0EA219E0-FCF0-4FC4-AD6E-A71F1F6ED8D2}"/>
                  </a:ext>
                </a:extLst>
              </p:cNvPr>
              <p:cNvCxnSpPr/>
              <p:nvPr/>
            </p:nvCxnSpPr>
            <p:spPr>
              <a:xfrm>
                <a:off x="4526280" y="3429000"/>
                <a:ext cx="360000" cy="36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22C1DA90-DD45-4BDF-980F-E9EE2E795B4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26220" y="3429000"/>
                <a:ext cx="360000" cy="36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64593914-CE38-4ACF-8BBB-869129683E84}"/>
                    </a:ext>
                  </a:extLst>
                </p:cNvPr>
                <p:cNvSpPr txBox="1"/>
                <p:nvPr/>
              </p:nvSpPr>
              <p:spPr>
                <a:xfrm>
                  <a:off x="8334424" y="3325594"/>
                  <a:ext cx="498079" cy="4674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64593914-CE38-4ACF-8BBB-869129683E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424" y="3325594"/>
                  <a:ext cx="498079" cy="46740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5EF00A3C-E779-49F5-BEC3-4F63ABF50471}"/>
                    </a:ext>
                  </a:extLst>
                </p:cNvPr>
                <p:cNvSpPr txBox="1"/>
                <p:nvPr/>
              </p:nvSpPr>
              <p:spPr>
                <a:xfrm>
                  <a:off x="8286236" y="2793935"/>
                  <a:ext cx="391775" cy="4029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5EF00A3C-E779-49F5-BEC3-4F63ABF504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6236" y="2793935"/>
                  <a:ext cx="391775" cy="40293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FAC586F-D316-4475-9F1B-C1408476AC7D}"/>
              </a:ext>
            </a:extLst>
          </p:cNvPr>
          <p:cNvGrpSpPr/>
          <p:nvPr/>
        </p:nvGrpSpPr>
        <p:grpSpPr>
          <a:xfrm>
            <a:off x="6222997" y="3115370"/>
            <a:ext cx="4111924" cy="1594316"/>
            <a:chOff x="6222997" y="3115370"/>
            <a:chExt cx="4111924" cy="1594316"/>
          </a:xfrm>
        </p:grpSpPr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A745D449-338F-412A-AE63-1EBC4938159E}"/>
                </a:ext>
              </a:extLst>
            </p:cNvPr>
            <p:cNvCxnSpPr/>
            <p:nvPr/>
          </p:nvCxnSpPr>
          <p:spPr>
            <a:xfrm flipV="1">
              <a:off x="6304396" y="3389082"/>
              <a:ext cx="1036892" cy="2866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7B0C9F9D-F16F-46B6-86BA-37E69CC9D3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8472" y="3798426"/>
              <a:ext cx="0" cy="9112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DD171FEF-941C-43BB-9FA5-67A61C835880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H="1">
              <a:off x="9515263" y="3147553"/>
              <a:ext cx="819658" cy="7829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EA5F7295-C34A-4E50-80F3-AA8103E59759}"/>
                    </a:ext>
                  </a:extLst>
                </p:cNvPr>
                <p:cNvSpPr txBox="1"/>
                <p:nvPr/>
              </p:nvSpPr>
              <p:spPr>
                <a:xfrm>
                  <a:off x="9698562" y="3115370"/>
                  <a:ext cx="433387" cy="4029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EA5F7295-C34A-4E50-80F3-AA8103E59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8562" y="3115370"/>
                  <a:ext cx="433387" cy="40293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94C00272-1DC3-482F-A9E9-4FA1CA53E4C1}"/>
                    </a:ext>
                  </a:extLst>
                </p:cNvPr>
                <p:cNvSpPr txBox="1"/>
                <p:nvPr/>
              </p:nvSpPr>
              <p:spPr>
                <a:xfrm>
                  <a:off x="7233467" y="4228479"/>
                  <a:ext cx="481221" cy="4029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94C00272-1DC3-482F-A9E9-4FA1CA53E4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467" y="4228479"/>
                  <a:ext cx="481221" cy="40293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66147E22-F6E6-4435-B685-83058A12DE6B}"/>
                    </a:ext>
                  </a:extLst>
                </p:cNvPr>
                <p:cNvSpPr txBox="1"/>
                <p:nvPr/>
              </p:nvSpPr>
              <p:spPr>
                <a:xfrm>
                  <a:off x="6222997" y="3227534"/>
                  <a:ext cx="465319" cy="4029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66147E22-F6E6-4435-B685-83058A12D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2997" y="3227534"/>
                  <a:ext cx="465319" cy="4029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D7E3BEDB-D799-4A3F-A850-83C409BCE67B}"/>
              </a:ext>
            </a:extLst>
          </p:cNvPr>
          <p:cNvGrpSpPr/>
          <p:nvPr/>
        </p:nvGrpSpPr>
        <p:grpSpPr>
          <a:xfrm>
            <a:off x="7374877" y="3316836"/>
            <a:ext cx="2338396" cy="995875"/>
            <a:chOff x="7374877" y="3316836"/>
            <a:chExt cx="2338396" cy="995875"/>
          </a:xfrm>
        </p:grpSpPr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9FFBA388-C9FD-4C97-9C4A-3F52E9A0AB56}"/>
                </a:ext>
              </a:extLst>
            </p:cNvPr>
            <p:cNvSpPr/>
            <p:nvPr/>
          </p:nvSpPr>
          <p:spPr>
            <a:xfrm>
              <a:off x="9257677" y="3700471"/>
              <a:ext cx="455596" cy="455596"/>
            </a:xfrm>
            <a:prstGeom prst="arc">
              <a:avLst>
                <a:gd name="adj1" fmla="val 11531766"/>
                <a:gd name="adj2" fmla="val 7099387"/>
              </a:avLst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3ECBFA11-0D06-4C6F-9DB7-263E4F5A34F5}"/>
                </a:ext>
              </a:extLst>
            </p:cNvPr>
            <p:cNvSpPr/>
            <p:nvPr/>
          </p:nvSpPr>
          <p:spPr>
            <a:xfrm>
              <a:off x="7374877" y="3570628"/>
              <a:ext cx="455596" cy="455596"/>
            </a:xfrm>
            <a:prstGeom prst="arc">
              <a:avLst>
                <a:gd name="adj1" fmla="val 11531766"/>
                <a:gd name="adj2" fmla="val 7099387"/>
              </a:avLst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C68E69F-2162-45E5-853E-2D3D3925BF72}"/>
                    </a:ext>
                  </a:extLst>
                </p:cNvPr>
                <p:cNvSpPr txBox="1"/>
                <p:nvPr/>
              </p:nvSpPr>
              <p:spPr>
                <a:xfrm>
                  <a:off x="7654668" y="3316836"/>
                  <a:ext cx="549062" cy="4029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C68E69F-2162-45E5-853E-2D3D3925BF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68" y="3316836"/>
                  <a:ext cx="549062" cy="40293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3EFB7E43-720D-4058-82AE-6D3A5E42E893}"/>
                    </a:ext>
                  </a:extLst>
                </p:cNvPr>
                <p:cNvSpPr txBox="1"/>
                <p:nvPr/>
              </p:nvSpPr>
              <p:spPr>
                <a:xfrm>
                  <a:off x="8911139" y="3909781"/>
                  <a:ext cx="540724" cy="4029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3EFB7E43-720D-4058-82AE-6D3A5E42E8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139" y="3909781"/>
                  <a:ext cx="540724" cy="40293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5692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BB6ADC3D-8C22-4A17-9BC8-713ADE903A9F}"/>
              </a:ext>
            </a:extLst>
          </p:cNvPr>
          <p:cNvSpPr/>
          <p:nvPr/>
        </p:nvSpPr>
        <p:spPr>
          <a:xfrm>
            <a:off x="670240" y="2335669"/>
            <a:ext cx="3600000" cy="360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EDBAFF-0C73-4507-B107-35591D4B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Rappels mathématiques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CAAFACD-7706-4F0C-803B-F3A6DF89064F}"/>
              </a:ext>
            </a:extLst>
          </p:cNvPr>
          <p:cNvSpPr txBox="1"/>
          <p:nvPr/>
        </p:nvSpPr>
        <p:spPr>
          <a:xfrm>
            <a:off x="1097280" y="1254121"/>
            <a:ext cx="3928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2.3 Les repères (ou bases)</a:t>
            </a:r>
          </a:p>
        </p:txBody>
      </p:sp>
      <p:sp>
        <p:nvSpPr>
          <p:cNvPr id="55" name="Espace réservé du numéro de diapositive 3">
            <a:extLst>
              <a:ext uri="{FF2B5EF4-FFF2-40B4-BE49-F238E27FC236}">
                <a16:creationId xmlns:a16="http://schemas.microsoft.com/office/drawing/2014/main" id="{E22CFDE7-44C3-4EF8-96B2-4B40C964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9975" y="6459785"/>
            <a:ext cx="1312025" cy="365125"/>
          </a:xfrm>
        </p:spPr>
        <p:txBody>
          <a:bodyPr/>
          <a:lstStyle/>
          <a:p>
            <a:fld id="{911E237A-49C9-422B-BE65-7FB2429F21FB}" type="slidenum">
              <a:rPr lang="fr-FR" smtClean="0"/>
              <a:t>20</a:t>
            </a:fld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07132C3-3B28-4AFA-85E4-D57B2A8DD44B}"/>
              </a:ext>
            </a:extLst>
          </p:cNvPr>
          <p:cNvSpPr txBox="1">
            <a:spLocks/>
          </p:cNvSpPr>
          <p:nvPr/>
        </p:nvSpPr>
        <p:spPr>
          <a:xfrm>
            <a:off x="1010467" y="1774144"/>
            <a:ext cx="7782993" cy="5232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b="1" dirty="0">
                <a:solidFill>
                  <a:schemeClr val="accent2"/>
                </a:solidFill>
              </a:rPr>
              <a:t>Repère </a:t>
            </a:r>
            <a:r>
              <a:rPr lang="fr-FR" sz="2400" dirty="0">
                <a:solidFill>
                  <a:srgbClr val="000000"/>
                </a:solidFill>
              </a:rPr>
              <a:t>cylindrique (3D) ou </a:t>
            </a:r>
            <a:r>
              <a:rPr lang="fr-FR" sz="2400" b="1" dirty="0">
                <a:solidFill>
                  <a:schemeClr val="accent2"/>
                </a:solidFill>
              </a:rPr>
              <a:t>polaire (2D)</a:t>
            </a:r>
          </a:p>
          <a:p>
            <a:pPr marL="0" indent="0" algn="just">
              <a:spcBef>
                <a:spcPts val="200"/>
              </a:spcBef>
              <a:buNone/>
            </a:pPr>
            <a:endParaRPr lang="fr-FR" sz="1800" b="1" dirty="0">
              <a:solidFill>
                <a:schemeClr val="accent2"/>
              </a:solidFill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1257207-E5AB-4BD2-BE86-E75F02CD6CAE}"/>
              </a:ext>
            </a:extLst>
          </p:cNvPr>
          <p:cNvCxnSpPr>
            <a:cxnSpLocks/>
          </p:cNvCxnSpPr>
          <p:nvPr/>
        </p:nvCxnSpPr>
        <p:spPr>
          <a:xfrm flipH="1">
            <a:off x="495301" y="4130230"/>
            <a:ext cx="39814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E2E259DC-0F51-41E1-8BE3-7A05182C3D48}"/>
                  </a:ext>
                </a:extLst>
              </p:cNvPr>
              <p:cNvSpPr txBox="1"/>
              <p:nvPr/>
            </p:nvSpPr>
            <p:spPr>
              <a:xfrm>
                <a:off x="2087326" y="4165943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E2E259DC-0F51-41E1-8BE3-7A05182C3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326" y="4165943"/>
                <a:ext cx="39869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>
            <a:extLst>
              <a:ext uri="{FF2B5EF4-FFF2-40B4-BE49-F238E27FC236}">
                <a16:creationId xmlns:a16="http://schemas.microsoft.com/office/drawing/2014/main" id="{1D9ED0F0-E24C-4E2D-9647-4D6BF0550953}"/>
              </a:ext>
            </a:extLst>
          </p:cNvPr>
          <p:cNvGrpSpPr/>
          <p:nvPr/>
        </p:nvGrpSpPr>
        <p:grpSpPr>
          <a:xfrm>
            <a:off x="3472730" y="2993724"/>
            <a:ext cx="603248" cy="369332"/>
            <a:chOff x="3470794" y="3480647"/>
            <a:chExt cx="596728" cy="369332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1403310F-52C0-4169-B191-9FC11D30420B}"/>
                </a:ext>
              </a:extLst>
            </p:cNvPr>
            <p:cNvGrpSpPr/>
            <p:nvPr/>
          </p:nvGrpSpPr>
          <p:grpSpPr>
            <a:xfrm>
              <a:off x="3470794" y="3552517"/>
              <a:ext cx="175541" cy="172669"/>
              <a:chOff x="4587124" y="2400300"/>
              <a:chExt cx="365988" cy="36000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7886823-8498-497D-B4A0-1D72DDC7BA89}"/>
                  </a:ext>
                </a:extLst>
              </p:cNvPr>
              <p:cNvCxnSpPr/>
              <p:nvPr/>
            </p:nvCxnSpPr>
            <p:spPr>
              <a:xfrm>
                <a:off x="4587124" y="2400300"/>
                <a:ext cx="360000" cy="36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9B1F3B1F-ACCF-42D6-A02B-0BB58DDD1DA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93112" y="2400300"/>
                <a:ext cx="360000" cy="36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2AAA8017-DDFB-4A8A-9E2D-5D01BB57186F}"/>
                    </a:ext>
                  </a:extLst>
                </p:cNvPr>
                <p:cNvSpPr txBox="1"/>
                <p:nvPr/>
              </p:nvSpPr>
              <p:spPr>
                <a:xfrm>
                  <a:off x="3627145" y="3480647"/>
                  <a:ext cx="4403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2AAA8017-DDFB-4A8A-9E2D-5D01BB571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145" y="3480647"/>
                  <a:ext cx="44037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9398A5E7-7064-41CC-A134-2975F8FEBC75}"/>
                  </a:ext>
                </a:extLst>
              </p:cNvPr>
              <p:cNvSpPr txBox="1"/>
              <p:nvPr/>
            </p:nvSpPr>
            <p:spPr>
              <a:xfrm>
                <a:off x="6340724" y="2112443"/>
                <a:ext cx="4612640" cy="3715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sz="2800" b="1" dirty="0">
                    <a:solidFill>
                      <a:schemeClr val="accent2"/>
                    </a:solidFill>
                  </a:rPr>
                  <a:t>Base</a:t>
                </a:r>
              </a:p>
              <a:p>
                <a:pPr algn="just"/>
                <a:r>
                  <a:rPr lang="fr-FR" sz="2400" dirty="0"/>
                  <a:t>Les </a:t>
                </a:r>
                <a:r>
                  <a:rPr lang="fr-FR" sz="2400" dirty="0">
                    <a:solidFill>
                      <a:srgbClr val="000000"/>
                    </a:solidFill>
                  </a:rPr>
                  <a:t>vecteurs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2400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2400" dirty="0">
                    <a:solidFill>
                      <a:srgbClr val="000000"/>
                    </a:solidFill>
                  </a:rPr>
                  <a:t>, 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2400" dirty="0">
                    <a:solidFill>
                      <a:srgbClr val="000000"/>
                    </a:solidFill>
                  </a:rPr>
                  <a:t> forment un trièdre direct </a:t>
                </a:r>
              </a:p>
              <a:p>
                <a:pPr algn="just"/>
                <a:endParaRPr lang="fr-FR" sz="2400" dirty="0">
                  <a:solidFill>
                    <a:srgbClr val="000000"/>
                  </a:solidFill>
                </a:endParaRPr>
              </a:p>
              <a:p>
                <a:pPr algn="just"/>
                <a:r>
                  <a:rPr lang="fr-FR" sz="2800" b="1" dirty="0">
                    <a:solidFill>
                      <a:schemeClr val="accent2"/>
                    </a:solidFill>
                  </a:rPr>
                  <a:t>Paramètres</a:t>
                </a:r>
                <a:r>
                  <a:rPr lang="fr-FR" sz="2400" dirty="0">
                    <a:solidFill>
                      <a:srgbClr val="000000"/>
                    </a:solidFill>
                  </a:rPr>
                  <a:t>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fr-FR" sz="2400" dirty="0">
                  <a:solidFill>
                    <a:srgbClr val="000000"/>
                  </a:solidFill>
                </a:endParaRPr>
              </a:p>
              <a:p>
                <a:pPr algn="just"/>
                <a:endParaRPr lang="fr-FR" sz="2400" dirty="0">
                  <a:solidFill>
                    <a:srgbClr val="000000"/>
                  </a:solidFill>
                </a:endParaRPr>
              </a:p>
              <a:p>
                <a:pPr algn="just"/>
                <a:r>
                  <a:rPr lang="fr-FR" sz="2800" b="1" dirty="0">
                    <a:solidFill>
                      <a:schemeClr val="accent2"/>
                    </a:solidFill>
                  </a:rPr>
                  <a:t>Vecteur position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𝑂𝑀</m:t>
                          </m:r>
                        </m:e>
                      </m:acc>
                      <m:r>
                        <a:rPr lang="fr-F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acc>
                        <m:accPr>
                          <m:chr m:val="⃗"/>
                          <m:ctrlP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9398A5E7-7064-41CC-A134-2975F8FEB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724" y="2112443"/>
                <a:ext cx="4612640" cy="3715056"/>
              </a:xfrm>
              <a:prstGeom prst="rect">
                <a:avLst/>
              </a:prstGeom>
              <a:blipFill>
                <a:blip r:embed="rId4"/>
                <a:stretch>
                  <a:fillRect l="-2642" t="-1642" r="-21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EF7919E7-FCEB-437E-8774-BA5960D7DBC1}"/>
              </a:ext>
            </a:extLst>
          </p:cNvPr>
          <p:cNvCxnSpPr>
            <a:cxnSpLocks/>
          </p:cNvCxnSpPr>
          <p:nvPr/>
        </p:nvCxnSpPr>
        <p:spPr>
          <a:xfrm rot="5400000" flipH="1">
            <a:off x="479515" y="4130229"/>
            <a:ext cx="39814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48E5BFD0-A4CD-488F-83BD-6C180DD03826}"/>
              </a:ext>
            </a:extLst>
          </p:cNvPr>
          <p:cNvCxnSpPr>
            <a:cxnSpLocks/>
          </p:cNvCxnSpPr>
          <p:nvPr/>
        </p:nvCxnSpPr>
        <p:spPr>
          <a:xfrm flipV="1">
            <a:off x="2467335" y="3139592"/>
            <a:ext cx="1117559" cy="9906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1592F16A-8E25-4B44-9F82-C2DD7752BE41}"/>
              </a:ext>
            </a:extLst>
          </p:cNvPr>
          <p:cNvGrpSpPr/>
          <p:nvPr/>
        </p:nvGrpSpPr>
        <p:grpSpPr>
          <a:xfrm>
            <a:off x="2037713" y="3642656"/>
            <a:ext cx="949557" cy="849884"/>
            <a:chOff x="1493766" y="4326084"/>
            <a:chExt cx="949557" cy="849884"/>
          </a:xfrm>
        </p:grpSpPr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13DEAFB0-2A2C-41F5-BE8B-B6DCBC01B86B}"/>
                </a:ext>
              </a:extLst>
            </p:cNvPr>
            <p:cNvCxnSpPr>
              <a:cxnSpLocks/>
            </p:cNvCxnSpPr>
            <p:nvPr/>
          </p:nvCxnSpPr>
          <p:spPr>
            <a:xfrm>
              <a:off x="1917700" y="4820681"/>
              <a:ext cx="49436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>
              <a:extLst>
                <a:ext uri="{FF2B5EF4-FFF2-40B4-BE49-F238E27FC236}">
                  <a16:creationId xmlns:a16="http://schemas.microsoft.com/office/drawing/2014/main" id="{874C4807-AB08-48BE-A086-8D741977F9F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673611" y="4573265"/>
              <a:ext cx="49436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0DAB568E-0E4E-4D61-A589-60A0E601860A}"/>
                    </a:ext>
                  </a:extLst>
                </p:cNvPr>
                <p:cNvSpPr txBox="1"/>
                <p:nvPr/>
              </p:nvSpPr>
              <p:spPr>
                <a:xfrm>
                  <a:off x="1985249" y="4806636"/>
                  <a:ext cx="4580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0DAB568E-0E4E-4D61-A589-60A0E60186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249" y="4806636"/>
                  <a:ext cx="45807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C7B5618A-FE74-44A0-8DCD-83AE9A317F2C}"/>
                    </a:ext>
                  </a:extLst>
                </p:cNvPr>
                <p:cNvSpPr txBox="1"/>
                <p:nvPr/>
              </p:nvSpPr>
              <p:spPr>
                <a:xfrm>
                  <a:off x="1493766" y="4372267"/>
                  <a:ext cx="46570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C7B5618A-FE74-44A0-8DCD-83AE9A317F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766" y="4372267"/>
                  <a:ext cx="465705" cy="391261"/>
                </a:xfrm>
                <a:prstGeom prst="rect">
                  <a:avLst/>
                </a:prstGeom>
                <a:blipFill>
                  <a:blip r:embed="rId6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97573383-3D6F-4763-B45D-125346FC10B1}"/>
              </a:ext>
            </a:extLst>
          </p:cNvPr>
          <p:cNvGrpSpPr/>
          <p:nvPr/>
        </p:nvGrpSpPr>
        <p:grpSpPr>
          <a:xfrm>
            <a:off x="2852421" y="2719245"/>
            <a:ext cx="1406068" cy="447487"/>
            <a:chOff x="1205807" y="4390797"/>
            <a:chExt cx="1406068" cy="447487"/>
          </a:xfrm>
        </p:grpSpPr>
        <p:cxnSp>
          <p:nvCxnSpPr>
            <p:cNvPr id="72" name="Connecteur droit avec flèche 71">
              <a:extLst>
                <a:ext uri="{FF2B5EF4-FFF2-40B4-BE49-F238E27FC236}">
                  <a16:creationId xmlns:a16="http://schemas.microsoft.com/office/drawing/2014/main" id="{233D55D6-9930-4C08-891B-F985B8F123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7700" y="4498096"/>
              <a:ext cx="317124" cy="32258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>
              <a:extLst>
                <a:ext uri="{FF2B5EF4-FFF2-40B4-BE49-F238E27FC236}">
                  <a16:creationId xmlns:a16="http://schemas.microsoft.com/office/drawing/2014/main" id="{D964FDAF-5488-4902-8934-C380556D78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78324" y="4486790"/>
              <a:ext cx="342468" cy="3336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E25FA6AB-10A3-4035-967D-6C66EF6E2838}"/>
                    </a:ext>
                  </a:extLst>
                </p:cNvPr>
                <p:cNvSpPr txBox="1"/>
                <p:nvPr/>
              </p:nvSpPr>
              <p:spPr>
                <a:xfrm>
                  <a:off x="2162585" y="4390797"/>
                  <a:ext cx="4492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E25FA6AB-10A3-4035-967D-6C66EF6E2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2585" y="4390797"/>
                  <a:ext cx="44929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55535794-C54B-4EF9-9F0A-15AE4425E4BF}"/>
                    </a:ext>
                  </a:extLst>
                </p:cNvPr>
                <p:cNvSpPr txBox="1"/>
                <p:nvPr/>
              </p:nvSpPr>
              <p:spPr>
                <a:xfrm>
                  <a:off x="1205807" y="4468952"/>
                  <a:ext cx="4665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55535794-C54B-4EF9-9F0A-15AE4425E4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807" y="4468952"/>
                  <a:ext cx="46653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97A161E3-8397-4D84-A5AF-B431AB7B41B5}"/>
              </a:ext>
            </a:extLst>
          </p:cNvPr>
          <p:cNvGrpSpPr/>
          <p:nvPr/>
        </p:nvGrpSpPr>
        <p:grpSpPr>
          <a:xfrm>
            <a:off x="1932877" y="3133243"/>
            <a:ext cx="1775387" cy="1568448"/>
            <a:chOff x="1932877" y="3133243"/>
            <a:chExt cx="1775387" cy="1568448"/>
          </a:xfrm>
        </p:grpSpPr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0BB63C9B-DF0F-4B39-A059-184168C61E5B}"/>
                </a:ext>
              </a:extLst>
            </p:cNvPr>
            <p:cNvCxnSpPr/>
            <p:nvPr/>
          </p:nvCxnSpPr>
          <p:spPr>
            <a:xfrm>
              <a:off x="3560008" y="3133243"/>
              <a:ext cx="0" cy="983615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272F0E62-BFA2-4C9C-8351-82BC98436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0239" y="3152733"/>
              <a:ext cx="1089769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CD685B79-D00F-49C5-8B3F-3E780C925D86}"/>
                </a:ext>
              </a:extLst>
            </p:cNvPr>
            <p:cNvSpPr/>
            <p:nvPr/>
          </p:nvSpPr>
          <p:spPr>
            <a:xfrm>
              <a:off x="1932877" y="3585048"/>
              <a:ext cx="1116643" cy="1116643"/>
            </a:xfrm>
            <a:prstGeom prst="arc">
              <a:avLst>
                <a:gd name="adj1" fmla="val 19046187"/>
                <a:gd name="adj2" fmla="val 2158897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CEDECA0F-654F-463B-91D3-85EB6ACFEF2B}"/>
                    </a:ext>
                  </a:extLst>
                </p:cNvPr>
                <p:cNvSpPr txBox="1"/>
                <p:nvPr/>
              </p:nvSpPr>
              <p:spPr>
                <a:xfrm>
                  <a:off x="2955158" y="3727121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b="0" dirty="0"/>
                </a:p>
              </p:txBody>
            </p:sp>
          </mc:Choice>
          <mc:Fallback xmlns="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CEDECA0F-654F-463B-91D3-85EB6ACFEF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158" y="3727121"/>
                  <a:ext cx="37414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Accolade ouvrante 87">
              <a:extLst>
                <a:ext uri="{FF2B5EF4-FFF2-40B4-BE49-F238E27FC236}">
                  <a16:creationId xmlns:a16="http://schemas.microsoft.com/office/drawing/2014/main" id="{4B46A70D-2905-400D-B1DE-03F52E66F602}"/>
                </a:ext>
              </a:extLst>
            </p:cNvPr>
            <p:cNvSpPr/>
            <p:nvPr/>
          </p:nvSpPr>
          <p:spPr>
            <a:xfrm rot="2908220">
              <a:off x="2925464" y="2873630"/>
              <a:ext cx="105414" cy="1460186"/>
            </a:xfrm>
            <a:prstGeom prst="leftBrace">
              <a:avLst>
                <a:gd name="adj1" fmla="val 4673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DC03C2BB-18B4-4229-B1BD-112EB9952ACC}"/>
                    </a:ext>
                  </a:extLst>
                </p:cNvPr>
                <p:cNvSpPr txBox="1"/>
                <p:nvPr/>
              </p:nvSpPr>
              <p:spPr>
                <a:xfrm>
                  <a:off x="2720832" y="3269259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b="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DC03C2BB-18B4-4229-B1BD-112EB9952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0832" y="3269259"/>
                  <a:ext cx="35163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714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BB6ADC3D-8C22-4A17-9BC8-713ADE903A9F}"/>
              </a:ext>
            </a:extLst>
          </p:cNvPr>
          <p:cNvSpPr/>
          <p:nvPr/>
        </p:nvSpPr>
        <p:spPr>
          <a:xfrm>
            <a:off x="670240" y="2335669"/>
            <a:ext cx="3600000" cy="360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EDBAFF-0C73-4507-B107-35591D4B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Rappels mathématiques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CAAFACD-7706-4F0C-803B-F3A6DF89064F}"/>
              </a:ext>
            </a:extLst>
          </p:cNvPr>
          <p:cNvSpPr txBox="1"/>
          <p:nvPr/>
        </p:nvSpPr>
        <p:spPr>
          <a:xfrm>
            <a:off x="1097280" y="1254121"/>
            <a:ext cx="3928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2.3 Les repères (ou bases)</a:t>
            </a:r>
          </a:p>
        </p:txBody>
      </p:sp>
      <p:sp>
        <p:nvSpPr>
          <p:cNvPr id="55" name="Espace réservé du numéro de diapositive 3">
            <a:extLst>
              <a:ext uri="{FF2B5EF4-FFF2-40B4-BE49-F238E27FC236}">
                <a16:creationId xmlns:a16="http://schemas.microsoft.com/office/drawing/2014/main" id="{E22CFDE7-44C3-4EF8-96B2-4B40C964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9975" y="6459785"/>
            <a:ext cx="1312025" cy="365125"/>
          </a:xfrm>
        </p:spPr>
        <p:txBody>
          <a:bodyPr/>
          <a:lstStyle/>
          <a:p>
            <a:fld id="{911E237A-49C9-422B-BE65-7FB2429F21FB}" type="slidenum">
              <a:rPr lang="fr-FR" smtClean="0"/>
              <a:t>21</a:t>
            </a:fld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07132C3-3B28-4AFA-85E4-D57B2A8DD44B}"/>
              </a:ext>
            </a:extLst>
          </p:cNvPr>
          <p:cNvSpPr txBox="1">
            <a:spLocks/>
          </p:cNvSpPr>
          <p:nvPr/>
        </p:nvSpPr>
        <p:spPr>
          <a:xfrm>
            <a:off x="1010467" y="1774144"/>
            <a:ext cx="7782993" cy="5232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b="1" dirty="0">
                <a:solidFill>
                  <a:schemeClr val="accent2"/>
                </a:solidFill>
              </a:rPr>
              <a:t>Repère </a:t>
            </a:r>
            <a:r>
              <a:rPr lang="fr-FR" sz="2400" dirty="0">
                <a:solidFill>
                  <a:srgbClr val="000000"/>
                </a:solidFill>
              </a:rPr>
              <a:t>cylindrique (3D) ou </a:t>
            </a:r>
            <a:r>
              <a:rPr lang="fr-FR" sz="2400" b="1" dirty="0">
                <a:solidFill>
                  <a:schemeClr val="accent2"/>
                </a:solidFill>
              </a:rPr>
              <a:t>polaire (2D)</a:t>
            </a:r>
          </a:p>
          <a:p>
            <a:pPr marL="0" indent="0" algn="just">
              <a:spcBef>
                <a:spcPts val="200"/>
              </a:spcBef>
              <a:buNone/>
            </a:pPr>
            <a:endParaRPr lang="fr-FR" sz="1800" b="1" dirty="0">
              <a:solidFill>
                <a:schemeClr val="accent2"/>
              </a:solidFill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1257207-E5AB-4BD2-BE86-E75F02CD6CAE}"/>
              </a:ext>
            </a:extLst>
          </p:cNvPr>
          <p:cNvCxnSpPr>
            <a:cxnSpLocks/>
          </p:cNvCxnSpPr>
          <p:nvPr/>
        </p:nvCxnSpPr>
        <p:spPr>
          <a:xfrm flipH="1">
            <a:off x="495301" y="4130230"/>
            <a:ext cx="39814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E2E259DC-0F51-41E1-8BE3-7A05182C3D48}"/>
                  </a:ext>
                </a:extLst>
              </p:cNvPr>
              <p:cNvSpPr txBox="1"/>
              <p:nvPr/>
            </p:nvSpPr>
            <p:spPr>
              <a:xfrm>
                <a:off x="2087326" y="4165943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E2E259DC-0F51-41E1-8BE3-7A05182C3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326" y="4165943"/>
                <a:ext cx="39869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>
            <a:extLst>
              <a:ext uri="{FF2B5EF4-FFF2-40B4-BE49-F238E27FC236}">
                <a16:creationId xmlns:a16="http://schemas.microsoft.com/office/drawing/2014/main" id="{1D9ED0F0-E24C-4E2D-9647-4D6BF0550953}"/>
              </a:ext>
            </a:extLst>
          </p:cNvPr>
          <p:cNvGrpSpPr/>
          <p:nvPr/>
        </p:nvGrpSpPr>
        <p:grpSpPr>
          <a:xfrm>
            <a:off x="3472728" y="3000212"/>
            <a:ext cx="554891" cy="369332"/>
            <a:chOff x="3470794" y="3487135"/>
            <a:chExt cx="548894" cy="369332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1403310F-52C0-4169-B191-9FC11D30420B}"/>
                </a:ext>
              </a:extLst>
            </p:cNvPr>
            <p:cNvGrpSpPr/>
            <p:nvPr/>
          </p:nvGrpSpPr>
          <p:grpSpPr>
            <a:xfrm>
              <a:off x="3470794" y="3552517"/>
              <a:ext cx="175541" cy="172669"/>
              <a:chOff x="4587124" y="2400300"/>
              <a:chExt cx="365988" cy="36000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7886823-8498-497D-B4A0-1D72DDC7BA89}"/>
                  </a:ext>
                </a:extLst>
              </p:cNvPr>
              <p:cNvCxnSpPr/>
              <p:nvPr/>
            </p:nvCxnSpPr>
            <p:spPr>
              <a:xfrm>
                <a:off x="4587124" y="2400300"/>
                <a:ext cx="360000" cy="36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9B1F3B1F-ACCF-42D6-A02B-0BB58DDD1DA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93112" y="2400300"/>
                <a:ext cx="360000" cy="36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2AAA8017-DDFB-4A8A-9E2D-5D01BB57186F}"/>
                    </a:ext>
                  </a:extLst>
                </p:cNvPr>
                <p:cNvSpPr txBox="1"/>
                <p:nvPr/>
              </p:nvSpPr>
              <p:spPr>
                <a:xfrm>
                  <a:off x="3579311" y="3487135"/>
                  <a:ext cx="4403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2AAA8017-DDFB-4A8A-9E2D-5D01BB571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9311" y="3487135"/>
                  <a:ext cx="44037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9398A5E7-7064-41CC-A134-2975F8FEBC75}"/>
                  </a:ext>
                </a:extLst>
              </p:cNvPr>
              <p:cNvSpPr txBox="1"/>
              <p:nvPr/>
            </p:nvSpPr>
            <p:spPr>
              <a:xfrm>
                <a:off x="6340724" y="2112443"/>
                <a:ext cx="4598520" cy="3622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sz="2000" b="1" dirty="0">
                    <a:solidFill>
                      <a:schemeClr val="accent2"/>
                    </a:solidFill>
                  </a:rPr>
                  <a:t>Passage de la base cartésienne vers la base polaire (ou cylindrique)</a:t>
                </a:r>
              </a:p>
              <a:p>
                <a:pPr marL="285750" indent="-285750" algn="just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rgbClr val="000000"/>
                    </a:solidFill>
                  </a:rPr>
                  <a:t>On peut exprimer les vecteurs de la base polaire dans ceux de la base cartésienne</a:t>
                </a:r>
              </a:p>
              <a:p>
                <a:pPr marL="285750" indent="-285750" algn="just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rgbClr val="000000"/>
                  </a:solidFill>
                </a:endParaRPr>
              </a:p>
              <a:p>
                <a:pPr marL="285750" indent="-285750" algn="just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rgbClr val="000000"/>
                    </a:solidFill>
                  </a:rPr>
                  <a:t>On 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⃗"/>
                        <m:ctrlP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fr-F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⃗"/>
                        <m:ctrlP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</m:oMath>
                </a14:m>
                <a:endParaRPr lang="fr-FR" dirty="0">
                  <a:solidFill>
                    <a:srgbClr val="000000"/>
                  </a:solidFill>
                </a:endParaRPr>
              </a:p>
              <a:p>
                <a:pPr marL="285750" indent="-285750" algn="just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rgbClr val="000000"/>
                  </a:solidFill>
                </a:endParaRPr>
              </a:p>
              <a:p>
                <a:pPr marL="285750" indent="-285750" algn="just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rgbClr val="000000"/>
                    </a:solidFill>
                  </a:rPr>
                  <a:t>Donc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𝑂𝑀</m:t>
                        </m:r>
                      </m:e>
                    </m:acc>
                    <m:r>
                      <a:rPr lang="fr-F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acc>
                      <m:accPr>
                        <m:chr m:val="⃗"/>
                        <m:ctrlP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r-F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sty m:val="p"/>
                          </m:rPr>
                          <a:rPr lang="fr-FR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⃗"/>
                        <m:ctrlP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fr-FR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⃗"/>
                        <m:ctrlP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</m:oMath>
                </a14:m>
                <a:endParaRPr lang="fr-FR" dirty="0">
                  <a:solidFill>
                    <a:srgbClr val="000000"/>
                  </a:solidFill>
                </a:endParaRPr>
              </a:p>
              <a:p>
                <a:pPr marL="285750" indent="-285750" algn="just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rgbClr val="000000"/>
                  </a:solidFill>
                </a:endParaRPr>
              </a:p>
              <a:p>
                <a:pPr marL="285750" indent="-285750" algn="just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rgbClr val="000000"/>
                    </a:solidFill>
                  </a:rPr>
                  <a:t>Ou encore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𝑂𝑀</m:t>
                        </m:r>
                      </m:e>
                    </m:acc>
                    <m:r>
                      <a:rPr lang="fr-FR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func>
                                    <m:funcPr>
                                      <m:ctrlPr>
                                        <a:rPr lang="fr-FR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fr-FR" b="0" i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fr-FR" b="0" i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os</m:t>
                                      </m:r>
                                    </m:fNam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  <m:mr>
                                <m:e>
                                  <m:r>
                                    <a:rPr lang="fr-FR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func>
                                    <m:funcPr>
                                      <m:ctrlPr>
                                        <a:rPr lang="fr-FR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b="0" i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fr-FR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𝑐𝑎𝑟𝑡</m:t>
                            </m:r>
                          </m:sub>
                        </m:sSub>
                      </m:sub>
                    </m:sSub>
                  </m:oMath>
                </a14:m>
                <a:endParaRPr lang="fr-FR" dirty="0">
                  <a:solidFill>
                    <a:srgbClr val="000000"/>
                  </a:solidFill>
                </a:endParaRPr>
              </a:p>
              <a:p>
                <a:pPr algn="just"/>
                <a:endParaRPr lang="fr-FR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9398A5E7-7064-41CC-A134-2975F8FEB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724" y="2112443"/>
                <a:ext cx="4598520" cy="3622082"/>
              </a:xfrm>
              <a:prstGeom prst="rect">
                <a:avLst/>
              </a:prstGeom>
              <a:blipFill>
                <a:blip r:embed="rId4"/>
                <a:stretch>
                  <a:fillRect l="-1326" t="-1010" r="-14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EF7919E7-FCEB-437E-8774-BA5960D7DBC1}"/>
              </a:ext>
            </a:extLst>
          </p:cNvPr>
          <p:cNvCxnSpPr>
            <a:cxnSpLocks/>
          </p:cNvCxnSpPr>
          <p:nvPr/>
        </p:nvCxnSpPr>
        <p:spPr>
          <a:xfrm rot="5400000" flipH="1">
            <a:off x="479515" y="4130229"/>
            <a:ext cx="39814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0BB63C9B-DF0F-4B39-A059-184168C61E5B}"/>
              </a:ext>
            </a:extLst>
          </p:cNvPr>
          <p:cNvCxnSpPr/>
          <p:nvPr/>
        </p:nvCxnSpPr>
        <p:spPr>
          <a:xfrm>
            <a:off x="3560008" y="3133243"/>
            <a:ext cx="0" cy="98361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272F0E62-BFA2-4C9C-8351-82BC98436AA4}"/>
              </a:ext>
            </a:extLst>
          </p:cNvPr>
          <p:cNvCxnSpPr>
            <a:cxnSpLocks/>
          </p:cNvCxnSpPr>
          <p:nvPr/>
        </p:nvCxnSpPr>
        <p:spPr>
          <a:xfrm flipH="1">
            <a:off x="2470239" y="3152733"/>
            <a:ext cx="108976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48E5BFD0-A4CD-488F-83BD-6C180DD03826}"/>
              </a:ext>
            </a:extLst>
          </p:cNvPr>
          <p:cNvCxnSpPr>
            <a:cxnSpLocks/>
          </p:cNvCxnSpPr>
          <p:nvPr/>
        </p:nvCxnSpPr>
        <p:spPr>
          <a:xfrm flipV="1">
            <a:off x="2467335" y="3139592"/>
            <a:ext cx="1117559" cy="9906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1592F16A-8E25-4B44-9F82-C2DD7752BE41}"/>
              </a:ext>
            </a:extLst>
          </p:cNvPr>
          <p:cNvGrpSpPr/>
          <p:nvPr/>
        </p:nvGrpSpPr>
        <p:grpSpPr>
          <a:xfrm>
            <a:off x="2037713" y="3642656"/>
            <a:ext cx="949557" cy="849884"/>
            <a:chOff x="1493766" y="4326084"/>
            <a:chExt cx="949557" cy="849884"/>
          </a:xfrm>
        </p:grpSpPr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13DEAFB0-2A2C-41F5-BE8B-B6DCBC01B86B}"/>
                </a:ext>
              </a:extLst>
            </p:cNvPr>
            <p:cNvCxnSpPr>
              <a:cxnSpLocks/>
            </p:cNvCxnSpPr>
            <p:nvPr/>
          </p:nvCxnSpPr>
          <p:spPr>
            <a:xfrm>
              <a:off x="1917700" y="4820681"/>
              <a:ext cx="49436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>
              <a:extLst>
                <a:ext uri="{FF2B5EF4-FFF2-40B4-BE49-F238E27FC236}">
                  <a16:creationId xmlns:a16="http://schemas.microsoft.com/office/drawing/2014/main" id="{874C4807-AB08-48BE-A086-8D741977F9F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673611" y="4573265"/>
              <a:ext cx="49436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0DAB568E-0E4E-4D61-A589-60A0E601860A}"/>
                    </a:ext>
                  </a:extLst>
                </p:cNvPr>
                <p:cNvSpPr txBox="1"/>
                <p:nvPr/>
              </p:nvSpPr>
              <p:spPr>
                <a:xfrm>
                  <a:off x="1985249" y="4806636"/>
                  <a:ext cx="4580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0DAB568E-0E4E-4D61-A589-60A0E60186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249" y="4806636"/>
                  <a:ext cx="45807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C7B5618A-FE74-44A0-8DCD-83AE9A317F2C}"/>
                    </a:ext>
                  </a:extLst>
                </p:cNvPr>
                <p:cNvSpPr txBox="1"/>
                <p:nvPr/>
              </p:nvSpPr>
              <p:spPr>
                <a:xfrm>
                  <a:off x="1493766" y="4372267"/>
                  <a:ext cx="46570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C7B5618A-FE74-44A0-8DCD-83AE9A317F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766" y="4372267"/>
                  <a:ext cx="465705" cy="391261"/>
                </a:xfrm>
                <a:prstGeom prst="rect">
                  <a:avLst/>
                </a:prstGeom>
                <a:blipFill>
                  <a:blip r:embed="rId6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97573383-3D6F-4763-B45D-125346FC10B1}"/>
              </a:ext>
            </a:extLst>
          </p:cNvPr>
          <p:cNvGrpSpPr/>
          <p:nvPr/>
        </p:nvGrpSpPr>
        <p:grpSpPr>
          <a:xfrm>
            <a:off x="2852421" y="2719245"/>
            <a:ext cx="1406068" cy="447487"/>
            <a:chOff x="1205807" y="4390797"/>
            <a:chExt cx="1406068" cy="447487"/>
          </a:xfrm>
        </p:grpSpPr>
        <p:cxnSp>
          <p:nvCxnSpPr>
            <p:cNvPr id="72" name="Connecteur droit avec flèche 71">
              <a:extLst>
                <a:ext uri="{FF2B5EF4-FFF2-40B4-BE49-F238E27FC236}">
                  <a16:creationId xmlns:a16="http://schemas.microsoft.com/office/drawing/2014/main" id="{233D55D6-9930-4C08-891B-F985B8F123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7700" y="4498096"/>
              <a:ext cx="317124" cy="32258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>
              <a:extLst>
                <a:ext uri="{FF2B5EF4-FFF2-40B4-BE49-F238E27FC236}">
                  <a16:creationId xmlns:a16="http://schemas.microsoft.com/office/drawing/2014/main" id="{D964FDAF-5488-4902-8934-C380556D78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78324" y="4486790"/>
              <a:ext cx="342468" cy="3336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E25FA6AB-10A3-4035-967D-6C66EF6E2838}"/>
                    </a:ext>
                  </a:extLst>
                </p:cNvPr>
                <p:cNvSpPr txBox="1"/>
                <p:nvPr/>
              </p:nvSpPr>
              <p:spPr>
                <a:xfrm>
                  <a:off x="2162585" y="4390797"/>
                  <a:ext cx="4492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E25FA6AB-10A3-4035-967D-6C66EF6E2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2585" y="4390797"/>
                  <a:ext cx="44929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55535794-C54B-4EF9-9F0A-15AE4425E4BF}"/>
                    </a:ext>
                  </a:extLst>
                </p:cNvPr>
                <p:cNvSpPr txBox="1"/>
                <p:nvPr/>
              </p:nvSpPr>
              <p:spPr>
                <a:xfrm>
                  <a:off x="1205807" y="4468952"/>
                  <a:ext cx="4665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55535794-C54B-4EF9-9F0A-15AE4425E4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807" y="4468952"/>
                  <a:ext cx="46653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4" name="Arc 83">
            <a:extLst>
              <a:ext uri="{FF2B5EF4-FFF2-40B4-BE49-F238E27FC236}">
                <a16:creationId xmlns:a16="http://schemas.microsoft.com/office/drawing/2014/main" id="{CD685B79-D00F-49C5-8B3F-3E780C925D86}"/>
              </a:ext>
            </a:extLst>
          </p:cNvPr>
          <p:cNvSpPr/>
          <p:nvPr/>
        </p:nvSpPr>
        <p:spPr>
          <a:xfrm>
            <a:off x="1929702" y="3575523"/>
            <a:ext cx="1116643" cy="1116643"/>
          </a:xfrm>
          <a:prstGeom prst="arc">
            <a:avLst>
              <a:gd name="adj1" fmla="val 19046187"/>
              <a:gd name="adj2" fmla="val 2158897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Accolade ouvrante 87">
            <a:extLst>
              <a:ext uri="{FF2B5EF4-FFF2-40B4-BE49-F238E27FC236}">
                <a16:creationId xmlns:a16="http://schemas.microsoft.com/office/drawing/2014/main" id="{4B46A70D-2905-400D-B1DE-03F52E66F602}"/>
              </a:ext>
            </a:extLst>
          </p:cNvPr>
          <p:cNvSpPr/>
          <p:nvPr/>
        </p:nvSpPr>
        <p:spPr>
          <a:xfrm rot="2908220">
            <a:off x="2925464" y="2873630"/>
            <a:ext cx="105414" cy="1460186"/>
          </a:xfrm>
          <a:prstGeom prst="leftBrace">
            <a:avLst>
              <a:gd name="adj1" fmla="val 4673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DC03C2BB-18B4-4229-B1BD-112EB9952ACC}"/>
                  </a:ext>
                </a:extLst>
              </p:cNvPr>
              <p:cNvSpPr txBox="1"/>
              <p:nvPr/>
            </p:nvSpPr>
            <p:spPr>
              <a:xfrm>
                <a:off x="2720832" y="3269259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DC03C2BB-18B4-4229-B1BD-112EB9952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832" y="3269259"/>
                <a:ext cx="35163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CC3B4D4F-407E-42A7-998C-5697451738AD}"/>
                  </a:ext>
                </a:extLst>
              </p:cNvPr>
              <p:cNvSpPr txBox="1"/>
              <p:nvPr/>
            </p:nvSpPr>
            <p:spPr>
              <a:xfrm>
                <a:off x="2955158" y="3727121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CC3B4D4F-407E-42A7-998C-569745173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158" y="3727121"/>
                <a:ext cx="37414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37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DBAFF-0C73-4507-B107-35591D4B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Rappels mathématiques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CAAFACD-7706-4F0C-803B-F3A6DF89064F}"/>
              </a:ext>
            </a:extLst>
          </p:cNvPr>
          <p:cNvSpPr txBox="1"/>
          <p:nvPr/>
        </p:nvSpPr>
        <p:spPr>
          <a:xfrm>
            <a:off x="1097280" y="1254121"/>
            <a:ext cx="3928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2.3 Les repères (ou bases)</a:t>
            </a:r>
          </a:p>
        </p:txBody>
      </p:sp>
      <p:sp>
        <p:nvSpPr>
          <p:cNvPr id="55" name="Espace réservé du numéro de diapositive 3">
            <a:extLst>
              <a:ext uri="{FF2B5EF4-FFF2-40B4-BE49-F238E27FC236}">
                <a16:creationId xmlns:a16="http://schemas.microsoft.com/office/drawing/2014/main" id="{E22CFDE7-44C3-4EF8-96B2-4B40C964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9975" y="6459785"/>
            <a:ext cx="1312025" cy="365125"/>
          </a:xfrm>
        </p:spPr>
        <p:txBody>
          <a:bodyPr/>
          <a:lstStyle/>
          <a:p>
            <a:fld id="{911E237A-49C9-422B-BE65-7FB2429F21FB}" type="slidenum">
              <a:rPr lang="fr-FR" smtClean="0"/>
              <a:t>22</a:t>
            </a:fld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07132C3-3B28-4AFA-85E4-D57B2A8DD44B}"/>
              </a:ext>
            </a:extLst>
          </p:cNvPr>
          <p:cNvSpPr txBox="1">
            <a:spLocks/>
          </p:cNvSpPr>
          <p:nvPr/>
        </p:nvSpPr>
        <p:spPr>
          <a:xfrm>
            <a:off x="1010467" y="1774144"/>
            <a:ext cx="7782993" cy="5232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b="1" dirty="0">
                <a:solidFill>
                  <a:schemeClr val="accent2"/>
                </a:solidFill>
              </a:rPr>
              <a:t>Repère </a:t>
            </a:r>
            <a:r>
              <a:rPr lang="fr-FR" sz="2400" dirty="0">
                <a:solidFill>
                  <a:srgbClr val="000000"/>
                </a:solidFill>
              </a:rPr>
              <a:t>cylindrique (3D)</a:t>
            </a:r>
            <a:r>
              <a:rPr lang="fr-FR" sz="2400" dirty="0">
                <a:solidFill>
                  <a:schemeClr val="accent2"/>
                </a:solidFill>
              </a:rPr>
              <a:t> </a:t>
            </a:r>
            <a:r>
              <a:rPr lang="fr-FR" sz="2400" dirty="0">
                <a:solidFill>
                  <a:srgbClr val="000000"/>
                </a:solidFill>
              </a:rPr>
              <a:t>ou </a:t>
            </a:r>
            <a:r>
              <a:rPr lang="fr-FR" sz="2400" b="1" dirty="0">
                <a:solidFill>
                  <a:schemeClr val="accent2"/>
                </a:solidFill>
              </a:rPr>
              <a:t>polaire (2D)</a:t>
            </a:r>
          </a:p>
          <a:p>
            <a:pPr marL="0" indent="0" algn="just">
              <a:spcBef>
                <a:spcPts val="200"/>
              </a:spcBef>
              <a:buNone/>
            </a:pPr>
            <a:endParaRPr lang="fr-FR" sz="18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Espace réservé du contenu 2">
                <a:extLst>
                  <a:ext uri="{FF2B5EF4-FFF2-40B4-BE49-F238E27FC236}">
                    <a16:creationId xmlns:a16="http://schemas.microsoft.com/office/drawing/2014/main" id="{E7FE396A-CB5D-4488-BE2B-1A00535010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0468" y="2297364"/>
                <a:ext cx="9869507" cy="322258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rgbClr val="000000"/>
                    </a:solidFill>
                  </a:rPr>
                  <a:t>Pour un vecteur quelconque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fr-FR" dirty="0">
                    <a:solidFill>
                      <a:srgbClr val="000000"/>
                    </a:solidFill>
                  </a:rPr>
                  <a:t> de composantes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rgbClr val="000000"/>
                    </a:solidFill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rgbClr val="000000"/>
                    </a:solidFill>
                  </a:rPr>
                  <a:t>, dans le repère polaire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𝑝𝑜𝑙</m:t>
                        </m:r>
                      </m:sub>
                    </m:sSub>
                    <m:r>
                      <a:rPr lang="fr-FR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fr-FR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acc>
                    <m:r>
                      <a:rPr lang="fr-FR" i="1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fr-FR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acc>
                    <m:r>
                      <a:rPr lang="fr-FR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FR" dirty="0">
                    <a:solidFill>
                      <a:srgbClr val="000000"/>
                    </a:solidFill>
                  </a:rPr>
                  <a:t>:</a:t>
                </a:r>
              </a:p>
              <a:p>
                <a:pPr marL="0" indent="0" algn="just"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fr-FR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  <m:r>
                        <a:rPr lang="fr-FR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>
                  <a:solidFill>
                    <a:srgbClr val="000000"/>
                  </a:solidFill>
                </a:endParaRPr>
              </a:p>
              <a:p>
                <a:pPr marL="342900" indent="-342900" algn="just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rgbClr val="000000"/>
                    </a:solidFill>
                  </a:rPr>
                  <a:t>Or, nous savons que :</a:t>
                </a:r>
              </a:p>
              <a:p>
                <a:pPr marL="0" indent="0" algn="just"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>
                  <a:solidFill>
                    <a:srgbClr val="000000"/>
                  </a:solidFill>
                </a:endParaRPr>
              </a:p>
              <a:p>
                <a:pPr marL="0" indent="0" algn="just"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>
                  <a:solidFill>
                    <a:srgbClr val="000000"/>
                  </a:solidFill>
                </a:endParaRPr>
              </a:p>
              <a:p>
                <a:pPr marL="342900" indent="-342900" algn="just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rgbClr val="000000"/>
                  </a:solidFill>
                </a:endParaRPr>
              </a:p>
              <a:p>
                <a:pPr marL="342900" indent="-342900" algn="just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rgbClr val="000000"/>
                    </a:solidFill>
                  </a:rPr>
                  <a:t>Finalement :</a:t>
                </a:r>
              </a:p>
              <a:p>
                <a:pPr marL="0" indent="0" algn="ctr"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fr-FR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func>
                            <m:funcPr>
                              <m:ctrlPr>
                                <a:rPr lang="fr-FR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b="0" i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fr-FR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</m:fName>
                            <m:e>
                              <m:r>
                                <a:rPr lang="fr-FR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fr-FR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fr-FR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fr-FR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b="0" i="0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fr-FR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func>
                        </m:e>
                      </m:d>
                      <m:acc>
                        <m:accPr>
                          <m:chr m:val="⃗"/>
                          <m:ctrlPr>
                            <a:rPr lang="fr-FR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fr-FR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func>
                            <m:funcPr>
                              <m:ctrlPr>
                                <a:rPr lang="fr-FR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b="0" i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fr-FR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fr-FR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fr-FR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fr-FR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b="0" i="0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fr-FR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func>
                        </m:e>
                      </m:d>
                      <m:acc>
                        <m:accPr>
                          <m:chr m:val="⃗"/>
                          <m:ctrlPr>
                            <a:rPr lang="fr-FR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>
                  <a:solidFill>
                    <a:srgbClr val="404040"/>
                  </a:solidFill>
                </a:endParaRPr>
              </a:p>
              <a:p>
                <a:pPr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rgbClr val="404040"/>
                  </a:solidFill>
                </a:endParaRPr>
              </a:p>
            </p:txBody>
          </p:sp>
        </mc:Choice>
        <mc:Fallback>
          <p:sp>
            <p:nvSpPr>
              <p:cNvPr id="34" name="Espace réservé du contenu 2">
                <a:extLst>
                  <a:ext uri="{FF2B5EF4-FFF2-40B4-BE49-F238E27FC236}">
                    <a16:creationId xmlns:a16="http://schemas.microsoft.com/office/drawing/2014/main" id="{E7FE396A-CB5D-4488-BE2B-1A0053501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68" y="2297364"/>
                <a:ext cx="9869507" cy="3222589"/>
              </a:xfrm>
              <a:prstGeom prst="rect">
                <a:avLst/>
              </a:prstGeom>
              <a:blipFill>
                <a:blip r:embed="rId2"/>
                <a:stretch>
                  <a:fillRect l="-1482" t="-945" r="-15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2F89E742-646B-4DAF-BCA6-A4F8A3355441}"/>
              </a:ext>
            </a:extLst>
          </p:cNvPr>
          <p:cNvGrpSpPr/>
          <p:nvPr/>
        </p:nvGrpSpPr>
        <p:grpSpPr>
          <a:xfrm>
            <a:off x="9478834" y="2872557"/>
            <a:ext cx="2156978" cy="1723354"/>
            <a:chOff x="8883216" y="2864168"/>
            <a:chExt cx="2156978" cy="1723354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2043C416-7275-4E4A-B418-121DF4EC404B}"/>
                </a:ext>
              </a:extLst>
            </p:cNvPr>
            <p:cNvGrpSpPr/>
            <p:nvPr/>
          </p:nvGrpSpPr>
          <p:grpSpPr>
            <a:xfrm rot="19604884">
              <a:off x="9398313" y="2864168"/>
              <a:ext cx="1140903" cy="1140904"/>
              <a:chOff x="9529894" y="2726421"/>
              <a:chExt cx="1551963" cy="1551964"/>
            </a:xfrm>
          </p:grpSpPr>
          <p:cxnSp>
            <p:nvCxnSpPr>
              <p:cNvPr id="39" name="Connecteur droit avec flèche 38">
                <a:extLst>
                  <a:ext uri="{FF2B5EF4-FFF2-40B4-BE49-F238E27FC236}">
                    <a16:creationId xmlns:a16="http://schemas.microsoft.com/office/drawing/2014/main" id="{3AA9338A-07BC-4742-A67B-55FA158CA6A1}"/>
                  </a:ext>
                </a:extLst>
              </p:cNvPr>
              <p:cNvCxnSpPr/>
              <p:nvPr/>
            </p:nvCxnSpPr>
            <p:spPr>
              <a:xfrm>
                <a:off x="9529894" y="4278385"/>
                <a:ext cx="155196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avec flèche 39">
                <a:extLst>
                  <a:ext uri="{FF2B5EF4-FFF2-40B4-BE49-F238E27FC236}">
                    <a16:creationId xmlns:a16="http://schemas.microsoft.com/office/drawing/2014/main" id="{A6A4B38F-5F9F-4953-912A-0C8C342C53B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753913" y="3502403"/>
                <a:ext cx="155196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A4CE751-6F57-43D7-8604-7BD619FB231C}"/>
                </a:ext>
              </a:extLst>
            </p:cNvPr>
            <p:cNvGrpSpPr/>
            <p:nvPr/>
          </p:nvGrpSpPr>
          <p:grpSpPr>
            <a:xfrm>
              <a:off x="8883216" y="2948047"/>
              <a:ext cx="2156978" cy="1639475"/>
              <a:chOff x="8883216" y="2948047"/>
              <a:chExt cx="2156978" cy="1639475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74C722CD-308F-4D72-8882-48A019BE4410}"/>
                  </a:ext>
                </a:extLst>
              </p:cNvPr>
              <p:cNvSpPr/>
              <p:nvPr/>
            </p:nvSpPr>
            <p:spPr>
              <a:xfrm>
                <a:off x="9550341" y="3867522"/>
                <a:ext cx="720000" cy="720000"/>
              </a:xfrm>
              <a:prstGeom prst="arc">
                <a:avLst>
                  <a:gd name="adj1" fmla="val 19036644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189846E9-A84B-4807-AD0C-A4E646E06965}"/>
                  </a:ext>
                </a:extLst>
              </p:cNvPr>
              <p:cNvGrpSpPr/>
              <p:nvPr/>
            </p:nvGrpSpPr>
            <p:grpSpPr>
              <a:xfrm>
                <a:off x="9798341" y="3081177"/>
                <a:ext cx="1140903" cy="1140904"/>
                <a:chOff x="9529894" y="2726421"/>
                <a:chExt cx="1551963" cy="1551964"/>
              </a:xfrm>
            </p:grpSpPr>
            <p:cxnSp>
              <p:nvCxnSpPr>
                <p:cNvPr id="4" name="Connecteur droit avec flèche 3">
                  <a:extLst>
                    <a:ext uri="{FF2B5EF4-FFF2-40B4-BE49-F238E27FC236}">
                      <a16:creationId xmlns:a16="http://schemas.microsoft.com/office/drawing/2014/main" id="{208C5DC0-A58E-4B44-B96B-C9F8D6830B7C}"/>
                    </a:ext>
                  </a:extLst>
                </p:cNvPr>
                <p:cNvCxnSpPr/>
                <p:nvPr/>
              </p:nvCxnSpPr>
              <p:spPr>
                <a:xfrm>
                  <a:off x="9529894" y="4278385"/>
                  <a:ext cx="155196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avec flèche 36">
                  <a:extLst>
                    <a:ext uri="{FF2B5EF4-FFF2-40B4-BE49-F238E27FC236}">
                      <a16:creationId xmlns:a16="http://schemas.microsoft.com/office/drawing/2014/main" id="{264ACA17-B342-4178-8ED0-741E9307B7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8753913" y="3502403"/>
                  <a:ext cx="155196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ZoneTexte 7">
                    <a:extLst>
                      <a:ext uri="{FF2B5EF4-FFF2-40B4-BE49-F238E27FC236}">
                        <a16:creationId xmlns:a16="http://schemas.microsoft.com/office/drawing/2014/main" id="{47164D2F-9F8B-4D58-984C-7AC413B3FC54}"/>
                      </a:ext>
                    </a:extLst>
                  </p:cNvPr>
                  <p:cNvSpPr txBox="1"/>
                  <p:nvPr/>
                </p:nvSpPr>
                <p:spPr>
                  <a:xfrm>
                    <a:off x="10152088" y="3867522"/>
                    <a:ext cx="37414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8" name="ZoneTexte 7">
                    <a:extLst>
                      <a:ext uri="{FF2B5EF4-FFF2-40B4-BE49-F238E27FC236}">
                        <a16:creationId xmlns:a16="http://schemas.microsoft.com/office/drawing/2014/main" id="{47164D2F-9F8B-4D58-984C-7AC413B3FC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2088" y="3867522"/>
                    <a:ext cx="374141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A13C6229-33E2-45F1-8397-B2DB073C3D78}"/>
                      </a:ext>
                    </a:extLst>
                  </p:cNvPr>
                  <p:cNvSpPr txBox="1"/>
                  <p:nvPr/>
                </p:nvSpPr>
                <p:spPr>
                  <a:xfrm>
                    <a:off x="10399635" y="3271543"/>
                    <a:ext cx="4492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A13C6229-33E2-45F1-8397-B2DB073C3D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99635" y="3271543"/>
                    <a:ext cx="44929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2C756F0A-BA10-421E-8119-8C07E217D39D}"/>
                      </a:ext>
                    </a:extLst>
                  </p:cNvPr>
                  <p:cNvSpPr txBox="1"/>
                  <p:nvPr/>
                </p:nvSpPr>
                <p:spPr>
                  <a:xfrm>
                    <a:off x="8883216" y="3282297"/>
                    <a:ext cx="46653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2C756F0A-BA10-421E-8119-8C07E217D3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83216" y="3282297"/>
                    <a:ext cx="46653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58DFE433-555C-4005-8FD1-44F1D48685C9}"/>
                      </a:ext>
                    </a:extLst>
                  </p:cNvPr>
                  <p:cNvSpPr txBox="1"/>
                  <p:nvPr/>
                </p:nvSpPr>
                <p:spPr>
                  <a:xfrm>
                    <a:off x="10582120" y="4209675"/>
                    <a:ext cx="4580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58DFE433-555C-4005-8FD1-44F1D48685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82120" y="4209675"/>
                    <a:ext cx="45807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ZoneTexte 45">
                    <a:extLst>
                      <a:ext uri="{FF2B5EF4-FFF2-40B4-BE49-F238E27FC236}">
                        <a16:creationId xmlns:a16="http://schemas.microsoft.com/office/drawing/2014/main" id="{1A68E790-11C4-46B2-B98A-57467B1B9CFD}"/>
                      </a:ext>
                    </a:extLst>
                  </p:cNvPr>
                  <p:cNvSpPr txBox="1"/>
                  <p:nvPr/>
                </p:nvSpPr>
                <p:spPr>
                  <a:xfrm>
                    <a:off x="9745445" y="2948047"/>
                    <a:ext cx="465705" cy="39126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" name="ZoneTexte 45">
                    <a:extLst>
                      <a:ext uri="{FF2B5EF4-FFF2-40B4-BE49-F238E27FC236}">
                        <a16:creationId xmlns:a16="http://schemas.microsoft.com/office/drawing/2014/main" id="{1A68E790-11C4-46B2-B98A-57467B1B9C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5445" y="2948047"/>
                    <a:ext cx="465705" cy="39126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CFA240D7-A25F-47BB-B130-E9E4D021C9E8}"/>
              </a:ext>
            </a:extLst>
          </p:cNvPr>
          <p:cNvGrpSpPr/>
          <p:nvPr/>
        </p:nvGrpSpPr>
        <p:grpSpPr>
          <a:xfrm>
            <a:off x="3649869" y="5234286"/>
            <a:ext cx="4843256" cy="539254"/>
            <a:chOff x="3649869" y="5234286"/>
            <a:chExt cx="4843256" cy="539254"/>
          </a:xfrm>
        </p:grpSpPr>
        <p:sp>
          <p:nvSpPr>
            <p:cNvPr id="16" name="Accolade ouvrante 15">
              <a:extLst>
                <a:ext uri="{FF2B5EF4-FFF2-40B4-BE49-F238E27FC236}">
                  <a16:creationId xmlns:a16="http://schemas.microsoft.com/office/drawing/2014/main" id="{79E8D1AA-1612-4D99-AE45-4508BD7B1E5E}"/>
                </a:ext>
              </a:extLst>
            </p:cNvPr>
            <p:cNvSpPr/>
            <p:nvPr/>
          </p:nvSpPr>
          <p:spPr>
            <a:xfrm rot="16200000">
              <a:off x="4607502" y="4276653"/>
              <a:ext cx="159390" cy="207465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Accolade ouvrante 49">
              <a:extLst>
                <a:ext uri="{FF2B5EF4-FFF2-40B4-BE49-F238E27FC236}">
                  <a16:creationId xmlns:a16="http://schemas.microsoft.com/office/drawing/2014/main" id="{9ED9BA4B-1442-44E8-A2FB-4CC55252A9FF}"/>
                </a:ext>
              </a:extLst>
            </p:cNvPr>
            <p:cNvSpPr/>
            <p:nvPr/>
          </p:nvSpPr>
          <p:spPr>
            <a:xfrm rot="16200000">
              <a:off x="7376102" y="4276653"/>
              <a:ext cx="159390" cy="207465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E9DCE314-F01D-4D86-A645-FAFA34B497FD}"/>
                    </a:ext>
                  </a:extLst>
                </p:cNvPr>
                <p:cNvSpPr txBox="1"/>
                <p:nvPr/>
              </p:nvSpPr>
              <p:spPr>
                <a:xfrm>
                  <a:off x="4439404" y="5382279"/>
                  <a:ext cx="4955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fr-FR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E9DCE314-F01D-4D86-A645-FAFA34B497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9404" y="5382279"/>
                  <a:ext cx="49558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6945F476-59E0-49E2-BB62-71C83EBCE77D}"/>
                    </a:ext>
                  </a:extLst>
                </p:cNvPr>
                <p:cNvSpPr txBox="1"/>
                <p:nvPr/>
              </p:nvSpPr>
              <p:spPr>
                <a:xfrm>
                  <a:off x="7213602" y="5382279"/>
                  <a:ext cx="50321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fr-FR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6945F476-59E0-49E2-BB62-71C83EBCE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3602" y="5382279"/>
                  <a:ext cx="503215" cy="391261"/>
                </a:xfrm>
                <a:prstGeom prst="rect">
                  <a:avLst/>
                </a:prstGeom>
                <a:blipFill>
                  <a:blip r:embed="rId9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813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DBAFF-0C73-4507-B107-35591D4B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Rappels mathématiques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CAAFACD-7706-4F0C-803B-F3A6DF89064F}"/>
              </a:ext>
            </a:extLst>
          </p:cNvPr>
          <p:cNvSpPr txBox="1"/>
          <p:nvPr/>
        </p:nvSpPr>
        <p:spPr>
          <a:xfrm>
            <a:off x="1097280" y="1254121"/>
            <a:ext cx="3928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2.3 Les repères (ou bases)</a:t>
            </a:r>
          </a:p>
        </p:txBody>
      </p:sp>
      <p:sp>
        <p:nvSpPr>
          <p:cNvPr id="55" name="Espace réservé du numéro de diapositive 3">
            <a:extLst>
              <a:ext uri="{FF2B5EF4-FFF2-40B4-BE49-F238E27FC236}">
                <a16:creationId xmlns:a16="http://schemas.microsoft.com/office/drawing/2014/main" id="{E22CFDE7-44C3-4EF8-96B2-4B40C964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9975" y="6459785"/>
            <a:ext cx="1312025" cy="365125"/>
          </a:xfrm>
        </p:spPr>
        <p:txBody>
          <a:bodyPr/>
          <a:lstStyle/>
          <a:p>
            <a:fld id="{911E237A-49C9-422B-BE65-7FB2429F21FB}" type="slidenum">
              <a:rPr lang="fr-FR" smtClean="0"/>
              <a:t>23</a:t>
            </a:fld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07132C3-3B28-4AFA-85E4-D57B2A8DD44B}"/>
              </a:ext>
            </a:extLst>
          </p:cNvPr>
          <p:cNvSpPr txBox="1">
            <a:spLocks/>
          </p:cNvSpPr>
          <p:nvPr/>
        </p:nvSpPr>
        <p:spPr>
          <a:xfrm>
            <a:off x="1010467" y="1774144"/>
            <a:ext cx="7782993" cy="5232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b="1" dirty="0">
                <a:solidFill>
                  <a:schemeClr val="accent2"/>
                </a:solidFill>
              </a:rPr>
              <a:t>Repère </a:t>
            </a:r>
            <a:r>
              <a:rPr lang="fr-FR" sz="2400" dirty="0">
                <a:solidFill>
                  <a:srgbClr val="000000"/>
                </a:solidFill>
              </a:rPr>
              <a:t>cylindrique (3D)</a:t>
            </a:r>
            <a:r>
              <a:rPr lang="fr-FR" sz="2400" dirty="0">
                <a:solidFill>
                  <a:schemeClr val="accent2"/>
                </a:solidFill>
              </a:rPr>
              <a:t> </a:t>
            </a:r>
            <a:r>
              <a:rPr lang="fr-FR" sz="2400" dirty="0">
                <a:solidFill>
                  <a:srgbClr val="000000"/>
                </a:solidFill>
              </a:rPr>
              <a:t>ou </a:t>
            </a:r>
            <a:r>
              <a:rPr lang="fr-FR" sz="2400" b="1" dirty="0">
                <a:solidFill>
                  <a:schemeClr val="accent2"/>
                </a:solidFill>
              </a:rPr>
              <a:t>polaire (2D)</a:t>
            </a:r>
          </a:p>
          <a:p>
            <a:pPr marL="0" indent="0" algn="just">
              <a:spcBef>
                <a:spcPts val="200"/>
              </a:spcBef>
              <a:buNone/>
            </a:pPr>
            <a:endParaRPr lang="fr-FR" sz="18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Espace réservé du contenu 2">
                <a:extLst>
                  <a:ext uri="{FF2B5EF4-FFF2-40B4-BE49-F238E27FC236}">
                    <a16:creationId xmlns:a16="http://schemas.microsoft.com/office/drawing/2014/main" id="{E7FE396A-CB5D-4488-BE2B-1A00535010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0468" y="2297364"/>
                <a:ext cx="9869507" cy="402723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rgbClr val="000000"/>
                    </a:solidFill>
                  </a:rPr>
                  <a:t>Parfois, on utilise des </a:t>
                </a:r>
                <a:r>
                  <a:rPr lang="fr-FR" b="1" dirty="0">
                    <a:solidFill>
                      <a:schemeClr val="accent2"/>
                    </a:solidFill>
                  </a:rPr>
                  <a:t>matrices de passage</a:t>
                </a:r>
                <a:r>
                  <a:rPr lang="fr-FR" dirty="0">
                    <a:solidFill>
                      <a:srgbClr val="000000"/>
                    </a:solidFill>
                  </a:rPr>
                  <a:t>. Nous venons de voir que :</a:t>
                </a:r>
              </a:p>
              <a:p>
                <a:pPr marL="0" indent="0" algn="just"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F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func>
                        <m:funcPr>
                          <m:ctrlPr>
                            <a:rPr lang="fr-FR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fr-FR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𝑜𝑠</m:t>
                          </m:r>
                        </m:fName>
                        <m:e>
                          <m:r>
                            <a:rPr lang="fr-FR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fr-FR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func>
                            <m:funcPr>
                              <m:ctrlPr>
                                <a:rPr lang="fr-FR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fr-FR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fr-FR" dirty="0">
                  <a:solidFill>
                    <a:srgbClr val="404040"/>
                  </a:solidFill>
                </a:endParaRPr>
              </a:p>
              <a:p>
                <a:pPr marL="0" indent="0" algn="just"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F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func>
                        <m:funcPr>
                          <m:ctrlPr>
                            <a:rPr lang="fr-FR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fr-FR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fr-FR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func>
                            <m:funcPr>
                              <m:ctrlPr>
                                <a:rPr lang="fr-FR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fr-FR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fr-FR" dirty="0">
                  <a:solidFill>
                    <a:srgbClr val="000000"/>
                  </a:solidFill>
                </a:endParaRPr>
              </a:p>
              <a:p>
                <a:pPr marL="342900" indent="-342900" algn="just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rgbClr val="000000"/>
                  </a:solidFill>
                </a:endParaRPr>
              </a:p>
              <a:p>
                <a:pPr marL="342900" indent="-342900" algn="just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rgbClr val="000000"/>
                    </a:solidFill>
                  </a:rPr>
                  <a:t>Nous pouvons donc définir une </a:t>
                </a:r>
                <a:r>
                  <a:rPr lang="fr-FR" b="1" dirty="0">
                    <a:solidFill>
                      <a:schemeClr val="accent2"/>
                    </a:solidFill>
                  </a:rPr>
                  <a:t>matrice de passage </a:t>
                </a:r>
                <a:r>
                  <a:rPr lang="fr-FR" dirty="0">
                    <a:solidFill>
                      <a:srgbClr val="000000"/>
                    </a:solidFill>
                  </a:rPr>
                  <a:t>M comme ceci :</a:t>
                </a:r>
              </a:p>
              <a:p>
                <a:pPr marL="0" indent="0" algn="just"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fr-FR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fr-FR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fr-FR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fr-FR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dirty="0">
                  <a:solidFill>
                    <a:srgbClr val="000000"/>
                  </a:solidFill>
                </a:endParaRPr>
              </a:p>
              <a:p>
                <a:pPr marL="342900" indent="-342900" algn="just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rgbClr val="000000"/>
                  </a:solidFill>
                </a:endParaRPr>
              </a:p>
              <a:p>
                <a:pPr marL="342900" indent="-342900" algn="just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rgbClr val="000000"/>
                    </a:solidFill>
                  </a:rPr>
                  <a:t>On a alors :</a:t>
                </a:r>
              </a:p>
              <a:p>
                <a:pPr marL="0" indent="0" algn="ctr">
                  <a:spcBef>
                    <a:spcPts val="200"/>
                  </a:spcBef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𝑐𝑎𝑟𝑡</m:t>
                            </m:r>
                          </m:sub>
                        </m:sSub>
                      </m:e>
                    </m:acc>
                    <m:r>
                      <a:rPr lang="fr-FR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𝑝𝑜𝑙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dirty="0">
                    <a:solidFill>
                      <a:srgbClr val="000000"/>
                    </a:solidFill>
                  </a:rPr>
                  <a:t> et aussi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𝑝𝑜𝑙</m:t>
                            </m:r>
                          </m:sub>
                        </m:sSub>
                      </m:e>
                    </m:acc>
                    <m:r>
                      <a:rPr lang="fr-FR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𝑐𝑎𝑟𝑡</m:t>
                            </m:r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acc>
                  </m:oMath>
                </a14:m>
                <a:endParaRPr lang="fr-FR" dirty="0">
                  <a:solidFill>
                    <a:srgbClr val="000000"/>
                  </a:solidFill>
                </a:endParaRPr>
              </a:p>
              <a:p>
                <a:pPr marL="0" indent="0" algn="ctr">
                  <a:spcBef>
                    <a:spcPts val="200"/>
                  </a:spcBef>
                  <a:buNone/>
                </a:pPr>
                <a:endParaRPr lang="fr-FR" dirty="0">
                  <a:solidFill>
                    <a:srgbClr val="000000"/>
                  </a:solidFill>
                </a:endParaRPr>
              </a:p>
              <a:p>
                <a:pPr marL="342900" indent="-342900" algn="just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rgbClr val="000000"/>
                    </a:solidFill>
                  </a:rPr>
                  <a:t>Pour déterminer l’inverse de la matrice :</a:t>
                </a:r>
              </a:p>
              <a:p>
                <a:pPr marL="0" indent="0" algn="just"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𝑐𝑜</m:t>
                      </m:r>
                      <m:sSup>
                        <m:sSupPr>
                          <m:ctrlP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rgbClr val="000000"/>
                  </a:solidFill>
                </a:endParaRPr>
              </a:p>
              <a:p>
                <a:pPr marL="0" indent="0" algn="ctr">
                  <a:spcBef>
                    <a:spcPts val="200"/>
                  </a:spcBef>
                  <a:buNone/>
                </a:pPr>
                <a:endParaRPr lang="fr-FR" dirty="0">
                  <a:solidFill>
                    <a:srgbClr val="000000"/>
                  </a:solidFill>
                </a:endParaRPr>
              </a:p>
              <a:p>
                <a:pPr marL="342900" indent="-342900" algn="just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rgbClr val="000000"/>
                  </a:solidFill>
                </a:endParaRPr>
              </a:p>
              <a:p>
                <a:pPr marL="342900" indent="-342900" algn="just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rgbClr val="000000"/>
                  </a:solidFill>
                </a:endParaRPr>
              </a:p>
              <a:p>
                <a:pPr marL="342900" indent="-342900" algn="just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rgbClr val="000000"/>
                  </a:solidFill>
                </a:endParaRPr>
              </a:p>
              <a:p>
                <a:pPr marL="0" indent="0" algn="just">
                  <a:spcBef>
                    <a:spcPts val="200"/>
                  </a:spcBef>
                  <a:buNone/>
                </a:pPr>
                <a:endParaRPr lang="fr-FR" dirty="0">
                  <a:solidFill>
                    <a:srgbClr val="404040"/>
                  </a:solidFill>
                </a:endParaRPr>
              </a:p>
              <a:p>
                <a:pPr marL="0" indent="0" algn="just">
                  <a:spcBef>
                    <a:spcPts val="200"/>
                  </a:spcBef>
                  <a:buNone/>
                </a:pPr>
                <a:endParaRPr lang="fr-FR" dirty="0">
                  <a:solidFill>
                    <a:srgbClr val="404040"/>
                  </a:solidFill>
                </a:endParaRPr>
              </a:p>
              <a:p>
                <a:pPr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rgbClr val="404040"/>
                  </a:solidFill>
                </a:endParaRPr>
              </a:p>
            </p:txBody>
          </p:sp>
        </mc:Choice>
        <mc:Fallback>
          <p:sp>
            <p:nvSpPr>
              <p:cNvPr id="34" name="Espace réservé du contenu 2">
                <a:extLst>
                  <a:ext uri="{FF2B5EF4-FFF2-40B4-BE49-F238E27FC236}">
                    <a16:creationId xmlns:a16="http://schemas.microsoft.com/office/drawing/2014/main" id="{E7FE396A-CB5D-4488-BE2B-1A0053501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68" y="2297364"/>
                <a:ext cx="9869507" cy="4027236"/>
              </a:xfrm>
              <a:prstGeom prst="rect">
                <a:avLst/>
              </a:prstGeom>
              <a:blipFill>
                <a:blip r:embed="rId2"/>
                <a:stretch>
                  <a:fillRect l="-1421" t="-19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806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DBAFF-0C73-4507-B107-35591D4B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Rappels mathématiques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CAAFACD-7706-4F0C-803B-F3A6DF89064F}"/>
              </a:ext>
            </a:extLst>
          </p:cNvPr>
          <p:cNvSpPr txBox="1"/>
          <p:nvPr/>
        </p:nvSpPr>
        <p:spPr>
          <a:xfrm>
            <a:off x="1097280" y="1254121"/>
            <a:ext cx="3928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2.3 Les repères (ou bases)</a:t>
            </a:r>
          </a:p>
        </p:txBody>
      </p:sp>
      <p:sp>
        <p:nvSpPr>
          <p:cNvPr id="55" name="Espace réservé du numéro de diapositive 3">
            <a:extLst>
              <a:ext uri="{FF2B5EF4-FFF2-40B4-BE49-F238E27FC236}">
                <a16:creationId xmlns:a16="http://schemas.microsoft.com/office/drawing/2014/main" id="{E22CFDE7-44C3-4EF8-96B2-4B40C964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9975" y="6459785"/>
            <a:ext cx="1312025" cy="365125"/>
          </a:xfrm>
        </p:spPr>
        <p:txBody>
          <a:bodyPr/>
          <a:lstStyle/>
          <a:p>
            <a:fld id="{911E237A-49C9-422B-BE65-7FB2429F21FB}" type="slidenum">
              <a:rPr lang="fr-FR" smtClean="0"/>
              <a:t>24</a:t>
            </a:fld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07132C3-3B28-4AFA-85E4-D57B2A8DD44B}"/>
              </a:ext>
            </a:extLst>
          </p:cNvPr>
          <p:cNvSpPr txBox="1">
            <a:spLocks/>
          </p:cNvSpPr>
          <p:nvPr/>
        </p:nvSpPr>
        <p:spPr>
          <a:xfrm>
            <a:off x="1010467" y="1774144"/>
            <a:ext cx="7782993" cy="5232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b="1" dirty="0">
                <a:solidFill>
                  <a:schemeClr val="accent2"/>
                </a:solidFill>
              </a:rPr>
              <a:t>Repère sphérique (3D)</a:t>
            </a:r>
            <a:endParaRPr lang="fr-FR" sz="2400" dirty="0">
              <a:solidFill>
                <a:srgbClr val="000000"/>
              </a:solidFill>
            </a:endParaRPr>
          </a:p>
          <a:p>
            <a:pPr marL="0" indent="0" algn="just">
              <a:spcBef>
                <a:spcPts val="200"/>
              </a:spcBef>
              <a:buNone/>
            </a:pPr>
            <a:endParaRPr lang="fr-FR" sz="1800" b="1" dirty="0">
              <a:solidFill>
                <a:schemeClr val="accent2"/>
              </a:solidFill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111C1071-ED68-4269-AEFB-A24C32D5681E}"/>
              </a:ext>
            </a:extLst>
          </p:cNvPr>
          <p:cNvCxnSpPr/>
          <p:nvPr/>
        </p:nvCxnSpPr>
        <p:spPr>
          <a:xfrm>
            <a:off x="2243309" y="2390545"/>
            <a:ext cx="0" cy="2425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1257207-E5AB-4BD2-BE86-E75F02CD6CAE}"/>
              </a:ext>
            </a:extLst>
          </p:cNvPr>
          <p:cNvCxnSpPr>
            <a:cxnSpLocks/>
          </p:cNvCxnSpPr>
          <p:nvPr/>
        </p:nvCxnSpPr>
        <p:spPr>
          <a:xfrm rot="5400000">
            <a:off x="3446634" y="3600220"/>
            <a:ext cx="0" cy="2425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E5D26B7-616E-4984-9D30-64D560EA99C0}"/>
              </a:ext>
            </a:extLst>
          </p:cNvPr>
          <p:cNvCxnSpPr>
            <a:cxnSpLocks/>
          </p:cNvCxnSpPr>
          <p:nvPr/>
        </p:nvCxnSpPr>
        <p:spPr>
          <a:xfrm flipV="1">
            <a:off x="1238636" y="4813071"/>
            <a:ext cx="1004673" cy="10046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403310F-52C0-4169-B191-9FC11D30420B}"/>
              </a:ext>
            </a:extLst>
          </p:cNvPr>
          <p:cNvGrpSpPr/>
          <p:nvPr/>
        </p:nvGrpSpPr>
        <p:grpSpPr>
          <a:xfrm>
            <a:off x="3517003" y="3246576"/>
            <a:ext cx="175541" cy="172669"/>
            <a:chOff x="4587124" y="2400300"/>
            <a:chExt cx="365988" cy="360000"/>
          </a:xfrm>
        </p:grpSpPr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E7886823-8498-497D-B4A0-1D72DDC7BA89}"/>
                </a:ext>
              </a:extLst>
            </p:cNvPr>
            <p:cNvCxnSpPr/>
            <p:nvPr/>
          </p:nvCxnSpPr>
          <p:spPr>
            <a:xfrm>
              <a:off x="4587124" y="2400300"/>
              <a:ext cx="360000" cy="36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9B1F3B1F-ACCF-42D6-A02B-0BB58DDD1DA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93112" y="2400300"/>
              <a:ext cx="360000" cy="36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E2E259DC-0F51-41E1-8BE3-7A05182C3D48}"/>
                  </a:ext>
                </a:extLst>
              </p:cNvPr>
              <p:cNvSpPr txBox="1"/>
              <p:nvPr/>
            </p:nvSpPr>
            <p:spPr>
              <a:xfrm>
                <a:off x="1839846" y="4626024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E2E259DC-0F51-41E1-8BE3-7A05182C3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846" y="4626024"/>
                <a:ext cx="39869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FAA7666-2B49-42BB-912F-84EFA891B18C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238545" y="3315702"/>
            <a:ext cx="1389556" cy="14949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B296031A-D424-4151-B2CF-53C9DF97977F}"/>
              </a:ext>
            </a:extLst>
          </p:cNvPr>
          <p:cNvGrpSpPr/>
          <p:nvPr/>
        </p:nvGrpSpPr>
        <p:grpSpPr>
          <a:xfrm>
            <a:off x="1608778" y="4298724"/>
            <a:ext cx="1424781" cy="874727"/>
            <a:chOff x="1283169" y="4308479"/>
            <a:chExt cx="1424781" cy="874727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69D5C3BE-3753-43ED-BE88-895A4B61A36B}"/>
                </a:ext>
              </a:extLst>
            </p:cNvPr>
            <p:cNvCxnSpPr>
              <a:cxnSpLocks/>
            </p:cNvCxnSpPr>
            <p:nvPr/>
          </p:nvCxnSpPr>
          <p:spPr>
            <a:xfrm>
              <a:off x="1917700" y="4820681"/>
              <a:ext cx="49436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BBCB28C3-B142-4B01-90F3-75FD07D1DAD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673611" y="4573265"/>
              <a:ext cx="49436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7CF4C821-B035-498D-9674-6523437BDF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4576" y="4813782"/>
              <a:ext cx="258364" cy="2583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23C1C976-A9FF-45FD-A891-78BF714ED381}"/>
                    </a:ext>
                  </a:extLst>
                </p:cNvPr>
                <p:cNvSpPr txBox="1"/>
                <p:nvPr/>
              </p:nvSpPr>
              <p:spPr>
                <a:xfrm>
                  <a:off x="1283169" y="4803236"/>
                  <a:ext cx="375140" cy="379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23C1C976-A9FF-45FD-A891-78BF714ED3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3169" y="4803236"/>
                  <a:ext cx="375140" cy="37997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6A18563D-8032-4C99-B282-3A64E883E4AB}"/>
                    </a:ext>
                  </a:extLst>
                </p:cNvPr>
                <p:cNvSpPr txBox="1"/>
                <p:nvPr/>
              </p:nvSpPr>
              <p:spPr>
                <a:xfrm>
                  <a:off x="2242245" y="4439095"/>
                  <a:ext cx="46570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6A18563D-8032-4C99-B282-3A64E883E4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245" y="4439095"/>
                  <a:ext cx="465705" cy="391261"/>
                </a:xfrm>
                <a:prstGeom prst="rect">
                  <a:avLst/>
                </a:prstGeom>
                <a:blipFill>
                  <a:blip r:embed="rId5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43578368-FE07-4E37-9463-CFC46350975F}"/>
                    </a:ext>
                  </a:extLst>
                </p:cNvPr>
                <p:cNvSpPr txBox="1"/>
                <p:nvPr/>
              </p:nvSpPr>
              <p:spPr>
                <a:xfrm>
                  <a:off x="1441822" y="4308479"/>
                  <a:ext cx="4476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43578368-FE07-4E37-9463-CFC4635097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1822" y="4308479"/>
                  <a:ext cx="44768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9398A5E7-7064-41CC-A134-2975F8FEBC75}"/>
                  </a:ext>
                </a:extLst>
              </p:cNvPr>
              <p:cNvSpPr txBox="1"/>
              <p:nvPr/>
            </p:nvSpPr>
            <p:spPr>
              <a:xfrm>
                <a:off x="6340724" y="2112443"/>
                <a:ext cx="4612640" cy="3715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sz="2800" b="1" dirty="0">
                    <a:solidFill>
                      <a:schemeClr val="accent2"/>
                    </a:solidFill>
                  </a:rPr>
                  <a:t>Base</a:t>
                </a:r>
              </a:p>
              <a:p>
                <a:pPr algn="just"/>
                <a:r>
                  <a:rPr lang="fr-FR" sz="2400" dirty="0"/>
                  <a:t>Les </a:t>
                </a:r>
                <a:r>
                  <a:rPr lang="fr-FR" sz="2400" dirty="0">
                    <a:solidFill>
                      <a:srgbClr val="000000"/>
                    </a:solidFill>
                  </a:rPr>
                  <a:t>vecteurs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2400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2400" dirty="0">
                    <a:solidFill>
                      <a:srgbClr val="000000"/>
                    </a:solidFill>
                  </a:rPr>
                  <a:t>, 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2400" dirty="0">
                    <a:solidFill>
                      <a:srgbClr val="000000"/>
                    </a:solidFill>
                  </a:rPr>
                  <a:t> forment un trièdre direct </a:t>
                </a:r>
              </a:p>
              <a:p>
                <a:pPr algn="just"/>
                <a:endParaRPr lang="fr-FR" sz="2400" dirty="0">
                  <a:solidFill>
                    <a:srgbClr val="000000"/>
                  </a:solidFill>
                </a:endParaRPr>
              </a:p>
              <a:p>
                <a:pPr algn="just"/>
                <a:r>
                  <a:rPr lang="fr-FR" sz="2800" b="1" dirty="0">
                    <a:solidFill>
                      <a:schemeClr val="accent2"/>
                    </a:solidFill>
                  </a:rPr>
                  <a:t>Paramètres</a:t>
                </a:r>
                <a:r>
                  <a:rPr lang="fr-FR" sz="2400" dirty="0">
                    <a:solidFill>
                      <a:srgbClr val="000000"/>
                    </a:solidFill>
                  </a:rPr>
                  <a:t>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fr-FR" sz="2400" dirty="0">
                  <a:solidFill>
                    <a:srgbClr val="000000"/>
                  </a:solidFill>
                </a:endParaRPr>
              </a:p>
              <a:p>
                <a:pPr algn="just"/>
                <a:endParaRPr lang="fr-FR" sz="2400" dirty="0">
                  <a:solidFill>
                    <a:srgbClr val="000000"/>
                  </a:solidFill>
                </a:endParaRPr>
              </a:p>
              <a:p>
                <a:pPr algn="just"/>
                <a:r>
                  <a:rPr lang="fr-FR" sz="2800" b="1" dirty="0">
                    <a:solidFill>
                      <a:schemeClr val="accent2"/>
                    </a:solidFill>
                  </a:rPr>
                  <a:t>Vecteur position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𝑂𝑀</m:t>
                          </m:r>
                        </m:e>
                      </m:acc>
                      <m:r>
                        <a:rPr lang="fr-F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acc>
                        <m:accPr>
                          <m:chr m:val="⃗"/>
                          <m:ctrlP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9398A5E7-7064-41CC-A134-2975F8FEB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724" y="2112443"/>
                <a:ext cx="4612640" cy="3715056"/>
              </a:xfrm>
              <a:prstGeom prst="rect">
                <a:avLst/>
              </a:prstGeom>
              <a:blipFill>
                <a:blip r:embed="rId7"/>
                <a:stretch>
                  <a:fillRect l="-2642" t="-1642" r="-21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oupe 74">
            <a:extLst>
              <a:ext uri="{FF2B5EF4-FFF2-40B4-BE49-F238E27FC236}">
                <a16:creationId xmlns:a16="http://schemas.microsoft.com/office/drawing/2014/main" id="{C72683E7-8FA7-41B6-9C9A-4866DE1EBD16}"/>
              </a:ext>
            </a:extLst>
          </p:cNvPr>
          <p:cNvGrpSpPr/>
          <p:nvPr/>
        </p:nvGrpSpPr>
        <p:grpSpPr>
          <a:xfrm>
            <a:off x="2257426" y="3335709"/>
            <a:ext cx="2251074" cy="2398341"/>
            <a:chOff x="2257426" y="3335709"/>
            <a:chExt cx="2251074" cy="2398341"/>
          </a:xfrm>
        </p:grpSpPr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6B4EF56-620F-4165-97C2-532F8E3DCE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57426" y="4816559"/>
              <a:ext cx="2251074" cy="917491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ED8D2966-C7CE-4CB8-9A02-0D1074235A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4289" y="3335709"/>
              <a:ext cx="0" cy="2041154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365C602D-EAAD-4B22-88B7-584A6C1B5595}"/>
                </a:ext>
              </a:extLst>
            </p:cNvPr>
            <p:cNvGrpSpPr/>
            <p:nvPr/>
          </p:nvGrpSpPr>
          <p:grpSpPr>
            <a:xfrm>
              <a:off x="3517003" y="5273246"/>
              <a:ext cx="175541" cy="172669"/>
              <a:chOff x="4587124" y="2400300"/>
              <a:chExt cx="365988" cy="360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84E05F9E-D948-49D1-B40D-47831F37D258}"/>
                  </a:ext>
                </a:extLst>
              </p:cNvPr>
              <p:cNvCxnSpPr/>
              <p:nvPr/>
            </p:nvCxnSpPr>
            <p:spPr>
              <a:xfrm>
                <a:off x="4587124" y="2400300"/>
                <a:ext cx="360000" cy="36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01A62006-5212-4197-905F-83BE5865E96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93112" y="2400300"/>
                <a:ext cx="360000" cy="36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97127B2A-4A1A-4144-874D-D034B2B801EE}"/>
                  </a:ext>
                </a:extLst>
              </p:cNvPr>
              <p:cNvSpPr txBox="1"/>
              <p:nvPr/>
            </p:nvSpPr>
            <p:spPr>
              <a:xfrm>
                <a:off x="3423271" y="2816018"/>
                <a:ext cx="445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97127B2A-4A1A-4144-874D-D034B2B80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71" y="2816018"/>
                <a:ext cx="4451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261B4B3B-A0C1-45C5-B06F-A08EC5E8E18C}"/>
              </a:ext>
            </a:extLst>
          </p:cNvPr>
          <p:cNvGrpSpPr/>
          <p:nvPr/>
        </p:nvGrpSpPr>
        <p:grpSpPr>
          <a:xfrm>
            <a:off x="3030973" y="2678466"/>
            <a:ext cx="1426105" cy="768440"/>
            <a:chOff x="3030973" y="2678466"/>
            <a:chExt cx="1426105" cy="768440"/>
          </a:xfrm>
        </p:grpSpPr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6E4DBFBC-7A23-4A86-942D-2F34BF220D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9651" y="3243088"/>
              <a:ext cx="437453" cy="10263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1EB4018D-924C-419D-B584-E5D9E2ED90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32587" y="3029529"/>
              <a:ext cx="268370" cy="3161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7822F331-0632-4AA1-8CFE-DDCF09828A23}"/>
                    </a:ext>
                  </a:extLst>
                </p:cNvPr>
                <p:cNvSpPr txBox="1"/>
                <p:nvPr/>
              </p:nvSpPr>
              <p:spPr>
                <a:xfrm>
                  <a:off x="3990540" y="3077574"/>
                  <a:ext cx="4665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7822F331-0632-4AA1-8CFE-DDCF09828A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0540" y="3077574"/>
                  <a:ext cx="46653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6CEFE603-6264-4E55-80BB-94624A3908FF}"/>
                    </a:ext>
                  </a:extLst>
                </p:cNvPr>
                <p:cNvSpPr txBox="1"/>
                <p:nvPr/>
              </p:nvSpPr>
              <p:spPr>
                <a:xfrm>
                  <a:off x="3814463" y="2733976"/>
                  <a:ext cx="4492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6CEFE603-6264-4E55-80BB-94624A3908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4463" y="2733976"/>
                  <a:ext cx="44929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EB2C6750-020B-49C4-A165-52248ADE28BC}"/>
                    </a:ext>
                  </a:extLst>
                </p:cNvPr>
                <p:cNvSpPr txBox="1"/>
                <p:nvPr/>
              </p:nvSpPr>
              <p:spPr>
                <a:xfrm>
                  <a:off x="3030973" y="2678466"/>
                  <a:ext cx="486030" cy="394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EB2C6750-020B-49C4-A165-52248ADE28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0973" y="2678466"/>
                  <a:ext cx="486030" cy="394082"/>
                </a:xfrm>
                <a:prstGeom prst="rect">
                  <a:avLst/>
                </a:prstGeom>
                <a:blipFill>
                  <a:blip r:embed="rId11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2B675779-2D90-418F-BD71-09F78EC3EA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3337" y="3008070"/>
              <a:ext cx="317898" cy="338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2D06D3F9-1A41-4F1E-B6B8-9DA2827BFDD6}"/>
              </a:ext>
            </a:extLst>
          </p:cNvPr>
          <p:cNvGrpSpPr/>
          <p:nvPr/>
        </p:nvGrpSpPr>
        <p:grpSpPr>
          <a:xfrm>
            <a:off x="795339" y="3103741"/>
            <a:ext cx="2894331" cy="2771029"/>
            <a:chOff x="795339" y="3103741"/>
            <a:chExt cx="2894331" cy="2771029"/>
          </a:xfrm>
        </p:grpSpPr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765197FA-691B-4300-9937-48D090146113}"/>
                </a:ext>
              </a:extLst>
            </p:cNvPr>
            <p:cNvSpPr/>
            <p:nvPr/>
          </p:nvSpPr>
          <p:spPr>
            <a:xfrm>
              <a:off x="795339" y="3103741"/>
              <a:ext cx="2894331" cy="344639"/>
            </a:xfrm>
            <a:prstGeom prst="arc">
              <a:avLst>
                <a:gd name="adj1" fmla="val 21156669"/>
                <a:gd name="adj2" fmla="val 946427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1333844D-97AA-4017-9897-3774448BD293}"/>
                </a:ext>
              </a:extLst>
            </p:cNvPr>
            <p:cNvGrpSpPr/>
            <p:nvPr/>
          </p:nvGrpSpPr>
          <p:grpSpPr>
            <a:xfrm>
              <a:off x="1517523" y="4082504"/>
              <a:ext cx="1452090" cy="1792266"/>
              <a:chOff x="1517523" y="4082504"/>
              <a:chExt cx="1452090" cy="1792266"/>
            </a:xfrm>
          </p:grpSpPr>
          <p:sp>
            <p:nvSpPr>
              <p:cNvPr id="69" name="Arc 68">
                <a:extLst>
                  <a:ext uri="{FF2B5EF4-FFF2-40B4-BE49-F238E27FC236}">
                    <a16:creationId xmlns:a16="http://schemas.microsoft.com/office/drawing/2014/main" id="{F854811B-C581-4630-9BC0-6A003C087F7E}"/>
                  </a:ext>
                </a:extLst>
              </p:cNvPr>
              <p:cNvSpPr/>
              <p:nvPr/>
            </p:nvSpPr>
            <p:spPr>
              <a:xfrm>
                <a:off x="1517523" y="4082504"/>
                <a:ext cx="1452090" cy="1452090"/>
              </a:xfrm>
              <a:prstGeom prst="arc">
                <a:avLst>
                  <a:gd name="adj1" fmla="val 1417159"/>
                  <a:gd name="adj2" fmla="val 8037905"/>
                </a:avLst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6CD16F70-FEEA-491E-AA49-52F4227AF97D}"/>
                      </a:ext>
                    </a:extLst>
                  </p:cNvPr>
                  <p:cNvSpPr txBox="1"/>
                  <p:nvPr/>
                </p:nvSpPr>
                <p:spPr>
                  <a:xfrm>
                    <a:off x="2195939" y="5505438"/>
                    <a:ext cx="37414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6CD16F70-FEEA-491E-AA49-52F4227AF9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5939" y="5505438"/>
                    <a:ext cx="374141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BCC5BF34-DAAF-40D6-9289-6FE28092BCBA}"/>
              </a:ext>
            </a:extLst>
          </p:cNvPr>
          <p:cNvGrpSpPr/>
          <p:nvPr/>
        </p:nvGrpSpPr>
        <p:grpSpPr>
          <a:xfrm>
            <a:off x="261200" y="2809531"/>
            <a:ext cx="3967900" cy="3967900"/>
            <a:chOff x="261200" y="2809531"/>
            <a:chExt cx="3967900" cy="3967900"/>
          </a:xfrm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1FC24257-AEF0-4239-8B48-ACE2717021E0}"/>
                </a:ext>
              </a:extLst>
            </p:cNvPr>
            <p:cNvSpPr/>
            <p:nvPr/>
          </p:nvSpPr>
          <p:spPr>
            <a:xfrm>
              <a:off x="261200" y="2809531"/>
              <a:ext cx="3967900" cy="3967900"/>
            </a:xfrm>
            <a:prstGeom prst="arc">
              <a:avLst>
                <a:gd name="adj1" fmla="val 13923082"/>
                <a:gd name="adj2" fmla="val 234830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EE0902DE-D034-4646-BB5D-DB5B432F3395}"/>
                </a:ext>
              </a:extLst>
            </p:cNvPr>
            <p:cNvGrpSpPr/>
            <p:nvPr/>
          </p:nvGrpSpPr>
          <p:grpSpPr>
            <a:xfrm>
              <a:off x="1587029" y="4075103"/>
              <a:ext cx="1725906" cy="1452090"/>
              <a:chOff x="1587029" y="4075103"/>
              <a:chExt cx="1725906" cy="1452090"/>
            </a:xfrm>
          </p:grpSpPr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0A84B244-10BF-4C94-A1E1-632BAB383121}"/>
                  </a:ext>
                </a:extLst>
              </p:cNvPr>
              <p:cNvSpPr/>
              <p:nvPr/>
            </p:nvSpPr>
            <p:spPr>
              <a:xfrm>
                <a:off x="1587029" y="4075103"/>
                <a:ext cx="1452090" cy="1452090"/>
              </a:xfrm>
              <a:prstGeom prst="arc">
                <a:avLst>
                  <a:gd name="adj1" fmla="val 18590796"/>
                  <a:gd name="adj2" fmla="val 0"/>
                </a:avLst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826A7010-538D-4A9D-8434-69D1B1C35CED}"/>
                      </a:ext>
                    </a:extLst>
                  </p:cNvPr>
                  <p:cNvSpPr txBox="1"/>
                  <p:nvPr/>
                </p:nvSpPr>
                <p:spPr>
                  <a:xfrm>
                    <a:off x="2913338" y="4246939"/>
                    <a:ext cx="39959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826A7010-538D-4A9D-8434-69D1B1C35C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3338" y="4246939"/>
                    <a:ext cx="399597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2A9611BB-9779-4A15-A5CB-2193F55800BD}"/>
              </a:ext>
            </a:extLst>
          </p:cNvPr>
          <p:cNvGrpSpPr/>
          <p:nvPr/>
        </p:nvGrpSpPr>
        <p:grpSpPr>
          <a:xfrm>
            <a:off x="2612131" y="3051309"/>
            <a:ext cx="351635" cy="1951142"/>
            <a:chOff x="2612131" y="3051309"/>
            <a:chExt cx="351635" cy="1951142"/>
          </a:xfrm>
        </p:grpSpPr>
        <p:sp>
          <p:nvSpPr>
            <p:cNvPr id="65" name="Accolade ouvrante 64">
              <a:extLst>
                <a:ext uri="{FF2B5EF4-FFF2-40B4-BE49-F238E27FC236}">
                  <a16:creationId xmlns:a16="http://schemas.microsoft.com/office/drawing/2014/main" id="{FB8AFFB9-C03C-447B-8DDE-5685BCAADBC4}"/>
                </a:ext>
              </a:extLst>
            </p:cNvPr>
            <p:cNvSpPr/>
            <p:nvPr/>
          </p:nvSpPr>
          <p:spPr>
            <a:xfrm rot="2546927">
              <a:off x="2830604" y="3051309"/>
              <a:ext cx="101531" cy="1951142"/>
            </a:xfrm>
            <a:prstGeom prst="leftBrace">
              <a:avLst>
                <a:gd name="adj1" fmla="val 6075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00EE9A17-2BF2-4A31-BD91-9408E727FD02}"/>
                    </a:ext>
                  </a:extLst>
                </p:cNvPr>
                <p:cNvSpPr txBox="1"/>
                <p:nvPr/>
              </p:nvSpPr>
              <p:spPr>
                <a:xfrm>
                  <a:off x="2612131" y="3715553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00EE9A17-2BF2-4A31-BD91-9408E727FD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2131" y="3715553"/>
                  <a:ext cx="35163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8084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71CC59-BEE9-424E-B8E5-D50E92C3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Rappels du premier chapitre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E1347B-1F47-4568-9886-F520C719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3</a:t>
            </a:fld>
            <a:endParaRPr lang="fr-FR" dirty="0"/>
          </a:p>
        </p:txBody>
      </p:sp>
      <p:sp>
        <p:nvSpPr>
          <p:cNvPr id="31" name="Espace réservé du contenu 2">
            <a:extLst>
              <a:ext uri="{FF2B5EF4-FFF2-40B4-BE49-F238E27FC236}">
                <a16:creationId xmlns:a16="http://schemas.microsoft.com/office/drawing/2014/main" id="{0776F82C-F2EB-4A35-B4A1-477C7F9E4A87}"/>
              </a:ext>
            </a:extLst>
          </p:cNvPr>
          <p:cNvSpPr txBox="1">
            <a:spLocks/>
          </p:cNvSpPr>
          <p:nvPr/>
        </p:nvSpPr>
        <p:spPr>
          <a:xfrm>
            <a:off x="1097280" y="1282041"/>
            <a:ext cx="9940066" cy="15366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/>
              <a:t>Force, résultante, moment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/>
              <a:t>Statique des solides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7B26F38E-588A-4595-9970-640816531D9A}"/>
                  </a:ext>
                </a:extLst>
              </p:cNvPr>
              <p:cNvSpPr txBox="1"/>
              <p:nvPr/>
            </p:nvSpPr>
            <p:spPr>
              <a:xfrm>
                <a:off x="4905881" y="2961898"/>
                <a:ext cx="5466844" cy="1079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/>
                  <a:t>PFS (principe fondamental de la statique)</a:t>
                </a:r>
              </a:p>
              <a:p>
                <a:pPr algn="ctr"/>
                <a:endParaRPr lang="fr-FR" sz="2000" dirty="0"/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  <m:r>
                      <a:rPr lang="fr-FR" sz="20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nary>
                    <m:r>
                      <a:rPr lang="fr-FR" sz="20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7B26F38E-588A-4595-9970-640816531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881" y="2961898"/>
                <a:ext cx="5466844" cy="1079655"/>
              </a:xfrm>
              <a:prstGeom prst="rect">
                <a:avLst/>
              </a:prstGeom>
              <a:blipFill>
                <a:blip r:embed="rId2"/>
                <a:stretch>
                  <a:fillRect t="-3390" b="-661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24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71CC59-BEE9-424E-B8E5-D50E92C3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Rappels du premier chapitre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E1347B-1F47-4568-9886-F520C719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4</a:t>
            </a:fld>
            <a:endParaRPr lang="fr-FR" dirty="0"/>
          </a:p>
        </p:txBody>
      </p:sp>
      <p:sp>
        <p:nvSpPr>
          <p:cNvPr id="31" name="Espace réservé du contenu 2">
            <a:extLst>
              <a:ext uri="{FF2B5EF4-FFF2-40B4-BE49-F238E27FC236}">
                <a16:creationId xmlns:a16="http://schemas.microsoft.com/office/drawing/2014/main" id="{0776F82C-F2EB-4A35-B4A1-477C7F9E4A87}"/>
              </a:ext>
            </a:extLst>
          </p:cNvPr>
          <p:cNvSpPr txBox="1">
            <a:spLocks/>
          </p:cNvSpPr>
          <p:nvPr/>
        </p:nvSpPr>
        <p:spPr>
          <a:xfrm>
            <a:off x="1097280" y="1282040"/>
            <a:ext cx="9940066" cy="27446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/>
              <a:t>Force, résultante, moment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/>
              <a:t>Statique des solides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/>
              <a:t>Efforts de liaison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AA0BCC-6756-4381-87A2-49A0255DCB0E}"/>
              </a:ext>
            </a:extLst>
          </p:cNvPr>
          <p:cNvSpPr/>
          <p:nvPr/>
        </p:nvSpPr>
        <p:spPr>
          <a:xfrm>
            <a:off x="5415613" y="19310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</a:rPr>
              <a:t>1 degré de liberté (ddl) </a:t>
            </a:r>
            <a:r>
              <a:rPr lang="fr-FR" dirty="0"/>
              <a:t>supprimé dans </a:t>
            </a:r>
            <a:r>
              <a:rPr lang="fr-FR" b="1" dirty="0">
                <a:solidFill>
                  <a:schemeClr val="accent2"/>
                </a:solidFill>
              </a:rPr>
              <a:t>1</a:t>
            </a:r>
            <a:r>
              <a:rPr lang="fr-FR" dirty="0"/>
              <a:t> direction = </a:t>
            </a:r>
            <a:r>
              <a:rPr lang="fr-FR" b="1" dirty="0">
                <a:solidFill>
                  <a:schemeClr val="accent2"/>
                </a:solidFill>
              </a:rPr>
              <a:t>1 réaction de liaison </a:t>
            </a:r>
            <a:r>
              <a:rPr lang="fr-FR" dirty="0"/>
              <a:t>dans </a:t>
            </a:r>
            <a:r>
              <a:rPr lang="fr-FR" b="1" dirty="0">
                <a:solidFill>
                  <a:schemeClr val="accent2"/>
                </a:solidFill>
              </a:rPr>
              <a:t>cette direction</a:t>
            </a:r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E2D2EB2C-FF2A-48AD-B742-C7D33246E370}"/>
              </a:ext>
            </a:extLst>
          </p:cNvPr>
          <p:cNvGrpSpPr/>
          <p:nvPr/>
        </p:nvGrpSpPr>
        <p:grpSpPr>
          <a:xfrm>
            <a:off x="6106422" y="2851542"/>
            <a:ext cx="4965017" cy="1313450"/>
            <a:chOff x="6106422" y="2851542"/>
            <a:chExt cx="4965017" cy="1313450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B88CA1F1-93F8-4319-8071-8F312C1517E3}"/>
                </a:ext>
              </a:extLst>
            </p:cNvPr>
            <p:cNvGrpSpPr/>
            <p:nvPr/>
          </p:nvGrpSpPr>
          <p:grpSpPr>
            <a:xfrm>
              <a:off x="6635275" y="3604424"/>
              <a:ext cx="383370" cy="560568"/>
              <a:chOff x="9210683" y="2747238"/>
              <a:chExt cx="1279349" cy="1870679"/>
            </a:xfrm>
          </p:grpSpPr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2DDDD6F1-770D-4D24-8D39-00C4013CA8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0683" y="4331563"/>
                <a:ext cx="12793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ACAB1874-9D5B-4C3F-BA27-7FDF4D812633}"/>
                  </a:ext>
                </a:extLst>
              </p:cNvPr>
              <p:cNvGrpSpPr/>
              <p:nvPr/>
            </p:nvGrpSpPr>
            <p:grpSpPr>
              <a:xfrm>
                <a:off x="9210683" y="2747238"/>
                <a:ext cx="1279349" cy="1870679"/>
                <a:chOff x="9210683" y="2747238"/>
                <a:chExt cx="1279349" cy="1870679"/>
              </a:xfrm>
            </p:grpSpPr>
            <p:cxnSp>
              <p:nvCxnSpPr>
                <p:cNvPr id="9" name="Connecteur droit 8">
                  <a:extLst>
                    <a:ext uri="{FF2B5EF4-FFF2-40B4-BE49-F238E27FC236}">
                      <a16:creationId xmlns:a16="http://schemas.microsoft.com/office/drawing/2014/main" id="{6AF116AD-34B5-4164-A743-696930A8F1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0683" y="2747238"/>
                  <a:ext cx="12793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" name="Groupe 9">
                  <a:extLst>
                    <a:ext uri="{FF2B5EF4-FFF2-40B4-BE49-F238E27FC236}">
                      <a16:creationId xmlns:a16="http://schemas.microsoft.com/office/drawing/2014/main" id="{8C9AD4DE-A42D-46D7-ACBB-68CFCEB001BA}"/>
                    </a:ext>
                  </a:extLst>
                </p:cNvPr>
                <p:cNvGrpSpPr/>
                <p:nvPr/>
              </p:nvGrpSpPr>
              <p:grpSpPr>
                <a:xfrm>
                  <a:off x="9211086" y="2776515"/>
                  <a:ext cx="1278946" cy="1841402"/>
                  <a:chOff x="9211086" y="2776515"/>
                  <a:chExt cx="1278946" cy="1841402"/>
                </a:xfrm>
              </p:grpSpPr>
              <p:sp>
                <p:nvSpPr>
                  <p:cNvPr id="11" name="Triangle isocèle 10">
                    <a:extLst>
                      <a:ext uri="{FF2B5EF4-FFF2-40B4-BE49-F238E27FC236}">
                        <a16:creationId xmlns:a16="http://schemas.microsoft.com/office/drawing/2014/main" id="{41638DCD-DA12-431B-8BAA-B27D756A8E6C}"/>
                      </a:ext>
                    </a:extLst>
                  </p:cNvPr>
                  <p:cNvSpPr/>
                  <p:nvPr/>
                </p:nvSpPr>
                <p:spPr>
                  <a:xfrm>
                    <a:off x="9211086" y="2776515"/>
                    <a:ext cx="1266771" cy="1002193"/>
                  </a:xfrm>
                  <a:prstGeom prst="triangl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" name="Ellipse 11">
                    <a:extLst>
                      <a:ext uri="{FF2B5EF4-FFF2-40B4-BE49-F238E27FC236}">
                        <a16:creationId xmlns:a16="http://schemas.microsoft.com/office/drawing/2014/main" id="{315328A8-F085-43D4-BB32-CE19890B578F}"/>
                      </a:ext>
                    </a:extLst>
                  </p:cNvPr>
                  <p:cNvSpPr/>
                  <p:nvPr/>
                </p:nvSpPr>
                <p:spPr>
                  <a:xfrm>
                    <a:off x="9259126" y="3795913"/>
                    <a:ext cx="532960" cy="53296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" name="Ellipse 12">
                    <a:extLst>
                      <a:ext uri="{FF2B5EF4-FFF2-40B4-BE49-F238E27FC236}">
                        <a16:creationId xmlns:a16="http://schemas.microsoft.com/office/drawing/2014/main" id="{07957071-9D36-43DD-8390-0EEABF3F4FFF}"/>
                      </a:ext>
                    </a:extLst>
                  </p:cNvPr>
                  <p:cNvSpPr/>
                  <p:nvPr/>
                </p:nvSpPr>
                <p:spPr>
                  <a:xfrm>
                    <a:off x="9911376" y="3795913"/>
                    <a:ext cx="535210" cy="53521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14" name="Groupe 13">
                    <a:extLst>
                      <a:ext uri="{FF2B5EF4-FFF2-40B4-BE49-F238E27FC236}">
                        <a16:creationId xmlns:a16="http://schemas.microsoft.com/office/drawing/2014/main" id="{626F2E97-5C3D-4F2F-A652-C7A8DD80A51F}"/>
                      </a:ext>
                    </a:extLst>
                  </p:cNvPr>
                  <p:cNvGrpSpPr/>
                  <p:nvPr/>
                </p:nvGrpSpPr>
                <p:grpSpPr>
                  <a:xfrm>
                    <a:off x="9332722" y="4330438"/>
                    <a:ext cx="1157310" cy="287479"/>
                    <a:chOff x="2464926" y="4222606"/>
                    <a:chExt cx="1145135" cy="152400"/>
                  </a:xfrm>
                </p:grpSpPr>
                <p:cxnSp>
                  <p:nvCxnSpPr>
                    <p:cNvPr id="15" name="Connecteur droit 14">
                      <a:extLst>
                        <a:ext uri="{FF2B5EF4-FFF2-40B4-BE49-F238E27FC236}">
                          <a16:creationId xmlns:a16="http://schemas.microsoft.com/office/drawing/2014/main" id="{08ACB526-AB40-43D8-B67D-C4E13306461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19206" y="4222606"/>
                      <a:ext cx="190855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Connecteur droit 15">
                      <a:extLst>
                        <a:ext uri="{FF2B5EF4-FFF2-40B4-BE49-F238E27FC236}">
                          <a16:creationId xmlns:a16="http://schemas.microsoft.com/office/drawing/2014/main" id="{B0FDBA08-C3A3-4925-918E-8D222AE5964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28350" y="4222606"/>
                      <a:ext cx="190855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Connecteur droit 16">
                      <a:extLst>
                        <a:ext uri="{FF2B5EF4-FFF2-40B4-BE49-F238E27FC236}">
                          <a16:creationId xmlns:a16="http://schemas.microsoft.com/office/drawing/2014/main" id="{CD2DCE60-445D-4159-9424-10899E9B5E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037494" y="4222606"/>
                      <a:ext cx="190855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Connecteur droit 17">
                      <a:extLst>
                        <a:ext uri="{FF2B5EF4-FFF2-40B4-BE49-F238E27FC236}">
                          <a16:creationId xmlns:a16="http://schemas.microsoft.com/office/drawing/2014/main" id="{FB790FA4-B296-4B6B-9285-108590B9234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46638" y="4222606"/>
                      <a:ext cx="190855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Connecteur droit 18">
                      <a:extLst>
                        <a:ext uri="{FF2B5EF4-FFF2-40B4-BE49-F238E27FC236}">
                          <a16:creationId xmlns:a16="http://schemas.microsoft.com/office/drawing/2014/main" id="{B3C0EC8B-BE24-4954-822E-62B29A81C2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55782" y="4222606"/>
                      <a:ext cx="190855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Connecteur droit 19">
                      <a:extLst>
                        <a:ext uri="{FF2B5EF4-FFF2-40B4-BE49-F238E27FC236}">
                          <a16:creationId xmlns:a16="http://schemas.microsoft.com/office/drawing/2014/main" id="{6FD07B8C-FC63-42F5-8E53-1581BF0A82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64926" y="4222606"/>
                      <a:ext cx="190855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9954097A-359F-43C8-B5BF-68CC99F99230}"/>
                </a:ext>
              </a:extLst>
            </p:cNvPr>
            <p:cNvGrpSpPr/>
            <p:nvPr/>
          </p:nvGrpSpPr>
          <p:grpSpPr>
            <a:xfrm>
              <a:off x="8252449" y="3555157"/>
              <a:ext cx="653486" cy="523220"/>
              <a:chOff x="8885814" y="2692319"/>
              <a:chExt cx="1905000" cy="1525256"/>
            </a:xfrm>
          </p:grpSpPr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7F63BE29-FEE1-48F9-B181-DF6B461A30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85814" y="2959924"/>
                <a:ext cx="1905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riangle isocèle 22">
                <a:extLst>
                  <a:ext uri="{FF2B5EF4-FFF2-40B4-BE49-F238E27FC236}">
                    <a16:creationId xmlns:a16="http://schemas.microsoft.com/office/drawing/2014/main" id="{87DE32AF-BA0E-48C7-A15C-4208AD8255D4}"/>
                  </a:ext>
                </a:extLst>
              </p:cNvPr>
              <p:cNvSpPr/>
              <p:nvPr/>
            </p:nvSpPr>
            <p:spPr>
              <a:xfrm>
                <a:off x="9199042" y="2927903"/>
                <a:ext cx="1266771" cy="1002193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6668DCE1-C94F-47D1-B5E5-46A8B417EA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6464" y="3931221"/>
                <a:ext cx="12793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F13C9DB5-B20E-492C-9B3B-8F4A20C8C77A}"/>
                  </a:ext>
                </a:extLst>
              </p:cNvPr>
              <p:cNvGrpSpPr/>
              <p:nvPr/>
            </p:nvGrpSpPr>
            <p:grpSpPr>
              <a:xfrm>
                <a:off x="9308503" y="3930096"/>
                <a:ext cx="1157310" cy="287479"/>
                <a:chOff x="2464926" y="4222606"/>
                <a:chExt cx="1145135" cy="152400"/>
              </a:xfrm>
            </p:grpSpPr>
            <p:cxnSp>
              <p:nvCxnSpPr>
                <p:cNvPr id="27" name="Connecteur droit 26">
                  <a:extLst>
                    <a:ext uri="{FF2B5EF4-FFF2-40B4-BE49-F238E27FC236}">
                      <a16:creationId xmlns:a16="http://schemas.microsoft.com/office/drawing/2014/main" id="{D1EB9BE0-80E7-4AC3-90F6-3AC41CABC5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9206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droit 27">
                  <a:extLst>
                    <a:ext uri="{FF2B5EF4-FFF2-40B4-BE49-F238E27FC236}">
                      <a16:creationId xmlns:a16="http://schemas.microsoft.com/office/drawing/2014/main" id="{9B52A5EE-DC75-4696-AA5C-0C20EDC670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28350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necteur droit 28">
                  <a:extLst>
                    <a:ext uri="{FF2B5EF4-FFF2-40B4-BE49-F238E27FC236}">
                      <a16:creationId xmlns:a16="http://schemas.microsoft.com/office/drawing/2014/main" id="{7273DF00-721A-4635-9BC4-08B5D69D43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7494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29">
                  <a:extLst>
                    <a:ext uri="{FF2B5EF4-FFF2-40B4-BE49-F238E27FC236}">
                      <a16:creationId xmlns:a16="http://schemas.microsoft.com/office/drawing/2014/main" id="{56832CF1-B36B-4247-8872-976DB1F004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6638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31">
                  <a:extLst>
                    <a:ext uri="{FF2B5EF4-FFF2-40B4-BE49-F238E27FC236}">
                      <a16:creationId xmlns:a16="http://schemas.microsoft.com/office/drawing/2014/main" id="{32045DAD-4628-4308-AB5D-EF8C8D4CF8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5782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cteur droit 32">
                  <a:extLst>
                    <a:ext uri="{FF2B5EF4-FFF2-40B4-BE49-F238E27FC236}">
                      <a16:creationId xmlns:a16="http://schemas.microsoft.com/office/drawing/2014/main" id="{4B26069B-DF99-4649-BD84-1D18A36D77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4926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5F96D97C-A560-4C02-9D2F-F64C2F3ACDFF}"/>
                  </a:ext>
                </a:extLst>
              </p:cNvPr>
              <p:cNvSpPr/>
              <p:nvPr/>
            </p:nvSpPr>
            <p:spPr>
              <a:xfrm>
                <a:off x="9570709" y="2692319"/>
                <a:ext cx="535210" cy="53521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6103DDC2-0021-4561-B9BD-15CC813F1D9B}"/>
                </a:ext>
              </a:extLst>
            </p:cNvPr>
            <p:cNvGrpSpPr/>
            <p:nvPr/>
          </p:nvGrpSpPr>
          <p:grpSpPr>
            <a:xfrm>
              <a:off x="10118209" y="3673734"/>
              <a:ext cx="453273" cy="343789"/>
              <a:chOff x="9186464" y="3247241"/>
              <a:chExt cx="1279349" cy="970334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8154273B-3AA9-4439-BB19-D8E27954FE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6464" y="3931221"/>
                <a:ext cx="12793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E4188C7D-8710-4422-8C1C-0069DC43BBF9}"/>
                  </a:ext>
                </a:extLst>
              </p:cNvPr>
              <p:cNvGrpSpPr/>
              <p:nvPr/>
            </p:nvGrpSpPr>
            <p:grpSpPr>
              <a:xfrm>
                <a:off x="9308503" y="3930096"/>
                <a:ext cx="1157310" cy="287479"/>
                <a:chOff x="2464926" y="4222606"/>
                <a:chExt cx="1145135" cy="152400"/>
              </a:xfrm>
            </p:grpSpPr>
            <p:cxnSp>
              <p:nvCxnSpPr>
                <p:cNvPr id="38" name="Connecteur droit 37">
                  <a:extLst>
                    <a:ext uri="{FF2B5EF4-FFF2-40B4-BE49-F238E27FC236}">
                      <a16:creationId xmlns:a16="http://schemas.microsoft.com/office/drawing/2014/main" id="{94AF4A44-633D-4952-A90B-ED619CBA10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9206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>
                  <a:extLst>
                    <a:ext uri="{FF2B5EF4-FFF2-40B4-BE49-F238E27FC236}">
                      <a16:creationId xmlns:a16="http://schemas.microsoft.com/office/drawing/2014/main" id="{2B7C930A-7155-4450-A227-0D7BEDAC48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28350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>
                  <a:extLst>
                    <a:ext uri="{FF2B5EF4-FFF2-40B4-BE49-F238E27FC236}">
                      <a16:creationId xmlns:a16="http://schemas.microsoft.com/office/drawing/2014/main" id="{270833EE-9AF1-413D-8D80-5EDF18CCE3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7494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>
                  <a:extLst>
                    <a:ext uri="{FF2B5EF4-FFF2-40B4-BE49-F238E27FC236}">
                      <a16:creationId xmlns:a16="http://schemas.microsoft.com/office/drawing/2014/main" id="{C190CF13-348D-4E7C-A5E2-2C09A34D98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6638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>
                  <a:extLst>
                    <a:ext uri="{FF2B5EF4-FFF2-40B4-BE49-F238E27FC236}">
                      <a16:creationId xmlns:a16="http://schemas.microsoft.com/office/drawing/2014/main" id="{16D48280-231B-4650-9EEE-2463ACD09E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5782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eur droit 42">
                  <a:extLst>
                    <a:ext uri="{FF2B5EF4-FFF2-40B4-BE49-F238E27FC236}">
                      <a16:creationId xmlns:a16="http://schemas.microsoft.com/office/drawing/2014/main" id="{7054857D-1471-4804-A1B0-30AE2C6EAC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4926" y="4222606"/>
                  <a:ext cx="190855" cy="152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8F6F7FAB-60D3-4A9F-B58D-143AFBEA91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6138" y="3247241"/>
                <a:ext cx="0" cy="6659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64C767F7-191B-4DD0-A789-6531F55A2148}"/>
                </a:ext>
              </a:extLst>
            </p:cNvPr>
            <p:cNvSpPr txBox="1"/>
            <p:nvPr/>
          </p:nvSpPr>
          <p:spPr>
            <a:xfrm>
              <a:off x="6106422" y="3226320"/>
              <a:ext cx="1406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Appui simple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2988D489-2190-4EC5-AA52-3B636B185414}"/>
                </a:ext>
              </a:extLst>
            </p:cNvPr>
            <p:cNvSpPr txBox="1"/>
            <p:nvPr/>
          </p:nvSpPr>
          <p:spPr>
            <a:xfrm>
              <a:off x="7937155" y="3231753"/>
              <a:ext cx="1282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Articulation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9CBE7E68-B588-474F-95B3-BAC842053E93}"/>
                </a:ext>
              </a:extLst>
            </p:cNvPr>
            <p:cNvSpPr txBox="1"/>
            <p:nvPr/>
          </p:nvSpPr>
          <p:spPr>
            <a:xfrm>
              <a:off x="9593149" y="3226320"/>
              <a:ext cx="1478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Encastrement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83DE6CA5-AF71-44C1-AC2B-1DF9543983A3}"/>
                </a:ext>
              </a:extLst>
            </p:cNvPr>
            <p:cNvSpPr txBox="1"/>
            <p:nvPr/>
          </p:nvSpPr>
          <p:spPr>
            <a:xfrm>
              <a:off x="7656204" y="2851542"/>
              <a:ext cx="1813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Liaisons externes</a:t>
              </a: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EE7890DD-E47D-4674-B636-1CB4A38882A3}"/>
              </a:ext>
            </a:extLst>
          </p:cNvPr>
          <p:cNvGrpSpPr/>
          <p:nvPr/>
        </p:nvGrpSpPr>
        <p:grpSpPr>
          <a:xfrm>
            <a:off x="6553334" y="4253118"/>
            <a:ext cx="4073424" cy="1714816"/>
            <a:chOff x="6553334" y="4253118"/>
            <a:chExt cx="4073424" cy="1714816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EF066C8E-33FF-4BD1-9273-EA1350D7021C}"/>
                </a:ext>
              </a:extLst>
            </p:cNvPr>
            <p:cNvSpPr txBox="1"/>
            <p:nvPr/>
          </p:nvSpPr>
          <p:spPr>
            <a:xfrm>
              <a:off x="7643222" y="4253118"/>
              <a:ext cx="1773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/>
                <a:t>Liaisons internes</a:t>
              </a:r>
            </a:p>
          </p:txBody>
        </p:sp>
        <p:pic>
          <p:nvPicPr>
            <p:cNvPr id="49" name="Image 48">
              <a:extLst>
                <a:ext uri="{FF2B5EF4-FFF2-40B4-BE49-F238E27FC236}">
                  <a16:creationId xmlns:a16="http://schemas.microsoft.com/office/drawing/2014/main" id="{A4527D6A-1D99-4902-B79B-9B202274D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19606" b="19134"/>
            <a:stretch/>
          </p:blipFill>
          <p:spPr>
            <a:xfrm>
              <a:off x="6960845" y="5146090"/>
              <a:ext cx="823912" cy="781050"/>
            </a:xfrm>
            <a:prstGeom prst="rect">
              <a:avLst/>
            </a:prstGeom>
          </p:spPr>
        </p:pic>
        <p:pic>
          <p:nvPicPr>
            <p:cNvPr id="50" name="Image 49">
              <a:extLst>
                <a:ext uri="{FF2B5EF4-FFF2-40B4-BE49-F238E27FC236}">
                  <a16:creationId xmlns:a16="http://schemas.microsoft.com/office/drawing/2014/main" id="{970038C0-A3E4-470B-82DD-2A3EEF3C9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12010"/>
            <a:stretch/>
          </p:blipFill>
          <p:spPr>
            <a:xfrm>
              <a:off x="9395335" y="5105296"/>
              <a:ext cx="823912" cy="862638"/>
            </a:xfrm>
            <a:prstGeom prst="rect">
              <a:avLst/>
            </a:prstGeom>
          </p:spPr>
        </p:pic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68231689-008D-4C43-93EB-003060DFE4C7}"/>
                </a:ext>
              </a:extLst>
            </p:cNvPr>
            <p:cNvSpPr txBox="1"/>
            <p:nvPr/>
          </p:nvSpPr>
          <p:spPr>
            <a:xfrm>
              <a:off x="6553334" y="4577194"/>
              <a:ext cx="16389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Liaison interne articulée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677EC057-BECF-469F-8096-4CB6B15F1BA3}"/>
                </a:ext>
              </a:extLst>
            </p:cNvPr>
            <p:cNvSpPr txBox="1"/>
            <p:nvPr/>
          </p:nvSpPr>
          <p:spPr>
            <a:xfrm>
              <a:off x="8987824" y="4581706"/>
              <a:ext cx="16389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Liaison interne rigide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654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71CC59-BEE9-424E-B8E5-D50E92C3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Rappels du premier chapitre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E1347B-1F47-4568-9886-F520C719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5</a:t>
            </a:fld>
            <a:endParaRPr lang="fr-FR" dirty="0"/>
          </a:p>
        </p:txBody>
      </p:sp>
      <p:sp>
        <p:nvSpPr>
          <p:cNvPr id="31" name="Espace réservé du contenu 2">
            <a:extLst>
              <a:ext uri="{FF2B5EF4-FFF2-40B4-BE49-F238E27FC236}">
                <a16:creationId xmlns:a16="http://schemas.microsoft.com/office/drawing/2014/main" id="{0776F82C-F2EB-4A35-B4A1-477C7F9E4A87}"/>
              </a:ext>
            </a:extLst>
          </p:cNvPr>
          <p:cNvSpPr txBox="1">
            <a:spLocks/>
          </p:cNvSpPr>
          <p:nvPr/>
        </p:nvSpPr>
        <p:spPr>
          <a:xfrm>
            <a:off x="1097280" y="1282040"/>
            <a:ext cx="9940066" cy="37392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/>
              <a:t>Force, résultante, moment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/>
              <a:t>Statique des solides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/>
              <a:t>Efforts de liaison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/>
              <a:t>Hyperstatisme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5FEA447F-5565-4CE1-96BD-4F2DF0714902}"/>
                  </a:ext>
                </a:extLst>
              </p:cNvPr>
              <p:cNvSpPr txBox="1"/>
              <p:nvPr/>
            </p:nvSpPr>
            <p:spPr>
              <a:xfrm>
                <a:off x="7248088" y="2122414"/>
                <a:ext cx="1393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5FEA447F-5565-4CE1-96BD-4F2DF0714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088" y="2122414"/>
                <a:ext cx="139358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0CB8FCB1-D2BF-44AD-8EC9-2E42DDC8F4F4}"/>
              </a:ext>
            </a:extLst>
          </p:cNvPr>
          <p:cNvSpPr/>
          <p:nvPr/>
        </p:nvSpPr>
        <p:spPr>
          <a:xfrm>
            <a:off x="5016512" y="298995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/>
              <a:t>Si </a:t>
            </a:r>
            <a:r>
              <a:rPr lang="fr-FR" b="1" dirty="0">
                <a:solidFill>
                  <a:schemeClr val="accent2"/>
                </a:solidFill>
              </a:rPr>
              <a:t>h&lt;0</a:t>
            </a:r>
            <a:r>
              <a:rPr lang="fr-FR" dirty="0">
                <a:solidFill>
                  <a:srgbClr val="404040"/>
                </a:solidFill>
              </a:rPr>
              <a:t>,</a:t>
            </a:r>
            <a:r>
              <a:rPr lang="fr-FR" dirty="0"/>
              <a:t> pas assez de liaisons : la structure est </a:t>
            </a:r>
            <a:r>
              <a:rPr lang="fr-FR" b="1" dirty="0">
                <a:solidFill>
                  <a:schemeClr val="accent2"/>
                </a:solidFill>
              </a:rPr>
              <a:t>hypostatique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accent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/>
              <a:t>Si </a:t>
            </a:r>
            <a:r>
              <a:rPr lang="fr-FR" b="1" dirty="0">
                <a:solidFill>
                  <a:schemeClr val="accent2"/>
                </a:solidFill>
              </a:rPr>
              <a:t>h=0</a:t>
            </a:r>
            <a:r>
              <a:rPr lang="fr-FR" dirty="0"/>
              <a:t>, juste assez de liaisons pour supprimer les </a:t>
            </a:r>
            <a:r>
              <a:rPr lang="fr-FR" dirty="0" err="1"/>
              <a:t>ddls</a:t>
            </a:r>
            <a:r>
              <a:rPr lang="fr-FR" dirty="0"/>
              <a:t> : la structure est </a:t>
            </a:r>
            <a:r>
              <a:rPr lang="fr-FR" b="1" dirty="0">
                <a:solidFill>
                  <a:schemeClr val="accent2"/>
                </a:solidFill>
              </a:rPr>
              <a:t>isostatique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accent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/>
              <a:t>Si </a:t>
            </a:r>
            <a:r>
              <a:rPr lang="fr-FR" b="1" dirty="0">
                <a:solidFill>
                  <a:schemeClr val="accent2"/>
                </a:solidFill>
              </a:rPr>
              <a:t>h&gt;0</a:t>
            </a:r>
            <a:r>
              <a:rPr lang="fr-FR" dirty="0"/>
              <a:t>, trop de liaisons : la structure est </a:t>
            </a:r>
            <a:r>
              <a:rPr lang="fr-FR" b="1" dirty="0">
                <a:solidFill>
                  <a:schemeClr val="accent2"/>
                </a:solidFill>
              </a:rPr>
              <a:t>hyperstatique</a:t>
            </a:r>
            <a:r>
              <a:rPr lang="fr-FR" dirty="0"/>
              <a:t> de degré </a:t>
            </a:r>
            <a:r>
              <a:rPr lang="fr-FR" b="1" i="1" dirty="0">
                <a:solidFill>
                  <a:schemeClr val="accent2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91112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B0D353-8183-4FBD-A30D-AFC8E244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du cours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DB8FF7-348F-4BB3-965A-359C83470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Equilibre statique des solides indéformables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Rappels mathématiques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Cinématique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Dynamique des solides indéformables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5EFCE1-D923-40F0-8506-4FFD75DD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6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CB1F34-5524-452C-9B0A-6D3A2B78EEAA}"/>
              </a:ext>
            </a:extLst>
          </p:cNvPr>
          <p:cNvSpPr/>
          <p:nvPr/>
        </p:nvSpPr>
        <p:spPr>
          <a:xfrm>
            <a:off x="714375" y="3266983"/>
            <a:ext cx="4953000" cy="18479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9C3C267-3862-4E61-B8F8-711D6836282A}"/>
              </a:ext>
            </a:extLst>
          </p:cNvPr>
          <p:cNvSpPr txBox="1"/>
          <p:nvPr/>
        </p:nvSpPr>
        <p:spPr>
          <a:xfrm>
            <a:off x="5304566" y="2751338"/>
            <a:ext cx="3108114" cy="1520190"/>
          </a:xfrm>
          <a:prstGeom prst="roundRect">
            <a:avLst>
              <a:gd name="adj" fmla="val 5012"/>
            </a:avLst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b="1" dirty="0"/>
              <a:t>Rappels de calcul vectoriel</a:t>
            </a:r>
            <a:endParaRPr lang="fr-FR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b="1" dirty="0"/>
              <a:t>Relations trigonométriques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b="1" dirty="0"/>
              <a:t>Repère 2D, 3D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24FCA20-49C1-490F-ABFF-F515B867D935}"/>
              </a:ext>
            </a:extLst>
          </p:cNvPr>
          <p:cNvSpPr txBox="1"/>
          <p:nvPr/>
        </p:nvSpPr>
        <p:spPr>
          <a:xfrm>
            <a:off x="4782759" y="2466975"/>
            <a:ext cx="1043613" cy="380048"/>
          </a:xfrm>
          <a:prstGeom prst="roundRect">
            <a:avLst>
              <a:gd name="adj" fmla="val 5012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fr-FR" b="1" dirty="0"/>
              <a:t>Objectifs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CAC6CE-63DD-4714-8F0F-B08E87BBE0E2}"/>
              </a:ext>
            </a:extLst>
          </p:cNvPr>
          <p:cNvSpPr/>
          <p:nvPr/>
        </p:nvSpPr>
        <p:spPr>
          <a:xfrm>
            <a:off x="873371" y="1518650"/>
            <a:ext cx="6477339" cy="8522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591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DBAFF-0C73-4507-B107-35591D4B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Rappels mathématiques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9AEC1B-DBB5-4AD4-B19E-C8A0CDDA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7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ADDC20E-165D-4733-9A35-087E2DFAFBDD}"/>
              </a:ext>
            </a:extLst>
          </p:cNvPr>
          <p:cNvSpPr txBox="1"/>
          <p:nvPr/>
        </p:nvSpPr>
        <p:spPr>
          <a:xfrm>
            <a:off x="1097280" y="1254121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Quelques définitions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76E6F54-4DBD-48E2-A5D6-2E42EBF43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7341"/>
            <a:ext cx="9940066" cy="421706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/>
              <a:t>Un </a:t>
            </a:r>
            <a:r>
              <a:rPr lang="fr-FR" b="1" dirty="0">
                <a:solidFill>
                  <a:schemeClr val="accent2"/>
                </a:solidFill>
              </a:rPr>
              <a:t>scalaire</a:t>
            </a:r>
            <a:r>
              <a:rPr lang="fr-FR" dirty="0"/>
              <a:t> est une grandeur, ou une quantité, pouvant être décrite pas un nombre et l’unité correspondante (temps, température, masse, énergie, volume)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Un</a:t>
            </a:r>
            <a:r>
              <a:rPr lang="fr-FR" b="1" dirty="0">
                <a:solidFill>
                  <a:schemeClr val="accent2"/>
                </a:solidFill>
              </a:rPr>
              <a:t> vecteur </a:t>
            </a:r>
            <a:r>
              <a:rPr lang="fr-FR" dirty="0">
                <a:solidFill>
                  <a:schemeClr val="tx1"/>
                </a:solidFill>
              </a:rPr>
              <a:t>est une entité mathématique définie par une origine, une direction, un sens et une norme </a:t>
            </a:r>
          </a:p>
          <a:p>
            <a:pPr marL="635508" lvl="1" indent="-342900" algn="just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2"/>
                </a:solidFill>
              </a:rPr>
              <a:t>L’origine</a:t>
            </a:r>
            <a:r>
              <a:rPr lang="fr-FR" sz="1600" dirty="0">
                <a:solidFill>
                  <a:schemeClr val="tx1"/>
                </a:solidFill>
              </a:rPr>
              <a:t> est le point d’application du vecteur, </a:t>
            </a:r>
          </a:p>
          <a:p>
            <a:pPr marL="635508" lvl="1" indent="-342900" algn="just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2"/>
                </a:solidFill>
              </a:rPr>
              <a:t>La direction </a:t>
            </a:r>
            <a:r>
              <a:rPr lang="fr-FR" sz="1600" dirty="0">
                <a:solidFill>
                  <a:schemeClr val="tx1"/>
                </a:solidFill>
              </a:rPr>
              <a:t>est la droite portant le vecteur, définie par l’angle mesuré entre elle et l’axe de référence</a:t>
            </a:r>
          </a:p>
          <a:p>
            <a:pPr marL="635508" lvl="1" indent="-342900" algn="just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2"/>
                </a:solidFill>
              </a:rPr>
              <a:t>Le sens</a:t>
            </a:r>
            <a:r>
              <a:rPr lang="fr-FR" sz="1600" dirty="0">
                <a:solidFill>
                  <a:schemeClr val="tx1"/>
                </a:solidFill>
              </a:rPr>
              <a:t>, représenté graphiquement par une flèche, représente l’orientation origine/extrémité du vecteur</a:t>
            </a:r>
          </a:p>
          <a:p>
            <a:pPr marL="635508" lvl="1" indent="-342900" algn="just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2"/>
                </a:solidFill>
              </a:rPr>
              <a:t>La norme </a:t>
            </a:r>
            <a:r>
              <a:rPr lang="fr-FR" sz="1600" dirty="0">
                <a:solidFill>
                  <a:schemeClr val="tx1"/>
                </a:solidFill>
              </a:rPr>
              <a:t>(ou intensité ou module) représente la valeur de la grandeur mesurée par le vecteur</a:t>
            </a:r>
            <a:endParaRPr lang="fr-FR" sz="1600" dirty="0">
              <a:solidFill>
                <a:schemeClr val="accent2"/>
              </a:solidFill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1EE37B7B-F572-4DC0-BAD6-5D39B31423E7}"/>
              </a:ext>
            </a:extLst>
          </p:cNvPr>
          <p:cNvGrpSpPr/>
          <p:nvPr/>
        </p:nvGrpSpPr>
        <p:grpSpPr>
          <a:xfrm>
            <a:off x="3801795" y="4479954"/>
            <a:ext cx="3956823" cy="1847104"/>
            <a:chOff x="201345" y="4611123"/>
            <a:chExt cx="3956823" cy="1847104"/>
          </a:xfrm>
        </p:grpSpPr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1D036C1C-49EE-4CEC-AAC8-D6942B07EF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851" y="4662195"/>
              <a:ext cx="3398296" cy="158395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ABC8738E-A8B1-484C-9A08-81BDCBFB19BB}"/>
                </a:ext>
              </a:extLst>
            </p:cNvPr>
            <p:cNvCxnSpPr/>
            <p:nvPr/>
          </p:nvCxnSpPr>
          <p:spPr>
            <a:xfrm flipV="1">
              <a:off x="1358900" y="5179343"/>
              <a:ext cx="1498600" cy="6985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9CF20396-5988-450A-9600-0EB38D76A08E}"/>
                </a:ext>
              </a:extLst>
            </p:cNvPr>
            <p:cNvGrpSpPr/>
            <p:nvPr/>
          </p:nvGrpSpPr>
          <p:grpSpPr>
            <a:xfrm>
              <a:off x="1290255" y="5810340"/>
              <a:ext cx="137289" cy="135005"/>
              <a:chOff x="8126718" y="2892502"/>
              <a:chExt cx="287668" cy="282883"/>
            </a:xfrm>
          </p:grpSpPr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5410C1A7-1829-43EA-BF74-A31717602882}"/>
                  </a:ext>
                </a:extLst>
              </p:cNvPr>
              <p:cNvCxnSpPr/>
              <p:nvPr/>
            </p:nvCxnSpPr>
            <p:spPr>
              <a:xfrm>
                <a:off x="8126718" y="2892502"/>
                <a:ext cx="287668" cy="282883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82BD61B9-E026-4710-A0D1-1B60596C4318}"/>
                  </a:ext>
                </a:extLst>
              </p:cNvPr>
              <p:cNvCxnSpPr/>
              <p:nvPr/>
            </p:nvCxnSpPr>
            <p:spPr>
              <a:xfrm flipV="1">
                <a:off x="8126718" y="2892502"/>
                <a:ext cx="287668" cy="277792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9BEC2949-9305-4886-9C44-228F2CB0A3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501" y="5876627"/>
              <a:ext cx="3398296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AB28D483-AAED-4EEA-BA05-AB98B233E995}"/>
                </a:ext>
              </a:extLst>
            </p:cNvPr>
            <p:cNvSpPr/>
            <p:nvPr/>
          </p:nvSpPr>
          <p:spPr>
            <a:xfrm>
              <a:off x="737573" y="5279076"/>
              <a:ext cx="1179151" cy="1179151"/>
            </a:xfrm>
            <a:prstGeom prst="arc">
              <a:avLst>
                <a:gd name="adj1" fmla="val 20266659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7BB8F20B-A89D-4D42-AA6A-8ECE677D7633}"/>
                    </a:ext>
                  </a:extLst>
                </p:cNvPr>
                <p:cNvSpPr txBox="1"/>
                <p:nvPr/>
              </p:nvSpPr>
              <p:spPr>
                <a:xfrm>
                  <a:off x="1841402" y="5540416"/>
                  <a:ext cx="382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7BB8F20B-A89D-4D42-AA6A-8ECE677D76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1402" y="5540416"/>
                  <a:ext cx="382412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B346F0B-D6F2-431F-94CC-DEACC6DB55A7}"/>
                </a:ext>
              </a:extLst>
            </p:cNvPr>
            <p:cNvSpPr txBox="1"/>
            <p:nvPr/>
          </p:nvSpPr>
          <p:spPr>
            <a:xfrm>
              <a:off x="2743550" y="5810340"/>
              <a:ext cx="1414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Axe de référence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FD0F3B06-3AAF-4439-AA68-816A9FC142A4}"/>
                </a:ext>
              </a:extLst>
            </p:cNvPr>
            <p:cNvSpPr txBox="1"/>
            <p:nvPr/>
          </p:nvSpPr>
          <p:spPr>
            <a:xfrm rot="20101668">
              <a:off x="2949954" y="4611123"/>
              <a:ext cx="8539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Direction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127E5186-AD9B-407E-87DA-04C71FB97460}"/>
                </a:ext>
              </a:extLst>
            </p:cNvPr>
            <p:cNvSpPr txBox="1"/>
            <p:nvPr/>
          </p:nvSpPr>
          <p:spPr>
            <a:xfrm>
              <a:off x="2769295" y="5139779"/>
              <a:ext cx="895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Extrémité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671C6C83-8721-4EA8-A2F6-4AFF201FBFAD}"/>
                </a:ext>
              </a:extLst>
            </p:cNvPr>
            <p:cNvSpPr txBox="1"/>
            <p:nvPr/>
          </p:nvSpPr>
          <p:spPr>
            <a:xfrm>
              <a:off x="201345" y="5365886"/>
              <a:ext cx="11206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Point </a:t>
              </a:r>
            </a:p>
            <a:p>
              <a:r>
                <a:rPr lang="fr-FR" sz="1400" dirty="0"/>
                <a:t>d’application</a:t>
              </a:r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D73C3EEF-2CCD-4070-BCB1-CC32D3D6E121}"/>
                </a:ext>
              </a:extLst>
            </p:cNvPr>
            <p:cNvCxnSpPr/>
            <p:nvPr/>
          </p:nvCxnSpPr>
          <p:spPr>
            <a:xfrm flipH="1" flipV="1">
              <a:off x="2718527" y="4904886"/>
              <a:ext cx="138973" cy="27464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002AEC2A-1782-4064-BA02-40AEFD7DD386}"/>
                </a:ext>
              </a:extLst>
            </p:cNvPr>
            <p:cNvCxnSpPr/>
            <p:nvPr/>
          </p:nvCxnSpPr>
          <p:spPr>
            <a:xfrm flipH="1" flipV="1">
              <a:off x="1226582" y="5601978"/>
              <a:ext cx="138973" cy="27464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25CEC49F-99C9-4333-88A4-0D942227FB33}"/>
                </a:ext>
              </a:extLst>
            </p:cNvPr>
            <p:cNvCxnSpPr/>
            <p:nvPr/>
          </p:nvCxnSpPr>
          <p:spPr>
            <a:xfrm flipV="1">
              <a:off x="1238250" y="4926849"/>
              <a:ext cx="1498600" cy="6985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E907DB02-0455-4B18-A264-2AAF86396A5D}"/>
                </a:ext>
              </a:extLst>
            </p:cNvPr>
            <p:cNvSpPr txBox="1"/>
            <p:nvPr/>
          </p:nvSpPr>
          <p:spPr>
            <a:xfrm rot="20101668">
              <a:off x="1111654" y="4989333"/>
              <a:ext cx="16469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Module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998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DBAFF-0C73-4507-B107-35591D4B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Rappels mathématiques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9AEC1B-DBB5-4AD4-B19E-C8A0CDDA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8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ADDC20E-165D-4733-9A35-087E2DFAFBDD}"/>
              </a:ext>
            </a:extLst>
          </p:cNvPr>
          <p:cNvSpPr txBox="1"/>
          <p:nvPr/>
        </p:nvSpPr>
        <p:spPr>
          <a:xfrm>
            <a:off x="1097280" y="1254121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Quelques définitions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76E6F54-4DBD-48E2-A5D6-2E42EBF43E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77341"/>
                <a:ext cx="9940066" cy="2558523"/>
              </a:xfrm>
            </p:spPr>
            <p:txBody>
              <a:bodyPr>
                <a:norm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fr-FR" dirty="0"/>
                  <a:t>À chaque vecteur peut être associé un </a:t>
                </a:r>
                <a:r>
                  <a:rPr lang="fr-FR" b="1" dirty="0">
                    <a:solidFill>
                      <a:schemeClr val="accent2"/>
                    </a:solidFill>
                  </a:rPr>
                  <a:t>vecteur unitaire </a:t>
                </a:r>
                <a:r>
                  <a:rPr lang="fr-FR" dirty="0"/>
                  <a:t>qui a la même direction et de norme égale à 1. On obtient le vecteur unitaire en divisant le vecteur initial par sa norme.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fr-FR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chemeClr val="tx1"/>
                    </a:solidFill>
                  </a:rPr>
                  <a:t>Dans un repère orthogonal </a:t>
                </a:r>
                <a14:m>
                  <m:oMath xmlns:m="http://schemas.openxmlformats.org/officeDocument/2006/math">
                    <m:r>
                      <a:rPr lang="fr-F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r-FR" dirty="0">
                    <a:solidFill>
                      <a:schemeClr val="tx1"/>
                    </a:solidFill>
                  </a:rPr>
                  <a:t>, les vecteurs unitaire de la base sont portés à partir de l’origine O du repère et forment un trièdre direct.</a:t>
                </a:r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76E6F54-4DBD-48E2-A5D6-2E42EBF43E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77341"/>
                <a:ext cx="9940066" cy="2558523"/>
              </a:xfrm>
              <a:blipFill>
                <a:blip r:embed="rId2"/>
                <a:stretch>
                  <a:fillRect l="-1471" t="-2625" r="-1471" b="-38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e 33">
            <a:extLst>
              <a:ext uri="{FF2B5EF4-FFF2-40B4-BE49-F238E27FC236}">
                <a16:creationId xmlns:a16="http://schemas.microsoft.com/office/drawing/2014/main" id="{145BC4FB-066F-4AB1-8EB5-B52E65A7B78F}"/>
              </a:ext>
            </a:extLst>
          </p:cNvPr>
          <p:cNvGrpSpPr/>
          <p:nvPr/>
        </p:nvGrpSpPr>
        <p:grpSpPr>
          <a:xfrm>
            <a:off x="1416050" y="4555992"/>
            <a:ext cx="4325594" cy="1671101"/>
            <a:chOff x="2076450" y="4543425"/>
            <a:chExt cx="4325594" cy="1671101"/>
          </a:xfrm>
        </p:grpSpPr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EF3FC5DD-23AA-4BDD-8808-6D8EAF8D4888}"/>
                </a:ext>
              </a:extLst>
            </p:cNvPr>
            <p:cNvCxnSpPr/>
            <p:nvPr/>
          </p:nvCxnSpPr>
          <p:spPr>
            <a:xfrm flipV="1">
              <a:off x="2076450" y="4543425"/>
              <a:ext cx="3228975" cy="14509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59396178-0F89-410A-A129-9528C13BBB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6450" y="5705475"/>
              <a:ext cx="642971" cy="2889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DFE38A82-4C97-4DD5-8791-FCF087B392FE}"/>
                    </a:ext>
                  </a:extLst>
                </p:cNvPr>
                <p:cNvSpPr txBox="1"/>
                <p:nvPr/>
              </p:nvSpPr>
              <p:spPr>
                <a:xfrm>
                  <a:off x="3498095" y="4864122"/>
                  <a:ext cx="385683" cy="404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DFE38A82-4C97-4DD5-8791-FCF087B392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095" y="4864122"/>
                  <a:ext cx="385683" cy="404791"/>
                </a:xfrm>
                <a:prstGeom prst="rect">
                  <a:avLst/>
                </a:prstGeom>
                <a:blipFill>
                  <a:blip r:embed="rId3"/>
                  <a:stretch>
                    <a:fillRect t="-22727" r="-3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4E195A9-E26A-45A3-9CA6-354CEC3C2E33}"/>
                    </a:ext>
                  </a:extLst>
                </p:cNvPr>
                <p:cNvSpPr txBox="1"/>
                <p:nvPr/>
              </p:nvSpPr>
              <p:spPr>
                <a:xfrm>
                  <a:off x="2397935" y="5809735"/>
                  <a:ext cx="4004109" cy="404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fr-FR" dirty="0">
                      <a:solidFill>
                        <a:schemeClr val="tx1"/>
                      </a:solidFill>
                    </a:rPr>
                    <a:t>, vecteur unitaire associé au vecteur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a14:m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4E195A9-E26A-45A3-9CA6-354CEC3C2E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7935" y="5809735"/>
                  <a:ext cx="4004109" cy="404791"/>
                </a:xfrm>
                <a:prstGeom prst="rect">
                  <a:avLst/>
                </a:prstGeom>
                <a:blipFill>
                  <a:blip r:embed="rId4"/>
                  <a:stretch>
                    <a:fillRect t="-22388" r="-6849" b="-2238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7A50CE25-2986-4576-B4B7-E53F99A90122}"/>
              </a:ext>
            </a:extLst>
          </p:cNvPr>
          <p:cNvGrpSpPr/>
          <p:nvPr/>
        </p:nvGrpSpPr>
        <p:grpSpPr>
          <a:xfrm>
            <a:off x="8433765" y="3910960"/>
            <a:ext cx="2646494" cy="2320877"/>
            <a:chOff x="8433765" y="3910960"/>
            <a:chExt cx="2646494" cy="2320877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1396C6BE-753A-4397-819F-A5FD8F106125}"/>
                </a:ext>
              </a:extLst>
            </p:cNvPr>
            <p:cNvGrpSpPr/>
            <p:nvPr/>
          </p:nvGrpSpPr>
          <p:grpSpPr>
            <a:xfrm>
              <a:off x="8655355" y="3910960"/>
              <a:ext cx="2207113" cy="1896248"/>
              <a:chOff x="8645830" y="4006460"/>
              <a:chExt cx="2207113" cy="1896248"/>
            </a:xfrm>
          </p:grpSpPr>
          <p:cxnSp>
            <p:nvCxnSpPr>
              <p:cNvPr id="37" name="Connecteur droit avec flèche 36">
                <a:extLst>
                  <a:ext uri="{FF2B5EF4-FFF2-40B4-BE49-F238E27FC236}">
                    <a16:creationId xmlns:a16="http://schemas.microsoft.com/office/drawing/2014/main" id="{68C4958B-2210-4FC8-8AB9-D7C4A88B62B5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8702766" y="5689287"/>
                <a:ext cx="8676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AA66D478-2613-4F32-9E97-49CB60576E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38547" y="5387182"/>
                <a:ext cx="122700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avec flèche 37">
                <a:extLst>
                  <a:ext uri="{FF2B5EF4-FFF2-40B4-BE49-F238E27FC236}">
                    <a16:creationId xmlns:a16="http://schemas.microsoft.com/office/drawing/2014/main" id="{DE2C5A83-678A-45C5-B92E-519997ACFB6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825045" y="4773680"/>
                <a:ext cx="122700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B42B9AB1-048C-4781-9733-E863EC2EC619}"/>
                      </a:ext>
                    </a:extLst>
                  </p:cNvPr>
                  <p:cNvSpPr/>
                  <p:nvPr/>
                </p:nvSpPr>
                <p:spPr>
                  <a:xfrm>
                    <a:off x="8645830" y="5533376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B42B9AB1-048C-4781-9733-E863EC2EC6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45830" y="5533376"/>
                    <a:ext cx="36798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22951" r="-2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EC40F7D9-6CD3-4C16-8A6A-FAD8A53D8849}"/>
                      </a:ext>
                    </a:extLst>
                  </p:cNvPr>
                  <p:cNvSpPr/>
                  <p:nvPr/>
                </p:nvSpPr>
                <p:spPr>
                  <a:xfrm>
                    <a:off x="10481559" y="5013212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EC40F7D9-6CD3-4C16-8A6A-FAD8A53D884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81559" y="5013212"/>
                    <a:ext cx="37138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23333" r="-2623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ED543748-9CEC-474F-B1B0-64673E29B41E}"/>
                      </a:ext>
                    </a:extLst>
                  </p:cNvPr>
                  <p:cNvSpPr/>
                  <p:nvPr/>
                </p:nvSpPr>
                <p:spPr>
                  <a:xfrm>
                    <a:off x="9438547" y="4006460"/>
                    <a:ext cx="35375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ED543748-9CEC-474F-B1B0-64673E29B4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8547" y="4006460"/>
                    <a:ext cx="35375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23333" r="-25862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236D78E0-F7F3-4EC1-A348-E6F4A3337C5D}"/>
                      </a:ext>
                    </a:extLst>
                  </p:cNvPr>
                  <p:cNvSpPr/>
                  <p:nvPr/>
                </p:nvSpPr>
                <p:spPr>
                  <a:xfrm>
                    <a:off x="9126312" y="5116277"/>
                    <a:ext cx="39869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236D78E0-F7F3-4EC1-A348-E6F4A3337C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6312" y="5116277"/>
                    <a:ext cx="39869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685DD9B7-769E-4BFC-990B-EE9AEA6CE831}"/>
                    </a:ext>
                  </a:extLst>
                </p:cNvPr>
                <p:cNvSpPr txBox="1"/>
                <p:nvPr/>
              </p:nvSpPr>
              <p:spPr>
                <a:xfrm>
                  <a:off x="8433765" y="5862505"/>
                  <a:ext cx="264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>
                      <a:solidFill>
                        <a:schemeClr val="tx1"/>
                      </a:solidFill>
                    </a:rPr>
                    <a:t>Repère direct </a:t>
                  </a:r>
                  <a14:m>
                    <m:oMath xmlns:m="http://schemas.openxmlformats.org/officeDocument/2006/math">
                      <m:r>
                        <a:rPr lang="fr-F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fr-F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fr-F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fr-F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F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fr-F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fr-F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685DD9B7-769E-4BFC-990B-EE9AEA6CE8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765" y="5862505"/>
                  <a:ext cx="2646494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839" t="-23333" r="-6437" b="-2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7089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DBAFF-0C73-4507-B107-35591D4B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Rappels mathématiques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9AEC1B-DBB5-4AD4-B19E-C8A0CDDA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9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ADDC20E-165D-4733-9A35-087E2DFAFBDD}"/>
              </a:ext>
            </a:extLst>
          </p:cNvPr>
          <p:cNvSpPr txBox="1"/>
          <p:nvPr/>
        </p:nvSpPr>
        <p:spPr>
          <a:xfrm>
            <a:off x="1097280" y="1254121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Quelques définitions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76E6F54-4DBD-48E2-A5D6-2E42EBF43E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777341"/>
                <a:ext cx="10656755" cy="4357129"/>
              </a:xfrm>
            </p:spPr>
            <p:txBody>
              <a:bodyPr>
                <a:normAutofit fontScale="92500" lnSpcReduction="10000"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 </a:t>
                </a:r>
                <a:r>
                  <a:rPr lang="fr-FR" sz="2400" b="1" dirty="0">
                    <a:solidFill>
                      <a:schemeClr val="accent2"/>
                    </a:solidFill>
                  </a:rPr>
                  <a:t>produit scalaire </a:t>
                </a:r>
                <a:r>
                  <a:rPr lang="fr-FR" sz="2400" dirty="0"/>
                  <a:t>de deux vecteurs non nuls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fr-FR" sz="2400" dirty="0"/>
                  <a:t> est le nombre réel </a:t>
                </a:r>
                <a14:m>
                  <m:oMath xmlns:m="http://schemas.openxmlformats.org/officeDocument/2006/math"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𝑂𝐴</m:t>
                    </m:r>
                    <m:r>
                      <a:rPr lang="fr-F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𝑂𝐵</m:t>
                    </m:r>
                    <m:r>
                      <a:rPr lang="fr-F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fr-FR" sz="2400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fr-FR" sz="24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fr-FR" sz="24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FR" sz="2400" dirty="0"/>
                  <a:t>avec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400" dirty="0"/>
                  <a:t>désignant l’angle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𝐴𝑂𝐵</m:t>
                        </m:r>
                      </m:e>
                    </m:acc>
                  </m:oMath>
                </a14:m>
                <a:r>
                  <a:rPr lang="fr-FR" sz="2400" dirty="0"/>
                  <a:t>. Si l’un des vecteurs est nul, alors le produit scalaire est nul.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fr-FR" b="1" dirty="0">
                    <a:solidFill>
                      <a:schemeClr val="accent2"/>
                    </a:solidFill>
                  </a:rPr>
                  <a:t>Notation : </a:t>
                </a:r>
                <a:r>
                  <a:rPr lang="fr-FR" dirty="0"/>
                  <a:t>Le produit scalaire est généralement représenté à l’aide d’un point :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𝑂𝐴</m:t>
                          </m:r>
                        </m:e>
                      </m:acc>
                      <m:r>
                        <a:rPr lang="fr-FR" i="1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𝑂𝐵</m:t>
                          </m:r>
                        </m:e>
                      </m:acc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𝑂𝐴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𝑂𝐵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fr-FR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fr-FR" b="1" dirty="0">
                    <a:solidFill>
                      <a:schemeClr val="accent2"/>
                    </a:solidFill>
                  </a:rPr>
                  <a:t>Propriétés :</a:t>
                </a:r>
                <a:r>
                  <a:rPr lang="fr-FR" dirty="0"/>
                  <a:t> </a:t>
                </a:r>
              </a:p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r>
                  <a:rPr lang="fr-FR" dirty="0"/>
                  <a:t>Le produit scalaire est </a:t>
                </a:r>
                <a:r>
                  <a:rPr lang="fr-FR" b="1" dirty="0">
                    <a:solidFill>
                      <a:schemeClr val="accent2"/>
                    </a:solidFill>
                  </a:rPr>
                  <a:t>commutatif</a:t>
                </a:r>
                <a:r>
                  <a:rPr lang="fr-FR" dirty="0"/>
                  <a:t> :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:pPr marL="292608" lvl="1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fr-FR" dirty="0"/>
                  <a:t> car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</m:oMath>
                </a14:m>
                <a:endParaRPr lang="fr-FR" dirty="0"/>
              </a:p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r>
                  <a:rPr lang="fr-FR" dirty="0"/>
                  <a:t>Le produit scalaire est </a:t>
                </a:r>
                <a:r>
                  <a:rPr lang="fr-FR" b="1" dirty="0">
                    <a:solidFill>
                      <a:schemeClr val="accent2"/>
                    </a:solidFill>
                  </a:rPr>
                  <a:t>distributif</a:t>
                </a:r>
                <a:r>
                  <a:rPr lang="fr-FR" dirty="0"/>
                  <a:t> par rapport à l’addition :</a:t>
                </a:r>
              </a:p>
              <a:p>
                <a:pPr marL="29260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𝑂𝐴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𝑂𝐴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𝑂𝐴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fr-FR" dirty="0"/>
              </a:p>
              <a:p>
                <a:pPr marL="342900" lvl="1" indent="-342900" algn="just"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fr-FR" sz="2000" b="1" dirty="0">
                    <a:solidFill>
                      <a:schemeClr val="accent2"/>
                    </a:solidFill>
                  </a:rPr>
                  <a:t>Par conséquent : </a:t>
                </a:r>
                <a:r>
                  <a:rPr lang="fr-FR" sz="2000" dirty="0"/>
                  <a:t>Si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fr-FR" sz="2000">
                        <a:latin typeface="Cambria Math" panose="02040503050406030204" pitchFamily="18" charset="0"/>
                      </a:rPr>
                      <m:t>≠</m:t>
                    </m:r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fr-FR" sz="2000" dirty="0"/>
                  <a:t>, 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</m:acc>
                    <m:r>
                      <a:rPr lang="fr-FR" sz="2000">
                        <a:latin typeface="Cambria Math" panose="02040503050406030204" pitchFamily="18" charset="0"/>
                      </a:rPr>
                      <m:t>≠</m:t>
                    </m:r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fr-FR" sz="2000" dirty="0"/>
                  <a:t>, alors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fr-FR" sz="2000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</m:acc>
                    <m:r>
                      <a:rPr lang="fr-FR" sz="20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2000" dirty="0"/>
                  <a:t> implique que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dirty="0">
                            <a:latin typeface="Cambria Math" panose="02040503050406030204" pitchFamily="18" charset="0"/>
                          </a:rPr>
                          <m:t>𝐴𝑂𝐵</m:t>
                        </m:r>
                      </m:e>
                    </m:acc>
                    <m:r>
                      <a:rPr lang="fr-FR" sz="2000" dirty="0">
                        <a:latin typeface="Cambria Math" panose="02040503050406030204" pitchFamily="18" charset="0"/>
                      </a:rPr>
                      <m:t>=90°</m:t>
                    </m:r>
                  </m:oMath>
                </a14:m>
                <a:endParaRPr lang="fr-FR" sz="2000" dirty="0"/>
              </a:p>
              <a:p>
                <a:pPr marL="342900" lvl="1" indent="-342900" algn="just"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fr-FR" sz="2000" b="1" dirty="0">
                    <a:solidFill>
                      <a:schemeClr val="accent2"/>
                    </a:solidFill>
                  </a:rPr>
                  <a:t>Expression analytique 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fr-FR" sz="2000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</m:acc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fr-FR" sz="2000" b="0" dirty="0"/>
              </a:p>
              <a:p>
                <a:pPr marL="292608" lvl="1" indent="0" algn="ctr">
                  <a:buNone/>
                </a:pPr>
                <a:endParaRPr lang="fr-FR" dirty="0"/>
              </a:p>
              <a:p>
                <a:pPr marL="0" indent="0" algn="just">
                  <a:buNone/>
                </a:pPr>
                <a:endParaRPr lang="fr-FR" dirty="0"/>
              </a:p>
              <a:p>
                <a:pPr marL="0" indent="0" algn="just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76E6F54-4DBD-48E2-A5D6-2E42EBF43E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777341"/>
                <a:ext cx="10656755" cy="4357129"/>
              </a:xfrm>
              <a:blipFill>
                <a:blip r:embed="rId2"/>
                <a:stretch>
                  <a:fillRect l="-1487" t="-1681" r="-16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32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2772</TotalTime>
  <Words>1753</Words>
  <Application>Microsoft Office PowerPoint</Application>
  <PresentationFormat>Grand écran</PresentationFormat>
  <Paragraphs>417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Rétrospective</vt:lpstr>
      <vt:lpstr>Mécanique </vt:lpstr>
      <vt:lpstr>Rappels du premier chapitre</vt:lpstr>
      <vt:lpstr>Rappels du premier chapitre</vt:lpstr>
      <vt:lpstr>Rappels du premier chapitre</vt:lpstr>
      <vt:lpstr>Rappels du premier chapitre</vt:lpstr>
      <vt:lpstr>Plan du cours</vt:lpstr>
      <vt:lpstr>2. Rappels mathématiques</vt:lpstr>
      <vt:lpstr>2. Rappels mathématiques</vt:lpstr>
      <vt:lpstr>2. Rappels mathématiques</vt:lpstr>
      <vt:lpstr>2. Rappels mathématiques</vt:lpstr>
      <vt:lpstr>2. Rappels mathématiques</vt:lpstr>
      <vt:lpstr>2. Rappels mathématiques</vt:lpstr>
      <vt:lpstr>2. Rappels mathématiques</vt:lpstr>
      <vt:lpstr>2. Rappels mathématiques</vt:lpstr>
      <vt:lpstr>2. Rappels mathématiques</vt:lpstr>
      <vt:lpstr>2. Rappels mathématiques</vt:lpstr>
      <vt:lpstr>2. Rappels mathématiques</vt:lpstr>
      <vt:lpstr>2. Rappels mathématiques</vt:lpstr>
      <vt:lpstr>2. Rappels mathématiques</vt:lpstr>
      <vt:lpstr>2. Rappels mathématiques</vt:lpstr>
      <vt:lpstr>2. Rappels mathématiques</vt:lpstr>
      <vt:lpstr>2. Rappels mathématiques</vt:lpstr>
      <vt:lpstr>2. Rappels mathématiques</vt:lpstr>
      <vt:lpstr>2. Rappels mathématiques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Mécanique</dc:title>
  <dc:creator>MARSAN Thibault</dc:creator>
  <cp:lastModifiedBy>MARSAN Thibault</cp:lastModifiedBy>
  <cp:revision>165</cp:revision>
  <dcterms:created xsi:type="dcterms:W3CDTF">2022-08-30T13:03:20Z</dcterms:created>
  <dcterms:modified xsi:type="dcterms:W3CDTF">2022-09-27T07:57:14Z</dcterms:modified>
</cp:coreProperties>
</file>