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00"/>
    <a:srgbClr val="BD582C"/>
    <a:srgbClr val="E48312"/>
    <a:srgbClr val="404040"/>
    <a:srgbClr val="0800FF"/>
    <a:srgbClr val="0000FF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8379F-664D-4723-8935-F27367E9C43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663A1-27FA-4945-ACE9-8FFD070AE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9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2886-32ED-4CE4-A30E-8156E56EE34C}" type="datetime1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51B1-9044-41F5-BC36-5FFD7E03DB8B}" type="datetime1">
              <a:rPr lang="fr-FR" smtClean="0"/>
              <a:t>29/09/2022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B6C5-53CF-4C23-9F77-16ABA83D20D3}" type="datetime1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90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DC8E-7906-45F4-B314-16A3157CFBA7}" type="datetime1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7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241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23113" y="5878698"/>
            <a:ext cx="2472271" cy="365125"/>
          </a:xfrm>
        </p:spPr>
        <p:txBody>
          <a:bodyPr/>
          <a:lstStyle/>
          <a:p>
            <a:fld id="{5294F6C2-433D-4699-BF2F-E4A311FAA2CA}" type="datetime1">
              <a:rPr lang="fr-FR" smtClean="0"/>
              <a:t>29/09/2022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3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3632AF-1233-4053-8F98-319B187E8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9311" cy="5486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28AD76-4069-405E-9F5B-50DFC1AD98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403" t="6496" r="3176" b="12296"/>
          <a:stretch/>
        </p:blipFill>
        <p:spPr>
          <a:xfrm>
            <a:off x="10879974" y="0"/>
            <a:ext cx="1312025" cy="4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241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31011"/>
            <a:ext cx="10058400" cy="45380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F6C2-433D-4699-BF2F-E4A311FAA2CA}" type="datetime1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5"/>
            <a:ext cx="1312025" cy="365125"/>
          </a:xfrm>
        </p:spPr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6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54B4-4EB6-4328-8975-BDAE4ABCFCEF}" type="datetime1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2C3C-AF0A-4648-84A8-2A5A623DF694}" type="datetime1">
              <a:rPr lang="fr-FR" smtClean="0"/>
              <a:t>29/09/2022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5699-F2D8-431F-A4C2-42FE12B30E40}" type="datetime1">
              <a:rPr lang="fr-FR" smtClean="0"/>
              <a:t>29/09/2022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59B3-9470-47A7-BBC4-8E0C85DA3BD7}" type="datetime1">
              <a:rPr lang="fr-FR" smtClean="0"/>
              <a:t>29/09/2022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DCE6-E145-4F7F-84F5-01F2D95CE35A}" type="datetime1">
              <a:rPr lang="fr-FR" smtClean="0"/>
              <a:t>29/09/2022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0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39D512-B9FD-479C-8FAE-D1F1376422DC}" type="datetime1">
              <a:rPr lang="fr-FR" smtClean="0"/>
              <a:t>29/09/2022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7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31011"/>
            <a:ext cx="10058400" cy="45380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EADFA3-1133-45F3-843D-6044C6650473}" type="datetime1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1E237A-49C9-422B-BE65-7FB2429F21F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23908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031E8-5211-4D46-8BF1-9E8AADCB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Mécanique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EE771B-6B5B-4976-9EBC-4FEFFFBEC40D}"/>
              </a:ext>
            </a:extLst>
          </p:cNvPr>
          <p:cNvSpPr txBox="1"/>
          <p:nvPr/>
        </p:nvSpPr>
        <p:spPr>
          <a:xfrm>
            <a:off x="4872973" y="4820859"/>
            <a:ext cx="2446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Thibault Marsan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thibault.marsan@laas.fr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A9C5E2-DAE3-492E-8291-E4C751F3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5145" cy="10191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43BEA7-36B9-49A7-B301-D02E93312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03" t="6496" r="3176" b="12296"/>
          <a:stretch/>
        </p:blipFill>
        <p:spPr>
          <a:xfrm>
            <a:off x="8992420" y="-1"/>
            <a:ext cx="3216358" cy="10191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186B00-819E-478E-B67C-32ECA3873A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1459" r="6416" b="2032"/>
          <a:stretch/>
        </p:blipFill>
        <p:spPr>
          <a:xfrm>
            <a:off x="989900" y="4350511"/>
            <a:ext cx="2515299" cy="19870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35E89F-2048-4697-8BD0-909220BCEA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1459" r="6416" b="2032"/>
          <a:stretch/>
        </p:blipFill>
        <p:spPr>
          <a:xfrm>
            <a:off x="9181400" y="4354500"/>
            <a:ext cx="2515299" cy="19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6268983" cy="2270567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La vitesse est la variation de position.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Dans un repère orthonormé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, elle est donnée par :</a:t>
                </a: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𝑂𝑀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6268983" cy="2270567"/>
              </a:xfrm>
              <a:blipFill>
                <a:blip r:embed="rId2"/>
                <a:stretch>
                  <a:fillRect t="-2957" r="-24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30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Vitesse d’un solide : 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D22A36B3-CD00-4E06-BBE9-59F3A3AF010E}"/>
              </a:ext>
            </a:extLst>
          </p:cNvPr>
          <p:cNvGrpSpPr/>
          <p:nvPr/>
        </p:nvGrpSpPr>
        <p:grpSpPr>
          <a:xfrm>
            <a:off x="7824625" y="1613658"/>
            <a:ext cx="3331055" cy="2434250"/>
            <a:chOff x="7824625" y="1613658"/>
            <a:chExt cx="3331055" cy="243425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C00B933-17A8-439A-B9EE-1080248B1D30}"/>
                </a:ext>
              </a:extLst>
            </p:cNvPr>
            <p:cNvGrpSpPr/>
            <p:nvPr/>
          </p:nvGrpSpPr>
          <p:grpSpPr>
            <a:xfrm>
              <a:off x="7824625" y="1777341"/>
              <a:ext cx="3331055" cy="2270567"/>
              <a:chOff x="8395430" y="3592593"/>
              <a:chExt cx="3331055" cy="2270567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A48E69C0-1809-454A-A708-DCDD3B03AC9E}"/>
                  </a:ext>
                </a:extLst>
              </p:cNvPr>
              <p:cNvGrpSpPr/>
              <p:nvPr/>
            </p:nvGrpSpPr>
            <p:grpSpPr>
              <a:xfrm>
                <a:off x="8395430" y="3592593"/>
                <a:ext cx="3331055" cy="1932505"/>
                <a:chOff x="45166" y="2166173"/>
                <a:chExt cx="5726460" cy="2716888"/>
              </a:xfrm>
            </p:grpSpPr>
            <p:sp>
              <p:nvSpPr>
                <p:cNvPr id="11" name="Forme libre : forme 10">
                  <a:extLst>
                    <a:ext uri="{FF2B5EF4-FFF2-40B4-BE49-F238E27FC236}">
                      <a16:creationId xmlns:a16="http://schemas.microsoft.com/office/drawing/2014/main" id="{AEE8A998-C97F-4DC3-B7F2-B05CC36E5C3E}"/>
                    </a:ext>
                  </a:extLst>
                </p:cNvPr>
                <p:cNvSpPr/>
                <p:nvPr/>
              </p:nvSpPr>
              <p:spPr>
                <a:xfrm>
                  <a:off x="1057013" y="2166173"/>
                  <a:ext cx="4714613" cy="1776653"/>
                </a:xfrm>
                <a:custGeom>
                  <a:avLst/>
                  <a:gdLst>
                    <a:gd name="connsiteX0" fmla="*/ 0 w 4714613"/>
                    <a:gd name="connsiteY0" fmla="*/ 1776653 h 1776653"/>
                    <a:gd name="connsiteX1" fmla="*/ 981512 w 4714613"/>
                    <a:gd name="connsiteY1" fmla="*/ 920976 h 1776653"/>
                    <a:gd name="connsiteX2" fmla="*/ 2147581 w 4714613"/>
                    <a:gd name="connsiteY2" fmla="*/ 1181034 h 1776653"/>
                    <a:gd name="connsiteX3" fmla="*/ 3322040 w 4714613"/>
                    <a:gd name="connsiteY3" fmla="*/ 904198 h 1776653"/>
                    <a:gd name="connsiteX4" fmla="*/ 4009937 w 4714613"/>
                    <a:gd name="connsiteY4" fmla="*/ 31743 h 1776653"/>
                    <a:gd name="connsiteX5" fmla="*/ 4714613 w 4714613"/>
                    <a:gd name="connsiteY5" fmla="*/ 275023 h 1776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14613" h="1776653">
                      <a:moveTo>
                        <a:pt x="0" y="1776653"/>
                      </a:moveTo>
                      <a:cubicBezTo>
                        <a:pt x="311791" y="1398449"/>
                        <a:pt x="623582" y="1020246"/>
                        <a:pt x="981512" y="920976"/>
                      </a:cubicBezTo>
                      <a:cubicBezTo>
                        <a:pt x="1339442" y="821706"/>
                        <a:pt x="1757493" y="1183830"/>
                        <a:pt x="2147581" y="1181034"/>
                      </a:cubicBezTo>
                      <a:cubicBezTo>
                        <a:pt x="2537669" y="1178238"/>
                        <a:pt x="3011647" y="1095746"/>
                        <a:pt x="3322040" y="904198"/>
                      </a:cubicBezTo>
                      <a:cubicBezTo>
                        <a:pt x="3632433" y="712650"/>
                        <a:pt x="3777842" y="136605"/>
                        <a:pt x="4009937" y="31743"/>
                      </a:cubicBezTo>
                      <a:cubicBezTo>
                        <a:pt x="4242033" y="-73120"/>
                        <a:pt x="4478323" y="100951"/>
                        <a:pt x="4714613" y="275023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B6C35A32-2628-4288-97E9-AE81975ECCEF}"/>
                    </a:ext>
                  </a:extLst>
                </p:cNvPr>
                <p:cNvGrpSpPr/>
                <p:nvPr/>
              </p:nvGrpSpPr>
              <p:grpSpPr>
                <a:xfrm>
                  <a:off x="977316" y="3851224"/>
                  <a:ext cx="178442" cy="178442"/>
                  <a:chOff x="3389152" y="4177717"/>
                  <a:chExt cx="360000" cy="360000"/>
                </a:xfrm>
              </p:grpSpPr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A13E32B4-2910-44C9-9FF8-4484642EBD9F}"/>
                      </a:ext>
                    </a:extLst>
                  </p:cNvPr>
                  <p:cNvCxnSpPr/>
                  <p:nvPr/>
                </p:nvCxnSpPr>
                <p:spPr>
                  <a:xfrm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A48F351D-68C0-4286-BA8D-619DF387E3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2D1B9300-6D23-4D52-B685-430A1C4F7BB6}"/>
                    </a:ext>
                  </a:extLst>
                </p:cNvPr>
                <p:cNvGrpSpPr/>
                <p:nvPr/>
              </p:nvGrpSpPr>
              <p:grpSpPr>
                <a:xfrm>
                  <a:off x="3235877" y="3250558"/>
                  <a:ext cx="178442" cy="178442"/>
                  <a:chOff x="3389152" y="4177717"/>
                  <a:chExt cx="360000" cy="360000"/>
                </a:xfrm>
              </p:grpSpPr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6C2DD556-6837-4AEB-964F-3BECCC414F61}"/>
                      </a:ext>
                    </a:extLst>
                  </p:cNvPr>
                  <p:cNvCxnSpPr/>
                  <p:nvPr/>
                </p:nvCxnSpPr>
                <p:spPr>
                  <a:xfrm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DB3AC13F-F11B-4F09-88E0-CC4EE95F6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D49684D8-6039-4543-AF17-0482A7F2E288}"/>
                    </a:ext>
                  </a:extLst>
                </p:cNvPr>
                <p:cNvGrpSpPr/>
                <p:nvPr/>
              </p:nvGrpSpPr>
              <p:grpSpPr>
                <a:xfrm>
                  <a:off x="4597107" y="2626228"/>
                  <a:ext cx="178442" cy="178442"/>
                  <a:chOff x="3389152" y="4177717"/>
                  <a:chExt cx="360000" cy="360000"/>
                </a:xfrm>
              </p:grpSpPr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69FC641F-16A8-4B0F-ADC5-8FA478402211}"/>
                      </a:ext>
                    </a:extLst>
                  </p:cNvPr>
                  <p:cNvCxnSpPr/>
                  <p:nvPr/>
                </p:nvCxnSpPr>
                <p:spPr>
                  <a:xfrm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382C5ACD-5DD6-4651-9192-FF12800C16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5B252070-0DB5-4FA5-8BE3-48E654F2B86C}"/>
                    </a:ext>
                  </a:extLst>
                </p:cNvPr>
                <p:cNvGrpSpPr/>
                <p:nvPr/>
              </p:nvGrpSpPr>
              <p:grpSpPr>
                <a:xfrm>
                  <a:off x="2322768" y="4363821"/>
                  <a:ext cx="735407" cy="519240"/>
                  <a:chOff x="3256188" y="5871446"/>
                  <a:chExt cx="735407" cy="519240"/>
                </a:xfrm>
              </p:grpSpPr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19EB89DD-D86F-4741-B4B4-DC7717A70D00}"/>
                      </a:ext>
                    </a:extLst>
                  </p:cNvPr>
                  <p:cNvGrpSpPr/>
                  <p:nvPr/>
                </p:nvGrpSpPr>
                <p:grpSpPr>
                  <a:xfrm>
                    <a:off x="3813152" y="6102400"/>
                    <a:ext cx="178443" cy="178446"/>
                    <a:chOff x="7654019" y="7750122"/>
                    <a:chExt cx="360002" cy="360008"/>
                  </a:xfrm>
                </p:grpSpPr>
                <p:cxnSp>
                  <p:nvCxnSpPr>
                    <p:cNvPr id="21" name="Connecteur droit 20">
                      <a:extLst>
                        <a:ext uri="{FF2B5EF4-FFF2-40B4-BE49-F238E27FC236}">
                          <a16:creationId xmlns:a16="http://schemas.microsoft.com/office/drawing/2014/main" id="{6793347B-1DF8-4641-8F95-0FFC5E1B5A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54020" y="7750122"/>
                      <a:ext cx="360001" cy="359999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21">
                      <a:extLst>
                        <a:ext uri="{FF2B5EF4-FFF2-40B4-BE49-F238E27FC236}">
                          <a16:creationId xmlns:a16="http://schemas.microsoft.com/office/drawing/2014/main" id="{B07CD3DA-F5B6-4F9B-B7DF-EDBB06868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654020" y="7750129"/>
                      <a:ext cx="360000" cy="360001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ZoneTexte 19">
                        <a:extLst>
                          <a:ext uri="{FF2B5EF4-FFF2-40B4-BE49-F238E27FC236}">
                            <a16:creationId xmlns:a16="http://schemas.microsoft.com/office/drawing/2014/main" id="{30BF1F53-9F02-47CA-98A4-70F8E2929C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188" y="5871446"/>
                        <a:ext cx="642672" cy="5192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>
                  <p:sp>
                    <p:nvSpPr>
                      <p:cNvPr id="20" name="ZoneTexte 19">
                        <a:extLst>
                          <a:ext uri="{FF2B5EF4-FFF2-40B4-BE49-F238E27FC236}">
                            <a16:creationId xmlns:a16="http://schemas.microsoft.com/office/drawing/2014/main" id="{30BF1F53-9F02-47CA-98A4-70F8E2929C4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6188" y="5871446"/>
                        <a:ext cx="642672" cy="51924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842A9E4E-B017-41CF-910B-7D908B2F88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66" y="3339779"/>
                      <a:ext cx="8280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842A9E4E-B017-41CF-910B-7D908B2F88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66" y="3339779"/>
                      <a:ext cx="82804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6709" b="-3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A51CB8D1-AEA4-4E68-A9D3-3B599A9C17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1853" y="2871476"/>
                      <a:ext cx="8219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A51CB8D1-AEA4-4E68-A9D3-3B599A9C17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1853" y="2871476"/>
                      <a:ext cx="82195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37179" b="-395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6C3CF626-5D18-451E-8A19-00D6C78AE0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7973" y="2203954"/>
                      <a:ext cx="8272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6C3CF626-5D18-451E-8A19-00D6C78AE0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7973" y="2203954"/>
                      <a:ext cx="82727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7975" b="-395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CAE55923-7C5B-44DA-B4F1-264907E60C0F}"/>
                  </a:ext>
                </a:extLst>
              </p:cNvPr>
              <p:cNvGrpSpPr/>
              <p:nvPr/>
            </p:nvGrpSpPr>
            <p:grpSpPr>
              <a:xfrm>
                <a:off x="9809594" y="4742999"/>
                <a:ext cx="922184" cy="1120161"/>
                <a:chOff x="9809594" y="4742999"/>
                <a:chExt cx="922184" cy="1120161"/>
              </a:xfrm>
            </p:grpSpPr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1C085684-3542-4558-8750-97117B90BB9F}"/>
                    </a:ext>
                  </a:extLst>
                </p:cNvPr>
                <p:cNvCxnSpPr/>
                <p:nvPr/>
              </p:nvCxnSpPr>
              <p:spPr>
                <a:xfrm flipV="1">
                  <a:off x="10096183" y="4791159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9C3873C1-AFDF-4D4D-9E35-6E56AEC72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388271" y="5085933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1426CC12-E0BA-4135-9063-4B5524F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09594" y="5381797"/>
                  <a:ext cx="286603" cy="2866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0F09EFB-850E-4BFD-9E12-83F70475F2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4675" y="5586161"/>
                      <a:ext cx="2734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0F09EFB-850E-4BFD-9E12-83F70475F2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4675" y="5586161"/>
                      <a:ext cx="273408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333" r="-4444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ZoneTexte 33">
                      <a:extLst>
                        <a:ext uri="{FF2B5EF4-FFF2-40B4-BE49-F238E27FC236}">
                          <a16:creationId xmlns:a16="http://schemas.microsoft.com/office/drawing/2014/main" id="{B94751CB-19C2-4D5B-A1E7-B2EAA9CE17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50740" y="5038772"/>
                      <a:ext cx="281038" cy="2989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ZoneTexte 33">
                      <a:extLst>
                        <a:ext uri="{FF2B5EF4-FFF2-40B4-BE49-F238E27FC236}">
                          <a16:creationId xmlns:a16="http://schemas.microsoft.com/office/drawing/2014/main" id="{B94751CB-19C2-4D5B-A1E7-B2EAA9CE17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50740" y="5038772"/>
                      <a:ext cx="281038" cy="2989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870" r="-8696" b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203E02AD-66E6-4D9D-9BCC-57AA3375FA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09594" y="4742999"/>
                      <a:ext cx="26302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203E02AD-66E6-4D9D-9BCC-57AA3375FA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9594" y="4742999"/>
                      <a:ext cx="263021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3953" r="-2326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8D9CA206-80A8-4E3C-9ADF-42226965C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2546" y="2472378"/>
              <a:ext cx="913683" cy="1397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E0EEAE84-84B2-431F-AA60-814ABD862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4367" y="1613658"/>
              <a:ext cx="252490" cy="557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413E9CC1-99D2-4C72-9881-09A3AF8D6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823" y="2516981"/>
              <a:ext cx="226733" cy="527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Espace réservé du contenu 2">
                <a:extLst>
                  <a:ext uri="{FF2B5EF4-FFF2-40B4-BE49-F238E27FC236}">
                    <a16:creationId xmlns:a16="http://schemas.microsoft.com/office/drawing/2014/main" id="{BD0D7DDE-4050-4E02-BEF9-2AF489A5C7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1305" y="3703854"/>
                <a:ext cx="11097830" cy="258969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Soit :</a:t>
                </a: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fr-F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acc>
                      <m:d>
                        <m:dPr>
                          <m:ctrlP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fr-F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6" name="Espace réservé du contenu 2">
                <a:extLst>
                  <a:ext uri="{FF2B5EF4-FFF2-40B4-BE49-F238E27FC236}">
                    <a16:creationId xmlns:a16="http://schemas.microsoft.com/office/drawing/2014/main" id="{BD0D7DDE-4050-4E02-BEF9-2AF489A5C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05" y="3703854"/>
                <a:ext cx="11097830" cy="2589690"/>
              </a:xfrm>
              <a:prstGeom prst="rect">
                <a:avLst/>
              </a:prstGeom>
              <a:blipFill>
                <a:blip r:embed="rId10"/>
                <a:stretch>
                  <a:fillRect t="-3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F5E3B31-93A9-4B89-98F2-9280E572EC48}"/>
              </a:ext>
            </a:extLst>
          </p:cNvPr>
          <p:cNvSpPr/>
          <p:nvPr/>
        </p:nvSpPr>
        <p:spPr>
          <a:xfrm>
            <a:off x="4646645" y="5591928"/>
            <a:ext cx="3720207" cy="603598"/>
          </a:xfrm>
          <a:prstGeom prst="roundRect">
            <a:avLst>
              <a:gd name="adj" fmla="val 483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11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6268983" cy="2270567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L’accélération est la variation de vitesse.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Dans un repère orthonormé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, elle est donnée par :</a:t>
                </a: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6268983" cy="2270567"/>
              </a:xfrm>
              <a:blipFill>
                <a:blip r:embed="rId2"/>
                <a:stretch>
                  <a:fillRect t="-2957" r="-24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382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Accélération d’un solide :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DB9F7C-9709-49C8-82EA-3BBF84EA77DC}"/>
              </a:ext>
            </a:extLst>
          </p:cNvPr>
          <p:cNvGrpSpPr/>
          <p:nvPr/>
        </p:nvGrpSpPr>
        <p:grpSpPr>
          <a:xfrm>
            <a:off x="7824625" y="1613658"/>
            <a:ext cx="3331055" cy="2434250"/>
            <a:chOff x="7824625" y="1613658"/>
            <a:chExt cx="3331055" cy="243425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C00B933-17A8-439A-B9EE-1080248B1D30}"/>
                </a:ext>
              </a:extLst>
            </p:cNvPr>
            <p:cNvGrpSpPr/>
            <p:nvPr/>
          </p:nvGrpSpPr>
          <p:grpSpPr>
            <a:xfrm>
              <a:off x="7824625" y="1777341"/>
              <a:ext cx="3331055" cy="2270567"/>
              <a:chOff x="8395430" y="3592593"/>
              <a:chExt cx="3331055" cy="2270567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A48E69C0-1809-454A-A708-DCDD3B03AC9E}"/>
                  </a:ext>
                </a:extLst>
              </p:cNvPr>
              <p:cNvGrpSpPr/>
              <p:nvPr/>
            </p:nvGrpSpPr>
            <p:grpSpPr>
              <a:xfrm>
                <a:off x="8395430" y="3592593"/>
                <a:ext cx="3331055" cy="1932505"/>
                <a:chOff x="45166" y="2166173"/>
                <a:chExt cx="5726460" cy="2716888"/>
              </a:xfrm>
            </p:grpSpPr>
            <p:sp>
              <p:nvSpPr>
                <p:cNvPr id="11" name="Forme libre : forme 10">
                  <a:extLst>
                    <a:ext uri="{FF2B5EF4-FFF2-40B4-BE49-F238E27FC236}">
                      <a16:creationId xmlns:a16="http://schemas.microsoft.com/office/drawing/2014/main" id="{AEE8A998-C97F-4DC3-B7F2-B05CC36E5C3E}"/>
                    </a:ext>
                  </a:extLst>
                </p:cNvPr>
                <p:cNvSpPr/>
                <p:nvPr/>
              </p:nvSpPr>
              <p:spPr>
                <a:xfrm>
                  <a:off x="1057013" y="2166173"/>
                  <a:ext cx="4714613" cy="1776653"/>
                </a:xfrm>
                <a:custGeom>
                  <a:avLst/>
                  <a:gdLst>
                    <a:gd name="connsiteX0" fmla="*/ 0 w 4714613"/>
                    <a:gd name="connsiteY0" fmla="*/ 1776653 h 1776653"/>
                    <a:gd name="connsiteX1" fmla="*/ 981512 w 4714613"/>
                    <a:gd name="connsiteY1" fmla="*/ 920976 h 1776653"/>
                    <a:gd name="connsiteX2" fmla="*/ 2147581 w 4714613"/>
                    <a:gd name="connsiteY2" fmla="*/ 1181034 h 1776653"/>
                    <a:gd name="connsiteX3" fmla="*/ 3322040 w 4714613"/>
                    <a:gd name="connsiteY3" fmla="*/ 904198 h 1776653"/>
                    <a:gd name="connsiteX4" fmla="*/ 4009937 w 4714613"/>
                    <a:gd name="connsiteY4" fmla="*/ 31743 h 1776653"/>
                    <a:gd name="connsiteX5" fmla="*/ 4714613 w 4714613"/>
                    <a:gd name="connsiteY5" fmla="*/ 275023 h 1776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14613" h="1776653">
                      <a:moveTo>
                        <a:pt x="0" y="1776653"/>
                      </a:moveTo>
                      <a:cubicBezTo>
                        <a:pt x="311791" y="1398449"/>
                        <a:pt x="623582" y="1020246"/>
                        <a:pt x="981512" y="920976"/>
                      </a:cubicBezTo>
                      <a:cubicBezTo>
                        <a:pt x="1339442" y="821706"/>
                        <a:pt x="1757493" y="1183830"/>
                        <a:pt x="2147581" y="1181034"/>
                      </a:cubicBezTo>
                      <a:cubicBezTo>
                        <a:pt x="2537669" y="1178238"/>
                        <a:pt x="3011647" y="1095746"/>
                        <a:pt x="3322040" y="904198"/>
                      </a:cubicBezTo>
                      <a:cubicBezTo>
                        <a:pt x="3632433" y="712650"/>
                        <a:pt x="3777842" y="136605"/>
                        <a:pt x="4009937" y="31743"/>
                      </a:cubicBezTo>
                      <a:cubicBezTo>
                        <a:pt x="4242033" y="-73120"/>
                        <a:pt x="4478323" y="100951"/>
                        <a:pt x="4714613" y="275023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B6C35A32-2628-4288-97E9-AE81975ECCEF}"/>
                    </a:ext>
                  </a:extLst>
                </p:cNvPr>
                <p:cNvGrpSpPr/>
                <p:nvPr/>
              </p:nvGrpSpPr>
              <p:grpSpPr>
                <a:xfrm>
                  <a:off x="977316" y="3851224"/>
                  <a:ext cx="178442" cy="178442"/>
                  <a:chOff x="3389152" y="4177717"/>
                  <a:chExt cx="360000" cy="360000"/>
                </a:xfrm>
              </p:grpSpPr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A13E32B4-2910-44C9-9FF8-4484642EBD9F}"/>
                      </a:ext>
                    </a:extLst>
                  </p:cNvPr>
                  <p:cNvCxnSpPr/>
                  <p:nvPr/>
                </p:nvCxnSpPr>
                <p:spPr>
                  <a:xfrm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A48F351D-68C0-4286-BA8D-619DF387E3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2D1B9300-6D23-4D52-B685-430A1C4F7BB6}"/>
                    </a:ext>
                  </a:extLst>
                </p:cNvPr>
                <p:cNvGrpSpPr/>
                <p:nvPr/>
              </p:nvGrpSpPr>
              <p:grpSpPr>
                <a:xfrm>
                  <a:off x="3235877" y="3250558"/>
                  <a:ext cx="178442" cy="178442"/>
                  <a:chOff x="3389152" y="4177717"/>
                  <a:chExt cx="360000" cy="360000"/>
                </a:xfrm>
              </p:grpSpPr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6C2DD556-6837-4AEB-964F-3BECCC414F61}"/>
                      </a:ext>
                    </a:extLst>
                  </p:cNvPr>
                  <p:cNvCxnSpPr/>
                  <p:nvPr/>
                </p:nvCxnSpPr>
                <p:spPr>
                  <a:xfrm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DB3AC13F-F11B-4F09-88E0-CC4EE95F6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D49684D8-6039-4543-AF17-0482A7F2E288}"/>
                    </a:ext>
                  </a:extLst>
                </p:cNvPr>
                <p:cNvGrpSpPr/>
                <p:nvPr/>
              </p:nvGrpSpPr>
              <p:grpSpPr>
                <a:xfrm>
                  <a:off x="4597107" y="2626228"/>
                  <a:ext cx="178442" cy="178442"/>
                  <a:chOff x="3389152" y="4177717"/>
                  <a:chExt cx="360000" cy="360000"/>
                </a:xfrm>
              </p:grpSpPr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69FC641F-16A8-4B0F-ADC5-8FA478402211}"/>
                      </a:ext>
                    </a:extLst>
                  </p:cNvPr>
                  <p:cNvCxnSpPr/>
                  <p:nvPr/>
                </p:nvCxnSpPr>
                <p:spPr>
                  <a:xfrm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382C5ACD-5DD6-4651-9192-FF12800C16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389152" y="4177717"/>
                    <a:ext cx="360000" cy="3600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5B252070-0DB5-4FA5-8BE3-48E654F2B86C}"/>
                    </a:ext>
                  </a:extLst>
                </p:cNvPr>
                <p:cNvGrpSpPr/>
                <p:nvPr/>
              </p:nvGrpSpPr>
              <p:grpSpPr>
                <a:xfrm>
                  <a:off x="2322768" y="4363821"/>
                  <a:ext cx="735407" cy="519240"/>
                  <a:chOff x="3256188" y="5871446"/>
                  <a:chExt cx="735407" cy="519240"/>
                </a:xfrm>
              </p:grpSpPr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19EB89DD-D86F-4741-B4B4-DC7717A70D00}"/>
                      </a:ext>
                    </a:extLst>
                  </p:cNvPr>
                  <p:cNvGrpSpPr/>
                  <p:nvPr/>
                </p:nvGrpSpPr>
                <p:grpSpPr>
                  <a:xfrm>
                    <a:off x="3813152" y="6102400"/>
                    <a:ext cx="178443" cy="178446"/>
                    <a:chOff x="7654019" y="7750122"/>
                    <a:chExt cx="360002" cy="360008"/>
                  </a:xfrm>
                </p:grpSpPr>
                <p:cxnSp>
                  <p:nvCxnSpPr>
                    <p:cNvPr id="21" name="Connecteur droit 20">
                      <a:extLst>
                        <a:ext uri="{FF2B5EF4-FFF2-40B4-BE49-F238E27FC236}">
                          <a16:creationId xmlns:a16="http://schemas.microsoft.com/office/drawing/2014/main" id="{6793347B-1DF8-4641-8F95-0FFC5E1B5A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54020" y="7750122"/>
                      <a:ext cx="360001" cy="359999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necteur droit 21">
                      <a:extLst>
                        <a:ext uri="{FF2B5EF4-FFF2-40B4-BE49-F238E27FC236}">
                          <a16:creationId xmlns:a16="http://schemas.microsoft.com/office/drawing/2014/main" id="{B07CD3DA-F5B6-4F9B-B7DF-EDBB06868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654020" y="7750129"/>
                      <a:ext cx="360000" cy="360001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ZoneTexte 19">
                        <a:extLst>
                          <a:ext uri="{FF2B5EF4-FFF2-40B4-BE49-F238E27FC236}">
                            <a16:creationId xmlns:a16="http://schemas.microsoft.com/office/drawing/2014/main" id="{30BF1F53-9F02-47CA-98A4-70F8E2929C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188" y="5871446"/>
                        <a:ext cx="642672" cy="5192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>
                  <p:sp>
                    <p:nvSpPr>
                      <p:cNvPr id="20" name="ZoneTexte 19">
                        <a:extLst>
                          <a:ext uri="{FF2B5EF4-FFF2-40B4-BE49-F238E27FC236}">
                            <a16:creationId xmlns:a16="http://schemas.microsoft.com/office/drawing/2014/main" id="{30BF1F53-9F02-47CA-98A4-70F8E2929C4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6188" y="5871446"/>
                        <a:ext cx="642672" cy="51924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842A9E4E-B017-41CF-910B-7D908B2F88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66" y="3339779"/>
                      <a:ext cx="8280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842A9E4E-B017-41CF-910B-7D908B2F88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66" y="3339779"/>
                      <a:ext cx="82804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6709" b="-3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A51CB8D1-AEA4-4E68-A9D3-3B599A9C17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1853" y="2871476"/>
                      <a:ext cx="8219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A51CB8D1-AEA4-4E68-A9D3-3B599A9C17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1853" y="2871476"/>
                      <a:ext cx="82195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37179" b="-395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6C3CF626-5D18-451E-8A19-00D6C78AE0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7973" y="2203954"/>
                      <a:ext cx="8272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6C3CF626-5D18-451E-8A19-00D6C78AE0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7973" y="2203954"/>
                      <a:ext cx="82727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7975" b="-395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CAE55923-7C5B-44DA-B4F1-264907E60C0F}"/>
                  </a:ext>
                </a:extLst>
              </p:cNvPr>
              <p:cNvGrpSpPr/>
              <p:nvPr/>
            </p:nvGrpSpPr>
            <p:grpSpPr>
              <a:xfrm>
                <a:off x="9809594" y="4742999"/>
                <a:ext cx="922184" cy="1120161"/>
                <a:chOff x="9809594" y="4742999"/>
                <a:chExt cx="922184" cy="1120161"/>
              </a:xfrm>
            </p:grpSpPr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1C085684-3542-4558-8750-97117B90BB9F}"/>
                    </a:ext>
                  </a:extLst>
                </p:cNvPr>
                <p:cNvCxnSpPr/>
                <p:nvPr/>
              </p:nvCxnSpPr>
              <p:spPr>
                <a:xfrm flipV="1">
                  <a:off x="10096183" y="4791159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9C3873C1-AFDF-4D4D-9E35-6E56AEC72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0388271" y="5085933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1426CC12-E0BA-4135-9063-4B5524FF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09594" y="5381797"/>
                  <a:ext cx="286603" cy="2866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0F09EFB-850E-4BFD-9E12-83F70475F2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4675" y="5586161"/>
                      <a:ext cx="2734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50F09EFB-850E-4BFD-9E12-83F70475F2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4675" y="5586161"/>
                      <a:ext cx="273408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333" r="-4444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ZoneTexte 33">
                      <a:extLst>
                        <a:ext uri="{FF2B5EF4-FFF2-40B4-BE49-F238E27FC236}">
                          <a16:creationId xmlns:a16="http://schemas.microsoft.com/office/drawing/2014/main" id="{B94751CB-19C2-4D5B-A1E7-B2EAA9CE17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50740" y="5038772"/>
                      <a:ext cx="281038" cy="2989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ZoneTexte 33">
                      <a:extLst>
                        <a:ext uri="{FF2B5EF4-FFF2-40B4-BE49-F238E27FC236}">
                          <a16:creationId xmlns:a16="http://schemas.microsoft.com/office/drawing/2014/main" id="{B94751CB-19C2-4D5B-A1E7-B2EAA9CE17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50740" y="5038772"/>
                      <a:ext cx="281038" cy="2989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870" r="-8696" b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203E02AD-66E6-4D9D-9BCC-57AA3375FA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09594" y="4742999"/>
                      <a:ext cx="26302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5" name="ZoneTexte 34">
                      <a:extLst>
                        <a:ext uri="{FF2B5EF4-FFF2-40B4-BE49-F238E27FC236}">
                          <a16:creationId xmlns:a16="http://schemas.microsoft.com/office/drawing/2014/main" id="{203E02AD-66E6-4D9D-9BCC-57AA3375FA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9594" y="4742999"/>
                      <a:ext cx="263021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3953" r="-2326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8D9CA206-80A8-4E3C-9ADF-42226965C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2546" y="2472378"/>
              <a:ext cx="913683" cy="1397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E0EEAE84-84B2-431F-AA60-814ABD862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4367" y="1613658"/>
              <a:ext cx="252490" cy="557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413E9CC1-99D2-4C72-9881-09A3AF8D6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823" y="2516981"/>
              <a:ext cx="226733" cy="527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Espace réservé du contenu 2">
                <a:extLst>
                  <a:ext uri="{FF2B5EF4-FFF2-40B4-BE49-F238E27FC236}">
                    <a16:creationId xmlns:a16="http://schemas.microsoft.com/office/drawing/2014/main" id="{BD0D7DDE-4050-4E02-BEF9-2AF489A5C7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1305" y="3703854"/>
                <a:ext cx="11097830" cy="258969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Soit :</a:t>
                </a: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fr-F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fr-FR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fr-FR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fr-FR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fr-FR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d>
                        <m:dPr>
                          <m:ctrlP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fr-F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fr-F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fr-F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6" name="Espace réservé du contenu 2">
                <a:extLst>
                  <a:ext uri="{FF2B5EF4-FFF2-40B4-BE49-F238E27FC236}">
                    <a16:creationId xmlns:a16="http://schemas.microsoft.com/office/drawing/2014/main" id="{BD0D7DDE-4050-4E02-BEF9-2AF489A5C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05" y="3703854"/>
                <a:ext cx="11097830" cy="2589690"/>
              </a:xfrm>
              <a:prstGeom prst="rect">
                <a:avLst/>
              </a:prstGeom>
              <a:blipFill>
                <a:blip r:embed="rId10"/>
                <a:stretch>
                  <a:fillRect t="-25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F5E3B31-93A9-4B89-98F2-9280E572EC48}"/>
              </a:ext>
            </a:extLst>
          </p:cNvPr>
          <p:cNvSpPr/>
          <p:nvPr/>
        </p:nvSpPr>
        <p:spPr>
          <a:xfrm>
            <a:off x="4646645" y="5302080"/>
            <a:ext cx="3720207" cy="603598"/>
          </a:xfrm>
          <a:prstGeom prst="roundRect">
            <a:avLst>
              <a:gd name="adj" fmla="val 483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49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9997440" cy="3233198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Nous savons que :</a:t>
                </a: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acc>
                        <m:accPr>
                          <m:chr m:val="⃗"/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r>
                  <a:rPr lang="fr-FR" sz="2000" dirty="0">
                    <a:solidFill>
                      <a:srgbClr val="000000"/>
                    </a:solidFill>
                  </a:rPr>
                  <a:t>Où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est le vecteur rotation du repère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par rapport à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, défini par : </a:t>
                </a: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9997440" cy="3233198"/>
              </a:xfrm>
              <a:blipFill>
                <a:blip r:embed="rId2"/>
                <a:stretch>
                  <a:fillRect t="-20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330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Dérivée d’un vecteur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8C0DCE71-7D66-400A-8816-E9649878D66B}"/>
                  </a:ext>
                </a:extLst>
              </p:cNvPr>
              <p:cNvSpPr/>
              <p:nvPr/>
            </p:nvSpPr>
            <p:spPr>
              <a:xfrm>
                <a:off x="1598850" y="4500028"/>
                <a:ext cx="2752530" cy="774441"/>
              </a:xfrm>
              <a:prstGeom prst="roundRect">
                <a:avLst>
                  <a:gd name="adj" fmla="val 5824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8C0DCE71-7D66-400A-8816-E9649878D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850" y="4500028"/>
                <a:ext cx="2752530" cy="774441"/>
              </a:xfrm>
              <a:prstGeom prst="roundRect">
                <a:avLst>
                  <a:gd name="adj" fmla="val 582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CDD45120-65FC-4FA6-9E19-7353BC4B4033}"/>
                  </a:ext>
                </a:extLst>
              </p:cNvPr>
              <p:cNvSpPr/>
              <p:nvPr/>
            </p:nvSpPr>
            <p:spPr>
              <a:xfrm>
                <a:off x="4719735" y="4500027"/>
                <a:ext cx="2752530" cy="774441"/>
              </a:xfrm>
              <a:prstGeom prst="roundRect">
                <a:avLst>
                  <a:gd name="adj" fmla="val 5824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CDD45120-65FC-4FA6-9E19-7353BC4B4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35" y="4500027"/>
                <a:ext cx="2752530" cy="774441"/>
              </a:xfrm>
              <a:prstGeom prst="roundRect">
                <a:avLst>
                  <a:gd name="adj" fmla="val 582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9E97AEF-AAE4-45F3-A5EE-0587DAB80072}"/>
                  </a:ext>
                </a:extLst>
              </p:cNvPr>
              <p:cNvSpPr/>
              <p:nvPr/>
            </p:nvSpPr>
            <p:spPr>
              <a:xfrm>
                <a:off x="7840620" y="4500027"/>
                <a:ext cx="2752530" cy="774441"/>
              </a:xfrm>
              <a:prstGeom prst="roundRect">
                <a:avLst>
                  <a:gd name="adj" fmla="val 5824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9E97AEF-AAE4-45F3-A5EE-0587DAB80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620" y="4500027"/>
                <a:ext cx="2752530" cy="774441"/>
              </a:xfrm>
              <a:prstGeom prst="roundRect">
                <a:avLst>
                  <a:gd name="adj" fmla="val 5824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99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5630091" cy="4548814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On considère la trajectoire d’un solide représentée par le point M et les deux repères.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Le repère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est fixe tandis que le repère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est mobile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Nous savons que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𝑂𝑀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Soit encore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fr-FR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5630091" cy="4548814"/>
              </a:xfrm>
              <a:blipFill>
                <a:blip r:embed="rId2"/>
                <a:stretch>
                  <a:fillRect t="-1475" r="-2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3911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Composition des vitesses :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5B041DE-7500-4D2A-9966-019B76D847D8}"/>
              </a:ext>
            </a:extLst>
          </p:cNvPr>
          <p:cNvGrpSpPr/>
          <p:nvPr/>
        </p:nvGrpSpPr>
        <p:grpSpPr>
          <a:xfrm>
            <a:off x="7892546" y="1531682"/>
            <a:ext cx="3859882" cy="2072602"/>
            <a:chOff x="8116480" y="1588353"/>
            <a:chExt cx="3859882" cy="207260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BD4E8541-5272-4085-80E9-4B213F145350}"/>
                </a:ext>
              </a:extLst>
            </p:cNvPr>
            <p:cNvGrpSpPr/>
            <p:nvPr/>
          </p:nvGrpSpPr>
          <p:grpSpPr>
            <a:xfrm>
              <a:off x="8116480" y="2667001"/>
              <a:ext cx="1358693" cy="993954"/>
              <a:chOff x="8116480" y="2667001"/>
              <a:chExt cx="1358693" cy="993954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019AC081-8373-42F3-BED5-3892E9D0465A}"/>
                  </a:ext>
                </a:extLst>
              </p:cNvPr>
              <p:cNvGrpSpPr/>
              <p:nvPr/>
            </p:nvGrpSpPr>
            <p:grpSpPr>
              <a:xfrm>
                <a:off x="8463695" y="2667001"/>
                <a:ext cx="1011478" cy="993954"/>
                <a:chOff x="9149495" y="2927747"/>
                <a:chExt cx="1011478" cy="1120161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D00CEA7D-5B87-43B4-A2A6-65C2658C3CA3}"/>
                    </a:ext>
                  </a:extLst>
                </p:cNvPr>
                <p:cNvCxnSpPr/>
                <p:nvPr/>
              </p:nvCxnSpPr>
              <p:spPr>
                <a:xfrm>
                  <a:off x="9473478" y="3504790"/>
                  <a:ext cx="103800" cy="12692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CF60ABEA-5702-40A1-B3D8-B5F5AD5AF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461916" y="3516355"/>
                  <a:ext cx="126924" cy="10380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ZoneTexte 11">
                      <a:extLst>
                        <a:ext uri="{FF2B5EF4-FFF2-40B4-BE49-F238E27FC236}">
                          <a16:creationId xmlns:a16="http://schemas.microsoft.com/office/drawing/2014/main" id="{9C05F382-9791-4318-AC52-ED6F2F166C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" name="ZoneTexte 11">
                      <a:extLst>
                        <a:ext uri="{FF2B5EF4-FFF2-40B4-BE49-F238E27FC236}">
                          <a16:creationId xmlns:a16="http://schemas.microsoft.com/office/drawing/2014/main" id="{9C05F382-9791-4318-AC52-ED6F2F166C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ECA0D3F8-28EF-4A3F-B76E-AC9ECBEC3400}"/>
                    </a:ext>
                  </a:extLst>
                </p:cNvPr>
                <p:cNvCxnSpPr/>
                <p:nvPr/>
              </p:nvCxnSpPr>
              <p:spPr>
                <a:xfrm flipV="1">
                  <a:off x="9525378" y="2975907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A26196DB-362C-4458-8CBB-014E8E0CC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817466" y="3270681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63E3F3C1-06D5-425D-8114-4C964A71B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38789" y="3566545"/>
                  <a:ext cx="286603" cy="2866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6C039B8A-CD47-4401-B039-E1682FF16B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3870" y="3770909"/>
                      <a:ext cx="2734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6C039B8A-CD47-4401-B039-E1682FF16B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03870" y="3770909"/>
                      <a:ext cx="27340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333" r="-2222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D13FDDD8-E6F6-4C10-A666-49D4CB1489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9935" y="3223520"/>
                      <a:ext cx="281038" cy="2989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D13FDDD8-E6F6-4C10-A666-49D4CB1489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9935" y="3223520"/>
                      <a:ext cx="281038" cy="2989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638" r="-6383" b="-34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59C522D5-90A0-460F-ACF5-51896786A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38789" y="2927747"/>
                      <a:ext cx="26302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59C522D5-90A0-460F-ACF5-51896786A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38789" y="2927747"/>
                      <a:ext cx="263021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3953" r="-4651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E633641-4483-4FE9-A197-2BE093326481}"/>
                      </a:ext>
                    </a:extLst>
                  </p:cNvPr>
                  <p:cNvSpPr/>
                  <p:nvPr/>
                </p:nvSpPr>
                <p:spPr>
                  <a:xfrm>
                    <a:off x="8116480" y="2744784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E633641-4483-4FE9-A197-2BE0933264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6480" y="2744784"/>
                    <a:ext cx="39177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6AD489C3-948E-4D14-8C1A-8F69310056F4}"/>
                </a:ext>
              </a:extLst>
            </p:cNvPr>
            <p:cNvGrpSpPr/>
            <p:nvPr/>
          </p:nvGrpSpPr>
          <p:grpSpPr>
            <a:xfrm>
              <a:off x="10159425" y="1802258"/>
              <a:ext cx="1220386" cy="1100378"/>
              <a:chOff x="10159425" y="1802258"/>
              <a:chExt cx="1220386" cy="1100378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A4A5A7F2-E871-40DF-A8F5-CDF5D7F969CF}"/>
                  </a:ext>
                </a:extLst>
              </p:cNvPr>
              <p:cNvGrpSpPr/>
              <p:nvPr/>
            </p:nvGrpSpPr>
            <p:grpSpPr>
              <a:xfrm rot="1958408">
                <a:off x="10330525" y="1810544"/>
                <a:ext cx="1049286" cy="1092092"/>
                <a:chOff x="9149495" y="2878330"/>
                <a:chExt cx="1049286" cy="1230759"/>
              </a:xfrm>
            </p:grpSpPr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C928196F-F0A1-46EF-9EFF-71A7C1F96E7E}"/>
                    </a:ext>
                  </a:extLst>
                </p:cNvPr>
                <p:cNvCxnSpPr/>
                <p:nvPr/>
              </p:nvCxnSpPr>
              <p:spPr>
                <a:xfrm>
                  <a:off x="9473478" y="3504790"/>
                  <a:ext cx="103800" cy="12692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A82A5E0C-2C3B-4B83-A36D-8380D49B5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461916" y="3516355"/>
                  <a:ext cx="126924" cy="10380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ZoneTexte 21">
                      <a:extLst>
                        <a:ext uri="{FF2B5EF4-FFF2-40B4-BE49-F238E27FC236}">
                          <a16:creationId xmlns:a16="http://schemas.microsoft.com/office/drawing/2014/main" id="{86C948F2-889B-4D1E-987B-C7CC1ED723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" name="ZoneTexte 21">
                      <a:extLst>
                        <a:ext uri="{FF2B5EF4-FFF2-40B4-BE49-F238E27FC236}">
                          <a16:creationId xmlns:a16="http://schemas.microsoft.com/office/drawing/2014/main" id="{86C948F2-889B-4D1E-987B-C7CC1ED723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>
                  <a:extLst>
                    <a:ext uri="{FF2B5EF4-FFF2-40B4-BE49-F238E27FC236}">
                      <a16:creationId xmlns:a16="http://schemas.microsoft.com/office/drawing/2014/main" id="{BC8CBF21-2484-4351-BF3F-7E2CF240B381}"/>
                    </a:ext>
                  </a:extLst>
                </p:cNvPr>
                <p:cNvCxnSpPr/>
                <p:nvPr/>
              </p:nvCxnSpPr>
              <p:spPr>
                <a:xfrm flipV="1">
                  <a:off x="9525378" y="2975907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D0D70B5F-DDDE-4E43-80E4-CB144AD1D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817466" y="3270681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avec flèche 24">
                  <a:extLst>
                    <a:ext uri="{FF2B5EF4-FFF2-40B4-BE49-F238E27FC236}">
                      <a16:creationId xmlns:a16="http://schemas.microsoft.com/office/drawing/2014/main" id="{EB76ABCD-3572-4D04-9AC9-15CE85BD0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38789" y="3566545"/>
                  <a:ext cx="286603" cy="2866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ZoneTexte 25">
                      <a:extLst>
                        <a:ext uri="{FF2B5EF4-FFF2-40B4-BE49-F238E27FC236}">
                          <a16:creationId xmlns:a16="http://schemas.microsoft.com/office/drawing/2014/main" id="{0F407693-5CFC-4C59-8F2A-E654F3D444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4404" y="3733256"/>
                      <a:ext cx="332720" cy="3758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6" name="ZoneTexte 25">
                      <a:extLst>
                        <a:ext uri="{FF2B5EF4-FFF2-40B4-BE49-F238E27FC236}">
                          <a16:creationId xmlns:a16="http://schemas.microsoft.com/office/drawing/2014/main" id="{0F407693-5CFC-4C59-8F2A-E654F3D444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4404" y="3733256"/>
                      <a:ext cx="332720" cy="3758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579" r="-6579"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ZoneTexte 26">
                      <a:extLst>
                        <a:ext uri="{FF2B5EF4-FFF2-40B4-BE49-F238E27FC236}">
                          <a16:creationId xmlns:a16="http://schemas.microsoft.com/office/drawing/2014/main" id="{5E9217CF-2AE8-4BBE-AB68-07EEA557D9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8431" y="3097694"/>
                      <a:ext cx="340350" cy="40770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" name="ZoneTexte 26">
                      <a:extLst>
                        <a:ext uri="{FF2B5EF4-FFF2-40B4-BE49-F238E27FC236}">
                          <a16:creationId xmlns:a16="http://schemas.microsoft.com/office/drawing/2014/main" id="{5E9217CF-2AE8-4BBE-AB68-07EEA557D9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8431" y="3097694"/>
                      <a:ext cx="340350" cy="40770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500" r="-5000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ZoneTexte 27">
                      <a:extLst>
                        <a:ext uri="{FF2B5EF4-FFF2-40B4-BE49-F238E27FC236}">
                          <a16:creationId xmlns:a16="http://schemas.microsoft.com/office/drawing/2014/main" id="{F8DCF010-E72F-4616-8BEB-6C19F6F510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09134" y="2878330"/>
                      <a:ext cx="322332" cy="37583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" name="ZoneTexte 27">
                      <a:extLst>
                        <a:ext uri="{FF2B5EF4-FFF2-40B4-BE49-F238E27FC236}">
                          <a16:creationId xmlns:a16="http://schemas.microsoft.com/office/drawing/2014/main" id="{F8DCF010-E72F-4616-8BEB-6C19F6F510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09134" y="2878330"/>
                      <a:ext cx="322332" cy="37583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5333" r="-5333"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2216B80-BE7E-45C7-BAC9-B1C0AA629FB5}"/>
                      </a:ext>
                    </a:extLst>
                  </p:cNvPr>
                  <p:cNvSpPr/>
                  <p:nvPr/>
                </p:nvSpPr>
                <p:spPr>
                  <a:xfrm>
                    <a:off x="10159425" y="1802258"/>
                    <a:ext cx="4443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2216B80-BE7E-45C7-BAC9-B1C0AA629F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9425" y="1802258"/>
                    <a:ext cx="44435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AB7C8805-9F26-489C-BBBF-5B91A33558D4}"/>
                </a:ext>
              </a:extLst>
            </p:cNvPr>
            <p:cNvGrpSpPr/>
            <p:nvPr/>
          </p:nvGrpSpPr>
          <p:grpSpPr>
            <a:xfrm>
              <a:off x="11535985" y="1588353"/>
              <a:ext cx="440377" cy="482954"/>
              <a:chOff x="11535985" y="1588353"/>
              <a:chExt cx="440377" cy="482954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A0B234D1-F41F-44DE-AD4D-96613BB908E8}"/>
                  </a:ext>
                </a:extLst>
              </p:cNvPr>
              <p:cNvGrpSpPr/>
              <p:nvPr/>
            </p:nvGrpSpPr>
            <p:grpSpPr>
              <a:xfrm>
                <a:off x="11648994" y="1902540"/>
                <a:ext cx="169925" cy="168767"/>
                <a:chOff x="5798700" y="3233827"/>
                <a:chExt cx="724941" cy="720000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E0F7C35A-AEB1-4EBF-AED7-5F426EF0E430}"/>
                    </a:ext>
                  </a:extLst>
                </p:cNvPr>
                <p:cNvCxnSpPr/>
                <p:nvPr/>
              </p:nvCxnSpPr>
              <p:spPr>
                <a:xfrm>
                  <a:off x="5803641" y="3233827"/>
                  <a:ext cx="720000" cy="72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B5D54AD8-16F0-44CC-B4F8-B5A145B73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700" y="3233827"/>
                  <a:ext cx="720000" cy="72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5D9F529-59E4-4051-A15B-EB7FC6A51ABE}"/>
                      </a:ext>
                    </a:extLst>
                  </p:cNvPr>
                  <p:cNvSpPr/>
                  <p:nvPr/>
                </p:nvSpPr>
                <p:spPr>
                  <a:xfrm>
                    <a:off x="11535985" y="158835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5D9F529-59E4-4051-A15B-EB7FC6A51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5985" y="1588353"/>
                    <a:ext cx="44037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8340E0-9909-4D0A-965E-541957D62FCF}"/>
                  </a:ext>
                </a:extLst>
              </p:cNvPr>
              <p:cNvSpPr/>
              <p:nvPr/>
            </p:nvSpPr>
            <p:spPr>
              <a:xfrm>
                <a:off x="1004412" y="5086371"/>
                <a:ext cx="10947918" cy="1265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508" lvl="1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On voit que le terme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𝑂𝑂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est la vitesse du point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dans le référentiel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. On peut la noter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′/</m:t>
                        </m:r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d’où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′/</m:t>
                        </m:r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8340E0-9909-4D0A-965E-541957D6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12" y="5086371"/>
                <a:ext cx="10947918" cy="1265090"/>
              </a:xfrm>
              <a:prstGeom prst="rect">
                <a:avLst/>
              </a:prstGeom>
              <a:blipFill>
                <a:blip r:embed="rId14"/>
                <a:stretch>
                  <a:fillRect r="-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3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5630091" cy="1962717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On utilise la relation de la dérivée d’un vecteur pour déterminer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fr-FR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fr-F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5630091" cy="1962717"/>
              </a:xfrm>
              <a:blipFill>
                <a:blip r:embed="rId2"/>
                <a:stretch>
                  <a:fillRect t="-3416" r="-2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3911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Composition des vitesses :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5B041DE-7500-4D2A-9966-019B76D847D8}"/>
              </a:ext>
            </a:extLst>
          </p:cNvPr>
          <p:cNvGrpSpPr/>
          <p:nvPr/>
        </p:nvGrpSpPr>
        <p:grpSpPr>
          <a:xfrm>
            <a:off x="7892546" y="1531682"/>
            <a:ext cx="3859882" cy="2072602"/>
            <a:chOff x="8116480" y="1588353"/>
            <a:chExt cx="3859882" cy="207260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BD4E8541-5272-4085-80E9-4B213F145350}"/>
                </a:ext>
              </a:extLst>
            </p:cNvPr>
            <p:cNvGrpSpPr/>
            <p:nvPr/>
          </p:nvGrpSpPr>
          <p:grpSpPr>
            <a:xfrm>
              <a:off x="8116480" y="2667001"/>
              <a:ext cx="1358693" cy="993954"/>
              <a:chOff x="8116480" y="2667001"/>
              <a:chExt cx="1358693" cy="993954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019AC081-8373-42F3-BED5-3892E9D0465A}"/>
                  </a:ext>
                </a:extLst>
              </p:cNvPr>
              <p:cNvGrpSpPr/>
              <p:nvPr/>
            </p:nvGrpSpPr>
            <p:grpSpPr>
              <a:xfrm>
                <a:off x="8463695" y="2667001"/>
                <a:ext cx="1011478" cy="993954"/>
                <a:chOff x="9149495" y="2927747"/>
                <a:chExt cx="1011478" cy="1120161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D00CEA7D-5B87-43B4-A2A6-65C2658C3CA3}"/>
                    </a:ext>
                  </a:extLst>
                </p:cNvPr>
                <p:cNvCxnSpPr/>
                <p:nvPr/>
              </p:nvCxnSpPr>
              <p:spPr>
                <a:xfrm>
                  <a:off x="9473478" y="3504790"/>
                  <a:ext cx="103800" cy="12692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CF60ABEA-5702-40A1-B3D8-B5F5AD5AF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461916" y="3516355"/>
                  <a:ext cx="126924" cy="10380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ZoneTexte 11">
                      <a:extLst>
                        <a:ext uri="{FF2B5EF4-FFF2-40B4-BE49-F238E27FC236}">
                          <a16:creationId xmlns:a16="http://schemas.microsoft.com/office/drawing/2014/main" id="{9C05F382-9791-4318-AC52-ED6F2F166C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" name="ZoneTexte 11">
                      <a:extLst>
                        <a:ext uri="{FF2B5EF4-FFF2-40B4-BE49-F238E27FC236}">
                          <a16:creationId xmlns:a16="http://schemas.microsoft.com/office/drawing/2014/main" id="{9C05F382-9791-4318-AC52-ED6F2F166C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Connecteur droit avec flèche 12">
                  <a:extLst>
                    <a:ext uri="{FF2B5EF4-FFF2-40B4-BE49-F238E27FC236}">
                      <a16:creationId xmlns:a16="http://schemas.microsoft.com/office/drawing/2014/main" id="{ECA0D3F8-28EF-4A3F-B76E-AC9ECBEC3400}"/>
                    </a:ext>
                  </a:extLst>
                </p:cNvPr>
                <p:cNvCxnSpPr/>
                <p:nvPr/>
              </p:nvCxnSpPr>
              <p:spPr>
                <a:xfrm flipV="1">
                  <a:off x="9525378" y="2975907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A26196DB-362C-4458-8CBB-014E8E0CC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817466" y="3270681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63E3F3C1-06D5-425D-8114-4C964A71B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38789" y="3566545"/>
                  <a:ext cx="286603" cy="2866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6C039B8A-CD47-4401-B039-E1682FF16B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3870" y="3770909"/>
                      <a:ext cx="2734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6C039B8A-CD47-4401-B039-E1682FF16B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03870" y="3770909"/>
                      <a:ext cx="27340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333" r="-2222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D13FDDD8-E6F6-4C10-A666-49D4CB1489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9935" y="3223520"/>
                      <a:ext cx="281038" cy="2989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D13FDDD8-E6F6-4C10-A666-49D4CB1489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9935" y="3223520"/>
                      <a:ext cx="281038" cy="2989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638" r="-6383" b="-34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59C522D5-90A0-460F-ACF5-51896786A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38789" y="2927747"/>
                      <a:ext cx="26302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" name="ZoneTexte 17">
                      <a:extLst>
                        <a:ext uri="{FF2B5EF4-FFF2-40B4-BE49-F238E27FC236}">
                          <a16:creationId xmlns:a16="http://schemas.microsoft.com/office/drawing/2014/main" id="{59C522D5-90A0-460F-ACF5-51896786A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38789" y="2927747"/>
                      <a:ext cx="263021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3953" r="-4651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E633641-4483-4FE9-A197-2BE093326481}"/>
                      </a:ext>
                    </a:extLst>
                  </p:cNvPr>
                  <p:cNvSpPr/>
                  <p:nvPr/>
                </p:nvSpPr>
                <p:spPr>
                  <a:xfrm>
                    <a:off x="8116480" y="2744784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E633641-4483-4FE9-A197-2BE0933264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6480" y="2744784"/>
                    <a:ext cx="39177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6AD489C3-948E-4D14-8C1A-8F69310056F4}"/>
                </a:ext>
              </a:extLst>
            </p:cNvPr>
            <p:cNvGrpSpPr/>
            <p:nvPr/>
          </p:nvGrpSpPr>
          <p:grpSpPr>
            <a:xfrm>
              <a:off x="10159425" y="1802258"/>
              <a:ext cx="1220386" cy="1100378"/>
              <a:chOff x="10159425" y="1802258"/>
              <a:chExt cx="1220386" cy="1100378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A4A5A7F2-E871-40DF-A8F5-CDF5D7F969CF}"/>
                  </a:ext>
                </a:extLst>
              </p:cNvPr>
              <p:cNvGrpSpPr/>
              <p:nvPr/>
            </p:nvGrpSpPr>
            <p:grpSpPr>
              <a:xfrm rot="1958408">
                <a:off x="10330525" y="1810544"/>
                <a:ext cx="1049286" cy="1092092"/>
                <a:chOff x="9149495" y="2878330"/>
                <a:chExt cx="1049286" cy="1230759"/>
              </a:xfrm>
            </p:grpSpPr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C928196F-F0A1-46EF-9EFF-71A7C1F96E7E}"/>
                    </a:ext>
                  </a:extLst>
                </p:cNvPr>
                <p:cNvCxnSpPr/>
                <p:nvPr/>
              </p:nvCxnSpPr>
              <p:spPr>
                <a:xfrm>
                  <a:off x="9473478" y="3504790"/>
                  <a:ext cx="103800" cy="12692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A82A5E0C-2C3B-4B83-A36D-8380D49B5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461916" y="3516355"/>
                  <a:ext cx="126924" cy="10380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ZoneTexte 21">
                      <a:extLst>
                        <a:ext uri="{FF2B5EF4-FFF2-40B4-BE49-F238E27FC236}">
                          <a16:creationId xmlns:a16="http://schemas.microsoft.com/office/drawing/2014/main" id="{86C948F2-889B-4D1E-987B-C7CC1ED723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" name="ZoneTexte 21">
                      <a:extLst>
                        <a:ext uri="{FF2B5EF4-FFF2-40B4-BE49-F238E27FC236}">
                          <a16:creationId xmlns:a16="http://schemas.microsoft.com/office/drawing/2014/main" id="{86C948F2-889B-4D1E-987B-C7CC1ED723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>
                  <a:extLst>
                    <a:ext uri="{FF2B5EF4-FFF2-40B4-BE49-F238E27FC236}">
                      <a16:creationId xmlns:a16="http://schemas.microsoft.com/office/drawing/2014/main" id="{BC8CBF21-2484-4351-BF3F-7E2CF240B381}"/>
                    </a:ext>
                  </a:extLst>
                </p:cNvPr>
                <p:cNvCxnSpPr/>
                <p:nvPr/>
              </p:nvCxnSpPr>
              <p:spPr>
                <a:xfrm flipV="1">
                  <a:off x="9525378" y="2975907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D0D70B5F-DDDE-4E43-80E4-CB144AD1D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817466" y="3270681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avec flèche 24">
                  <a:extLst>
                    <a:ext uri="{FF2B5EF4-FFF2-40B4-BE49-F238E27FC236}">
                      <a16:creationId xmlns:a16="http://schemas.microsoft.com/office/drawing/2014/main" id="{EB76ABCD-3572-4D04-9AC9-15CE85BD0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38789" y="3566545"/>
                  <a:ext cx="286603" cy="2866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ZoneTexte 25">
                      <a:extLst>
                        <a:ext uri="{FF2B5EF4-FFF2-40B4-BE49-F238E27FC236}">
                          <a16:creationId xmlns:a16="http://schemas.microsoft.com/office/drawing/2014/main" id="{0F407693-5CFC-4C59-8F2A-E654F3D444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4404" y="3733256"/>
                      <a:ext cx="332720" cy="3758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6" name="ZoneTexte 25">
                      <a:extLst>
                        <a:ext uri="{FF2B5EF4-FFF2-40B4-BE49-F238E27FC236}">
                          <a16:creationId xmlns:a16="http://schemas.microsoft.com/office/drawing/2014/main" id="{0F407693-5CFC-4C59-8F2A-E654F3D444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4404" y="3733256"/>
                      <a:ext cx="332720" cy="3758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579" r="-6579"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ZoneTexte 26">
                      <a:extLst>
                        <a:ext uri="{FF2B5EF4-FFF2-40B4-BE49-F238E27FC236}">
                          <a16:creationId xmlns:a16="http://schemas.microsoft.com/office/drawing/2014/main" id="{5E9217CF-2AE8-4BBE-AB68-07EEA557D9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8431" y="3097694"/>
                      <a:ext cx="340350" cy="40770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" name="ZoneTexte 26">
                      <a:extLst>
                        <a:ext uri="{FF2B5EF4-FFF2-40B4-BE49-F238E27FC236}">
                          <a16:creationId xmlns:a16="http://schemas.microsoft.com/office/drawing/2014/main" id="{5E9217CF-2AE8-4BBE-AB68-07EEA557D9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8431" y="3097694"/>
                      <a:ext cx="340350" cy="40770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500" r="-5000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ZoneTexte 27">
                      <a:extLst>
                        <a:ext uri="{FF2B5EF4-FFF2-40B4-BE49-F238E27FC236}">
                          <a16:creationId xmlns:a16="http://schemas.microsoft.com/office/drawing/2014/main" id="{F8DCF010-E72F-4616-8BEB-6C19F6F510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09134" y="2878330"/>
                      <a:ext cx="322332" cy="37583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" name="ZoneTexte 27">
                      <a:extLst>
                        <a:ext uri="{FF2B5EF4-FFF2-40B4-BE49-F238E27FC236}">
                          <a16:creationId xmlns:a16="http://schemas.microsoft.com/office/drawing/2014/main" id="{F8DCF010-E72F-4616-8BEB-6C19F6F510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09134" y="2878330"/>
                      <a:ext cx="322332" cy="37583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5333" r="-5333"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2216B80-BE7E-45C7-BAC9-B1C0AA629FB5}"/>
                      </a:ext>
                    </a:extLst>
                  </p:cNvPr>
                  <p:cNvSpPr/>
                  <p:nvPr/>
                </p:nvSpPr>
                <p:spPr>
                  <a:xfrm>
                    <a:off x="10159425" y="1802258"/>
                    <a:ext cx="4443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2216B80-BE7E-45C7-BAC9-B1C0AA629F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9425" y="1802258"/>
                    <a:ext cx="44435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AB7C8805-9F26-489C-BBBF-5B91A33558D4}"/>
                </a:ext>
              </a:extLst>
            </p:cNvPr>
            <p:cNvGrpSpPr/>
            <p:nvPr/>
          </p:nvGrpSpPr>
          <p:grpSpPr>
            <a:xfrm>
              <a:off x="11535985" y="1588353"/>
              <a:ext cx="440377" cy="482954"/>
              <a:chOff x="11535985" y="1588353"/>
              <a:chExt cx="440377" cy="482954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A0B234D1-F41F-44DE-AD4D-96613BB908E8}"/>
                  </a:ext>
                </a:extLst>
              </p:cNvPr>
              <p:cNvGrpSpPr/>
              <p:nvPr/>
            </p:nvGrpSpPr>
            <p:grpSpPr>
              <a:xfrm>
                <a:off x="11648994" y="1902540"/>
                <a:ext cx="169925" cy="168767"/>
                <a:chOff x="5798700" y="3233827"/>
                <a:chExt cx="724941" cy="720000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E0F7C35A-AEB1-4EBF-AED7-5F426EF0E430}"/>
                    </a:ext>
                  </a:extLst>
                </p:cNvPr>
                <p:cNvCxnSpPr/>
                <p:nvPr/>
              </p:nvCxnSpPr>
              <p:spPr>
                <a:xfrm>
                  <a:off x="5803641" y="3233827"/>
                  <a:ext cx="720000" cy="72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B5D54AD8-16F0-44CC-B4F8-B5A145B73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700" y="3233827"/>
                  <a:ext cx="720000" cy="72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5D9F529-59E4-4051-A15B-EB7FC6A51ABE}"/>
                      </a:ext>
                    </a:extLst>
                  </p:cNvPr>
                  <p:cNvSpPr/>
                  <p:nvPr/>
                </p:nvSpPr>
                <p:spPr>
                  <a:xfrm>
                    <a:off x="11535985" y="158835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5D9F529-59E4-4051-A15B-EB7FC6A51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5985" y="1588353"/>
                    <a:ext cx="44037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4924ED-9171-48FA-812F-D80AEBC81622}"/>
                  </a:ext>
                </a:extLst>
              </p:cNvPr>
              <p:cNvSpPr/>
              <p:nvPr/>
            </p:nvSpPr>
            <p:spPr>
              <a:xfrm>
                <a:off x="1006212" y="3864175"/>
                <a:ext cx="11185786" cy="2024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508" lvl="1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Au final on obtient :</a:t>
                </a: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fr-F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fr-FR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fr-FR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′/</m:t>
                          </m:r>
                          <m:r>
                            <a:rPr lang="fr-FR" sz="2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fr-FR" dirty="0"/>
              </a:p>
              <a:p>
                <a:pPr marL="292608" lvl="1" indent="0" algn="just">
                  <a:buNone/>
                </a:pPr>
                <a:endParaRPr lang="fr-FR" dirty="0"/>
              </a:p>
              <a:p>
                <a:pPr marL="578358" lvl="1" indent="-28575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/>
                  <a:t>Qui lie la </a:t>
                </a:r>
                <a:r>
                  <a:rPr lang="fr-FR" sz="2000" b="1" dirty="0">
                    <a:solidFill>
                      <a:schemeClr val="accent1"/>
                    </a:solidFill>
                  </a:rPr>
                  <a:t>vitesse absolue </a:t>
                </a:r>
                <a:r>
                  <a:rPr lang="fr-FR" sz="2000" dirty="0"/>
                  <a:t>(dans le repère immobile) à la </a:t>
                </a:r>
                <a:r>
                  <a:rPr lang="fr-FR" sz="2000" b="1" dirty="0">
                    <a:solidFill>
                      <a:srgbClr val="0070C0"/>
                    </a:solidFill>
                  </a:rPr>
                  <a:t>vitesse relative </a:t>
                </a:r>
                <a:r>
                  <a:rPr lang="fr-FR" sz="2000" dirty="0"/>
                  <a:t>du point dans le repère en mouvement et à la </a:t>
                </a:r>
                <a:r>
                  <a:rPr lang="fr-FR" sz="2000" b="1" dirty="0">
                    <a:solidFill>
                      <a:schemeClr val="accent3"/>
                    </a:solidFill>
                  </a:rPr>
                  <a:t>vitesse d’entraînement</a:t>
                </a:r>
                <a:r>
                  <a:rPr lang="fr-FR" sz="2000" dirty="0">
                    <a:solidFill>
                      <a:schemeClr val="accent3"/>
                    </a:solidFill>
                  </a:rPr>
                  <a:t> </a:t>
                </a:r>
                <a:r>
                  <a:rPr lang="fr-FR" sz="2000" dirty="0"/>
                  <a:t>(d’un repère à l’autre)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4924ED-9171-48FA-812F-D80AEBC81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" y="3864175"/>
                <a:ext cx="11185786" cy="2024272"/>
              </a:xfrm>
              <a:prstGeom prst="rect">
                <a:avLst/>
              </a:prstGeom>
              <a:blipFill>
                <a:blip r:embed="rId14"/>
                <a:stretch>
                  <a:fillRect t="-1807" r="-599" b="-4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5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8251993" cy="2365451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Parfois, on peut noter :</a:t>
                </a:r>
              </a:p>
              <a:p>
                <a:pPr marL="475488" lvl="2" indent="0" algn="just">
                  <a:lnSpc>
                    <a:spcPct val="150000"/>
                  </a:lnSpc>
                  <a:buNone/>
                </a:pPr>
                <a:r>
                  <a:rPr lang="fr-FR" sz="1800" b="1" dirty="0">
                    <a:solidFill>
                      <a:schemeClr val="accent1"/>
                    </a:solidFill>
                  </a:rPr>
                  <a:t>La vitesse absolue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fr-FR" sz="1800" dirty="0">
                  <a:solidFill>
                    <a:srgbClr val="000000"/>
                  </a:solidFill>
                </a:endParaRPr>
              </a:p>
              <a:p>
                <a:pPr marL="475488" lvl="2" indent="0" algn="just">
                  <a:lnSpc>
                    <a:spcPct val="150000"/>
                  </a:lnSpc>
                  <a:buNone/>
                </a:pPr>
                <a:r>
                  <a:rPr lang="fr-FR" sz="1800" b="1" dirty="0">
                    <a:solidFill>
                      <a:srgbClr val="0070C0"/>
                    </a:solidFill>
                  </a:rPr>
                  <a:t>La vitesse relative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fr-FR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fr-FR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fr-FR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fr-FR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fr-FR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fr-FR" sz="16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475488" lvl="2" indent="0" algn="just">
                  <a:lnSpc>
                    <a:spcPct val="150000"/>
                  </a:lnSpc>
                  <a:buNone/>
                </a:pPr>
                <a:r>
                  <a:rPr lang="fr-FR" sz="1800" b="1" dirty="0">
                    <a:solidFill>
                      <a:schemeClr val="accent3"/>
                    </a:solidFill>
                  </a:rPr>
                  <a:t>La vitesse d’entraînement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fr-FR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′/</m:t>
                        </m:r>
                        <m: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8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8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8251993" cy="2365451"/>
              </a:xfrm>
              <a:blipFill>
                <a:blip r:embed="rId2"/>
                <a:stretch>
                  <a:fillRect t="-28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3911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Composition des vitesses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4924ED-9171-48FA-812F-D80AEBC81622}"/>
              </a:ext>
            </a:extLst>
          </p:cNvPr>
          <p:cNvSpPr/>
          <p:nvPr/>
        </p:nvSpPr>
        <p:spPr>
          <a:xfrm>
            <a:off x="1006214" y="4424633"/>
            <a:ext cx="1118578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508" lvl="1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Ce qui nous donne:</a:t>
            </a:r>
          </a:p>
          <a:p>
            <a:pPr marL="292608" lvl="1" indent="0" algn="just">
              <a:buNone/>
            </a:pP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18B7862E-5F59-4BC1-9E75-50ABBE643D39}"/>
                  </a:ext>
                </a:extLst>
              </p:cNvPr>
              <p:cNvSpPr/>
              <p:nvPr/>
            </p:nvSpPr>
            <p:spPr>
              <a:xfrm>
                <a:off x="5008607" y="4706905"/>
                <a:ext cx="2922413" cy="535288"/>
              </a:xfrm>
              <a:prstGeom prst="roundRect">
                <a:avLst>
                  <a:gd name="adj" fmla="val 554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18B7862E-5F59-4BC1-9E75-50ABBE643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07" y="4706905"/>
                <a:ext cx="2922413" cy="535288"/>
              </a:xfrm>
              <a:prstGeom prst="roundRect">
                <a:avLst>
                  <a:gd name="adj" fmla="val 554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8251993" cy="2365451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On part du fait que :</a:t>
                </a: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Or, on vient de voir que </a:t>
                </a:r>
              </a:p>
              <a:p>
                <a:pPr marL="29260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′/</m:t>
                          </m:r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fr-FR" sz="2000" dirty="0"/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8251993" cy="2365451"/>
              </a:xfrm>
              <a:blipFill>
                <a:blip r:embed="rId2"/>
                <a:stretch>
                  <a:fillRect t="-28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467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Composition des accélérations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4924ED-9171-48FA-812F-D80AEBC81622}"/>
                  </a:ext>
                </a:extLst>
              </p:cNvPr>
              <p:cNvSpPr/>
              <p:nvPr/>
            </p:nvSpPr>
            <p:spPr>
              <a:xfrm>
                <a:off x="1006214" y="4424633"/>
                <a:ext cx="11185786" cy="1410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508" lvl="1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Soit :</a:t>
                </a:r>
              </a:p>
              <a:p>
                <a:pPr marL="292608" lvl="1" algn="just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′/</m:t>
                                      </m:r>
                                      <m: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fr-FR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0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fr-FR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fr-FR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  <m:r>
                                        <a:rPr lang="fr-FR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∧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fr-FR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fr-F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4924ED-9171-48FA-812F-D80AEBC81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4" y="4424633"/>
                <a:ext cx="11185786" cy="1410643"/>
              </a:xfrm>
              <a:prstGeom prst="rect">
                <a:avLst/>
              </a:prstGeom>
              <a:blipFill>
                <a:blip r:embed="rId3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e 8">
            <a:extLst>
              <a:ext uri="{FF2B5EF4-FFF2-40B4-BE49-F238E27FC236}">
                <a16:creationId xmlns:a16="http://schemas.microsoft.com/office/drawing/2014/main" id="{FE6476E1-B3FB-4771-AA8C-8A94C2EC6F8E}"/>
              </a:ext>
            </a:extLst>
          </p:cNvPr>
          <p:cNvGrpSpPr/>
          <p:nvPr/>
        </p:nvGrpSpPr>
        <p:grpSpPr>
          <a:xfrm>
            <a:off x="7892546" y="1531682"/>
            <a:ext cx="3859882" cy="2072602"/>
            <a:chOff x="8116480" y="1588353"/>
            <a:chExt cx="3859882" cy="2072602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59CCE698-854C-4488-A257-D7EA022DB450}"/>
                </a:ext>
              </a:extLst>
            </p:cNvPr>
            <p:cNvGrpSpPr/>
            <p:nvPr/>
          </p:nvGrpSpPr>
          <p:grpSpPr>
            <a:xfrm>
              <a:off x="8116480" y="2667001"/>
              <a:ext cx="1358693" cy="993954"/>
              <a:chOff x="8116480" y="2667001"/>
              <a:chExt cx="1358693" cy="993954"/>
            </a:xfrm>
          </p:grpSpPr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F3C420C5-2B99-4266-AA00-4C3859152C22}"/>
                  </a:ext>
                </a:extLst>
              </p:cNvPr>
              <p:cNvGrpSpPr/>
              <p:nvPr/>
            </p:nvGrpSpPr>
            <p:grpSpPr>
              <a:xfrm>
                <a:off x="8463695" y="2667001"/>
                <a:ext cx="1011478" cy="993954"/>
                <a:chOff x="9149495" y="2927747"/>
                <a:chExt cx="1011478" cy="1120161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B80E768D-EC22-4880-9DD9-BE7F7C0F070F}"/>
                    </a:ext>
                  </a:extLst>
                </p:cNvPr>
                <p:cNvCxnSpPr/>
                <p:nvPr/>
              </p:nvCxnSpPr>
              <p:spPr>
                <a:xfrm>
                  <a:off x="9473478" y="3504790"/>
                  <a:ext cx="103800" cy="12692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62815FA2-0B7D-472B-AC90-E26DAB608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461916" y="3516355"/>
                  <a:ext cx="126924" cy="10380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99375552-F8C7-468E-9FB6-4523E7A0F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ZoneTexte 32">
                      <a:extLst>
                        <a:ext uri="{FF2B5EF4-FFF2-40B4-BE49-F238E27FC236}">
                          <a16:creationId xmlns:a16="http://schemas.microsoft.com/office/drawing/2014/main" id="{99375552-F8C7-468E-9FB6-4523E7A0FA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52E98B03-873A-431A-8311-20CD8B9788D6}"/>
                    </a:ext>
                  </a:extLst>
                </p:cNvPr>
                <p:cNvCxnSpPr/>
                <p:nvPr/>
              </p:nvCxnSpPr>
              <p:spPr>
                <a:xfrm flipV="1">
                  <a:off x="9525378" y="2975907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D9574404-0CE7-40FD-99AD-7F0959E382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817466" y="3270681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1D75CAC8-5BF9-40D6-BCFA-6AA9CE9B8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38789" y="3566545"/>
                  <a:ext cx="286603" cy="2866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ZoneTexte 36">
                      <a:extLst>
                        <a:ext uri="{FF2B5EF4-FFF2-40B4-BE49-F238E27FC236}">
                          <a16:creationId xmlns:a16="http://schemas.microsoft.com/office/drawing/2014/main" id="{BF313AC3-D1AD-4899-B1AB-82E95971E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03870" y="3770909"/>
                      <a:ext cx="2734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7" name="ZoneTexte 36">
                      <a:extLst>
                        <a:ext uri="{FF2B5EF4-FFF2-40B4-BE49-F238E27FC236}">
                          <a16:creationId xmlns:a16="http://schemas.microsoft.com/office/drawing/2014/main" id="{BF313AC3-D1AD-4899-B1AB-82E95971EA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03870" y="3770909"/>
                      <a:ext cx="27340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333" r="-2222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ZoneTexte 37">
                      <a:extLst>
                        <a:ext uri="{FF2B5EF4-FFF2-40B4-BE49-F238E27FC236}">
                          <a16:creationId xmlns:a16="http://schemas.microsoft.com/office/drawing/2014/main" id="{3C211F86-0F4E-483C-8253-DD2A0ED18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9935" y="3223520"/>
                      <a:ext cx="281038" cy="2989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8" name="ZoneTexte 37">
                      <a:extLst>
                        <a:ext uri="{FF2B5EF4-FFF2-40B4-BE49-F238E27FC236}">
                          <a16:creationId xmlns:a16="http://schemas.microsoft.com/office/drawing/2014/main" id="{3C211F86-0F4E-483C-8253-DD2A0ED18E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9935" y="3223520"/>
                      <a:ext cx="281038" cy="2989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0638" r="-6383" b="-34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ZoneTexte 38">
                      <a:extLst>
                        <a:ext uri="{FF2B5EF4-FFF2-40B4-BE49-F238E27FC236}">
                          <a16:creationId xmlns:a16="http://schemas.microsoft.com/office/drawing/2014/main" id="{F45EDCCB-A8E3-41F4-91CF-091FED24C5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38789" y="2927747"/>
                      <a:ext cx="26302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9" name="ZoneTexte 38">
                      <a:extLst>
                        <a:ext uri="{FF2B5EF4-FFF2-40B4-BE49-F238E27FC236}">
                          <a16:creationId xmlns:a16="http://schemas.microsoft.com/office/drawing/2014/main" id="{F45EDCCB-A8E3-41F4-91CF-091FED24C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38789" y="2927747"/>
                      <a:ext cx="263021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953" r="-4651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4D490E18-A227-4258-8B1F-C20BC2171E79}"/>
                      </a:ext>
                    </a:extLst>
                  </p:cNvPr>
                  <p:cNvSpPr/>
                  <p:nvPr/>
                </p:nvSpPr>
                <p:spPr>
                  <a:xfrm>
                    <a:off x="8116480" y="2744784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4D490E18-A227-4258-8B1F-C20BC2171E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6480" y="2744784"/>
                    <a:ext cx="39177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409AFD9-907C-4CD2-8220-A85763F313F9}"/>
                </a:ext>
              </a:extLst>
            </p:cNvPr>
            <p:cNvGrpSpPr/>
            <p:nvPr/>
          </p:nvGrpSpPr>
          <p:grpSpPr>
            <a:xfrm>
              <a:off x="10159425" y="1802258"/>
              <a:ext cx="1220386" cy="1100378"/>
              <a:chOff x="10159425" y="1802258"/>
              <a:chExt cx="1220386" cy="1100378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E267B93E-5EF7-4B4D-A1C8-416C02B13BD6}"/>
                  </a:ext>
                </a:extLst>
              </p:cNvPr>
              <p:cNvGrpSpPr/>
              <p:nvPr/>
            </p:nvGrpSpPr>
            <p:grpSpPr>
              <a:xfrm rot="1958408">
                <a:off x="10330525" y="1810544"/>
                <a:ext cx="1049286" cy="1092092"/>
                <a:chOff x="9149495" y="2878330"/>
                <a:chExt cx="1049286" cy="1230759"/>
              </a:xfrm>
            </p:grpSpPr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A516E76F-FE52-47E9-AD72-E574D18006C7}"/>
                    </a:ext>
                  </a:extLst>
                </p:cNvPr>
                <p:cNvCxnSpPr/>
                <p:nvPr/>
              </p:nvCxnSpPr>
              <p:spPr>
                <a:xfrm>
                  <a:off x="9473478" y="3504790"/>
                  <a:ext cx="103800" cy="12692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44919B27-EA37-45E7-AF5A-77A1EA9B2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461916" y="3516355"/>
                  <a:ext cx="126924" cy="10380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ZoneTexte 21">
                      <a:extLst>
                        <a:ext uri="{FF2B5EF4-FFF2-40B4-BE49-F238E27FC236}">
                          <a16:creationId xmlns:a16="http://schemas.microsoft.com/office/drawing/2014/main" id="{DEB70D4E-88C7-45AB-9ECA-2229DD0E4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" name="ZoneTexte 21">
                      <a:extLst>
                        <a:ext uri="{FF2B5EF4-FFF2-40B4-BE49-F238E27FC236}">
                          <a16:creationId xmlns:a16="http://schemas.microsoft.com/office/drawing/2014/main" id="{DEB70D4E-88C7-45AB-9ECA-2229DD0E43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495" y="3340514"/>
                      <a:ext cx="373839" cy="4162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>
                  <a:extLst>
                    <a:ext uri="{FF2B5EF4-FFF2-40B4-BE49-F238E27FC236}">
                      <a16:creationId xmlns:a16="http://schemas.microsoft.com/office/drawing/2014/main" id="{97303369-3CEB-43FB-996A-6251872E7213}"/>
                    </a:ext>
                  </a:extLst>
                </p:cNvPr>
                <p:cNvCxnSpPr/>
                <p:nvPr/>
              </p:nvCxnSpPr>
              <p:spPr>
                <a:xfrm flipV="1">
                  <a:off x="9525378" y="2975907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avec flèche 23">
                  <a:extLst>
                    <a:ext uri="{FF2B5EF4-FFF2-40B4-BE49-F238E27FC236}">
                      <a16:creationId xmlns:a16="http://schemas.microsoft.com/office/drawing/2014/main" id="{BAAB494A-4A43-41D7-B747-1DD04E12D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9817466" y="3270681"/>
                  <a:ext cx="0" cy="59234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avec flèche 24">
                  <a:extLst>
                    <a:ext uri="{FF2B5EF4-FFF2-40B4-BE49-F238E27FC236}">
                      <a16:creationId xmlns:a16="http://schemas.microsoft.com/office/drawing/2014/main" id="{4FBED0E2-7253-4012-86E7-B73D63FD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38789" y="3566545"/>
                  <a:ext cx="286603" cy="2866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ZoneTexte 25">
                      <a:extLst>
                        <a:ext uri="{FF2B5EF4-FFF2-40B4-BE49-F238E27FC236}">
                          <a16:creationId xmlns:a16="http://schemas.microsoft.com/office/drawing/2014/main" id="{BDD170E8-DACA-4600-B1A5-AAF571DAF9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4404" y="3733256"/>
                      <a:ext cx="332720" cy="3758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6" name="ZoneTexte 25">
                      <a:extLst>
                        <a:ext uri="{FF2B5EF4-FFF2-40B4-BE49-F238E27FC236}">
                          <a16:creationId xmlns:a16="http://schemas.microsoft.com/office/drawing/2014/main" id="{BDD170E8-DACA-4600-B1A5-AAF571DAF9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4404" y="3733256"/>
                      <a:ext cx="332720" cy="3758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6579" r="-6579"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ZoneTexte 26">
                      <a:extLst>
                        <a:ext uri="{FF2B5EF4-FFF2-40B4-BE49-F238E27FC236}">
                          <a16:creationId xmlns:a16="http://schemas.microsoft.com/office/drawing/2014/main" id="{A1391500-0F86-4616-9ED4-05E4062652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8431" y="3097694"/>
                      <a:ext cx="340350" cy="40770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" name="ZoneTexte 26">
                      <a:extLst>
                        <a:ext uri="{FF2B5EF4-FFF2-40B4-BE49-F238E27FC236}">
                          <a16:creationId xmlns:a16="http://schemas.microsoft.com/office/drawing/2014/main" id="{A1391500-0F86-4616-9ED4-05E4062652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8431" y="3097694"/>
                      <a:ext cx="340350" cy="40770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00" r="-5000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ZoneTexte 27">
                      <a:extLst>
                        <a:ext uri="{FF2B5EF4-FFF2-40B4-BE49-F238E27FC236}">
                          <a16:creationId xmlns:a16="http://schemas.microsoft.com/office/drawing/2014/main" id="{5AFEBEEE-7759-4E85-B195-89E0A40782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09134" y="2878330"/>
                      <a:ext cx="322332" cy="37583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" name="ZoneTexte 27">
                      <a:extLst>
                        <a:ext uri="{FF2B5EF4-FFF2-40B4-BE49-F238E27FC236}">
                          <a16:creationId xmlns:a16="http://schemas.microsoft.com/office/drawing/2014/main" id="{5AFEBEEE-7759-4E85-B195-89E0A40782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09134" y="2878330"/>
                      <a:ext cx="322332" cy="37583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5333" r="-5333"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1D494466-4403-499A-902A-6EA2B69C98AE}"/>
                      </a:ext>
                    </a:extLst>
                  </p:cNvPr>
                  <p:cNvSpPr/>
                  <p:nvPr/>
                </p:nvSpPr>
                <p:spPr>
                  <a:xfrm>
                    <a:off x="10159425" y="1802258"/>
                    <a:ext cx="4443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1D494466-4403-499A-902A-6EA2B69C9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9425" y="1802258"/>
                    <a:ext cx="44435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52A5D2A-6A99-411D-9ABC-00EE65B142F8}"/>
                </a:ext>
              </a:extLst>
            </p:cNvPr>
            <p:cNvGrpSpPr/>
            <p:nvPr/>
          </p:nvGrpSpPr>
          <p:grpSpPr>
            <a:xfrm>
              <a:off x="11535985" y="1588353"/>
              <a:ext cx="440377" cy="482954"/>
              <a:chOff x="11535985" y="1588353"/>
              <a:chExt cx="440377" cy="482954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08ED1286-AE36-4229-9AD1-81F596992A93}"/>
                  </a:ext>
                </a:extLst>
              </p:cNvPr>
              <p:cNvGrpSpPr/>
              <p:nvPr/>
            </p:nvGrpSpPr>
            <p:grpSpPr>
              <a:xfrm>
                <a:off x="11648994" y="1902540"/>
                <a:ext cx="169925" cy="168767"/>
                <a:chOff x="5798700" y="3233827"/>
                <a:chExt cx="724941" cy="720000"/>
              </a:xfrm>
            </p:grpSpPr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55355145-95B4-458C-AD9C-7F7329EF1AB9}"/>
                    </a:ext>
                  </a:extLst>
                </p:cNvPr>
                <p:cNvCxnSpPr/>
                <p:nvPr/>
              </p:nvCxnSpPr>
              <p:spPr>
                <a:xfrm>
                  <a:off x="5803641" y="3233827"/>
                  <a:ext cx="720000" cy="72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0319F323-8E6C-4040-9007-6CD236E642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700" y="3233827"/>
                  <a:ext cx="720000" cy="72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2864792-B8BE-4C97-9EB3-FE24708DF7EE}"/>
                      </a:ext>
                    </a:extLst>
                  </p:cNvPr>
                  <p:cNvSpPr/>
                  <p:nvPr/>
                </p:nvSpPr>
                <p:spPr>
                  <a:xfrm>
                    <a:off x="11535985" y="158835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2864792-B8BE-4C97-9EB3-FE24708DF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5985" y="1588353"/>
                    <a:ext cx="44037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7176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8251993" cy="4212912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En décomposant terme à terme on a :</a:t>
                </a:r>
              </a:p>
              <a:p>
                <a:pPr marL="818388" lvl="2" indent="-342900" algn="just"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rgbClr val="000000"/>
                    </a:solidFill>
                  </a:rPr>
                  <a:t>1</a:t>
                </a:r>
                <a:r>
                  <a:rPr lang="fr-FR" sz="1800" baseline="30000" dirty="0">
                    <a:solidFill>
                      <a:srgbClr val="000000"/>
                    </a:solidFill>
                  </a:rPr>
                  <a:t>er</a:t>
                </a:r>
                <a:r>
                  <a:rPr lang="fr-FR" sz="1800" dirty="0">
                    <a:solidFill>
                      <a:srgbClr val="000000"/>
                    </a:solidFill>
                  </a:rPr>
                  <a:t> terme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p>
                                        <m: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sSup>
                                      <m:sSupPr>
                                        <m:ctrlPr>
                                          <a:rPr lang="fr-FR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p>
                                        <m:r>
                                          <a:rPr lang="fr-FR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</m:num>
                              <m:den>
                                <m:r>
                                  <a:rPr lang="fr-F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fr-FR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>
                  <a:solidFill>
                    <a:srgbClr val="000000"/>
                  </a:solidFill>
                </a:endParaRPr>
              </a:p>
              <a:p>
                <a:pPr marL="1001268" lvl="3" indent="-342900" algn="just">
                  <a:buFont typeface="Wingdings" panose="05000000000000000000" pitchFamily="2" charset="2"/>
                  <a:buChar char="Ø"/>
                </a:pPr>
                <a:r>
                  <a:rPr lang="fr-FR" sz="1600" dirty="0">
                    <a:solidFill>
                      <a:srgbClr val="000000"/>
                    </a:solidFill>
                  </a:rPr>
                  <a:t>C’est </a:t>
                </a:r>
                <a:r>
                  <a:rPr lang="fr-FR" sz="1600" b="1" dirty="0">
                    <a:solidFill>
                      <a:schemeClr val="accent1"/>
                    </a:solidFill>
                  </a:rPr>
                  <a:t>l’accélération d’entrainement</a:t>
                </a:r>
                <a:r>
                  <a:rPr lang="fr-FR" sz="1600" dirty="0">
                    <a:solidFill>
                      <a:srgbClr val="000000"/>
                    </a:solidFill>
                  </a:rPr>
                  <a:t> du point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fr-FR" sz="1600" dirty="0">
                    <a:solidFill>
                      <a:srgbClr val="000000"/>
                    </a:solidFill>
                  </a:rPr>
                  <a:t> dans le repère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1268" lvl="3" indent="-342900" algn="just">
                  <a:buFont typeface="Wingdings" panose="05000000000000000000" pitchFamily="2" charset="2"/>
                  <a:buChar char="Ø"/>
                </a:pPr>
                <a:endParaRPr lang="fr-FR" sz="1800" dirty="0">
                  <a:solidFill>
                    <a:srgbClr val="000000"/>
                  </a:solidFill>
                </a:endParaRPr>
              </a:p>
              <a:p>
                <a:pPr marL="818388" lvl="2" indent="-342900" algn="just">
                  <a:buFont typeface="Arial" panose="020B0604020202020204" pitchFamily="34" charset="0"/>
                  <a:buChar char="•"/>
                </a:pPr>
                <a:r>
                  <a:rPr lang="fr-FR" sz="1800" dirty="0">
                    <a:solidFill>
                      <a:srgbClr val="000000"/>
                    </a:solidFill>
                  </a:rPr>
                  <a:t>2</a:t>
                </a:r>
                <a:r>
                  <a:rPr lang="fr-FR" sz="1800" baseline="30000" dirty="0">
                    <a:solidFill>
                      <a:srgbClr val="000000"/>
                    </a:solidFill>
                  </a:rPr>
                  <a:t>ème</a:t>
                </a:r>
                <a:r>
                  <a:rPr lang="fr-FR" sz="1800" dirty="0">
                    <a:solidFill>
                      <a:srgbClr val="000000"/>
                    </a:solidFill>
                  </a:rPr>
                  <a:t> terme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fr-F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acc>
                      <m:accPr>
                        <m:chr m:val="⃗"/>
                        <m:ctrlP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fr-F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800" dirty="0">
                  <a:solidFill>
                    <a:srgbClr val="000000"/>
                  </a:solidFill>
                </a:endParaRPr>
              </a:p>
              <a:p>
                <a:pPr marL="1001268" lvl="3" indent="-342900" algn="just">
                  <a:buFont typeface="Wingdings" panose="05000000000000000000" pitchFamily="2" charset="2"/>
                  <a:buChar char="Ø"/>
                </a:pPr>
                <a:r>
                  <a:rPr lang="fr-FR" sz="1600" dirty="0">
                    <a:solidFill>
                      <a:srgbClr val="000000"/>
                    </a:solidFill>
                  </a:rPr>
                  <a:t>On remarque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sSup>
                          <m:sSupPr>
                            <m:ctrlPr>
                              <a:rPr lang="fr-F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1600" dirty="0">
                    <a:solidFill>
                      <a:srgbClr val="000000"/>
                    </a:solidFill>
                  </a:rPr>
                  <a:t> </a:t>
                </a:r>
                <a:r>
                  <a:rPr lang="fr-FR" sz="1600" b="1" dirty="0">
                    <a:solidFill>
                      <a:schemeClr val="accent1"/>
                    </a:solidFill>
                  </a:rPr>
                  <a:t>l’accélération relative </a:t>
                </a:r>
                <a:r>
                  <a:rPr lang="fr-FR" sz="1600" dirty="0">
                    <a:solidFill>
                      <a:srgbClr val="000000"/>
                    </a:solidFill>
                  </a:rPr>
                  <a:t>dans R’, notée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>
                  <a:solidFill>
                    <a:srgbClr val="000000"/>
                  </a:solidFill>
                </a:endParaRPr>
              </a:p>
              <a:p>
                <a:pPr marL="1001268" lvl="3" indent="-342900" algn="just">
                  <a:buFont typeface="Wingdings" panose="05000000000000000000" pitchFamily="2" charset="2"/>
                  <a:buChar char="Ø"/>
                </a:pPr>
                <a:endParaRPr lang="fr-FR" sz="1600" dirty="0">
                  <a:solidFill>
                    <a:srgbClr val="000000"/>
                  </a:solidFill>
                </a:endParaRPr>
              </a:p>
              <a:p>
                <a:pPr marL="818388" lvl="2" indent="-342900" algn="just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rgbClr val="000000"/>
                    </a:solidFill>
                  </a:rPr>
                  <a:t>3</a:t>
                </a:r>
                <a:r>
                  <a:rPr lang="fr-FR" sz="1600" baseline="30000" dirty="0">
                    <a:solidFill>
                      <a:srgbClr val="000000"/>
                    </a:solidFill>
                  </a:rPr>
                  <a:t>ème</a:t>
                </a:r>
                <a:r>
                  <a:rPr lang="fr-FR" sz="1600" dirty="0">
                    <a:solidFill>
                      <a:srgbClr val="000000"/>
                    </a:solidFill>
                  </a:rPr>
                  <a:t> terme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d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p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fr-F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sz="16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8251993" cy="4212912"/>
              </a:xfrm>
              <a:blipFill>
                <a:blip r:embed="rId2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467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Composition des accélérations :</a:t>
            </a:r>
          </a:p>
        </p:txBody>
      </p:sp>
    </p:spTree>
    <p:extLst>
      <p:ext uri="{BB962C8B-B14F-4D97-AF65-F5344CB8AC3E}">
        <p14:creationId xmlns:p14="http://schemas.microsoft.com/office/powerpoint/2010/main" val="38792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18</a:t>
            </a:fld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80F8F2-FECB-4E4C-B2F3-FF84D921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1"/>
            <a:ext cx="8251993" cy="523220"/>
          </a:xfrm>
        </p:spPr>
        <p:txBody>
          <a:bodyPr>
            <a:normAutofit/>
          </a:bodyPr>
          <a:lstStyle/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Ce troisième terme peut être développé comme suit :</a:t>
            </a:r>
          </a:p>
          <a:p>
            <a:pPr marL="475488" lvl="2" indent="0" algn="just">
              <a:buNone/>
            </a:pPr>
            <a:endParaRPr lang="fr-FR" sz="1600" dirty="0">
              <a:solidFill>
                <a:srgbClr val="000000"/>
              </a:solidFill>
            </a:endParaRPr>
          </a:p>
          <a:p>
            <a:pPr marL="292608" lvl="1" indent="0" algn="just">
              <a:buNone/>
            </a:pPr>
            <a:endParaRPr lang="fr-FR" sz="2000" dirty="0">
              <a:solidFill>
                <a:srgbClr val="000000"/>
              </a:solidFill>
            </a:endParaRPr>
          </a:p>
          <a:p>
            <a:pPr marL="292608" lvl="1" indent="0" algn="just">
              <a:buNone/>
            </a:pPr>
            <a:endParaRPr lang="fr-FR" sz="2000" dirty="0">
              <a:solidFill>
                <a:srgbClr val="00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467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Composition des accélérations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0A621C6-16A9-4716-B7D0-E0A9D7C99D7A}"/>
                  </a:ext>
                </a:extLst>
              </p:cNvPr>
              <p:cNvSpPr txBox="1"/>
              <p:nvPr/>
            </p:nvSpPr>
            <p:spPr>
              <a:xfrm>
                <a:off x="2191585" y="2448389"/>
                <a:ext cx="6439135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∧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fr-FR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</m:t>
                                          </m:r>
                                        </m:e>
                                        <m:sup>
                                          <m:r>
                                            <a:rPr lang="fr-FR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0A621C6-16A9-4716-B7D0-E0A9D7C9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85" y="2448389"/>
                <a:ext cx="6439135" cy="751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964299-A5C2-4C7E-9E07-103CB235BDC3}"/>
                  </a:ext>
                </a:extLst>
              </p:cNvPr>
              <p:cNvSpPr txBox="1"/>
              <p:nvPr/>
            </p:nvSpPr>
            <p:spPr>
              <a:xfrm>
                <a:off x="2191585" y="3179873"/>
                <a:ext cx="8476744" cy="823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∧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b="0" i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b="0" i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b="0" i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964299-A5C2-4C7E-9E07-103CB235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85" y="3179873"/>
                <a:ext cx="8476744" cy="823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0550BE9-71CC-45F0-8F9F-80579B964478}"/>
                  </a:ext>
                </a:extLst>
              </p:cNvPr>
              <p:cNvSpPr txBox="1"/>
              <p:nvPr/>
            </p:nvSpPr>
            <p:spPr>
              <a:xfrm>
                <a:off x="2191584" y="3936082"/>
                <a:ext cx="9126449" cy="751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∧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fr-F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0550BE9-71CC-45F0-8F9F-80579B964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84" y="3936082"/>
                <a:ext cx="9126449" cy="751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6249C03-911F-433B-9D62-398928AA3821}"/>
              </a:ext>
            </a:extLst>
          </p:cNvPr>
          <p:cNvSpPr/>
          <p:nvPr/>
        </p:nvSpPr>
        <p:spPr>
          <a:xfrm>
            <a:off x="2191585" y="3200197"/>
            <a:ext cx="2445729" cy="240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949"/>
            <a:ext cx="10058400" cy="852241"/>
          </a:xfrm>
        </p:spPr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19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1"/>
                <a:ext cx="10787920" cy="4937784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Au final, nous avons: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En rassemblant les termes on a alors :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C’est-à-dire </a:t>
                </a:r>
                <a:r>
                  <a:rPr lang="fr-FR" sz="2000" b="1" dirty="0">
                    <a:solidFill>
                      <a:srgbClr val="000000"/>
                    </a:solidFill>
                  </a:rPr>
                  <a:t>l’accélération du solide dans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fr-FR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fr-FR" sz="2000" dirty="0">
                    <a:solidFill>
                      <a:srgbClr val="000000"/>
                    </a:solidFill>
                  </a:rPr>
                  <a:t>en fonction des accélérations </a:t>
                </a:r>
                <a:r>
                  <a:rPr lang="fr-FR" sz="2000" b="1" dirty="0">
                    <a:solidFill>
                      <a:srgbClr val="0070C0"/>
                    </a:solidFill>
                  </a:rPr>
                  <a:t>relatives</a:t>
                </a:r>
                <a:r>
                  <a:rPr lang="fr-FR" sz="2000" dirty="0">
                    <a:solidFill>
                      <a:srgbClr val="000000"/>
                    </a:solidFill>
                  </a:rPr>
                  <a:t> et </a:t>
                </a:r>
                <a:r>
                  <a:rPr lang="fr-FR" sz="2000" b="1" dirty="0">
                    <a:solidFill>
                      <a:schemeClr val="accent1"/>
                    </a:solidFill>
                  </a:rPr>
                  <a:t>d’entraînement</a:t>
                </a:r>
                <a:r>
                  <a:rPr lang="fr-FR" sz="2000" dirty="0">
                    <a:solidFill>
                      <a:srgbClr val="000000"/>
                    </a:solidFill>
                  </a:rPr>
                  <a:t>, ainsi que de </a:t>
                </a:r>
                <a:r>
                  <a:rPr lang="fr-FR" sz="2000" dirty="0">
                    <a:solidFill>
                      <a:srgbClr val="00B050"/>
                    </a:solidFill>
                  </a:rPr>
                  <a:t>l’accélération de Coriolis</a:t>
                </a:r>
                <a:r>
                  <a:rPr lang="fr-FR" sz="20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75488" lvl="2" indent="0" algn="just">
                  <a:buNone/>
                </a:pPr>
                <a:endParaRPr lang="fr-FR" sz="16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indent="0" algn="just">
                  <a:buNone/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1"/>
                <a:ext cx="10787920" cy="4937784"/>
              </a:xfrm>
              <a:blipFill>
                <a:blip r:embed="rId2"/>
                <a:stretch>
                  <a:fillRect t="-1358" r="-14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467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Composition des accélérations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0A621C6-16A9-4716-B7D0-E0A9D7C99D7A}"/>
                  </a:ext>
                </a:extLst>
              </p:cNvPr>
              <p:cNvSpPr txBox="1"/>
              <p:nvPr/>
            </p:nvSpPr>
            <p:spPr>
              <a:xfrm>
                <a:off x="2191585" y="2113003"/>
                <a:ext cx="2159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0A621C6-16A9-4716-B7D0-E0A9D7C9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85" y="2113003"/>
                <a:ext cx="2159502" cy="369332"/>
              </a:xfrm>
              <a:prstGeom prst="rect">
                <a:avLst/>
              </a:prstGeom>
              <a:blipFill>
                <a:blip r:embed="rId3"/>
                <a:stretch>
                  <a:fillRect t="-23333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964299-A5C2-4C7E-9E07-103CB235BDC3}"/>
                  </a:ext>
                </a:extLst>
              </p:cNvPr>
              <p:cNvSpPr txBox="1"/>
              <p:nvPr/>
            </p:nvSpPr>
            <p:spPr>
              <a:xfrm>
                <a:off x="306800" y="2614976"/>
                <a:ext cx="8476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F964299-A5C2-4C7E-9E07-103CB235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2614976"/>
                <a:ext cx="8476744" cy="404791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0550BE9-71CC-45F0-8F9F-80579B964478}"/>
                  </a:ext>
                </a:extLst>
              </p:cNvPr>
              <p:cNvSpPr txBox="1"/>
              <p:nvPr/>
            </p:nvSpPr>
            <p:spPr>
              <a:xfrm>
                <a:off x="1859050" y="3164397"/>
                <a:ext cx="9126449" cy="751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0550BE9-71CC-45F0-8F9F-80579B964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050" y="3164397"/>
                <a:ext cx="9126449" cy="751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075EEF3F-E7E5-49E4-B355-4611F2D67AD6}"/>
              </a:ext>
            </a:extLst>
          </p:cNvPr>
          <p:cNvSpPr txBox="1"/>
          <p:nvPr/>
        </p:nvSpPr>
        <p:spPr>
          <a:xfrm>
            <a:off x="4453732" y="2120869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fr-FR" i="1" baseline="30000" dirty="0">
                <a:solidFill>
                  <a:schemeClr val="bg1">
                    <a:lumMod val="50000"/>
                  </a:schemeClr>
                </a:solidFill>
              </a:rPr>
              <a:t>er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terme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4250DF-F6A4-44E7-9E03-13A2DBCB5C52}"/>
              </a:ext>
            </a:extLst>
          </p:cNvPr>
          <p:cNvSpPr txBox="1"/>
          <p:nvPr/>
        </p:nvSpPr>
        <p:spPr>
          <a:xfrm>
            <a:off x="6096000" y="2652296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FR" i="1" baseline="30000" dirty="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 terme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5C9D0C8-E69C-45BC-B112-C0FB28CCF89D}"/>
              </a:ext>
            </a:extLst>
          </p:cNvPr>
          <p:cNvSpPr txBox="1"/>
          <p:nvPr/>
        </p:nvSpPr>
        <p:spPr>
          <a:xfrm>
            <a:off x="9901106" y="3387901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fr-FR" i="1" baseline="30000" dirty="0">
                <a:solidFill>
                  <a:schemeClr val="bg1">
                    <a:lumMod val="50000"/>
                  </a:schemeClr>
                </a:solidFill>
              </a:rPr>
              <a:t>ème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  terme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C32AD53-4EA9-44DA-8181-A031B660DF22}"/>
                  </a:ext>
                </a:extLst>
              </p:cNvPr>
              <p:cNvSpPr txBox="1"/>
              <p:nvPr/>
            </p:nvSpPr>
            <p:spPr>
              <a:xfrm>
                <a:off x="2191585" y="4208891"/>
                <a:ext cx="2159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C32AD53-4EA9-44DA-8181-A031B660D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585" y="4208891"/>
                <a:ext cx="2159502" cy="369332"/>
              </a:xfrm>
              <a:prstGeom prst="rect">
                <a:avLst/>
              </a:prstGeom>
              <a:blipFill>
                <a:blip r:embed="rId6"/>
                <a:stretch>
                  <a:fillRect t="-22951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9FBA5D5-4353-4B59-9372-4DAF054A7CA5}"/>
                  </a:ext>
                </a:extLst>
              </p:cNvPr>
              <p:cNvSpPr txBox="1"/>
              <p:nvPr/>
            </p:nvSpPr>
            <p:spPr>
              <a:xfrm>
                <a:off x="1888108" y="4465444"/>
                <a:ext cx="8476744" cy="75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d>
                            <m:d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9FBA5D5-4353-4B59-9372-4DAF054A7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08" y="4465444"/>
                <a:ext cx="8476744" cy="75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F07EC07-FF51-4150-A324-B8FF98946134}"/>
                  </a:ext>
                </a:extLst>
              </p:cNvPr>
              <p:cNvSpPr txBox="1"/>
              <p:nvPr/>
            </p:nvSpPr>
            <p:spPr>
              <a:xfrm>
                <a:off x="38508" y="5225110"/>
                <a:ext cx="847674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F07EC07-FF51-4150-A324-B8FF98946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8" y="5225110"/>
                <a:ext cx="8476744" cy="404791"/>
              </a:xfrm>
              <a:prstGeom prst="rect">
                <a:avLst/>
              </a:prstGeom>
              <a:blipFill>
                <a:blip r:embed="rId8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1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B8FF7-348F-4BB3-965A-359C8347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Equilibre statique des solides indéformables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Rappels mathématiques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Cinématique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Dynamique des solides indéformables</a:t>
            </a: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2B01B-BCB0-46AB-82A9-1491861DA1B9}"/>
              </a:ext>
            </a:extLst>
          </p:cNvPr>
          <p:cNvSpPr/>
          <p:nvPr/>
        </p:nvSpPr>
        <p:spPr>
          <a:xfrm>
            <a:off x="873371" y="1518650"/>
            <a:ext cx="6477339" cy="17653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B0D353-8183-4FBD-A30D-AFC8E244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du cours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5EFCE1-D923-40F0-8506-4FFD75DD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2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B1F34-5524-452C-9B0A-6D3A2B78EEAA}"/>
              </a:ext>
            </a:extLst>
          </p:cNvPr>
          <p:cNvSpPr/>
          <p:nvPr/>
        </p:nvSpPr>
        <p:spPr>
          <a:xfrm>
            <a:off x="714375" y="4127383"/>
            <a:ext cx="4953000" cy="9875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3C267-3862-4E61-B8F8-711D6836282A}"/>
              </a:ext>
            </a:extLst>
          </p:cNvPr>
          <p:cNvSpPr txBox="1"/>
          <p:nvPr/>
        </p:nvSpPr>
        <p:spPr>
          <a:xfrm>
            <a:off x="6336412" y="3868326"/>
            <a:ext cx="4953000" cy="1520190"/>
          </a:xfrm>
          <a:prstGeom prst="roundRect">
            <a:avLst>
              <a:gd name="adj" fmla="val 5012"/>
            </a:avLst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Définitions</a:t>
            </a:r>
            <a:endParaRPr lang="fr-F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Calcul de position, vitesse, accélération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b="1" dirty="0"/>
              <a:t>Composition de vitesses et d’accélérations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4FCA20-49C1-490F-ABFF-F515B867D935}"/>
              </a:ext>
            </a:extLst>
          </p:cNvPr>
          <p:cNvSpPr txBox="1"/>
          <p:nvPr/>
        </p:nvSpPr>
        <p:spPr>
          <a:xfrm>
            <a:off x="5814605" y="3583963"/>
            <a:ext cx="1043613" cy="380048"/>
          </a:xfrm>
          <a:prstGeom prst="roundRect">
            <a:avLst>
              <a:gd name="adj" fmla="val 5012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fr-FR" b="1" dirty="0"/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129659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DC20E-165D-4733-9A35-087E2DFAFBDD}"/>
              </a:ext>
            </a:extLst>
          </p:cNvPr>
          <p:cNvSpPr txBox="1"/>
          <p:nvPr/>
        </p:nvSpPr>
        <p:spPr>
          <a:xfrm>
            <a:off x="1097280" y="1254121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Quelques définitions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76E6F54-4DBD-48E2-A5D6-2E42EBF4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435501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2"/>
                </a:solidFill>
              </a:rPr>
              <a:t>Cinématique : </a:t>
            </a:r>
            <a:r>
              <a:rPr lang="fr-FR" dirty="0">
                <a:solidFill>
                  <a:srgbClr val="000000"/>
                </a:solidFill>
              </a:rPr>
              <a:t>La cinématique est la partie de la mécanique permettant l’étude des mouvements des corps indépendamment de leurs causes.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2"/>
                </a:solidFill>
              </a:rPr>
              <a:t>Grandeurs cinématiques : 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2100" dirty="0">
                <a:solidFill>
                  <a:srgbClr val="000000"/>
                </a:solidFill>
              </a:rPr>
              <a:t>Position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2100" dirty="0">
                <a:solidFill>
                  <a:srgbClr val="000000"/>
                </a:solidFill>
              </a:rPr>
              <a:t>Vitesse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2100" dirty="0">
                <a:solidFill>
                  <a:srgbClr val="000000"/>
                </a:solidFill>
              </a:rPr>
              <a:t>Trajectoire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2100" dirty="0">
                <a:solidFill>
                  <a:srgbClr val="000000"/>
                </a:solidFill>
              </a:rPr>
              <a:t>Accélération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fr-FR" sz="22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100" dirty="0">
                <a:solidFill>
                  <a:srgbClr val="000000"/>
                </a:solidFill>
              </a:rPr>
              <a:t>Ces grandeurs permettent de déterminer la </a:t>
            </a:r>
            <a:r>
              <a:rPr lang="fr-FR" sz="2100" b="1" dirty="0">
                <a:solidFill>
                  <a:schemeClr val="accent2"/>
                </a:solidFill>
              </a:rPr>
              <a:t>géométrie</a:t>
            </a:r>
            <a:r>
              <a:rPr lang="fr-FR" sz="2100" dirty="0">
                <a:solidFill>
                  <a:srgbClr val="000000"/>
                </a:solidFill>
              </a:rPr>
              <a:t> et les </a:t>
            </a:r>
            <a:r>
              <a:rPr lang="fr-FR" sz="2100" b="1" dirty="0">
                <a:solidFill>
                  <a:schemeClr val="accent2"/>
                </a:solidFill>
              </a:rPr>
              <a:t>dimensions</a:t>
            </a:r>
            <a:r>
              <a:rPr lang="fr-FR" sz="2100" dirty="0">
                <a:solidFill>
                  <a:srgbClr val="000000"/>
                </a:solidFill>
              </a:rPr>
              <a:t> des composants d’un mécanisme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1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100" dirty="0">
                <a:solidFill>
                  <a:srgbClr val="000000"/>
                </a:solidFill>
              </a:rPr>
              <a:t>La cinématique, combinée à l’étude des actions mécaniques, permet l’application du </a:t>
            </a:r>
            <a:r>
              <a:rPr lang="fr-FR" sz="2100" b="1" dirty="0">
                <a:solidFill>
                  <a:schemeClr val="accent2"/>
                </a:solidFill>
              </a:rPr>
              <a:t>principe fondamental de la dynamique</a:t>
            </a:r>
            <a:r>
              <a:rPr lang="fr-FR" sz="2100" dirty="0">
                <a:solidFill>
                  <a:srgbClr val="000000"/>
                </a:solidFill>
              </a:rPr>
              <a:t> (2nde loi de Newton)</a:t>
            </a:r>
          </a:p>
        </p:txBody>
      </p:sp>
    </p:spTree>
    <p:extLst>
      <p:ext uri="{BB962C8B-B14F-4D97-AF65-F5344CB8AC3E}">
        <p14:creationId xmlns:p14="http://schemas.microsoft.com/office/powerpoint/2010/main" val="425998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DC20E-165D-4733-9A35-087E2DFAFBDD}"/>
              </a:ext>
            </a:extLst>
          </p:cNvPr>
          <p:cNvSpPr txBox="1"/>
          <p:nvPr/>
        </p:nvSpPr>
        <p:spPr>
          <a:xfrm>
            <a:off x="1097280" y="1254121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Quelques définitions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7340"/>
                <a:ext cx="9940066" cy="4355011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L’étude de tout </a:t>
                </a:r>
                <a:r>
                  <a:rPr lang="fr-FR" b="1" dirty="0">
                    <a:solidFill>
                      <a:schemeClr val="accent2"/>
                    </a:solidFill>
                  </a:rPr>
                  <a:t>mouvement</a:t>
                </a:r>
                <a:r>
                  <a:rPr lang="fr-FR" dirty="0">
                    <a:solidFill>
                      <a:srgbClr val="000000"/>
                    </a:solidFill>
                  </a:rPr>
                  <a:t> nécessite :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Un </a:t>
                </a:r>
                <a:r>
                  <a:rPr lang="fr-FR" b="1" dirty="0">
                    <a:solidFill>
                      <a:schemeClr val="accent2"/>
                    </a:solidFill>
                  </a:rPr>
                  <a:t>solide</a:t>
                </a:r>
                <a:r>
                  <a:rPr lang="fr-FR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fr-FR" dirty="0">
                    <a:solidFill>
                      <a:srgbClr val="000000"/>
                    </a:solidFill>
                  </a:rPr>
                  <a:t> dont on étudie le mouvement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Un solide ou un </a:t>
                </a:r>
                <a:r>
                  <a:rPr lang="fr-FR" b="1" dirty="0">
                    <a:solidFill>
                      <a:schemeClr val="accent2"/>
                    </a:solidFill>
                  </a:rPr>
                  <a:t>référentiel</a:t>
                </a:r>
                <a:r>
                  <a:rPr lang="fr-FR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fr-FR" dirty="0">
                    <a:solidFill>
                      <a:srgbClr val="000000"/>
                    </a:solidFill>
                  </a:rPr>
                  <a:t> par rapport auquel on définit le mouvement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Selon le type de repère choisi, deux points de vue sont possibles 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Point de vue Lagrangien</a:t>
                </a:r>
                <a:r>
                  <a:rPr lang="fr-FR" dirty="0">
                    <a:solidFill>
                      <a:schemeClr val="accent2"/>
                    </a:solidFill>
                  </a:rPr>
                  <a:t> : </a:t>
                </a:r>
                <a:r>
                  <a:rPr lang="fr-FR" dirty="0">
                    <a:solidFill>
                      <a:srgbClr val="000000"/>
                    </a:solidFill>
                  </a:rPr>
                  <a:t>le point de vue Lagrangien consiste à décrire le mouvement, ou les déformations, par rapport à un </a:t>
                </a:r>
                <a:r>
                  <a:rPr lang="fr-FR" b="1" dirty="0">
                    <a:solidFill>
                      <a:schemeClr val="accent2"/>
                    </a:solidFill>
                  </a:rPr>
                  <a:t>observateur qui se déplace ou pas.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b="1" dirty="0">
                  <a:solidFill>
                    <a:schemeClr val="accent2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b="1" dirty="0">
                    <a:solidFill>
                      <a:schemeClr val="accent2"/>
                    </a:solidFill>
                  </a:rPr>
                  <a:t>Point de vue Eulérien : </a:t>
                </a:r>
                <a:r>
                  <a:rPr lang="fr-FR" dirty="0">
                    <a:solidFill>
                      <a:srgbClr val="000000"/>
                    </a:solidFill>
                  </a:rPr>
                  <a:t>Le point de vue Eulérien consiste à décrire le mouvement, ou les déformations, par rapport à un observateur qui est immobile. Cela revient à prendre des photos successives</a:t>
                </a:r>
                <a:endParaRPr lang="fr-FR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7340"/>
                <a:ext cx="9940066" cy="4355011"/>
              </a:xfrm>
              <a:blipFill>
                <a:blip r:embed="rId2"/>
                <a:stretch>
                  <a:fillRect l="-1471" t="-2101" r="-1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8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58E144B-C2C3-4DA9-832A-8DCA296B4880}"/>
              </a:ext>
            </a:extLst>
          </p:cNvPr>
          <p:cNvSpPr/>
          <p:nvPr/>
        </p:nvSpPr>
        <p:spPr>
          <a:xfrm>
            <a:off x="4213348" y="4441318"/>
            <a:ext cx="914851" cy="664936"/>
          </a:xfrm>
          <a:custGeom>
            <a:avLst/>
            <a:gdLst>
              <a:gd name="connsiteX0" fmla="*/ 388137 w 1246017"/>
              <a:gd name="connsiteY0" fmla="*/ 21279 h 877976"/>
              <a:gd name="connsiteX1" fmla="*/ 7137 w 1246017"/>
              <a:gd name="connsiteY1" fmla="*/ 249879 h 877976"/>
              <a:gd name="connsiteX2" fmla="*/ 169062 w 1246017"/>
              <a:gd name="connsiteY2" fmla="*/ 668979 h 877976"/>
              <a:gd name="connsiteX3" fmla="*/ 531012 w 1246017"/>
              <a:gd name="connsiteY3" fmla="*/ 859479 h 877976"/>
              <a:gd name="connsiteX4" fmla="*/ 997737 w 1246017"/>
              <a:gd name="connsiteY4" fmla="*/ 840429 h 877976"/>
              <a:gd name="connsiteX5" fmla="*/ 1245387 w 1246017"/>
              <a:gd name="connsiteY5" fmla="*/ 592779 h 877976"/>
              <a:gd name="connsiteX6" fmla="*/ 1054887 w 1246017"/>
              <a:gd name="connsiteY6" fmla="*/ 240354 h 877976"/>
              <a:gd name="connsiteX7" fmla="*/ 645312 w 1246017"/>
              <a:gd name="connsiteY7" fmla="*/ 364179 h 877976"/>
              <a:gd name="connsiteX8" fmla="*/ 483387 w 1246017"/>
              <a:gd name="connsiteY8" fmla="*/ 49854 h 877976"/>
              <a:gd name="connsiteX9" fmla="*/ 388137 w 1246017"/>
              <a:gd name="connsiteY9" fmla="*/ 21279 h 877976"/>
              <a:gd name="connsiteX0" fmla="*/ 387646 w 1245526"/>
              <a:gd name="connsiteY0" fmla="*/ 21279 h 972456"/>
              <a:gd name="connsiteX1" fmla="*/ 6646 w 1245526"/>
              <a:gd name="connsiteY1" fmla="*/ 249879 h 972456"/>
              <a:gd name="connsiteX2" fmla="*/ 168571 w 1245526"/>
              <a:gd name="connsiteY2" fmla="*/ 668979 h 972456"/>
              <a:gd name="connsiteX3" fmla="*/ 463093 w 1245526"/>
              <a:gd name="connsiteY3" fmla="*/ 967135 h 972456"/>
              <a:gd name="connsiteX4" fmla="*/ 997246 w 1245526"/>
              <a:gd name="connsiteY4" fmla="*/ 840429 h 972456"/>
              <a:gd name="connsiteX5" fmla="*/ 1244896 w 1245526"/>
              <a:gd name="connsiteY5" fmla="*/ 592779 h 972456"/>
              <a:gd name="connsiteX6" fmla="*/ 1054396 w 1245526"/>
              <a:gd name="connsiteY6" fmla="*/ 240354 h 972456"/>
              <a:gd name="connsiteX7" fmla="*/ 644821 w 1245526"/>
              <a:gd name="connsiteY7" fmla="*/ 364179 h 972456"/>
              <a:gd name="connsiteX8" fmla="*/ 482896 w 1245526"/>
              <a:gd name="connsiteY8" fmla="*/ 49854 h 972456"/>
              <a:gd name="connsiteX9" fmla="*/ 387646 w 1245526"/>
              <a:gd name="connsiteY9" fmla="*/ 21279 h 972456"/>
              <a:gd name="connsiteX0" fmla="*/ 387646 w 1257140"/>
              <a:gd name="connsiteY0" fmla="*/ 21279 h 968322"/>
              <a:gd name="connsiteX1" fmla="*/ 6646 w 1257140"/>
              <a:gd name="connsiteY1" fmla="*/ 249879 h 968322"/>
              <a:gd name="connsiteX2" fmla="*/ 168571 w 1257140"/>
              <a:gd name="connsiteY2" fmla="*/ 668979 h 968322"/>
              <a:gd name="connsiteX3" fmla="*/ 463093 w 1257140"/>
              <a:gd name="connsiteY3" fmla="*/ 967135 h 968322"/>
              <a:gd name="connsiteX4" fmla="*/ 720785 w 1257140"/>
              <a:gd name="connsiteY4" fmla="*/ 766417 h 968322"/>
              <a:gd name="connsiteX5" fmla="*/ 1244896 w 1257140"/>
              <a:gd name="connsiteY5" fmla="*/ 592779 h 968322"/>
              <a:gd name="connsiteX6" fmla="*/ 1054396 w 1257140"/>
              <a:gd name="connsiteY6" fmla="*/ 240354 h 968322"/>
              <a:gd name="connsiteX7" fmla="*/ 644821 w 1257140"/>
              <a:gd name="connsiteY7" fmla="*/ 364179 h 968322"/>
              <a:gd name="connsiteX8" fmla="*/ 482896 w 1257140"/>
              <a:gd name="connsiteY8" fmla="*/ 49854 h 968322"/>
              <a:gd name="connsiteX9" fmla="*/ 387646 w 1257140"/>
              <a:gd name="connsiteY9" fmla="*/ 21279 h 968322"/>
              <a:gd name="connsiteX0" fmla="*/ 387646 w 1257075"/>
              <a:gd name="connsiteY0" fmla="*/ 10617 h 957660"/>
              <a:gd name="connsiteX1" fmla="*/ 6646 w 1257075"/>
              <a:gd name="connsiteY1" fmla="*/ 239217 h 957660"/>
              <a:gd name="connsiteX2" fmla="*/ 168571 w 1257075"/>
              <a:gd name="connsiteY2" fmla="*/ 658317 h 957660"/>
              <a:gd name="connsiteX3" fmla="*/ 463093 w 1257075"/>
              <a:gd name="connsiteY3" fmla="*/ 956473 h 957660"/>
              <a:gd name="connsiteX4" fmla="*/ 720785 w 1257075"/>
              <a:gd name="connsiteY4" fmla="*/ 755755 h 957660"/>
              <a:gd name="connsiteX5" fmla="*/ 1244896 w 1257075"/>
              <a:gd name="connsiteY5" fmla="*/ 582117 h 957660"/>
              <a:gd name="connsiteX6" fmla="*/ 1054396 w 1257075"/>
              <a:gd name="connsiteY6" fmla="*/ 229692 h 957660"/>
              <a:gd name="connsiteX7" fmla="*/ 651564 w 1257075"/>
              <a:gd name="connsiteY7" fmla="*/ 50736 h 957660"/>
              <a:gd name="connsiteX8" fmla="*/ 482896 w 1257075"/>
              <a:gd name="connsiteY8" fmla="*/ 39192 h 957660"/>
              <a:gd name="connsiteX9" fmla="*/ 387646 w 1257075"/>
              <a:gd name="connsiteY9" fmla="*/ 10617 h 957660"/>
              <a:gd name="connsiteX0" fmla="*/ 261357 w 1252159"/>
              <a:gd name="connsiteY0" fmla="*/ 233291 h 938108"/>
              <a:gd name="connsiteX1" fmla="*/ 1730 w 1252159"/>
              <a:gd name="connsiteY1" fmla="*/ 219665 h 938108"/>
              <a:gd name="connsiteX2" fmla="*/ 163655 w 1252159"/>
              <a:gd name="connsiteY2" fmla="*/ 638765 h 938108"/>
              <a:gd name="connsiteX3" fmla="*/ 458177 w 1252159"/>
              <a:gd name="connsiteY3" fmla="*/ 936921 h 938108"/>
              <a:gd name="connsiteX4" fmla="*/ 715869 w 1252159"/>
              <a:gd name="connsiteY4" fmla="*/ 736203 h 938108"/>
              <a:gd name="connsiteX5" fmla="*/ 1239980 w 1252159"/>
              <a:gd name="connsiteY5" fmla="*/ 562565 h 938108"/>
              <a:gd name="connsiteX6" fmla="*/ 1049480 w 1252159"/>
              <a:gd name="connsiteY6" fmla="*/ 210140 h 938108"/>
              <a:gd name="connsiteX7" fmla="*/ 646648 w 1252159"/>
              <a:gd name="connsiteY7" fmla="*/ 31184 h 938108"/>
              <a:gd name="connsiteX8" fmla="*/ 477980 w 1252159"/>
              <a:gd name="connsiteY8" fmla="*/ 19640 h 938108"/>
              <a:gd name="connsiteX9" fmla="*/ 261357 w 1252159"/>
              <a:gd name="connsiteY9" fmla="*/ 233291 h 938108"/>
              <a:gd name="connsiteX0" fmla="*/ 319115 w 1309917"/>
              <a:gd name="connsiteY0" fmla="*/ 233291 h 942993"/>
              <a:gd name="connsiteX1" fmla="*/ 59488 w 1309917"/>
              <a:gd name="connsiteY1" fmla="*/ 219665 h 942993"/>
              <a:gd name="connsiteX2" fmla="*/ 39355 w 1309917"/>
              <a:gd name="connsiteY2" fmla="*/ 827162 h 942993"/>
              <a:gd name="connsiteX3" fmla="*/ 515935 w 1309917"/>
              <a:gd name="connsiteY3" fmla="*/ 936921 h 942993"/>
              <a:gd name="connsiteX4" fmla="*/ 773627 w 1309917"/>
              <a:gd name="connsiteY4" fmla="*/ 736203 h 942993"/>
              <a:gd name="connsiteX5" fmla="*/ 1297738 w 1309917"/>
              <a:gd name="connsiteY5" fmla="*/ 562565 h 942993"/>
              <a:gd name="connsiteX6" fmla="*/ 1107238 w 1309917"/>
              <a:gd name="connsiteY6" fmla="*/ 210140 h 942993"/>
              <a:gd name="connsiteX7" fmla="*/ 704406 w 1309917"/>
              <a:gd name="connsiteY7" fmla="*/ 31184 h 942993"/>
              <a:gd name="connsiteX8" fmla="*/ 535738 w 1309917"/>
              <a:gd name="connsiteY8" fmla="*/ 19640 h 942993"/>
              <a:gd name="connsiteX9" fmla="*/ 319115 w 1309917"/>
              <a:gd name="connsiteY9" fmla="*/ 233291 h 942993"/>
              <a:gd name="connsiteX0" fmla="*/ 316583 w 1307385"/>
              <a:gd name="connsiteY0" fmla="*/ 233291 h 939424"/>
              <a:gd name="connsiteX1" fmla="*/ 63699 w 1307385"/>
              <a:gd name="connsiteY1" fmla="*/ 522448 h 939424"/>
              <a:gd name="connsiteX2" fmla="*/ 36823 w 1307385"/>
              <a:gd name="connsiteY2" fmla="*/ 827162 h 939424"/>
              <a:gd name="connsiteX3" fmla="*/ 513403 w 1307385"/>
              <a:gd name="connsiteY3" fmla="*/ 936921 h 939424"/>
              <a:gd name="connsiteX4" fmla="*/ 771095 w 1307385"/>
              <a:gd name="connsiteY4" fmla="*/ 736203 h 939424"/>
              <a:gd name="connsiteX5" fmla="*/ 1295206 w 1307385"/>
              <a:gd name="connsiteY5" fmla="*/ 562565 h 939424"/>
              <a:gd name="connsiteX6" fmla="*/ 1104706 w 1307385"/>
              <a:gd name="connsiteY6" fmla="*/ 210140 h 939424"/>
              <a:gd name="connsiteX7" fmla="*/ 701874 w 1307385"/>
              <a:gd name="connsiteY7" fmla="*/ 31184 h 939424"/>
              <a:gd name="connsiteX8" fmla="*/ 533206 w 1307385"/>
              <a:gd name="connsiteY8" fmla="*/ 19640 h 939424"/>
              <a:gd name="connsiteX9" fmla="*/ 316583 w 1307385"/>
              <a:gd name="connsiteY9" fmla="*/ 233291 h 939424"/>
              <a:gd name="connsiteX0" fmla="*/ 316583 w 1295277"/>
              <a:gd name="connsiteY0" fmla="*/ 233291 h 939424"/>
              <a:gd name="connsiteX1" fmla="*/ 63699 w 1295277"/>
              <a:gd name="connsiteY1" fmla="*/ 522448 h 939424"/>
              <a:gd name="connsiteX2" fmla="*/ 36823 w 1295277"/>
              <a:gd name="connsiteY2" fmla="*/ 827162 h 939424"/>
              <a:gd name="connsiteX3" fmla="*/ 513403 w 1295277"/>
              <a:gd name="connsiteY3" fmla="*/ 936921 h 939424"/>
              <a:gd name="connsiteX4" fmla="*/ 771095 w 1295277"/>
              <a:gd name="connsiteY4" fmla="*/ 736203 h 939424"/>
              <a:gd name="connsiteX5" fmla="*/ 1295206 w 1295277"/>
              <a:gd name="connsiteY5" fmla="*/ 562565 h 939424"/>
              <a:gd name="connsiteX6" fmla="*/ 808018 w 1295277"/>
              <a:gd name="connsiteY6" fmla="*/ 311068 h 939424"/>
              <a:gd name="connsiteX7" fmla="*/ 701874 w 1295277"/>
              <a:gd name="connsiteY7" fmla="*/ 31184 h 939424"/>
              <a:gd name="connsiteX8" fmla="*/ 533206 w 1295277"/>
              <a:gd name="connsiteY8" fmla="*/ 19640 h 939424"/>
              <a:gd name="connsiteX9" fmla="*/ 316583 w 1295277"/>
              <a:gd name="connsiteY9" fmla="*/ 233291 h 93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5277" h="939424">
                <a:moveTo>
                  <a:pt x="316583" y="233291"/>
                </a:moveTo>
                <a:cubicBezTo>
                  <a:pt x="238332" y="317092"/>
                  <a:pt x="110326" y="423470"/>
                  <a:pt x="63699" y="522448"/>
                </a:cubicBezTo>
                <a:cubicBezTo>
                  <a:pt x="17072" y="621426"/>
                  <a:pt x="-38128" y="758083"/>
                  <a:pt x="36823" y="827162"/>
                </a:cubicBezTo>
                <a:cubicBezTo>
                  <a:pt x="111774" y="896241"/>
                  <a:pt x="391024" y="952081"/>
                  <a:pt x="513403" y="936921"/>
                </a:cubicBezTo>
                <a:cubicBezTo>
                  <a:pt x="635782" y="921761"/>
                  <a:pt x="640795" y="798596"/>
                  <a:pt x="771095" y="736203"/>
                </a:cubicBezTo>
                <a:cubicBezTo>
                  <a:pt x="901395" y="673810"/>
                  <a:pt x="1289052" y="633421"/>
                  <a:pt x="1295206" y="562565"/>
                </a:cubicBezTo>
                <a:cubicBezTo>
                  <a:pt x="1301360" y="491709"/>
                  <a:pt x="906907" y="399631"/>
                  <a:pt x="808018" y="311068"/>
                </a:cubicBezTo>
                <a:cubicBezTo>
                  <a:pt x="709129" y="222505"/>
                  <a:pt x="797124" y="62934"/>
                  <a:pt x="701874" y="31184"/>
                </a:cubicBezTo>
                <a:cubicBezTo>
                  <a:pt x="606624" y="-566"/>
                  <a:pt x="597421" y="-14044"/>
                  <a:pt x="533206" y="19640"/>
                </a:cubicBezTo>
                <a:cubicBezTo>
                  <a:pt x="468991" y="53324"/>
                  <a:pt x="394834" y="149490"/>
                  <a:pt x="316583" y="2332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DC20E-165D-4733-9A35-087E2DFAFBDD}"/>
              </a:ext>
            </a:extLst>
          </p:cNvPr>
          <p:cNvSpPr txBox="1"/>
          <p:nvPr/>
        </p:nvSpPr>
        <p:spPr>
          <a:xfrm>
            <a:off x="1097280" y="1254121"/>
            <a:ext cx="3627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Point de vue Lagrangien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621809"/>
                <a:ext cx="5631809" cy="4355011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La fonction du point M est décrite par trois fonctions, par rapport à sa position initiale.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Et la vitesse est donnée par la variation de la position (la dérivée)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fr-FR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fr-FR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𝑂𝑀</m:t>
                              </m:r>
                            </m:e>
                          </m:acc>
                        </m:num>
                        <m:den>
                          <m:r>
                            <a:rPr lang="fr-FR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19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rgbClr val="000000"/>
                    </a:solidFill>
                  </a:rPr>
                  <a:t>Attention, le repère peut être </a:t>
                </a:r>
                <a:r>
                  <a:rPr lang="fr-FR" b="1" dirty="0">
                    <a:solidFill>
                      <a:schemeClr val="accent2"/>
                    </a:solidFill>
                  </a:rPr>
                  <a:t>immobile</a:t>
                </a:r>
                <a:r>
                  <a:rPr lang="fr-FR" dirty="0">
                    <a:solidFill>
                      <a:srgbClr val="000000"/>
                    </a:solidFill>
                  </a:rPr>
                  <a:t> (le point O ne bouge pas) ou bien </a:t>
                </a:r>
                <a:r>
                  <a:rPr lang="fr-FR" b="1" dirty="0">
                    <a:solidFill>
                      <a:schemeClr val="accent2"/>
                    </a:solidFill>
                  </a:rPr>
                  <a:t>mobile</a:t>
                </a:r>
                <a:r>
                  <a:rPr lang="fr-FR" dirty="0">
                    <a:solidFill>
                      <a:srgbClr val="000000"/>
                    </a:solidFill>
                  </a:rPr>
                  <a:t>. Exemple classique de la personne qui marche dans le train.</a:t>
                </a:r>
              </a:p>
              <a:p>
                <a:pPr marL="0" indent="0" algn="just"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621809"/>
                <a:ext cx="5631809" cy="4355011"/>
              </a:xfrm>
              <a:blipFill>
                <a:blip r:embed="rId2"/>
                <a:stretch>
                  <a:fillRect l="-2381" t="-2381" r="-2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21FF3816-A415-427C-95FF-222BB76744ED}"/>
              </a:ext>
            </a:extLst>
          </p:cNvPr>
          <p:cNvGrpSpPr/>
          <p:nvPr/>
        </p:nvGrpSpPr>
        <p:grpSpPr>
          <a:xfrm>
            <a:off x="359416" y="1935821"/>
            <a:ext cx="5307435" cy="1863493"/>
            <a:chOff x="464191" y="2166173"/>
            <a:chExt cx="5307435" cy="1863493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56B6C045-4BE5-421B-A73F-3CBAFF0CC4BA}"/>
                </a:ext>
              </a:extLst>
            </p:cNvPr>
            <p:cNvSpPr/>
            <p:nvPr/>
          </p:nvSpPr>
          <p:spPr>
            <a:xfrm>
              <a:off x="1057013" y="2166173"/>
              <a:ext cx="4714613" cy="1776653"/>
            </a:xfrm>
            <a:custGeom>
              <a:avLst/>
              <a:gdLst>
                <a:gd name="connsiteX0" fmla="*/ 0 w 4714613"/>
                <a:gd name="connsiteY0" fmla="*/ 1776653 h 1776653"/>
                <a:gd name="connsiteX1" fmla="*/ 981512 w 4714613"/>
                <a:gd name="connsiteY1" fmla="*/ 920976 h 1776653"/>
                <a:gd name="connsiteX2" fmla="*/ 2147581 w 4714613"/>
                <a:gd name="connsiteY2" fmla="*/ 1181034 h 1776653"/>
                <a:gd name="connsiteX3" fmla="*/ 3322040 w 4714613"/>
                <a:gd name="connsiteY3" fmla="*/ 904198 h 1776653"/>
                <a:gd name="connsiteX4" fmla="*/ 4009937 w 4714613"/>
                <a:gd name="connsiteY4" fmla="*/ 31743 h 1776653"/>
                <a:gd name="connsiteX5" fmla="*/ 4714613 w 4714613"/>
                <a:gd name="connsiteY5" fmla="*/ 275023 h 17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4613" h="1776653">
                  <a:moveTo>
                    <a:pt x="0" y="1776653"/>
                  </a:moveTo>
                  <a:cubicBezTo>
                    <a:pt x="311791" y="1398449"/>
                    <a:pt x="623582" y="1020246"/>
                    <a:pt x="981512" y="920976"/>
                  </a:cubicBezTo>
                  <a:cubicBezTo>
                    <a:pt x="1339442" y="821706"/>
                    <a:pt x="1757493" y="1183830"/>
                    <a:pt x="2147581" y="1181034"/>
                  </a:cubicBezTo>
                  <a:cubicBezTo>
                    <a:pt x="2537669" y="1178238"/>
                    <a:pt x="3011647" y="1095746"/>
                    <a:pt x="3322040" y="904198"/>
                  </a:cubicBezTo>
                  <a:cubicBezTo>
                    <a:pt x="3632433" y="712650"/>
                    <a:pt x="3777842" y="136605"/>
                    <a:pt x="4009937" y="31743"/>
                  </a:cubicBezTo>
                  <a:cubicBezTo>
                    <a:pt x="4242033" y="-73120"/>
                    <a:pt x="4478323" y="100951"/>
                    <a:pt x="4714613" y="2750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E256EB3-BE35-4F40-8CD9-1BD84A2AD9FD}"/>
                </a:ext>
              </a:extLst>
            </p:cNvPr>
            <p:cNvGrpSpPr/>
            <p:nvPr/>
          </p:nvGrpSpPr>
          <p:grpSpPr>
            <a:xfrm>
              <a:off x="977316" y="3851224"/>
              <a:ext cx="178442" cy="178442"/>
              <a:chOff x="3389152" y="4177717"/>
              <a:chExt cx="360000" cy="360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2F17D510-E54F-4E4F-88E5-C5CC3131179A}"/>
                  </a:ext>
                </a:extLst>
              </p:cNvPr>
              <p:cNvCxnSpPr/>
              <p:nvPr/>
            </p:nvCxnSpPr>
            <p:spPr>
              <a:xfrm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994A369F-5BBF-46C4-848A-49F279AF04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CD38341-2C97-4CE9-9C9F-DFB4BE016056}"/>
                </a:ext>
              </a:extLst>
            </p:cNvPr>
            <p:cNvGrpSpPr/>
            <p:nvPr/>
          </p:nvGrpSpPr>
          <p:grpSpPr>
            <a:xfrm>
              <a:off x="3235877" y="3250558"/>
              <a:ext cx="178442" cy="178442"/>
              <a:chOff x="3389152" y="4177717"/>
              <a:chExt cx="360000" cy="360000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4F256520-5092-49FC-9DA6-64662C11A7FC}"/>
                  </a:ext>
                </a:extLst>
              </p:cNvPr>
              <p:cNvCxnSpPr/>
              <p:nvPr/>
            </p:nvCxnSpPr>
            <p:spPr>
              <a:xfrm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F22CB9BD-28D8-46AD-8D10-FAE8B98F13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D432F913-3893-4810-B868-564012FD22A6}"/>
                </a:ext>
              </a:extLst>
            </p:cNvPr>
            <p:cNvGrpSpPr/>
            <p:nvPr/>
          </p:nvGrpSpPr>
          <p:grpSpPr>
            <a:xfrm>
              <a:off x="4597107" y="2626228"/>
              <a:ext cx="178442" cy="178442"/>
              <a:chOff x="3389152" y="4177717"/>
              <a:chExt cx="360000" cy="36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3F17FE3-32D6-45C1-A917-27A71B8C8CF5}"/>
                  </a:ext>
                </a:extLst>
              </p:cNvPr>
              <p:cNvCxnSpPr/>
              <p:nvPr/>
            </p:nvCxnSpPr>
            <p:spPr>
              <a:xfrm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DEE7A46C-71A9-4A8A-8524-BEE019E882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53C4135-890C-477E-B42D-B0E3DA2F9688}"/>
                </a:ext>
              </a:extLst>
            </p:cNvPr>
            <p:cNvGrpSpPr/>
            <p:nvPr/>
          </p:nvGrpSpPr>
          <p:grpSpPr>
            <a:xfrm>
              <a:off x="765757" y="2639367"/>
              <a:ext cx="502816" cy="369332"/>
              <a:chOff x="1699177" y="4146992"/>
              <a:chExt cx="502816" cy="369332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B4D4BA30-B0DD-4B8D-8A7D-460EABB6C49C}"/>
                  </a:ext>
                </a:extLst>
              </p:cNvPr>
              <p:cNvGrpSpPr/>
              <p:nvPr/>
            </p:nvGrpSpPr>
            <p:grpSpPr>
              <a:xfrm>
                <a:off x="1699177" y="4331658"/>
                <a:ext cx="178442" cy="178442"/>
                <a:chOff x="3389152" y="4177717"/>
                <a:chExt cx="360000" cy="360000"/>
              </a:xfrm>
            </p:grpSpPr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23AFBF96-D1D2-4F8C-B9B2-D18186EB9F48}"/>
                    </a:ext>
                  </a:extLst>
                </p:cNvPr>
                <p:cNvCxnSpPr/>
                <p:nvPr/>
              </p:nvCxnSpPr>
              <p:spPr>
                <a:xfrm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3C20C4C0-9DB2-4C72-9552-56893DA9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DDA77D40-3FFD-48E8-903B-7383D3C9A6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294" y="4146992"/>
                    <a:ext cx="3986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DDA77D40-3FFD-48E8-903B-7383D3C9A6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294" y="4146992"/>
                    <a:ext cx="3986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8F48FC92-807C-44C8-B876-972ED1A7FEF7}"/>
                    </a:ext>
                  </a:extLst>
                </p:cNvPr>
                <p:cNvSpPr txBox="1"/>
                <p:nvPr/>
              </p:nvSpPr>
              <p:spPr>
                <a:xfrm>
                  <a:off x="464191" y="3481892"/>
                  <a:ext cx="828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8F48FC92-807C-44C8-B876-972ED1A7F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91" y="3481892"/>
                  <a:ext cx="8280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731474E-7EB2-4BBC-8D0A-E3CDD3E95C2E}"/>
                    </a:ext>
                  </a:extLst>
                </p:cNvPr>
                <p:cNvSpPr txBox="1"/>
                <p:nvPr/>
              </p:nvSpPr>
              <p:spPr>
                <a:xfrm>
                  <a:off x="2821853" y="2871476"/>
                  <a:ext cx="821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1731474E-7EB2-4BBC-8D0A-E3CDD3E95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853" y="2871476"/>
                  <a:ext cx="8219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9FAEBCFE-7A47-4948-8BFA-2413D7ED8144}"/>
                    </a:ext>
                  </a:extLst>
                </p:cNvPr>
                <p:cNvSpPr txBox="1"/>
                <p:nvPr/>
              </p:nvSpPr>
              <p:spPr>
                <a:xfrm>
                  <a:off x="3969525" y="2256896"/>
                  <a:ext cx="827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9FAEBCFE-7A47-4948-8BFA-2413D7ED8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525" y="2256896"/>
                  <a:ext cx="8272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C25C4792-4524-41E4-87F8-219ACED0DB72}"/>
              </a:ext>
            </a:extLst>
          </p:cNvPr>
          <p:cNvSpPr txBox="1"/>
          <p:nvPr/>
        </p:nvSpPr>
        <p:spPr>
          <a:xfrm>
            <a:off x="1348537" y="2072290"/>
            <a:ext cx="21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Solide indéformable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270E1DB-5691-4EF4-A6C5-FD1000447E22}"/>
              </a:ext>
            </a:extLst>
          </p:cNvPr>
          <p:cNvSpPr txBox="1"/>
          <p:nvPr/>
        </p:nvSpPr>
        <p:spPr>
          <a:xfrm>
            <a:off x="1340114" y="4192920"/>
            <a:ext cx="198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Solide déformable</a:t>
            </a:r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7DD6EBEA-BB1B-41DC-AEF9-39989B994956}"/>
              </a:ext>
            </a:extLst>
          </p:cNvPr>
          <p:cNvSpPr/>
          <p:nvPr/>
        </p:nvSpPr>
        <p:spPr>
          <a:xfrm>
            <a:off x="596740" y="5559103"/>
            <a:ext cx="880059" cy="621442"/>
          </a:xfrm>
          <a:custGeom>
            <a:avLst/>
            <a:gdLst>
              <a:gd name="connsiteX0" fmla="*/ 388137 w 1246017"/>
              <a:gd name="connsiteY0" fmla="*/ 21279 h 877976"/>
              <a:gd name="connsiteX1" fmla="*/ 7137 w 1246017"/>
              <a:gd name="connsiteY1" fmla="*/ 249879 h 877976"/>
              <a:gd name="connsiteX2" fmla="*/ 169062 w 1246017"/>
              <a:gd name="connsiteY2" fmla="*/ 668979 h 877976"/>
              <a:gd name="connsiteX3" fmla="*/ 531012 w 1246017"/>
              <a:gd name="connsiteY3" fmla="*/ 859479 h 877976"/>
              <a:gd name="connsiteX4" fmla="*/ 997737 w 1246017"/>
              <a:gd name="connsiteY4" fmla="*/ 840429 h 877976"/>
              <a:gd name="connsiteX5" fmla="*/ 1245387 w 1246017"/>
              <a:gd name="connsiteY5" fmla="*/ 592779 h 877976"/>
              <a:gd name="connsiteX6" fmla="*/ 1054887 w 1246017"/>
              <a:gd name="connsiteY6" fmla="*/ 240354 h 877976"/>
              <a:gd name="connsiteX7" fmla="*/ 645312 w 1246017"/>
              <a:gd name="connsiteY7" fmla="*/ 364179 h 877976"/>
              <a:gd name="connsiteX8" fmla="*/ 483387 w 1246017"/>
              <a:gd name="connsiteY8" fmla="*/ 49854 h 877976"/>
              <a:gd name="connsiteX9" fmla="*/ 388137 w 1246017"/>
              <a:gd name="connsiteY9" fmla="*/ 21279 h 87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6017" h="877976">
                <a:moveTo>
                  <a:pt x="388137" y="21279"/>
                </a:moveTo>
                <a:cubicBezTo>
                  <a:pt x="308762" y="54616"/>
                  <a:pt x="43650" y="141929"/>
                  <a:pt x="7137" y="249879"/>
                </a:cubicBezTo>
                <a:cubicBezTo>
                  <a:pt x="-29376" y="357829"/>
                  <a:pt x="81750" y="567379"/>
                  <a:pt x="169062" y="668979"/>
                </a:cubicBezTo>
                <a:cubicBezTo>
                  <a:pt x="256374" y="770579"/>
                  <a:pt x="392900" y="830904"/>
                  <a:pt x="531012" y="859479"/>
                </a:cubicBezTo>
                <a:cubicBezTo>
                  <a:pt x="669125" y="888054"/>
                  <a:pt x="878675" y="884879"/>
                  <a:pt x="997737" y="840429"/>
                </a:cubicBezTo>
                <a:cubicBezTo>
                  <a:pt x="1116799" y="795979"/>
                  <a:pt x="1235862" y="692791"/>
                  <a:pt x="1245387" y="592779"/>
                </a:cubicBezTo>
                <a:cubicBezTo>
                  <a:pt x="1254912" y="492767"/>
                  <a:pt x="1154899" y="278454"/>
                  <a:pt x="1054887" y="240354"/>
                </a:cubicBezTo>
                <a:cubicBezTo>
                  <a:pt x="954875" y="202254"/>
                  <a:pt x="740562" y="395929"/>
                  <a:pt x="645312" y="364179"/>
                </a:cubicBezTo>
                <a:cubicBezTo>
                  <a:pt x="550062" y="332429"/>
                  <a:pt x="531012" y="108592"/>
                  <a:pt x="483387" y="49854"/>
                </a:cubicBezTo>
                <a:cubicBezTo>
                  <a:pt x="435762" y="-8884"/>
                  <a:pt x="467512" y="-12058"/>
                  <a:pt x="388137" y="2127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67860203-A7D7-4729-B07C-18F2C853316C}"/>
              </a:ext>
            </a:extLst>
          </p:cNvPr>
          <p:cNvSpPr/>
          <p:nvPr/>
        </p:nvSpPr>
        <p:spPr>
          <a:xfrm>
            <a:off x="2881418" y="4995074"/>
            <a:ext cx="914851" cy="664936"/>
          </a:xfrm>
          <a:custGeom>
            <a:avLst/>
            <a:gdLst>
              <a:gd name="connsiteX0" fmla="*/ 388137 w 1246017"/>
              <a:gd name="connsiteY0" fmla="*/ 21279 h 877976"/>
              <a:gd name="connsiteX1" fmla="*/ 7137 w 1246017"/>
              <a:gd name="connsiteY1" fmla="*/ 249879 h 877976"/>
              <a:gd name="connsiteX2" fmla="*/ 169062 w 1246017"/>
              <a:gd name="connsiteY2" fmla="*/ 668979 h 877976"/>
              <a:gd name="connsiteX3" fmla="*/ 531012 w 1246017"/>
              <a:gd name="connsiteY3" fmla="*/ 859479 h 877976"/>
              <a:gd name="connsiteX4" fmla="*/ 997737 w 1246017"/>
              <a:gd name="connsiteY4" fmla="*/ 840429 h 877976"/>
              <a:gd name="connsiteX5" fmla="*/ 1245387 w 1246017"/>
              <a:gd name="connsiteY5" fmla="*/ 592779 h 877976"/>
              <a:gd name="connsiteX6" fmla="*/ 1054887 w 1246017"/>
              <a:gd name="connsiteY6" fmla="*/ 240354 h 877976"/>
              <a:gd name="connsiteX7" fmla="*/ 645312 w 1246017"/>
              <a:gd name="connsiteY7" fmla="*/ 364179 h 877976"/>
              <a:gd name="connsiteX8" fmla="*/ 483387 w 1246017"/>
              <a:gd name="connsiteY8" fmla="*/ 49854 h 877976"/>
              <a:gd name="connsiteX9" fmla="*/ 388137 w 1246017"/>
              <a:gd name="connsiteY9" fmla="*/ 21279 h 877976"/>
              <a:gd name="connsiteX0" fmla="*/ 387646 w 1245526"/>
              <a:gd name="connsiteY0" fmla="*/ 21279 h 972456"/>
              <a:gd name="connsiteX1" fmla="*/ 6646 w 1245526"/>
              <a:gd name="connsiteY1" fmla="*/ 249879 h 972456"/>
              <a:gd name="connsiteX2" fmla="*/ 168571 w 1245526"/>
              <a:gd name="connsiteY2" fmla="*/ 668979 h 972456"/>
              <a:gd name="connsiteX3" fmla="*/ 463093 w 1245526"/>
              <a:gd name="connsiteY3" fmla="*/ 967135 h 972456"/>
              <a:gd name="connsiteX4" fmla="*/ 997246 w 1245526"/>
              <a:gd name="connsiteY4" fmla="*/ 840429 h 972456"/>
              <a:gd name="connsiteX5" fmla="*/ 1244896 w 1245526"/>
              <a:gd name="connsiteY5" fmla="*/ 592779 h 972456"/>
              <a:gd name="connsiteX6" fmla="*/ 1054396 w 1245526"/>
              <a:gd name="connsiteY6" fmla="*/ 240354 h 972456"/>
              <a:gd name="connsiteX7" fmla="*/ 644821 w 1245526"/>
              <a:gd name="connsiteY7" fmla="*/ 364179 h 972456"/>
              <a:gd name="connsiteX8" fmla="*/ 482896 w 1245526"/>
              <a:gd name="connsiteY8" fmla="*/ 49854 h 972456"/>
              <a:gd name="connsiteX9" fmla="*/ 387646 w 1245526"/>
              <a:gd name="connsiteY9" fmla="*/ 21279 h 972456"/>
              <a:gd name="connsiteX0" fmla="*/ 387646 w 1257140"/>
              <a:gd name="connsiteY0" fmla="*/ 21279 h 968322"/>
              <a:gd name="connsiteX1" fmla="*/ 6646 w 1257140"/>
              <a:gd name="connsiteY1" fmla="*/ 249879 h 968322"/>
              <a:gd name="connsiteX2" fmla="*/ 168571 w 1257140"/>
              <a:gd name="connsiteY2" fmla="*/ 668979 h 968322"/>
              <a:gd name="connsiteX3" fmla="*/ 463093 w 1257140"/>
              <a:gd name="connsiteY3" fmla="*/ 967135 h 968322"/>
              <a:gd name="connsiteX4" fmla="*/ 720785 w 1257140"/>
              <a:gd name="connsiteY4" fmla="*/ 766417 h 968322"/>
              <a:gd name="connsiteX5" fmla="*/ 1244896 w 1257140"/>
              <a:gd name="connsiteY5" fmla="*/ 592779 h 968322"/>
              <a:gd name="connsiteX6" fmla="*/ 1054396 w 1257140"/>
              <a:gd name="connsiteY6" fmla="*/ 240354 h 968322"/>
              <a:gd name="connsiteX7" fmla="*/ 644821 w 1257140"/>
              <a:gd name="connsiteY7" fmla="*/ 364179 h 968322"/>
              <a:gd name="connsiteX8" fmla="*/ 482896 w 1257140"/>
              <a:gd name="connsiteY8" fmla="*/ 49854 h 968322"/>
              <a:gd name="connsiteX9" fmla="*/ 387646 w 1257140"/>
              <a:gd name="connsiteY9" fmla="*/ 21279 h 968322"/>
              <a:gd name="connsiteX0" fmla="*/ 387646 w 1257075"/>
              <a:gd name="connsiteY0" fmla="*/ 10617 h 957660"/>
              <a:gd name="connsiteX1" fmla="*/ 6646 w 1257075"/>
              <a:gd name="connsiteY1" fmla="*/ 239217 h 957660"/>
              <a:gd name="connsiteX2" fmla="*/ 168571 w 1257075"/>
              <a:gd name="connsiteY2" fmla="*/ 658317 h 957660"/>
              <a:gd name="connsiteX3" fmla="*/ 463093 w 1257075"/>
              <a:gd name="connsiteY3" fmla="*/ 956473 h 957660"/>
              <a:gd name="connsiteX4" fmla="*/ 720785 w 1257075"/>
              <a:gd name="connsiteY4" fmla="*/ 755755 h 957660"/>
              <a:gd name="connsiteX5" fmla="*/ 1244896 w 1257075"/>
              <a:gd name="connsiteY5" fmla="*/ 582117 h 957660"/>
              <a:gd name="connsiteX6" fmla="*/ 1054396 w 1257075"/>
              <a:gd name="connsiteY6" fmla="*/ 229692 h 957660"/>
              <a:gd name="connsiteX7" fmla="*/ 651564 w 1257075"/>
              <a:gd name="connsiteY7" fmla="*/ 50736 h 957660"/>
              <a:gd name="connsiteX8" fmla="*/ 482896 w 1257075"/>
              <a:gd name="connsiteY8" fmla="*/ 39192 h 957660"/>
              <a:gd name="connsiteX9" fmla="*/ 387646 w 1257075"/>
              <a:gd name="connsiteY9" fmla="*/ 10617 h 957660"/>
              <a:gd name="connsiteX0" fmla="*/ 261357 w 1252159"/>
              <a:gd name="connsiteY0" fmla="*/ 233291 h 938108"/>
              <a:gd name="connsiteX1" fmla="*/ 1730 w 1252159"/>
              <a:gd name="connsiteY1" fmla="*/ 219665 h 938108"/>
              <a:gd name="connsiteX2" fmla="*/ 163655 w 1252159"/>
              <a:gd name="connsiteY2" fmla="*/ 638765 h 938108"/>
              <a:gd name="connsiteX3" fmla="*/ 458177 w 1252159"/>
              <a:gd name="connsiteY3" fmla="*/ 936921 h 938108"/>
              <a:gd name="connsiteX4" fmla="*/ 715869 w 1252159"/>
              <a:gd name="connsiteY4" fmla="*/ 736203 h 938108"/>
              <a:gd name="connsiteX5" fmla="*/ 1239980 w 1252159"/>
              <a:gd name="connsiteY5" fmla="*/ 562565 h 938108"/>
              <a:gd name="connsiteX6" fmla="*/ 1049480 w 1252159"/>
              <a:gd name="connsiteY6" fmla="*/ 210140 h 938108"/>
              <a:gd name="connsiteX7" fmla="*/ 646648 w 1252159"/>
              <a:gd name="connsiteY7" fmla="*/ 31184 h 938108"/>
              <a:gd name="connsiteX8" fmla="*/ 477980 w 1252159"/>
              <a:gd name="connsiteY8" fmla="*/ 19640 h 938108"/>
              <a:gd name="connsiteX9" fmla="*/ 261357 w 1252159"/>
              <a:gd name="connsiteY9" fmla="*/ 233291 h 938108"/>
              <a:gd name="connsiteX0" fmla="*/ 319115 w 1309917"/>
              <a:gd name="connsiteY0" fmla="*/ 233291 h 942993"/>
              <a:gd name="connsiteX1" fmla="*/ 59488 w 1309917"/>
              <a:gd name="connsiteY1" fmla="*/ 219665 h 942993"/>
              <a:gd name="connsiteX2" fmla="*/ 39355 w 1309917"/>
              <a:gd name="connsiteY2" fmla="*/ 827162 h 942993"/>
              <a:gd name="connsiteX3" fmla="*/ 515935 w 1309917"/>
              <a:gd name="connsiteY3" fmla="*/ 936921 h 942993"/>
              <a:gd name="connsiteX4" fmla="*/ 773627 w 1309917"/>
              <a:gd name="connsiteY4" fmla="*/ 736203 h 942993"/>
              <a:gd name="connsiteX5" fmla="*/ 1297738 w 1309917"/>
              <a:gd name="connsiteY5" fmla="*/ 562565 h 942993"/>
              <a:gd name="connsiteX6" fmla="*/ 1107238 w 1309917"/>
              <a:gd name="connsiteY6" fmla="*/ 210140 h 942993"/>
              <a:gd name="connsiteX7" fmla="*/ 704406 w 1309917"/>
              <a:gd name="connsiteY7" fmla="*/ 31184 h 942993"/>
              <a:gd name="connsiteX8" fmla="*/ 535738 w 1309917"/>
              <a:gd name="connsiteY8" fmla="*/ 19640 h 942993"/>
              <a:gd name="connsiteX9" fmla="*/ 319115 w 1309917"/>
              <a:gd name="connsiteY9" fmla="*/ 233291 h 942993"/>
              <a:gd name="connsiteX0" fmla="*/ 316583 w 1307385"/>
              <a:gd name="connsiteY0" fmla="*/ 233291 h 939424"/>
              <a:gd name="connsiteX1" fmla="*/ 63699 w 1307385"/>
              <a:gd name="connsiteY1" fmla="*/ 522448 h 939424"/>
              <a:gd name="connsiteX2" fmla="*/ 36823 w 1307385"/>
              <a:gd name="connsiteY2" fmla="*/ 827162 h 939424"/>
              <a:gd name="connsiteX3" fmla="*/ 513403 w 1307385"/>
              <a:gd name="connsiteY3" fmla="*/ 936921 h 939424"/>
              <a:gd name="connsiteX4" fmla="*/ 771095 w 1307385"/>
              <a:gd name="connsiteY4" fmla="*/ 736203 h 939424"/>
              <a:gd name="connsiteX5" fmla="*/ 1295206 w 1307385"/>
              <a:gd name="connsiteY5" fmla="*/ 562565 h 939424"/>
              <a:gd name="connsiteX6" fmla="*/ 1104706 w 1307385"/>
              <a:gd name="connsiteY6" fmla="*/ 210140 h 939424"/>
              <a:gd name="connsiteX7" fmla="*/ 701874 w 1307385"/>
              <a:gd name="connsiteY7" fmla="*/ 31184 h 939424"/>
              <a:gd name="connsiteX8" fmla="*/ 533206 w 1307385"/>
              <a:gd name="connsiteY8" fmla="*/ 19640 h 939424"/>
              <a:gd name="connsiteX9" fmla="*/ 316583 w 1307385"/>
              <a:gd name="connsiteY9" fmla="*/ 233291 h 939424"/>
              <a:gd name="connsiteX0" fmla="*/ 316583 w 1295277"/>
              <a:gd name="connsiteY0" fmla="*/ 233291 h 939424"/>
              <a:gd name="connsiteX1" fmla="*/ 63699 w 1295277"/>
              <a:gd name="connsiteY1" fmla="*/ 522448 h 939424"/>
              <a:gd name="connsiteX2" fmla="*/ 36823 w 1295277"/>
              <a:gd name="connsiteY2" fmla="*/ 827162 h 939424"/>
              <a:gd name="connsiteX3" fmla="*/ 513403 w 1295277"/>
              <a:gd name="connsiteY3" fmla="*/ 936921 h 939424"/>
              <a:gd name="connsiteX4" fmla="*/ 771095 w 1295277"/>
              <a:gd name="connsiteY4" fmla="*/ 736203 h 939424"/>
              <a:gd name="connsiteX5" fmla="*/ 1295206 w 1295277"/>
              <a:gd name="connsiteY5" fmla="*/ 562565 h 939424"/>
              <a:gd name="connsiteX6" fmla="*/ 808018 w 1295277"/>
              <a:gd name="connsiteY6" fmla="*/ 311068 h 939424"/>
              <a:gd name="connsiteX7" fmla="*/ 701874 w 1295277"/>
              <a:gd name="connsiteY7" fmla="*/ 31184 h 939424"/>
              <a:gd name="connsiteX8" fmla="*/ 533206 w 1295277"/>
              <a:gd name="connsiteY8" fmla="*/ 19640 h 939424"/>
              <a:gd name="connsiteX9" fmla="*/ 316583 w 1295277"/>
              <a:gd name="connsiteY9" fmla="*/ 233291 h 93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5277" h="939424">
                <a:moveTo>
                  <a:pt x="316583" y="233291"/>
                </a:moveTo>
                <a:cubicBezTo>
                  <a:pt x="238332" y="317092"/>
                  <a:pt x="110326" y="423470"/>
                  <a:pt x="63699" y="522448"/>
                </a:cubicBezTo>
                <a:cubicBezTo>
                  <a:pt x="17072" y="621426"/>
                  <a:pt x="-38128" y="758083"/>
                  <a:pt x="36823" y="827162"/>
                </a:cubicBezTo>
                <a:cubicBezTo>
                  <a:pt x="111774" y="896241"/>
                  <a:pt x="391024" y="952081"/>
                  <a:pt x="513403" y="936921"/>
                </a:cubicBezTo>
                <a:cubicBezTo>
                  <a:pt x="635782" y="921761"/>
                  <a:pt x="640795" y="798596"/>
                  <a:pt x="771095" y="736203"/>
                </a:cubicBezTo>
                <a:cubicBezTo>
                  <a:pt x="901395" y="673810"/>
                  <a:pt x="1289052" y="633421"/>
                  <a:pt x="1295206" y="562565"/>
                </a:cubicBezTo>
                <a:cubicBezTo>
                  <a:pt x="1301360" y="491709"/>
                  <a:pt x="906907" y="399631"/>
                  <a:pt x="808018" y="311068"/>
                </a:cubicBezTo>
                <a:cubicBezTo>
                  <a:pt x="709129" y="222505"/>
                  <a:pt x="797124" y="62934"/>
                  <a:pt x="701874" y="31184"/>
                </a:cubicBezTo>
                <a:cubicBezTo>
                  <a:pt x="606624" y="-566"/>
                  <a:pt x="597421" y="-14044"/>
                  <a:pt x="533206" y="19640"/>
                </a:cubicBezTo>
                <a:cubicBezTo>
                  <a:pt x="468991" y="53324"/>
                  <a:pt x="394834" y="149490"/>
                  <a:pt x="316583" y="2332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13E54DDD-4FEB-4393-B1BA-FCC2EABFED94}"/>
              </a:ext>
            </a:extLst>
          </p:cNvPr>
          <p:cNvGrpSpPr/>
          <p:nvPr/>
        </p:nvGrpSpPr>
        <p:grpSpPr>
          <a:xfrm>
            <a:off x="3132500" y="5236300"/>
            <a:ext cx="178442" cy="178442"/>
            <a:chOff x="3389152" y="4177717"/>
            <a:chExt cx="360000" cy="360000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E10B1263-D872-4126-A0D1-EE192E60D64E}"/>
                </a:ext>
              </a:extLst>
            </p:cNvPr>
            <p:cNvCxnSpPr/>
            <p:nvPr/>
          </p:nvCxnSpPr>
          <p:spPr>
            <a:xfrm>
              <a:off x="3389152" y="4177717"/>
              <a:ext cx="360000" cy="3600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0C76D26B-70FA-4263-86D3-32C980BC74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9152" y="4177717"/>
              <a:ext cx="360000" cy="3600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C9761B88-8038-408D-97E0-3849622F1C23}"/>
              </a:ext>
            </a:extLst>
          </p:cNvPr>
          <p:cNvGrpSpPr/>
          <p:nvPr/>
        </p:nvGrpSpPr>
        <p:grpSpPr>
          <a:xfrm>
            <a:off x="4493730" y="4611970"/>
            <a:ext cx="178442" cy="178442"/>
            <a:chOff x="3389152" y="4177717"/>
            <a:chExt cx="360000" cy="360000"/>
          </a:xfrm>
        </p:grpSpPr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8202E9E-A66B-4E3A-B96A-371357665BB3}"/>
                </a:ext>
              </a:extLst>
            </p:cNvPr>
            <p:cNvCxnSpPr/>
            <p:nvPr/>
          </p:nvCxnSpPr>
          <p:spPr>
            <a:xfrm>
              <a:off x="3389152" y="4177717"/>
              <a:ext cx="360000" cy="3600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D60ECEF-7990-4DD9-BAF2-2954410CEC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9152" y="4177717"/>
              <a:ext cx="360000" cy="3600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E41237DD-0034-4C61-A837-69BFC87096D1}"/>
              </a:ext>
            </a:extLst>
          </p:cNvPr>
          <p:cNvGrpSpPr/>
          <p:nvPr/>
        </p:nvGrpSpPr>
        <p:grpSpPr>
          <a:xfrm>
            <a:off x="269233" y="4167295"/>
            <a:ext cx="5397618" cy="1863493"/>
            <a:chOff x="374008" y="2166173"/>
            <a:chExt cx="5397618" cy="1863493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E4EA86E-530F-42FC-9A99-AD30B41C6AF2}"/>
                </a:ext>
              </a:extLst>
            </p:cNvPr>
            <p:cNvSpPr/>
            <p:nvPr/>
          </p:nvSpPr>
          <p:spPr>
            <a:xfrm>
              <a:off x="1057013" y="2166173"/>
              <a:ext cx="4714613" cy="1776653"/>
            </a:xfrm>
            <a:custGeom>
              <a:avLst/>
              <a:gdLst>
                <a:gd name="connsiteX0" fmla="*/ 0 w 4714613"/>
                <a:gd name="connsiteY0" fmla="*/ 1776653 h 1776653"/>
                <a:gd name="connsiteX1" fmla="*/ 981512 w 4714613"/>
                <a:gd name="connsiteY1" fmla="*/ 920976 h 1776653"/>
                <a:gd name="connsiteX2" fmla="*/ 2147581 w 4714613"/>
                <a:gd name="connsiteY2" fmla="*/ 1181034 h 1776653"/>
                <a:gd name="connsiteX3" fmla="*/ 3322040 w 4714613"/>
                <a:gd name="connsiteY3" fmla="*/ 904198 h 1776653"/>
                <a:gd name="connsiteX4" fmla="*/ 4009937 w 4714613"/>
                <a:gd name="connsiteY4" fmla="*/ 31743 h 1776653"/>
                <a:gd name="connsiteX5" fmla="*/ 4714613 w 4714613"/>
                <a:gd name="connsiteY5" fmla="*/ 275023 h 17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4613" h="1776653">
                  <a:moveTo>
                    <a:pt x="0" y="1776653"/>
                  </a:moveTo>
                  <a:cubicBezTo>
                    <a:pt x="311791" y="1398449"/>
                    <a:pt x="623582" y="1020246"/>
                    <a:pt x="981512" y="920976"/>
                  </a:cubicBezTo>
                  <a:cubicBezTo>
                    <a:pt x="1339442" y="821706"/>
                    <a:pt x="1757493" y="1183830"/>
                    <a:pt x="2147581" y="1181034"/>
                  </a:cubicBezTo>
                  <a:cubicBezTo>
                    <a:pt x="2537669" y="1178238"/>
                    <a:pt x="3011647" y="1095746"/>
                    <a:pt x="3322040" y="904198"/>
                  </a:cubicBezTo>
                  <a:cubicBezTo>
                    <a:pt x="3632433" y="712650"/>
                    <a:pt x="3777842" y="136605"/>
                    <a:pt x="4009937" y="31743"/>
                  </a:cubicBezTo>
                  <a:cubicBezTo>
                    <a:pt x="4242033" y="-73120"/>
                    <a:pt x="4478323" y="100951"/>
                    <a:pt x="4714613" y="2750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04DA6E36-F29C-4456-B008-52376265B6AC}"/>
                </a:ext>
              </a:extLst>
            </p:cNvPr>
            <p:cNvGrpSpPr/>
            <p:nvPr/>
          </p:nvGrpSpPr>
          <p:grpSpPr>
            <a:xfrm>
              <a:off x="977316" y="3851224"/>
              <a:ext cx="178442" cy="178442"/>
              <a:chOff x="3389152" y="4177717"/>
              <a:chExt cx="360000" cy="36000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C1CAE7D6-8BAA-4C84-B8A8-9FDDF1801BA8}"/>
                  </a:ext>
                </a:extLst>
              </p:cNvPr>
              <p:cNvCxnSpPr/>
              <p:nvPr/>
            </p:nvCxnSpPr>
            <p:spPr>
              <a:xfrm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C77947E3-2C64-468A-9518-208E358A46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EC6C2982-4B9E-4358-A307-0B454823214A}"/>
                </a:ext>
              </a:extLst>
            </p:cNvPr>
            <p:cNvGrpSpPr/>
            <p:nvPr/>
          </p:nvGrpSpPr>
          <p:grpSpPr>
            <a:xfrm>
              <a:off x="3235877" y="3250558"/>
              <a:ext cx="178442" cy="178442"/>
              <a:chOff x="3389152" y="4177717"/>
              <a:chExt cx="360000" cy="360000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5099C59E-BBCB-410E-A025-2F01ED54FF60}"/>
                  </a:ext>
                </a:extLst>
              </p:cNvPr>
              <p:cNvCxnSpPr/>
              <p:nvPr/>
            </p:nvCxnSpPr>
            <p:spPr>
              <a:xfrm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79665070-8325-4C5A-8906-5FA3465D66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78B8DD61-EF44-4A78-AFE0-928C1A66E677}"/>
                </a:ext>
              </a:extLst>
            </p:cNvPr>
            <p:cNvGrpSpPr/>
            <p:nvPr/>
          </p:nvGrpSpPr>
          <p:grpSpPr>
            <a:xfrm>
              <a:off x="4597107" y="2626228"/>
              <a:ext cx="178442" cy="178442"/>
              <a:chOff x="3389152" y="4177717"/>
              <a:chExt cx="360000" cy="360000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8EFDDC35-6F38-40A9-90FD-C4B00C1A10B5}"/>
                  </a:ext>
                </a:extLst>
              </p:cNvPr>
              <p:cNvCxnSpPr/>
              <p:nvPr/>
            </p:nvCxnSpPr>
            <p:spPr>
              <a:xfrm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381E2150-E278-498F-9A4A-3B839D42C4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89152" y="4177717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A97344DE-9305-40A1-8B89-7BA52572288E}"/>
                </a:ext>
              </a:extLst>
            </p:cNvPr>
            <p:cNvGrpSpPr/>
            <p:nvPr/>
          </p:nvGrpSpPr>
          <p:grpSpPr>
            <a:xfrm>
              <a:off x="765757" y="2639367"/>
              <a:ext cx="502816" cy="369332"/>
              <a:chOff x="1699177" y="4146992"/>
              <a:chExt cx="502816" cy="369332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BAD8267F-C318-4332-B0D8-C278D8C6EB6E}"/>
                  </a:ext>
                </a:extLst>
              </p:cNvPr>
              <p:cNvGrpSpPr/>
              <p:nvPr/>
            </p:nvGrpSpPr>
            <p:grpSpPr>
              <a:xfrm>
                <a:off x="1699177" y="4331658"/>
                <a:ext cx="178442" cy="178442"/>
                <a:chOff x="3389152" y="4177717"/>
                <a:chExt cx="360000" cy="360000"/>
              </a:xfrm>
            </p:grpSpPr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E491DA99-1F74-4A67-9065-62A35FDAE991}"/>
                    </a:ext>
                  </a:extLst>
                </p:cNvPr>
                <p:cNvCxnSpPr/>
                <p:nvPr/>
              </p:nvCxnSpPr>
              <p:spPr>
                <a:xfrm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E0075AD4-B61D-4D30-BF9F-1B57A8DEC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ZoneTexte 95">
                    <a:extLst>
                      <a:ext uri="{FF2B5EF4-FFF2-40B4-BE49-F238E27FC236}">
                        <a16:creationId xmlns:a16="http://schemas.microsoft.com/office/drawing/2014/main" id="{F29DBED7-ADA9-4CAE-BAFD-FFE430ADF0D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294" y="4146992"/>
                    <a:ext cx="3986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96" name="ZoneTexte 95">
                    <a:extLst>
                      <a:ext uri="{FF2B5EF4-FFF2-40B4-BE49-F238E27FC236}">
                        <a16:creationId xmlns:a16="http://schemas.microsoft.com/office/drawing/2014/main" id="{F29DBED7-ADA9-4CAE-BAFD-FFE430ADF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294" y="4146992"/>
                    <a:ext cx="39869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ZoneTexte 91">
                  <a:extLst>
                    <a:ext uri="{FF2B5EF4-FFF2-40B4-BE49-F238E27FC236}">
                      <a16:creationId xmlns:a16="http://schemas.microsoft.com/office/drawing/2014/main" id="{E80FDA9B-4258-4EC6-825A-823C79AC930A}"/>
                    </a:ext>
                  </a:extLst>
                </p:cNvPr>
                <p:cNvSpPr txBox="1"/>
                <p:nvPr/>
              </p:nvSpPr>
              <p:spPr>
                <a:xfrm>
                  <a:off x="374008" y="3204139"/>
                  <a:ext cx="828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2" name="ZoneTexte 91">
                  <a:extLst>
                    <a:ext uri="{FF2B5EF4-FFF2-40B4-BE49-F238E27FC236}">
                      <a16:creationId xmlns:a16="http://schemas.microsoft.com/office/drawing/2014/main" id="{E80FDA9B-4258-4EC6-825A-823C79AC9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08" y="3204139"/>
                  <a:ext cx="8280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5C522019-2003-4E73-B5D1-EE959C82922D}"/>
                    </a:ext>
                  </a:extLst>
                </p:cNvPr>
                <p:cNvSpPr txBox="1"/>
                <p:nvPr/>
              </p:nvSpPr>
              <p:spPr>
                <a:xfrm>
                  <a:off x="2621663" y="2710645"/>
                  <a:ext cx="821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5C522019-2003-4E73-B5D1-EE959C829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63" y="2710645"/>
                  <a:ext cx="82195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59ECFD08-1A95-4349-9070-5C41CB5503E6}"/>
                    </a:ext>
                  </a:extLst>
                </p:cNvPr>
                <p:cNvSpPr txBox="1"/>
                <p:nvPr/>
              </p:nvSpPr>
              <p:spPr>
                <a:xfrm>
                  <a:off x="3860159" y="2233826"/>
                  <a:ext cx="827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59ECFD08-1A95-4349-9070-5C41CB550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159" y="2233826"/>
                  <a:ext cx="82727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A7A12EF5-6743-4833-A382-9C39F04D43BB}"/>
                  </a:ext>
                </a:extLst>
              </p:cNvPr>
              <p:cNvSpPr txBox="1"/>
              <p:nvPr/>
            </p:nvSpPr>
            <p:spPr>
              <a:xfrm>
                <a:off x="1056181" y="5754543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A7A12EF5-6743-4833-A382-9C39F04D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81" y="5754543"/>
                <a:ext cx="3638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C64C0878-9DD8-4A85-861D-14D6E2A71B18}"/>
                  </a:ext>
                </a:extLst>
              </p:cNvPr>
              <p:cNvSpPr txBox="1"/>
              <p:nvPr/>
            </p:nvSpPr>
            <p:spPr>
              <a:xfrm>
                <a:off x="2862112" y="5298368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C64C0878-9DD8-4A85-861D-14D6E2A7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12" y="5298368"/>
                <a:ext cx="3638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09E49D90-E753-4202-8041-1CF6BDF0A882}"/>
                  </a:ext>
                </a:extLst>
              </p:cNvPr>
              <p:cNvSpPr txBox="1"/>
              <p:nvPr/>
            </p:nvSpPr>
            <p:spPr>
              <a:xfrm>
                <a:off x="4367678" y="4776077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09E49D90-E753-4202-8041-1CF6BDF0A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78" y="4776077"/>
                <a:ext cx="3638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5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DC20E-165D-4733-9A35-087E2DFAFBDD}"/>
              </a:ext>
            </a:extLst>
          </p:cNvPr>
          <p:cNvSpPr txBox="1"/>
          <p:nvPr/>
        </p:nvSpPr>
        <p:spPr>
          <a:xfrm>
            <a:off x="1097280" y="1254121"/>
            <a:ext cx="3241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Point de vue Eulérien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156" y="1697310"/>
                <a:ext cx="8492461" cy="4355011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rgbClr val="000000"/>
                    </a:solidFill>
                  </a:rPr>
                  <a:t>L’observateur étant immobile, c’est comme si l’on prenait une photo.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rgbClr val="000000"/>
                    </a:solidFill>
                  </a:rPr>
                  <a:t>On peut définir directement le vecteur vitesse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fr-FR" sz="2400" dirty="0">
                    <a:solidFill>
                      <a:srgbClr val="000000"/>
                    </a:solidFill>
                  </a:rPr>
                  <a:t> à chaque instant dans le repère défini.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</a:pPr>
                <a:endParaRPr lang="fr-FR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76E6F54-4DBD-48E2-A5D6-2E42EBF43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156" y="1697310"/>
                <a:ext cx="8492461" cy="4355011"/>
              </a:xfrm>
              <a:blipFill>
                <a:blip r:embed="rId2"/>
                <a:stretch>
                  <a:fillRect l="-2082" t="-1958" r="-2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DC20E-165D-4733-9A35-087E2DFAFBDD}"/>
              </a:ext>
            </a:extLst>
          </p:cNvPr>
          <p:cNvSpPr txBox="1"/>
          <p:nvPr/>
        </p:nvSpPr>
        <p:spPr>
          <a:xfrm>
            <a:off x="1097280" y="1254121"/>
            <a:ext cx="410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Quel point de vue choisir ?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80F8F2-FECB-4E4C-B2F3-FF84D921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0"/>
            <a:ext cx="9940066" cy="435501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2"/>
                </a:solidFill>
              </a:rPr>
              <a:t>Point de vue Lagrangien :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Permet d’appliquer les lois physiques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Parfaitement adapté pour décrire les mouvements des objets non déformables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Il devient rapidement complexe pour les solides déformables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2"/>
                </a:solidFill>
              </a:rPr>
              <a:t>Point de vue Eulérien : 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Plus intuitif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Il nécessite l’utilisation d’outils mathématiques (dérivée particulaire, opérateurs différentiels…) pour passer de la description Lagrangienne où l’on applique les principes généraux de la physique (conservation de la masse, 2</a:t>
            </a:r>
            <a:r>
              <a:rPr lang="fr-FR" baseline="30000" dirty="0">
                <a:solidFill>
                  <a:srgbClr val="000000"/>
                </a:solidFill>
              </a:rPr>
              <a:t>nde</a:t>
            </a:r>
            <a:r>
              <a:rPr lang="fr-FR" dirty="0">
                <a:solidFill>
                  <a:srgbClr val="000000"/>
                </a:solidFill>
              </a:rPr>
              <a:t> loi de Newton, 1</a:t>
            </a:r>
            <a:r>
              <a:rPr lang="fr-FR" baseline="30000" dirty="0">
                <a:solidFill>
                  <a:srgbClr val="000000"/>
                </a:solidFill>
              </a:rPr>
              <a:t>er</a:t>
            </a:r>
            <a:r>
              <a:rPr lang="fr-FR" dirty="0">
                <a:solidFill>
                  <a:srgbClr val="000000"/>
                </a:solidFill>
              </a:rPr>
              <a:t> et 2</a:t>
            </a:r>
            <a:r>
              <a:rPr lang="fr-FR" baseline="30000" dirty="0">
                <a:solidFill>
                  <a:srgbClr val="000000"/>
                </a:solidFill>
              </a:rPr>
              <a:t>nd</a:t>
            </a:r>
            <a:r>
              <a:rPr lang="fr-FR" dirty="0">
                <a:solidFill>
                  <a:srgbClr val="000000"/>
                </a:solidFill>
              </a:rPr>
              <a:t> principe de la thermodynamique)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En général, c’est ce formalisme qui est utilisé pour décrire les déformations des matériaux solides ou fluides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9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894" y="1632167"/>
                <a:ext cx="9940066" cy="2604160"/>
              </a:xfrm>
            </p:spPr>
            <p:txBody>
              <a:bodyPr>
                <a:normAutofit/>
              </a:bodyPr>
              <a:lstStyle/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Quelle que soit l’étude cinématique à réaliser, on a toujours besoin de la </a:t>
                </a:r>
                <a:r>
                  <a:rPr lang="fr-FR" sz="2000" b="1" dirty="0">
                    <a:solidFill>
                      <a:schemeClr val="accent2"/>
                    </a:solidFill>
                  </a:rPr>
                  <a:t>situer dans le temps</a:t>
                </a:r>
                <a:r>
                  <a:rPr lang="fr-FR" sz="2000" dirty="0">
                    <a:solidFill>
                      <a:srgbClr val="000000"/>
                    </a:solidFill>
                  </a:rPr>
                  <a:t>. On appelle instant t le temps écoulé depuis une origine des temps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dirty="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fr-FR" sz="2000" dirty="0">
                            <a:solidFill>
                              <a:srgbClr val="000000"/>
                            </a:solidFill>
                          </a:rPr>
                          <m:t>𝑡</m:t>
                        </m:r>
                      </m:e>
                      <m:sub>
                        <m:r>
                          <a:rPr lang="fr-FR" sz="2000" dirty="0">
                            <a:solidFill>
                              <a:srgbClr val="000000"/>
                            </a:solidFill>
                          </a:rPr>
                          <m:t>0</m:t>
                        </m:r>
                      </m:sub>
                    </m:sSub>
                    <m:r>
                      <a:rPr lang="fr-FR" sz="2000" dirty="0">
                        <a:solidFill>
                          <a:srgbClr val="000000"/>
                        </a:solidFill>
                      </a:rPr>
                      <m:t>=0 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choisie arbitrairement. (Unité de temps SI : seconde)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La grandeur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est appelée </a:t>
                </a:r>
                <a:r>
                  <a:rPr lang="fr-FR" sz="2000" b="1" dirty="0">
                    <a:solidFill>
                      <a:schemeClr val="accent2"/>
                    </a:solidFill>
                  </a:rPr>
                  <a:t>durée</a:t>
                </a:r>
                <a:r>
                  <a:rPr lang="fr-FR" sz="2000" dirty="0">
                    <a:solidFill>
                      <a:srgbClr val="000000"/>
                    </a:solidFill>
                  </a:rPr>
                  <a:t> entre les instants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635508" lvl="1" indent="-342900" algn="just"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980F8F2-FECB-4E4C-B2F3-FF84D921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894" y="1632167"/>
                <a:ext cx="9940066" cy="2604160"/>
              </a:xfrm>
              <a:blipFill>
                <a:blip r:embed="rId2"/>
                <a:stretch>
                  <a:fillRect t="-2576" r="-15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47859628-9CF0-49BA-AD31-56760DDA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27" y="2552489"/>
            <a:ext cx="9144000" cy="9634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529342-64F9-459E-AF6F-8F6D66880022}"/>
                  </a:ext>
                </a:extLst>
              </p:cNvPr>
              <p:cNvSpPr/>
              <p:nvPr/>
            </p:nvSpPr>
            <p:spPr>
              <a:xfrm>
                <a:off x="987014" y="4198228"/>
                <a:ext cx="6742442" cy="165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On appelle ensuite trajectoire du point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d’un solide 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F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fr-FR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fr-FR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 </a:t>
                </a:r>
                <a:r>
                  <a:rPr lang="fr-FR" sz="2000" b="1" dirty="0">
                    <a:solidFill>
                      <a:schemeClr val="accent2"/>
                    </a:solidFill>
                  </a:rPr>
                  <a:t>l’ensemble des positions </a:t>
                </a:r>
                <a:r>
                  <a:rPr lang="fr-FR" sz="2000" dirty="0">
                    <a:solidFill>
                      <a:srgbClr val="000000"/>
                    </a:solidFill>
                  </a:rPr>
                  <a:t>occupées successivement par ce point, au cours du temps, et au cours de son déplacement </a:t>
                </a:r>
                <a:r>
                  <a:rPr lang="fr-FR" sz="2000" b="1" dirty="0">
                    <a:solidFill>
                      <a:schemeClr val="accent2"/>
                    </a:solidFill>
                  </a:rPr>
                  <a:t>par rapport à un référentiel donné</a:t>
                </a:r>
                <a:r>
                  <a:rPr lang="fr-FR" sz="2000" dirty="0">
                    <a:solidFill>
                      <a:srgbClr val="000000"/>
                    </a:solidFill>
                  </a:rPr>
                  <a:t>. La trajectoire est alors représentée par une courbe (</a:t>
                </a:r>
                <a14:m>
                  <m:oMath xmlns:m="http://schemas.openxmlformats.org/officeDocument/2006/math">
                    <m:r>
                      <a:rPr lang="fr-F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529342-64F9-459E-AF6F-8F6D66880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14" y="4198228"/>
                <a:ext cx="6742442" cy="1659365"/>
              </a:xfrm>
              <a:prstGeom prst="rect">
                <a:avLst/>
              </a:prstGeom>
              <a:blipFill>
                <a:blip r:embed="rId4"/>
                <a:stretch>
                  <a:fillRect l="-814" t="-2206" r="-904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AFB99AA0-53C3-49AE-B9EA-2DC5CE6F9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287" y="3622669"/>
            <a:ext cx="3416699" cy="23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DBAFF-0C73-4507-B107-35591D4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Cinématique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9AEC1B-DBB5-4AD4-B19E-C8A0CDD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237A-49C9-422B-BE65-7FB2429F21FB}" type="slidenum">
              <a:rPr lang="fr-FR" smtClean="0"/>
              <a:t>9</a:t>
            </a:fld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80F8F2-FECB-4E4C-B2F3-FF84D921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7341"/>
            <a:ext cx="9940066" cy="2604160"/>
          </a:xfrm>
        </p:spPr>
        <p:txBody>
          <a:bodyPr>
            <a:normAutofit/>
          </a:bodyPr>
          <a:lstStyle/>
          <a:p>
            <a:pPr marL="635508" lvl="1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Nous devons être en mesure, à tout instant t, de </a:t>
            </a:r>
            <a:r>
              <a:rPr lang="fr-FR" sz="2000" b="1" dirty="0">
                <a:solidFill>
                  <a:schemeClr val="accent2"/>
                </a:solidFill>
              </a:rPr>
              <a:t>définir la position </a:t>
            </a:r>
            <a:r>
              <a:rPr lang="fr-FR" sz="2000" dirty="0">
                <a:solidFill>
                  <a:srgbClr val="000000"/>
                </a:solidFill>
              </a:rPr>
              <a:t>de n’importe quel point du solide dans l’espace. Pour ce faire, il est nécessaire d’utiliser le vecteur position.</a:t>
            </a: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8C36CC-938E-4087-B025-DD3F9B6A9D3E}"/>
              </a:ext>
            </a:extLst>
          </p:cNvPr>
          <p:cNvSpPr txBox="1"/>
          <p:nvPr/>
        </p:nvSpPr>
        <p:spPr>
          <a:xfrm>
            <a:off x="1097280" y="1254121"/>
            <a:ext cx="3242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  <a:latin typeface="+mj-lt"/>
              </a:rPr>
              <a:t>Position d’un solide : 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C00B933-17A8-439A-B9EE-1080248B1D30}"/>
              </a:ext>
            </a:extLst>
          </p:cNvPr>
          <p:cNvGrpSpPr/>
          <p:nvPr/>
        </p:nvGrpSpPr>
        <p:grpSpPr>
          <a:xfrm>
            <a:off x="8255471" y="2749431"/>
            <a:ext cx="3331055" cy="2270567"/>
            <a:chOff x="8395430" y="3592593"/>
            <a:chExt cx="3331055" cy="2270567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A48E69C0-1809-454A-A708-DCDD3B03AC9E}"/>
                </a:ext>
              </a:extLst>
            </p:cNvPr>
            <p:cNvGrpSpPr/>
            <p:nvPr/>
          </p:nvGrpSpPr>
          <p:grpSpPr>
            <a:xfrm>
              <a:off x="8395430" y="3592593"/>
              <a:ext cx="3331055" cy="1932505"/>
              <a:chOff x="45166" y="2166173"/>
              <a:chExt cx="5726460" cy="2716888"/>
            </a:xfrm>
          </p:grpSpPr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AEE8A998-C97F-4DC3-B7F2-B05CC36E5C3E}"/>
                  </a:ext>
                </a:extLst>
              </p:cNvPr>
              <p:cNvSpPr/>
              <p:nvPr/>
            </p:nvSpPr>
            <p:spPr>
              <a:xfrm>
                <a:off x="1057013" y="2166173"/>
                <a:ext cx="4714613" cy="1776653"/>
              </a:xfrm>
              <a:custGeom>
                <a:avLst/>
                <a:gdLst>
                  <a:gd name="connsiteX0" fmla="*/ 0 w 4714613"/>
                  <a:gd name="connsiteY0" fmla="*/ 1776653 h 1776653"/>
                  <a:gd name="connsiteX1" fmla="*/ 981512 w 4714613"/>
                  <a:gd name="connsiteY1" fmla="*/ 920976 h 1776653"/>
                  <a:gd name="connsiteX2" fmla="*/ 2147581 w 4714613"/>
                  <a:gd name="connsiteY2" fmla="*/ 1181034 h 1776653"/>
                  <a:gd name="connsiteX3" fmla="*/ 3322040 w 4714613"/>
                  <a:gd name="connsiteY3" fmla="*/ 904198 h 1776653"/>
                  <a:gd name="connsiteX4" fmla="*/ 4009937 w 4714613"/>
                  <a:gd name="connsiteY4" fmla="*/ 31743 h 1776653"/>
                  <a:gd name="connsiteX5" fmla="*/ 4714613 w 4714613"/>
                  <a:gd name="connsiteY5" fmla="*/ 275023 h 177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4613" h="1776653">
                    <a:moveTo>
                      <a:pt x="0" y="1776653"/>
                    </a:moveTo>
                    <a:cubicBezTo>
                      <a:pt x="311791" y="1398449"/>
                      <a:pt x="623582" y="1020246"/>
                      <a:pt x="981512" y="920976"/>
                    </a:cubicBezTo>
                    <a:cubicBezTo>
                      <a:pt x="1339442" y="821706"/>
                      <a:pt x="1757493" y="1183830"/>
                      <a:pt x="2147581" y="1181034"/>
                    </a:cubicBezTo>
                    <a:cubicBezTo>
                      <a:pt x="2537669" y="1178238"/>
                      <a:pt x="3011647" y="1095746"/>
                      <a:pt x="3322040" y="904198"/>
                    </a:cubicBezTo>
                    <a:cubicBezTo>
                      <a:pt x="3632433" y="712650"/>
                      <a:pt x="3777842" y="136605"/>
                      <a:pt x="4009937" y="31743"/>
                    </a:cubicBezTo>
                    <a:cubicBezTo>
                      <a:pt x="4242033" y="-73120"/>
                      <a:pt x="4478323" y="100951"/>
                      <a:pt x="4714613" y="27502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B6C35A32-2628-4288-97E9-AE81975ECCEF}"/>
                  </a:ext>
                </a:extLst>
              </p:cNvPr>
              <p:cNvGrpSpPr/>
              <p:nvPr/>
            </p:nvGrpSpPr>
            <p:grpSpPr>
              <a:xfrm>
                <a:off x="977316" y="3851224"/>
                <a:ext cx="178442" cy="178442"/>
                <a:chOff x="3389152" y="4177717"/>
                <a:chExt cx="360000" cy="360000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A13E32B4-2910-44C9-9FF8-4484642EBD9F}"/>
                    </a:ext>
                  </a:extLst>
                </p:cNvPr>
                <p:cNvCxnSpPr/>
                <p:nvPr/>
              </p:nvCxnSpPr>
              <p:spPr>
                <a:xfrm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A48F351D-68C0-4286-BA8D-619DF387E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2D1B9300-6D23-4D52-B685-430A1C4F7BB6}"/>
                  </a:ext>
                </a:extLst>
              </p:cNvPr>
              <p:cNvGrpSpPr/>
              <p:nvPr/>
            </p:nvGrpSpPr>
            <p:grpSpPr>
              <a:xfrm>
                <a:off x="3235877" y="3250558"/>
                <a:ext cx="178442" cy="178442"/>
                <a:chOff x="3389152" y="4177717"/>
                <a:chExt cx="360000" cy="360000"/>
              </a:xfrm>
            </p:grpSpPr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6C2DD556-6837-4AEB-964F-3BECCC414F61}"/>
                    </a:ext>
                  </a:extLst>
                </p:cNvPr>
                <p:cNvCxnSpPr/>
                <p:nvPr/>
              </p:nvCxnSpPr>
              <p:spPr>
                <a:xfrm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DB3AC13F-F11B-4F09-88E0-CC4EE95F6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D49684D8-6039-4543-AF17-0482A7F2E288}"/>
                  </a:ext>
                </a:extLst>
              </p:cNvPr>
              <p:cNvGrpSpPr/>
              <p:nvPr/>
            </p:nvGrpSpPr>
            <p:grpSpPr>
              <a:xfrm>
                <a:off x="4597107" y="2626228"/>
                <a:ext cx="178442" cy="178442"/>
                <a:chOff x="3389152" y="4177717"/>
                <a:chExt cx="360000" cy="360000"/>
              </a:xfrm>
            </p:grpSpPr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69FC641F-16A8-4B0F-ADC5-8FA478402211}"/>
                    </a:ext>
                  </a:extLst>
                </p:cNvPr>
                <p:cNvCxnSpPr/>
                <p:nvPr/>
              </p:nvCxnSpPr>
              <p:spPr>
                <a:xfrm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382C5ACD-5DD6-4651-9192-FF12800C16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389152" y="4177717"/>
                  <a:ext cx="360000" cy="36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5B252070-0DB5-4FA5-8BE3-48E654F2B86C}"/>
                  </a:ext>
                </a:extLst>
              </p:cNvPr>
              <p:cNvGrpSpPr/>
              <p:nvPr/>
            </p:nvGrpSpPr>
            <p:grpSpPr>
              <a:xfrm>
                <a:off x="2322768" y="4363821"/>
                <a:ext cx="735407" cy="519240"/>
                <a:chOff x="3256188" y="5871446"/>
                <a:chExt cx="735407" cy="519240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19EB89DD-D86F-4741-B4B4-DC7717A70D00}"/>
                    </a:ext>
                  </a:extLst>
                </p:cNvPr>
                <p:cNvGrpSpPr/>
                <p:nvPr/>
              </p:nvGrpSpPr>
              <p:grpSpPr>
                <a:xfrm>
                  <a:off x="3813152" y="6102400"/>
                  <a:ext cx="178443" cy="178446"/>
                  <a:chOff x="7654019" y="7750122"/>
                  <a:chExt cx="360002" cy="360008"/>
                </a:xfrm>
              </p:grpSpPr>
              <p:cxnSp>
                <p:nvCxnSpPr>
                  <p:cNvPr id="21" name="Connecteur droit 20">
                    <a:extLst>
                      <a:ext uri="{FF2B5EF4-FFF2-40B4-BE49-F238E27FC236}">
                        <a16:creationId xmlns:a16="http://schemas.microsoft.com/office/drawing/2014/main" id="{6793347B-1DF8-4641-8F95-0FFC5E1B5A95}"/>
                      </a:ext>
                    </a:extLst>
                  </p:cNvPr>
                  <p:cNvCxnSpPr/>
                  <p:nvPr/>
                </p:nvCxnSpPr>
                <p:spPr>
                  <a:xfrm>
                    <a:off x="7654020" y="7750122"/>
                    <a:ext cx="360001" cy="35999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B07CD3DA-F5B6-4F9B-B7DF-EDBB06868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654020" y="7750129"/>
                    <a:ext cx="360000" cy="36000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ZoneTexte 19">
                      <a:extLst>
                        <a:ext uri="{FF2B5EF4-FFF2-40B4-BE49-F238E27FC236}">
                          <a16:creationId xmlns:a16="http://schemas.microsoft.com/office/drawing/2014/main" id="{30BF1F53-9F02-47CA-98A4-70F8E2929C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188" y="5871446"/>
                      <a:ext cx="642672" cy="5192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20" name="ZoneTexte 19">
                      <a:extLst>
                        <a:ext uri="{FF2B5EF4-FFF2-40B4-BE49-F238E27FC236}">
                          <a16:creationId xmlns:a16="http://schemas.microsoft.com/office/drawing/2014/main" id="{30BF1F53-9F02-47CA-98A4-70F8E2929C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188" y="5871446"/>
                      <a:ext cx="642672" cy="51924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842A9E4E-B017-41CF-910B-7D908B2F88CA}"/>
                      </a:ext>
                    </a:extLst>
                  </p:cNvPr>
                  <p:cNvSpPr txBox="1"/>
                  <p:nvPr/>
                </p:nvSpPr>
                <p:spPr>
                  <a:xfrm>
                    <a:off x="45166" y="3339779"/>
                    <a:ext cx="8280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842A9E4E-B017-41CF-910B-7D908B2F88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66" y="3339779"/>
                    <a:ext cx="8280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7975" b="-3953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A51CB8D1-AEA4-4E68-A9D3-3B599A9C17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1853" y="2871476"/>
                    <a:ext cx="8219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A51CB8D1-AEA4-4E68-A9D3-3B599A9C1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1853" y="2871476"/>
                    <a:ext cx="82195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6709" b="-3953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C3CF626-5D18-451E-8A19-00D6C78AE0F3}"/>
                      </a:ext>
                    </a:extLst>
                  </p:cNvPr>
                  <p:cNvSpPr txBox="1"/>
                  <p:nvPr/>
                </p:nvSpPr>
                <p:spPr>
                  <a:xfrm>
                    <a:off x="3647973" y="2203954"/>
                    <a:ext cx="827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C3CF626-5D18-451E-8A19-00D6C78AE0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973" y="2203954"/>
                    <a:ext cx="82727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7975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AE55923-7C5B-44DA-B4F1-264907E60C0F}"/>
                </a:ext>
              </a:extLst>
            </p:cNvPr>
            <p:cNvGrpSpPr/>
            <p:nvPr/>
          </p:nvGrpSpPr>
          <p:grpSpPr>
            <a:xfrm>
              <a:off x="9809594" y="4742999"/>
              <a:ext cx="922184" cy="1120161"/>
              <a:chOff x="9809594" y="4742999"/>
              <a:chExt cx="922184" cy="1120161"/>
            </a:xfrm>
          </p:grpSpPr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1C085684-3542-4558-8750-97117B90BB9F}"/>
                  </a:ext>
                </a:extLst>
              </p:cNvPr>
              <p:cNvCxnSpPr/>
              <p:nvPr/>
            </p:nvCxnSpPr>
            <p:spPr>
              <a:xfrm flipV="1">
                <a:off x="10096183" y="4791159"/>
                <a:ext cx="0" cy="592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9C3873C1-AFDF-4D4D-9E35-6E56AEC72F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388271" y="5085933"/>
                <a:ext cx="0" cy="592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1426CC12-E0BA-4135-9063-4B5524FF1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9594" y="5381797"/>
                <a:ext cx="286603" cy="2866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50F09EFB-850E-4BFD-9E12-83F70475F2DE}"/>
                      </a:ext>
                    </a:extLst>
                  </p:cNvPr>
                  <p:cNvSpPr txBox="1"/>
                  <p:nvPr/>
                </p:nvSpPr>
                <p:spPr>
                  <a:xfrm>
                    <a:off x="9874675" y="5586161"/>
                    <a:ext cx="2734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50F09EFB-850E-4BFD-9E12-83F70475F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4675" y="5586161"/>
                    <a:ext cx="27340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333" r="-222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B94751CB-19C2-4D5B-A1E7-B2EAA9CE17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50740" y="5038772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ZoneTexte 33">
                    <a:extLst>
                      <a:ext uri="{FF2B5EF4-FFF2-40B4-BE49-F238E27FC236}">
                        <a16:creationId xmlns:a16="http://schemas.microsoft.com/office/drawing/2014/main" id="{B94751CB-19C2-4D5B-A1E7-B2EAA9CE17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0740" y="5038772"/>
                    <a:ext cx="281038" cy="2989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638" r="-6383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203E02AD-66E6-4D9D-9BCC-57AA3375FAEB}"/>
                      </a:ext>
                    </a:extLst>
                  </p:cNvPr>
                  <p:cNvSpPr txBox="1"/>
                  <p:nvPr/>
                </p:nvSpPr>
                <p:spPr>
                  <a:xfrm>
                    <a:off x="9809594" y="4742999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203E02AD-66E6-4D9D-9BCC-57AA3375F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9594" y="4742999"/>
                    <a:ext cx="26302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953" r="-465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F061FB-6406-49EF-B341-FD2927714822}"/>
                  </a:ext>
                </a:extLst>
              </p:cNvPr>
              <p:cNvSpPr/>
              <p:nvPr/>
            </p:nvSpPr>
            <p:spPr>
              <a:xfrm>
                <a:off x="985935" y="2426520"/>
                <a:ext cx="6096000" cy="17260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35508" lvl="1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Nous avons vu que le </a:t>
                </a:r>
                <a:r>
                  <a:rPr lang="fr-FR" sz="2000" b="1" dirty="0">
                    <a:solidFill>
                      <a:schemeClr val="accent2"/>
                    </a:solidFill>
                  </a:rPr>
                  <a:t>vecteur position </a:t>
                </a:r>
                <a:r>
                  <a:rPr lang="fr-FR" sz="2000" dirty="0">
                    <a:solidFill>
                      <a:srgbClr val="000000"/>
                    </a:solidFill>
                  </a:rPr>
                  <a:t>d’un point M du solide, dans un repère orthonormé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fr-F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fr-FR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est donné par :</a:t>
                </a:r>
              </a:p>
              <a:p>
                <a:pPr marL="635508" lvl="1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algn="just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F061FB-6406-49EF-B341-FD292771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35" y="2426520"/>
                <a:ext cx="6096000" cy="1726050"/>
              </a:xfrm>
              <a:prstGeom prst="rect">
                <a:avLst/>
              </a:prstGeom>
              <a:blipFill>
                <a:blip r:embed="rId9"/>
                <a:stretch>
                  <a:fillRect t="-1767" r="-1000" b="-7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79132AE-A543-4E6B-A265-B46D559507F5}"/>
                  </a:ext>
                </a:extLst>
              </p:cNvPr>
              <p:cNvSpPr/>
              <p:nvPr/>
            </p:nvSpPr>
            <p:spPr>
              <a:xfrm>
                <a:off x="986296" y="4116334"/>
                <a:ext cx="6096000" cy="20883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35508" lvl="1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Où les coordonnées ne sont que les projections sur les axes :</a:t>
                </a:r>
              </a:p>
              <a:p>
                <a:pPr marL="292608" lvl="1" algn="just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algn="just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algn="just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algn="just">
                  <a:buClr>
                    <a:schemeClr val="accent1"/>
                  </a:buClr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79132AE-A543-4E6B-A265-B46D55950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96" y="4116334"/>
                <a:ext cx="6096000" cy="2088392"/>
              </a:xfrm>
              <a:prstGeom prst="rect">
                <a:avLst/>
              </a:prstGeom>
              <a:blipFill>
                <a:blip r:embed="rId10"/>
                <a:stretch>
                  <a:fillRect t="-1458" r="-1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A2DF45-3CCF-4CC7-82FC-7C8D70DDF7E0}"/>
                  </a:ext>
                </a:extLst>
              </p:cNvPr>
              <p:cNvSpPr/>
              <p:nvPr/>
            </p:nvSpPr>
            <p:spPr>
              <a:xfrm>
                <a:off x="6895323" y="5030680"/>
                <a:ext cx="4762156" cy="1394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5508" lvl="1" indent="-342900" algn="just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fr-FR" sz="2000" dirty="0">
                    <a:solidFill>
                      <a:srgbClr val="000000"/>
                    </a:solidFill>
                  </a:rPr>
                  <a:t>À un instant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>
                    <a:solidFill>
                      <a:srgbClr val="000000"/>
                    </a:solidFill>
                  </a:rPr>
                  <a:t>, le vecteur position est :</a:t>
                </a:r>
              </a:p>
              <a:p>
                <a:pPr marL="292608" lvl="1" algn="just">
                  <a:buClr>
                    <a:schemeClr val="accent1"/>
                  </a:buClr>
                </a:pPr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algn="just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dirty="0">
                  <a:solidFill>
                    <a:srgbClr val="000000"/>
                  </a:solidFill>
                </a:endParaRPr>
              </a:p>
              <a:p>
                <a:pPr marL="292608" lvl="1" algn="just">
                  <a:buClr>
                    <a:schemeClr val="accent1"/>
                  </a:buClr>
                </a:pPr>
                <a:endParaRPr lang="fr-FR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A2DF45-3CCF-4CC7-82FC-7C8D70DDF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23" y="5030680"/>
                <a:ext cx="4762156" cy="1394100"/>
              </a:xfrm>
              <a:prstGeom prst="rect">
                <a:avLst/>
              </a:prstGeom>
              <a:blipFill>
                <a:blip r:embed="rId11"/>
                <a:stretch>
                  <a:fillRect t="-2183" r="-10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40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3283</TotalTime>
  <Words>1544</Words>
  <Application>Microsoft Office PowerPoint</Application>
  <PresentationFormat>Grand écran</PresentationFormat>
  <Paragraphs>295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Rétrospective</vt:lpstr>
      <vt:lpstr>Mécanique </vt:lpstr>
      <vt:lpstr>Plan du cours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  <vt:lpstr>3. Cinématique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Mécanique</dc:title>
  <dc:creator>MARSAN Thibault</dc:creator>
  <cp:lastModifiedBy>MARSAN Thibault</cp:lastModifiedBy>
  <cp:revision>188</cp:revision>
  <dcterms:created xsi:type="dcterms:W3CDTF">2022-08-30T13:03:20Z</dcterms:created>
  <dcterms:modified xsi:type="dcterms:W3CDTF">2022-09-29T14:36:55Z</dcterms:modified>
</cp:coreProperties>
</file>