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0"/>
  </p:notesMasterIdLst>
  <p:sldIdLst>
    <p:sldId id="256" r:id="rId2"/>
    <p:sldId id="291" r:id="rId3"/>
    <p:sldId id="292" r:id="rId4"/>
    <p:sldId id="293" r:id="rId5"/>
    <p:sldId id="294" r:id="rId6"/>
    <p:sldId id="295" r:id="rId7"/>
    <p:sldId id="296" r:id="rId8"/>
    <p:sldId id="29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582C"/>
    <a:srgbClr val="0070C0"/>
    <a:srgbClr val="000000"/>
    <a:srgbClr val="E48312"/>
    <a:srgbClr val="404040"/>
    <a:srgbClr val="0800FF"/>
    <a:srgbClr val="0000FF"/>
    <a:srgbClr val="6C6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Style moyen 3 - Accentuation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8" d="100"/>
          <a:sy n="108" d="100"/>
        </p:scale>
        <p:origin x="114"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48379F-664D-4723-8935-F27367E9C438}" type="datetimeFigureOut">
              <a:rPr lang="fr-FR" smtClean="0"/>
              <a:t>10/10/2022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6663A1-27FA-4945-ACE9-8FFD070AE120}" type="slidenum">
              <a:rPr lang="fr-FR" smtClean="0"/>
              <a:t>‹N°›</a:t>
            </a:fld>
            <a:endParaRPr lang="fr-FR"/>
          </a:p>
        </p:txBody>
      </p:sp>
    </p:spTree>
    <p:extLst>
      <p:ext uri="{BB962C8B-B14F-4D97-AF65-F5344CB8AC3E}">
        <p14:creationId xmlns:p14="http://schemas.microsoft.com/office/powerpoint/2010/main" val="2794295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93C2886-32ED-4CE4-A30E-8156E56EE34C}" type="datetime1">
              <a:rPr lang="fr-FR" smtClean="0"/>
              <a:t>10/10/2022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11E237A-49C9-422B-BE65-7FB2429F21FB}"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3828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9B9751B1-9044-41F5-BC36-5FFD7E03DB8B}" type="datetime1">
              <a:rPr lang="fr-FR" smtClean="0"/>
              <a:t>10/10/2022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11E237A-49C9-422B-BE65-7FB2429F21FB}" type="slidenum">
              <a:rPr lang="fr-FR" smtClean="0"/>
              <a:t>‹N°›</a:t>
            </a:fld>
            <a:endParaRPr lang="fr-FR"/>
          </a:p>
        </p:txBody>
      </p:sp>
    </p:spTree>
    <p:extLst>
      <p:ext uri="{BB962C8B-B14F-4D97-AF65-F5344CB8AC3E}">
        <p14:creationId xmlns:p14="http://schemas.microsoft.com/office/powerpoint/2010/main" val="1542882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FCAB6C5-53CF-4C23-9F77-16ABA83D20D3}" type="datetime1">
              <a:rPr lang="fr-FR" smtClean="0"/>
              <a:t>10/10/2022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11E237A-49C9-422B-BE65-7FB2429F21FB}" type="slidenum">
              <a:rPr lang="fr-FR" smtClean="0"/>
              <a:t>‹N°›</a:t>
            </a:fld>
            <a:endParaRPr lang="fr-FR"/>
          </a:p>
        </p:txBody>
      </p:sp>
    </p:spTree>
    <p:extLst>
      <p:ext uri="{BB962C8B-B14F-4D97-AF65-F5344CB8AC3E}">
        <p14:creationId xmlns:p14="http://schemas.microsoft.com/office/powerpoint/2010/main" val="2463901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2C3DC8E-7906-45F4-B314-16A3157CFBA7}" type="datetime1">
              <a:rPr lang="fr-FR" smtClean="0"/>
              <a:t>10/10/2022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11E237A-49C9-422B-BE65-7FB2429F21FB}" type="slidenum">
              <a:rPr lang="fr-FR" smtClean="0"/>
              <a:t>‹N°›</a:t>
            </a:fld>
            <a:endParaRPr lang="fr-FR"/>
          </a:p>
        </p:txBody>
      </p:sp>
    </p:spTree>
    <p:extLst>
      <p:ext uri="{BB962C8B-B14F-4D97-AF65-F5344CB8AC3E}">
        <p14:creationId xmlns:p14="http://schemas.microsoft.com/office/powerpoint/2010/main" val="4112776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52241"/>
          </a:xfrm>
        </p:spPr>
        <p:txBody>
          <a:bodyPr/>
          <a:lstStyle>
            <a:lvl1pPr marL="0">
              <a:defRPr/>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4123113" y="5878698"/>
            <a:ext cx="2472271" cy="365125"/>
          </a:xfrm>
        </p:spPr>
        <p:txBody>
          <a:bodyPr/>
          <a:lstStyle/>
          <a:p>
            <a:fld id="{5294F6C2-433D-4699-BF2F-E4A311FAA2CA}" type="datetime1">
              <a:rPr lang="fr-FR" smtClean="0"/>
              <a:t>10/10/2022</a:t>
            </a:fld>
            <a:endParaRPr lang="fr-FR"/>
          </a:p>
        </p:txBody>
      </p:sp>
      <p:sp>
        <p:nvSpPr>
          <p:cNvPr id="6" name="Slide Number Placeholder 5"/>
          <p:cNvSpPr>
            <a:spLocks noGrp="1"/>
          </p:cNvSpPr>
          <p:nvPr>
            <p:ph type="sldNum" sz="quarter" idx="12"/>
          </p:nvPr>
        </p:nvSpPr>
        <p:spPr>
          <a:xfrm>
            <a:off x="10879973" y="6459785"/>
            <a:ext cx="1312025" cy="365125"/>
          </a:xfrm>
        </p:spPr>
        <p:txBody>
          <a:bodyPr/>
          <a:lstStyle/>
          <a:p>
            <a:fld id="{911E237A-49C9-422B-BE65-7FB2429F21FB}" type="slidenum">
              <a:rPr lang="fr-FR" smtClean="0"/>
              <a:t>‹N°›</a:t>
            </a:fld>
            <a:endParaRPr lang="fr-FR" dirty="0"/>
          </a:p>
        </p:txBody>
      </p:sp>
      <p:pic>
        <p:nvPicPr>
          <p:cNvPr id="7" name="Image 6">
            <a:extLst>
              <a:ext uri="{FF2B5EF4-FFF2-40B4-BE49-F238E27FC236}">
                <a16:creationId xmlns:a16="http://schemas.microsoft.com/office/drawing/2014/main" id="{473632AF-1233-4053-8F98-319B187E89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499311" cy="548640"/>
          </a:xfrm>
          <a:prstGeom prst="rect">
            <a:avLst/>
          </a:prstGeom>
        </p:spPr>
      </p:pic>
      <p:pic>
        <p:nvPicPr>
          <p:cNvPr id="8" name="Image 7">
            <a:extLst>
              <a:ext uri="{FF2B5EF4-FFF2-40B4-BE49-F238E27FC236}">
                <a16:creationId xmlns:a16="http://schemas.microsoft.com/office/drawing/2014/main" id="{5B28AD76-4069-405E-9F5B-50DFC1AD983D}"/>
              </a:ext>
            </a:extLst>
          </p:cNvPr>
          <p:cNvPicPr>
            <a:picLocks noChangeAspect="1"/>
          </p:cNvPicPr>
          <p:nvPr userDrawn="1"/>
        </p:nvPicPr>
        <p:blipFill rotWithShape="1">
          <a:blip r:embed="rId3"/>
          <a:srcRect l="5403" t="6496" r="3176" b="12296"/>
          <a:stretch/>
        </p:blipFill>
        <p:spPr>
          <a:xfrm>
            <a:off x="10879974" y="0"/>
            <a:ext cx="1312025" cy="415740"/>
          </a:xfrm>
          <a:prstGeom prst="rect">
            <a:avLst/>
          </a:prstGeom>
        </p:spPr>
      </p:pic>
    </p:spTree>
    <p:extLst>
      <p:ext uri="{BB962C8B-B14F-4D97-AF65-F5344CB8AC3E}">
        <p14:creationId xmlns:p14="http://schemas.microsoft.com/office/powerpoint/2010/main" val="167458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52241"/>
          </a:xfrm>
        </p:spPr>
        <p:txBody>
          <a:bodyPr/>
          <a:lstStyle>
            <a:lvl1pPr marL="0">
              <a:defRPr/>
            </a:lvl1pPr>
          </a:lstStyle>
          <a:p>
            <a:r>
              <a:rPr lang="fr-FR" dirty="0"/>
              <a:t>Modifiez le style du titre</a:t>
            </a:r>
            <a:endParaRPr lang="en-US" dirty="0"/>
          </a:p>
        </p:txBody>
      </p:sp>
      <p:sp>
        <p:nvSpPr>
          <p:cNvPr id="3" name="Content Placeholder 2"/>
          <p:cNvSpPr>
            <a:spLocks noGrp="1"/>
          </p:cNvSpPr>
          <p:nvPr>
            <p:ph idx="1"/>
          </p:nvPr>
        </p:nvSpPr>
        <p:spPr>
          <a:xfrm>
            <a:off x="1097280" y="1331011"/>
            <a:ext cx="10058400" cy="453808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294F6C2-433D-4699-BF2F-E4A311FAA2CA}" type="datetime1">
              <a:rPr lang="fr-FR" smtClean="0"/>
              <a:t>10/10/2022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10879975" y="6459785"/>
            <a:ext cx="1312025" cy="365125"/>
          </a:xfrm>
        </p:spPr>
        <p:txBody>
          <a:bodyPr/>
          <a:lstStyle/>
          <a:p>
            <a:fld id="{911E237A-49C9-422B-BE65-7FB2429F21FB}" type="slidenum">
              <a:rPr lang="fr-FR" smtClean="0"/>
              <a:t>‹N°›</a:t>
            </a:fld>
            <a:endParaRPr lang="fr-FR"/>
          </a:p>
        </p:txBody>
      </p:sp>
    </p:spTree>
    <p:extLst>
      <p:ext uri="{BB962C8B-B14F-4D97-AF65-F5344CB8AC3E}">
        <p14:creationId xmlns:p14="http://schemas.microsoft.com/office/powerpoint/2010/main" val="1810689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16754B4-4EB6-4328-8975-BDAE4ABCFCEF}" type="datetime1">
              <a:rPr lang="fr-FR" smtClean="0"/>
              <a:t>10/10/2022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11E237A-49C9-422B-BE65-7FB2429F21FB}"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916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2A32C3C-AF0A-4648-84A8-2A5A623DF694}" type="datetime1">
              <a:rPr lang="fr-FR" smtClean="0"/>
              <a:t>10/10/2022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11E237A-49C9-422B-BE65-7FB2429F21FB}" type="slidenum">
              <a:rPr lang="fr-FR" smtClean="0"/>
              <a:t>‹N°›</a:t>
            </a:fld>
            <a:endParaRPr lang="fr-FR"/>
          </a:p>
        </p:txBody>
      </p:sp>
    </p:spTree>
    <p:extLst>
      <p:ext uri="{BB962C8B-B14F-4D97-AF65-F5344CB8AC3E}">
        <p14:creationId xmlns:p14="http://schemas.microsoft.com/office/powerpoint/2010/main" val="268865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D005699-F2D8-431F-A4C2-42FE12B30E40}" type="datetime1">
              <a:rPr lang="fr-FR" smtClean="0"/>
              <a:t>10/10/2022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911E237A-49C9-422B-BE65-7FB2429F21FB}" type="slidenum">
              <a:rPr lang="fr-FR" smtClean="0"/>
              <a:t>‹N°›</a:t>
            </a:fld>
            <a:endParaRPr lang="fr-FR"/>
          </a:p>
        </p:txBody>
      </p:sp>
    </p:spTree>
    <p:extLst>
      <p:ext uri="{BB962C8B-B14F-4D97-AF65-F5344CB8AC3E}">
        <p14:creationId xmlns:p14="http://schemas.microsoft.com/office/powerpoint/2010/main" val="1287345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48E59B3-9470-47A7-BBC4-8E0C85DA3BD7}" type="datetime1">
              <a:rPr lang="fr-FR" smtClean="0"/>
              <a:t>10/10/2022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11E237A-49C9-422B-BE65-7FB2429F21FB}" type="slidenum">
              <a:rPr lang="fr-FR" smtClean="0"/>
              <a:t>‹N°›</a:t>
            </a:fld>
            <a:endParaRPr lang="fr-FR"/>
          </a:p>
        </p:txBody>
      </p:sp>
    </p:spTree>
    <p:extLst>
      <p:ext uri="{BB962C8B-B14F-4D97-AF65-F5344CB8AC3E}">
        <p14:creationId xmlns:p14="http://schemas.microsoft.com/office/powerpoint/2010/main" val="3920778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98FDCE6-E145-4F7F-84F5-01F2D95CE35A}" type="datetime1">
              <a:rPr lang="fr-FR" smtClean="0"/>
              <a:t>10/10/2022</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a:p>
        </p:txBody>
      </p:sp>
      <p:sp>
        <p:nvSpPr>
          <p:cNvPr id="9" name="Slide Number Placeholder 8"/>
          <p:cNvSpPr>
            <a:spLocks noGrp="1"/>
          </p:cNvSpPr>
          <p:nvPr>
            <p:ph type="sldNum" sz="quarter" idx="12"/>
          </p:nvPr>
        </p:nvSpPr>
        <p:spPr/>
        <p:txBody>
          <a:bodyPr/>
          <a:lstStyle/>
          <a:p>
            <a:fld id="{911E237A-49C9-422B-BE65-7FB2429F21FB}" type="slidenum">
              <a:rPr lang="fr-FR" smtClean="0"/>
              <a:t>‹N°›</a:t>
            </a:fld>
            <a:endParaRPr lang="fr-FR"/>
          </a:p>
        </p:txBody>
      </p:sp>
    </p:spTree>
    <p:extLst>
      <p:ext uri="{BB962C8B-B14F-4D97-AF65-F5344CB8AC3E}">
        <p14:creationId xmlns:p14="http://schemas.microsoft.com/office/powerpoint/2010/main" val="848405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F39D512-B9FD-479C-8FAE-D1F1376422DC}" type="datetime1">
              <a:rPr lang="fr-FR" smtClean="0"/>
              <a:t>10/10/2022</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11E237A-49C9-422B-BE65-7FB2429F21FB}" type="slidenum">
              <a:rPr lang="fr-FR" smtClean="0"/>
              <a:t>‹N°›</a:t>
            </a:fld>
            <a:endParaRPr lang="fr-FR"/>
          </a:p>
        </p:txBody>
      </p:sp>
    </p:spTree>
    <p:extLst>
      <p:ext uri="{BB962C8B-B14F-4D97-AF65-F5344CB8AC3E}">
        <p14:creationId xmlns:p14="http://schemas.microsoft.com/office/powerpoint/2010/main" val="1544876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860551"/>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331011"/>
            <a:ext cx="10058400" cy="4538083"/>
          </a:xfrm>
          <a:prstGeom prst="rect">
            <a:avLst/>
          </a:prstGeom>
        </p:spPr>
        <p:txBody>
          <a:bodyPr vert="horz" lIns="0" tIns="45720" rIns="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7EADFA3-1133-45F3-843D-6044C6650473}" type="datetime1">
              <a:rPr lang="fr-FR" smtClean="0"/>
              <a:t>10/10/2022</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11E237A-49C9-422B-BE65-7FB2429F21FB}" type="slidenum">
              <a:rPr lang="fr-FR" smtClean="0"/>
              <a:t>‹N°›</a:t>
            </a:fld>
            <a:endParaRPr lang="fr-FR"/>
          </a:p>
        </p:txBody>
      </p:sp>
      <p:cxnSp>
        <p:nvCxnSpPr>
          <p:cNvPr id="10" name="Straight Connector 9"/>
          <p:cNvCxnSpPr/>
          <p:nvPr/>
        </p:nvCxnSpPr>
        <p:spPr>
          <a:xfrm>
            <a:off x="1112520" y="1239082"/>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94798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E031E8-5211-4D46-8BF1-9E8AADCBDDD3}"/>
              </a:ext>
            </a:extLst>
          </p:cNvPr>
          <p:cNvSpPr>
            <a:spLocks noGrp="1"/>
          </p:cNvSpPr>
          <p:nvPr>
            <p:ph type="ctrTitle"/>
          </p:nvPr>
        </p:nvSpPr>
        <p:spPr>
          <a:xfrm>
            <a:off x="1066800" y="758952"/>
            <a:ext cx="10058400" cy="3566160"/>
          </a:xfrm>
        </p:spPr>
        <p:txBody>
          <a:bodyPr>
            <a:normAutofit/>
          </a:bodyPr>
          <a:lstStyle/>
          <a:p>
            <a:pPr algn="ctr"/>
            <a:r>
              <a:rPr lang="fr-FR" dirty="0"/>
              <a:t>Mécanique</a:t>
            </a:r>
            <a:br>
              <a:rPr lang="fr-FR" dirty="0"/>
            </a:br>
            <a:endParaRPr lang="fr-FR" dirty="0"/>
          </a:p>
        </p:txBody>
      </p:sp>
      <p:sp>
        <p:nvSpPr>
          <p:cNvPr id="4" name="ZoneTexte 3">
            <a:extLst>
              <a:ext uri="{FF2B5EF4-FFF2-40B4-BE49-F238E27FC236}">
                <a16:creationId xmlns:a16="http://schemas.microsoft.com/office/drawing/2014/main" id="{3BEE771B-6B5B-4976-9EBC-4FEFFFBEC40D}"/>
              </a:ext>
            </a:extLst>
          </p:cNvPr>
          <p:cNvSpPr txBox="1"/>
          <p:nvPr/>
        </p:nvSpPr>
        <p:spPr>
          <a:xfrm>
            <a:off x="4872973" y="4820859"/>
            <a:ext cx="2446054" cy="923330"/>
          </a:xfrm>
          <a:prstGeom prst="rect">
            <a:avLst/>
          </a:prstGeom>
          <a:noFill/>
        </p:spPr>
        <p:txBody>
          <a:bodyPr wrap="none" rtlCol="0">
            <a:spAutoFit/>
          </a:bodyPr>
          <a:lstStyle/>
          <a:p>
            <a:pPr algn="ctr"/>
            <a:r>
              <a:rPr lang="fr-FR" dirty="0"/>
              <a:t>Thibault Marsan</a:t>
            </a:r>
          </a:p>
          <a:p>
            <a:pPr algn="ctr"/>
            <a:endParaRPr lang="fr-FR" dirty="0"/>
          </a:p>
          <a:p>
            <a:pPr algn="ctr"/>
            <a:r>
              <a:rPr lang="fr-FR" dirty="0"/>
              <a:t>thibault.marsan@laas.fr</a:t>
            </a:r>
          </a:p>
        </p:txBody>
      </p:sp>
      <p:pic>
        <p:nvPicPr>
          <p:cNvPr id="5" name="Image 4">
            <a:extLst>
              <a:ext uri="{FF2B5EF4-FFF2-40B4-BE49-F238E27FC236}">
                <a16:creationId xmlns:a16="http://schemas.microsoft.com/office/drawing/2014/main" id="{4DA9C5E2-DAE3-492E-8291-E4C751F31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785145" cy="1019164"/>
          </a:xfrm>
          <a:prstGeom prst="rect">
            <a:avLst/>
          </a:prstGeom>
        </p:spPr>
      </p:pic>
      <p:pic>
        <p:nvPicPr>
          <p:cNvPr id="6" name="Image 5">
            <a:extLst>
              <a:ext uri="{FF2B5EF4-FFF2-40B4-BE49-F238E27FC236}">
                <a16:creationId xmlns:a16="http://schemas.microsoft.com/office/drawing/2014/main" id="{6F43BEA7-36B9-49A7-B301-D02E9331244B}"/>
              </a:ext>
            </a:extLst>
          </p:cNvPr>
          <p:cNvPicPr>
            <a:picLocks noChangeAspect="1"/>
          </p:cNvPicPr>
          <p:nvPr/>
        </p:nvPicPr>
        <p:blipFill rotWithShape="1">
          <a:blip r:embed="rId3">
            <a:clrChange>
              <a:clrFrom>
                <a:srgbClr val="FFFFFF"/>
              </a:clrFrom>
              <a:clrTo>
                <a:srgbClr val="FFFFFF">
                  <a:alpha val="0"/>
                </a:srgbClr>
              </a:clrTo>
            </a:clrChange>
          </a:blip>
          <a:srcRect l="5403" t="6496" r="3176" b="12296"/>
          <a:stretch/>
        </p:blipFill>
        <p:spPr>
          <a:xfrm>
            <a:off x="8992420" y="-1"/>
            <a:ext cx="3216358" cy="1019163"/>
          </a:xfrm>
          <a:prstGeom prst="rect">
            <a:avLst/>
          </a:prstGeom>
        </p:spPr>
      </p:pic>
      <p:pic>
        <p:nvPicPr>
          <p:cNvPr id="7" name="Image 6">
            <a:extLst>
              <a:ext uri="{FF2B5EF4-FFF2-40B4-BE49-F238E27FC236}">
                <a16:creationId xmlns:a16="http://schemas.microsoft.com/office/drawing/2014/main" id="{8A186B00-819E-478E-B67C-32ECA3873AA0}"/>
              </a:ext>
            </a:extLst>
          </p:cNvPr>
          <p:cNvPicPr>
            <a:picLocks noChangeAspect="1"/>
          </p:cNvPicPr>
          <p:nvPr/>
        </p:nvPicPr>
        <p:blipFill rotWithShape="1">
          <a:blip r:embed="rId4">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l="5775" t="1459" r="6416" b="2032"/>
          <a:stretch/>
        </p:blipFill>
        <p:spPr>
          <a:xfrm>
            <a:off x="989900" y="4350511"/>
            <a:ext cx="2515299" cy="1987007"/>
          </a:xfrm>
          <a:prstGeom prst="rect">
            <a:avLst/>
          </a:prstGeom>
        </p:spPr>
      </p:pic>
      <p:pic>
        <p:nvPicPr>
          <p:cNvPr id="8" name="Image 7">
            <a:extLst>
              <a:ext uri="{FF2B5EF4-FFF2-40B4-BE49-F238E27FC236}">
                <a16:creationId xmlns:a16="http://schemas.microsoft.com/office/drawing/2014/main" id="{6935E89F-2048-4697-8BD0-909220BCEA0C}"/>
              </a:ext>
            </a:extLst>
          </p:cNvPr>
          <p:cNvPicPr>
            <a:picLocks noChangeAspect="1"/>
          </p:cNvPicPr>
          <p:nvPr/>
        </p:nvPicPr>
        <p:blipFill rotWithShape="1">
          <a:blip r:embed="rId4">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l="5775" t="1459" r="6416" b="2032"/>
          <a:stretch/>
        </p:blipFill>
        <p:spPr>
          <a:xfrm>
            <a:off x="9181400" y="4354500"/>
            <a:ext cx="2515299" cy="1987007"/>
          </a:xfrm>
          <a:prstGeom prst="rect">
            <a:avLst/>
          </a:prstGeom>
        </p:spPr>
      </p:pic>
    </p:spTree>
    <p:extLst>
      <p:ext uri="{BB962C8B-B14F-4D97-AF65-F5344CB8AC3E}">
        <p14:creationId xmlns:p14="http://schemas.microsoft.com/office/powerpoint/2010/main" val="218861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ADB8FF7-348F-4BB3-965A-359C8347084B}"/>
              </a:ext>
            </a:extLst>
          </p:cNvPr>
          <p:cNvSpPr>
            <a:spLocks noGrp="1"/>
          </p:cNvSpPr>
          <p:nvPr>
            <p:ph idx="1"/>
          </p:nvPr>
        </p:nvSpPr>
        <p:spPr/>
        <p:txBody>
          <a:bodyPr anchor="ctr"/>
          <a:lstStyle/>
          <a:p>
            <a:pPr marL="457200" indent="-457200">
              <a:buFont typeface="+mj-lt"/>
              <a:buAutoNum type="arabicPeriod"/>
            </a:pPr>
            <a:r>
              <a:rPr lang="fr-FR" dirty="0"/>
              <a:t>Equilibre statique des solides indéformables</a:t>
            </a:r>
          </a:p>
          <a:p>
            <a:pPr marL="457200" indent="-457200">
              <a:buFont typeface="+mj-lt"/>
              <a:buAutoNum type="arabicPeriod"/>
            </a:pPr>
            <a:endParaRPr lang="fr-FR" dirty="0"/>
          </a:p>
          <a:p>
            <a:pPr marL="457200" indent="-457200">
              <a:buFont typeface="+mj-lt"/>
              <a:buAutoNum type="arabicPeriod"/>
            </a:pPr>
            <a:r>
              <a:rPr lang="fr-FR" dirty="0"/>
              <a:t>Rappels mathématiques</a:t>
            </a:r>
          </a:p>
          <a:p>
            <a:pPr marL="457200" indent="-457200">
              <a:buFont typeface="+mj-lt"/>
              <a:buAutoNum type="arabicPeriod"/>
            </a:pPr>
            <a:endParaRPr lang="fr-FR" dirty="0"/>
          </a:p>
          <a:p>
            <a:pPr marL="457200" indent="-457200">
              <a:buFont typeface="+mj-lt"/>
              <a:buAutoNum type="arabicPeriod"/>
            </a:pPr>
            <a:r>
              <a:rPr lang="fr-FR" dirty="0"/>
              <a:t>Cinématique</a:t>
            </a:r>
          </a:p>
          <a:p>
            <a:pPr marL="457200" indent="-457200">
              <a:buFont typeface="+mj-lt"/>
              <a:buAutoNum type="arabicPeriod"/>
            </a:pPr>
            <a:endParaRPr lang="fr-FR" dirty="0"/>
          </a:p>
          <a:p>
            <a:pPr marL="457200" indent="-457200">
              <a:buFont typeface="+mj-lt"/>
              <a:buAutoNum type="arabicPeriod"/>
            </a:pPr>
            <a:r>
              <a:rPr lang="fr-FR" dirty="0"/>
              <a:t>Dynamique des solides indéformables</a:t>
            </a:r>
          </a:p>
          <a:p>
            <a:endParaRPr lang="fr-FR" dirty="0"/>
          </a:p>
        </p:txBody>
      </p:sp>
      <p:sp>
        <p:nvSpPr>
          <p:cNvPr id="10" name="Rectangle 9">
            <a:extLst>
              <a:ext uri="{FF2B5EF4-FFF2-40B4-BE49-F238E27FC236}">
                <a16:creationId xmlns:a16="http://schemas.microsoft.com/office/drawing/2014/main" id="{3F02B01B-BCB0-46AB-82A9-1491861DA1B9}"/>
              </a:ext>
            </a:extLst>
          </p:cNvPr>
          <p:cNvSpPr/>
          <p:nvPr/>
        </p:nvSpPr>
        <p:spPr>
          <a:xfrm>
            <a:off x="873371" y="1518650"/>
            <a:ext cx="6477339" cy="2831408"/>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5EB0D353-8183-4FBD-A30D-AFC8E2442F46}"/>
              </a:ext>
            </a:extLst>
          </p:cNvPr>
          <p:cNvSpPr>
            <a:spLocks noGrp="1"/>
          </p:cNvSpPr>
          <p:nvPr>
            <p:ph type="title"/>
          </p:nvPr>
        </p:nvSpPr>
        <p:spPr/>
        <p:txBody>
          <a:bodyPr/>
          <a:lstStyle/>
          <a:p>
            <a:r>
              <a:rPr lang="fr-FR" dirty="0"/>
              <a:t>Plan du cours</a:t>
            </a:r>
          </a:p>
        </p:txBody>
      </p:sp>
      <p:sp>
        <p:nvSpPr>
          <p:cNvPr id="4" name="Espace réservé du numéro de diapositive 3">
            <a:extLst>
              <a:ext uri="{FF2B5EF4-FFF2-40B4-BE49-F238E27FC236}">
                <a16:creationId xmlns:a16="http://schemas.microsoft.com/office/drawing/2014/main" id="{065EFCE1-D923-40F0-8506-4FFD75DD9941}"/>
              </a:ext>
            </a:extLst>
          </p:cNvPr>
          <p:cNvSpPr>
            <a:spLocks noGrp="1"/>
          </p:cNvSpPr>
          <p:nvPr>
            <p:ph type="sldNum" sz="quarter" idx="12"/>
          </p:nvPr>
        </p:nvSpPr>
        <p:spPr/>
        <p:txBody>
          <a:bodyPr/>
          <a:lstStyle/>
          <a:p>
            <a:fld id="{911E237A-49C9-422B-BE65-7FB2429F21FB}" type="slidenum">
              <a:rPr lang="fr-FR" smtClean="0"/>
              <a:t>2</a:t>
            </a:fld>
            <a:endParaRPr lang="fr-FR"/>
          </a:p>
        </p:txBody>
      </p:sp>
      <p:sp>
        <p:nvSpPr>
          <p:cNvPr id="6" name="ZoneTexte 5">
            <a:extLst>
              <a:ext uri="{FF2B5EF4-FFF2-40B4-BE49-F238E27FC236}">
                <a16:creationId xmlns:a16="http://schemas.microsoft.com/office/drawing/2014/main" id="{09C3C267-3862-4E61-B8F8-711D6836282A}"/>
              </a:ext>
            </a:extLst>
          </p:cNvPr>
          <p:cNvSpPr txBox="1"/>
          <p:nvPr/>
        </p:nvSpPr>
        <p:spPr>
          <a:xfrm>
            <a:off x="6336412" y="3868326"/>
            <a:ext cx="4953000" cy="1520190"/>
          </a:xfrm>
          <a:prstGeom prst="roundRect">
            <a:avLst>
              <a:gd name="adj" fmla="val 5012"/>
            </a:avLst>
          </a:prstGeom>
          <a:noFill/>
          <a:ln w="28575">
            <a:solidFill>
              <a:schemeClr val="accent2"/>
            </a:solidFill>
          </a:ln>
        </p:spPr>
        <p:txBody>
          <a:bodyPr wrap="square" rtlCol="0">
            <a:spAutoFit/>
          </a:bodyPr>
          <a:lstStyle/>
          <a:p>
            <a:pPr marL="285750" indent="-285750">
              <a:buClr>
                <a:schemeClr val="accent2"/>
              </a:buClr>
              <a:buFont typeface="Arial" panose="020B0604020202020204" pitchFamily="34" charset="0"/>
              <a:buChar char="•"/>
            </a:pPr>
            <a:r>
              <a:rPr lang="fr-FR" b="1" dirty="0"/>
              <a:t>Définitions</a:t>
            </a:r>
            <a:endParaRPr lang="fr-FR" dirty="0"/>
          </a:p>
          <a:p>
            <a:pPr marL="285750" indent="-285750">
              <a:buClr>
                <a:schemeClr val="accent2"/>
              </a:buClr>
              <a:buFont typeface="Arial" panose="020B0604020202020204" pitchFamily="34" charset="0"/>
              <a:buChar char="•"/>
            </a:pPr>
            <a:endParaRPr lang="fr-FR" dirty="0"/>
          </a:p>
          <a:p>
            <a:pPr marL="285750" indent="-285750">
              <a:buClr>
                <a:schemeClr val="accent2"/>
              </a:buClr>
              <a:buFont typeface="Arial" panose="020B0604020202020204" pitchFamily="34" charset="0"/>
              <a:buChar char="•"/>
            </a:pPr>
            <a:r>
              <a:rPr lang="fr-FR" b="1" dirty="0"/>
              <a:t>Calcul de position, vitesse, accélération</a:t>
            </a:r>
          </a:p>
          <a:p>
            <a:pPr marL="285750" indent="-285750">
              <a:buClr>
                <a:schemeClr val="accent2"/>
              </a:buClr>
              <a:buFont typeface="Arial" panose="020B0604020202020204" pitchFamily="34" charset="0"/>
              <a:buChar char="•"/>
            </a:pPr>
            <a:endParaRPr lang="fr-FR" dirty="0"/>
          </a:p>
          <a:p>
            <a:pPr marL="285750" indent="-285750">
              <a:buClr>
                <a:schemeClr val="accent2"/>
              </a:buClr>
              <a:buFont typeface="Arial" panose="020B0604020202020204" pitchFamily="34" charset="0"/>
              <a:buChar char="•"/>
            </a:pPr>
            <a:r>
              <a:rPr lang="fr-FR" b="1" dirty="0"/>
              <a:t>Composition de vitesses et d’accélérations</a:t>
            </a:r>
          </a:p>
        </p:txBody>
      </p:sp>
      <p:sp>
        <p:nvSpPr>
          <p:cNvPr id="7" name="ZoneTexte 6">
            <a:extLst>
              <a:ext uri="{FF2B5EF4-FFF2-40B4-BE49-F238E27FC236}">
                <a16:creationId xmlns:a16="http://schemas.microsoft.com/office/drawing/2014/main" id="{724FCA20-49C1-490F-ABFF-F515B867D935}"/>
              </a:ext>
            </a:extLst>
          </p:cNvPr>
          <p:cNvSpPr txBox="1"/>
          <p:nvPr/>
        </p:nvSpPr>
        <p:spPr>
          <a:xfrm>
            <a:off x="5814605" y="3583963"/>
            <a:ext cx="1043613" cy="380048"/>
          </a:xfrm>
          <a:prstGeom prst="roundRect">
            <a:avLst>
              <a:gd name="adj" fmla="val 5012"/>
            </a:avLst>
          </a:prstGeom>
          <a:solidFill>
            <a:schemeClr val="bg1"/>
          </a:solidFill>
          <a:ln w="28575">
            <a:solidFill>
              <a:schemeClr val="accent2"/>
            </a:solidFill>
          </a:ln>
        </p:spPr>
        <p:txBody>
          <a:bodyPr wrap="square" rtlCol="0">
            <a:spAutoFit/>
          </a:bodyPr>
          <a:lstStyle/>
          <a:p>
            <a:pPr>
              <a:buClr>
                <a:schemeClr val="accent2"/>
              </a:buClr>
            </a:pPr>
            <a:r>
              <a:rPr lang="fr-FR" b="1" dirty="0"/>
              <a:t>Objectifs</a:t>
            </a:r>
          </a:p>
        </p:txBody>
      </p:sp>
    </p:spTree>
    <p:extLst>
      <p:ext uri="{BB962C8B-B14F-4D97-AF65-F5344CB8AC3E}">
        <p14:creationId xmlns:p14="http://schemas.microsoft.com/office/powerpoint/2010/main" val="1296591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EDBAFF-0C73-4507-B107-35591D4B6F2C}"/>
              </a:ext>
            </a:extLst>
          </p:cNvPr>
          <p:cNvSpPr>
            <a:spLocks noGrp="1"/>
          </p:cNvSpPr>
          <p:nvPr>
            <p:ph type="title"/>
          </p:nvPr>
        </p:nvSpPr>
        <p:spPr/>
        <p:txBody>
          <a:bodyPr/>
          <a:lstStyle/>
          <a:p>
            <a:r>
              <a:rPr lang="fr-FR" dirty="0"/>
              <a:t>4. Dynamique</a:t>
            </a:r>
          </a:p>
        </p:txBody>
      </p:sp>
      <p:sp>
        <p:nvSpPr>
          <p:cNvPr id="4" name="Espace réservé du numéro de diapositive 3">
            <a:extLst>
              <a:ext uri="{FF2B5EF4-FFF2-40B4-BE49-F238E27FC236}">
                <a16:creationId xmlns:a16="http://schemas.microsoft.com/office/drawing/2014/main" id="{F69AEC1B-DBB5-4AD4-B19E-C8A0CDDA79F6}"/>
              </a:ext>
            </a:extLst>
          </p:cNvPr>
          <p:cNvSpPr>
            <a:spLocks noGrp="1"/>
          </p:cNvSpPr>
          <p:nvPr>
            <p:ph type="sldNum" sz="quarter" idx="12"/>
          </p:nvPr>
        </p:nvSpPr>
        <p:spPr/>
        <p:txBody>
          <a:bodyPr/>
          <a:lstStyle/>
          <a:p>
            <a:fld id="{911E237A-49C9-422B-BE65-7FB2429F21FB}" type="slidenum">
              <a:rPr lang="fr-FR" smtClean="0"/>
              <a:t>3</a:t>
            </a:fld>
            <a:endParaRPr lang="fr-FR"/>
          </a:p>
        </p:txBody>
      </p:sp>
      <p:sp>
        <p:nvSpPr>
          <p:cNvPr id="5" name="ZoneTexte 4">
            <a:extLst>
              <a:ext uri="{FF2B5EF4-FFF2-40B4-BE49-F238E27FC236}">
                <a16:creationId xmlns:a16="http://schemas.microsoft.com/office/drawing/2014/main" id="{6ADDC20E-165D-4733-9A35-087E2DFAFBDD}"/>
              </a:ext>
            </a:extLst>
          </p:cNvPr>
          <p:cNvSpPr txBox="1"/>
          <p:nvPr/>
        </p:nvSpPr>
        <p:spPr>
          <a:xfrm>
            <a:off x="1097280" y="1254121"/>
            <a:ext cx="3696846" cy="523220"/>
          </a:xfrm>
          <a:prstGeom prst="rect">
            <a:avLst/>
          </a:prstGeom>
          <a:noFill/>
        </p:spPr>
        <p:txBody>
          <a:bodyPr wrap="none" rtlCol="0">
            <a:spAutoFit/>
          </a:bodyPr>
          <a:lstStyle/>
          <a:p>
            <a:r>
              <a:rPr lang="fr-FR" sz="2800" dirty="0">
                <a:latin typeface="+mj-lt"/>
              </a:rPr>
              <a:t>4.1 Quelques définitions</a:t>
            </a:r>
          </a:p>
        </p:txBody>
      </p:sp>
      <p:sp>
        <p:nvSpPr>
          <p:cNvPr id="6" name="Espace réservé du contenu 2">
            <a:extLst>
              <a:ext uri="{FF2B5EF4-FFF2-40B4-BE49-F238E27FC236}">
                <a16:creationId xmlns:a16="http://schemas.microsoft.com/office/drawing/2014/main" id="{876E6F54-4DBD-48E2-A5D6-2E42EBF43E84}"/>
              </a:ext>
            </a:extLst>
          </p:cNvPr>
          <p:cNvSpPr>
            <a:spLocks noGrp="1"/>
          </p:cNvSpPr>
          <p:nvPr>
            <p:ph idx="1"/>
          </p:nvPr>
        </p:nvSpPr>
        <p:spPr>
          <a:xfrm>
            <a:off x="1097280" y="1777340"/>
            <a:ext cx="9940066" cy="4355011"/>
          </a:xfrm>
        </p:spPr>
        <p:txBody>
          <a:bodyPr>
            <a:normAutofit/>
          </a:bodyPr>
          <a:lstStyle/>
          <a:p>
            <a:pPr marL="342900" indent="-342900" algn="just">
              <a:buFont typeface="Arial" panose="020B0604020202020204" pitchFamily="34" charset="0"/>
              <a:buChar char="•"/>
            </a:pPr>
            <a:r>
              <a:rPr lang="fr-FR" sz="2400" b="1" dirty="0">
                <a:solidFill>
                  <a:schemeClr val="accent2"/>
                </a:solidFill>
              </a:rPr>
              <a:t>Dynamique : </a:t>
            </a:r>
            <a:r>
              <a:rPr lang="fr-FR" dirty="0">
                <a:solidFill>
                  <a:srgbClr val="000000"/>
                </a:solidFill>
              </a:rPr>
              <a:t>Contrairement à la cinématique, la dynamique est l’étude du mouvement d’un corps dans ses rapports avec les </a:t>
            </a:r>
            <a:r>
              <a:rPr lang="fr-FR" b="1" dirty="0">
                <a:solidFill>
                  <a:srgbClr val="BD582C"/>
                </a:solidFill>
              </a:rPr>
              <a:t>forces</a:t>
            </a:r>
            <a:r>
              <a:rPr lang="fr-FR" dirty="0">
                <a:solidFill>
                  <a:srgbClr val="000000"/>
                </a:solidFill>
              </a:rPr>
              <a:t> qui en sont les </a:t>
            </a:r>
            <a:r>
              <a:rPr lang="fr-FR" b="1" dirty="0">
                <a:solidFill>
                  <a:srgbClr val="BD582C"/>
                </a:solidFill>
              </a:rPr>
              <a:t>causes</a:t>
            </a:r>
            <a:r>
              <a:rPr lang="fr-FR" dirty="0">
                <a:solidFill>
                  <a:srgbClr val="000000"/>
                </a:solidFill>
              </a:rPr>
              <a:t>.</a:t>
            </a:r>
          </a:p>
          <a:p>
            <a:pPr marL="342900" indent="-342900" algn="just">
              <a:buFont typeface="Arial" panose="020B0604020202020204" pitchFamily="34" charset="0"/>
              <a:buChar char="•"/>
            </a:pPr>
            <a:endParaRPr lang="fr-FR" sz="1600" dirty="0">
              <a:solidFill>
                <a:srgbClr val="000000"/>
              </a:solidFill>
            </a:endParaRPr>
          </a:p>
          <a:p>
            <a:pPr marL="342900" indent="-342900" algn="just">
              <a:buFont typeface="Arial" panose="020B0604020202020204" pitchFamily="34" charset="0"/>
              <a:buChar char="•"/>
            </a:pPr>
            <a:r>
              <a:rPr lang="fr-FR" dirty="0">
                <a:solidFill>
                  <a:srgbClr val="000000"/>
                </a:solidFill>
              </a:rPr>
              <a:t>Le mouvement est </a:t>
            </a:r>
            <a:r>
              <a:rPr lang="fr-FR" b="1" dirty="0">
                <a:solidFill>
                  <a:srgbClr val="BD582C"/>
                </a:solidFill>
              </a:rPr>
              <a:t>relatif</a:t>
            </a:r>
            <a:r>
              <a:rPr lang="fr-FR" dirty="0">
                <a:solidFill>
                  <a:srgbClr val="000000"/>
                </a:solidFill>
              </a:rPr>
              <a:t> : il dépend donc du référentiel</a:t>
            </a:r>
          </a:p>
          <a:p>
            <a:pPr marL="342900" indent="-342900" algn="just">
              <a:buFont typeface="Arial" panose="020B0604020202020204" pitchFamily="34" charset="0"/>
              <a:buChar char="•"/>
            </a:pPr>
            <a:endParaRPr lang="fr-FR" sz="1600" dirty="0">
              <a:solidFill>
                <a:srgbClr val="000000"/>
              </a:solidFill>
            </a:endParaRPr>
          </a:p>
          <a:p>
            <a:pPr marL="342900" indent="-342900" algn="just">
              <a:buFont typeface="Arial" panose="020B0604020202020204" pitchFamily="34" charset="0"/>
              <a:buChar char="•"/>
            </a:pPr>
            <a:r>
              <a:rPr lang="fr-FR" dirty="0">
                <a:solidFill>
                  <a:srgbClr val="000000"/>
                </a:solidFill>
              </a:rPr>
              <a:t>Conséquence de la première loi de Newton ou principe d’inertie :</a:t>
            </a:r>
          </a:p>
          <a:p>
            <a:pPr marL="635508" lvl="1" indent="-342900" algn="just">
              <a:buFont typeface="Arial" panose="020B0604020202020204" pitchFamily="34" charset="0"/>
              <a:buChar char="•"/>
            </a:pPr>
            <a:r>
              <a:rPr lang="fr-FR" dirty="0">
                <a:solidFill>
                  <a:srgbClr val="000000"/>
                </a:solidFill>
              </a:rPr>
              <a:t>Lorsque l’on cesse de pousser un objet, il ne s’arrête pas immédiatement.</a:t>
            </a:r>
          </a:p>
          <a:p>
            <a:pPr marL="818388" lvl="2" indent="-342900" algn="just">
              <a:buFont typeface="Wingdings" panose="05000000000000000000" pitchFamily="2" charset="2"/>
              <a:buChar char="Ø"/>
            </a:pPr>
            <a:r>
              <a:rPr lang="fr-FR" dirty="0">
                <a:solidFill>
                  <a:srgbClr val="000000"/>
                </a:solidFill>
              </a:rPr>
              <a:t>Si un corps arrête son déplacement, c’est qu’une action a été exercée sur lui (ex : frottement)</a:t>
            </a:r>
          </a:p>
          <a:p>
            <a:pPr marL="635508" lvl="1" indent="-342900" algn="just">
              <a:buFont typeface="Arial" panose="020B0604020202020204" pitchFamily="34" charset="0"/>
              <a:buChar char="•"/>
            </a:pPr>
            <a:r>
              <a:rPr lang="fr-FR" dirty="0">
                <a:solidFill>
                  <a:srgbClr val="000000"/>
                </a:solidFill>
              </a:rPr>
              <a:t>De même, un objet au repos ne se met pas en mouvement de lui-même, une action spécifique (ex : force extérieure) est nécessaire.</a:t>
            </a:r>
          </a:p>
          <a:p>
            <a:pPr marL="342900" indent="-342900" algn="just">
              <a:buFont typeface="Arial" panose="020B0604020202020204" pitchFamily="34" charset="0"/>
              <a:buChar char="•"/>
            </a:pPr>
            <a:r>
              <a:rPr lang="fr-FR" dirty="0">
                <a:solidFill>
                  <a:srgbClr val="000000"/>
                </a:solidFill>
              </a:rPr>
              <a:t>Le mouvement, ou l’absence de mouvement, a un caractère intrinsèque : </a:t>
            </a:r>
            <a:r>
              <a:rPr lang="fr-FR" b="1" dirty="0">
                <a:solidFill>
                  <a:srgbClr val="BD582C"/>
                </a:solidFill>
              </a:rPr>
              <a:t>l’inertie</a:t>
            </a:r>
            <a:r>
              <a:rPr lang="fr-FR" dirty="0">
                <a:solidFill>
                  <a:srgbClr val="000000"/>
                </a:solidFill>
              </a:rPr>
              <a:t>.</a:t>
            </a:r>
          </a:p>
        </p:txBody>
      </p:sp>
    </p:spTree>
    <p:extLst>
      <p:ext uri="{BB962C8B-B14F-4D97-AF65-F5344CB8AC3E}">
        <p14:creationId xmlns:p14="http://schemas.microsoft.com/office/powerpoint/2010/main" val="425998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EDBAFF-0C73-4507-B107-35591D4B6F2C}"/>
              </a:ext>
            </a:extLst>
          </p:cNvPr>
          <p:cNvSpPr>
            <a:spLocks noGrp="1"/>
          </p:cNvSpPr>
          <p:nvPr>
            <p:ph type="title"/>
          </p:nvPr>
        </p:nvSpPr>
        <p:spPr/>
        <p:txBody>
          <a:bodyPr/>
          <a:lstStyle/>
          <a:p>
            <a:r>
              <a:rPr lang="fr-FR" dirty="0"/>
              <a:t>4. Dynamique</a:t>
            </a:r>
          </a:p>
        </p:txBody>
      </p:sp>
      <p:sp>
        <p:nvSpPr>
          <p:cNvPr id="4" name="Espace réservé du numéro de diapositive 3">
            <a:extLst>
              <a:ext uri="{FF2B5EF4-FFF2-40B4-BE49-F238E27FC236}">
                <a16:creationId xmlns:a16="http://schemas.microsoft.com/office/drawing/2014/main" id="{F69AEC1B-DBB5-4AD4-B19E-C8A0CDDA79F6}"/>
              </a:ext>
            </a:extLst>
          </p:cNvPr>
          <p:cNvSpPr>
            <a:spLocks noGrp="1"/>
          </p:cNvSpPr>
          <p:nvPr>
            <p:ph type="sldNum" sz="quarter" idx="12"/>
          </p:nvPr>
        </p:nvSpPr>
        <p:spPr/>
        <p:txBody>
          <a:bodyPr/>
          <a:lstStyle/>
          <a:p>
            <a:fld id="{911E237A-49C9-422B-BE65-7FB2429F21FB}" type="slidenum">
              <a:rPr lang="fr-FR" smtClean="0"/>
              <a:t>4</a:t>
            </a:fld>
            <a:endParaRPr lang="fr-FR"/>
          </a:p>
        </p:txBody>
      </p:sp>
      <p:sp>
        <p:nvSpPr>
          <p:cNvPr id="5" name="ZoneTexte 4">
            <a:extLst>
              <a:ext uri="{FF2B5EF4-FFF2-40B4-BE49-F238E27FC236}">
                <a16:creationId xmlns:a16="http://schemas.microsoft.com/office/drawing/2014/main" id="{6ADDC20E-165D-4733-9A35-087E2DFAFBDD}"/>
              </a:ext>
            </a:extLst>
          </p:cNvPr>
          <p:cNvSpPr txBox="1"/>
          <p:nvPr/>
        </p:nvSpPr>
        <p:spPr>
          <a:xfrm>
            <a:off x="1097280" y="1254121"/>
            <a:ext cx="3821239" cy="523220"/>
          </a:xfrm>
          <a:prstGeom prst="rect">
            <a:avLst/>
          </a:prstGeom>
          <a:noFill/>
        </p:spPr>
        <p:txBody>
          <a:bodyPr wrap="none" rtlCol="0">
            <a:spAutoFit/>
          </a:bodyPr>
          <a:lstStyle/>
          <a:p>
            <a:r>
              <a:rPr lang="fr-FR" sz="2800" dirty="0">
                <a:latin typeface="+mj-lt"/>
              </a:rPr>
              <a:t>4.2 Référentiels Galiléens</a:t>
            </a:r>
          </a:p>
        </p:txBody>
      </p:sp>
      <mc:AlternateContent xmlns:mc="http://schemas.openxmlformats.org/markup-compatibility/2006" xmlns:a14="http://schemas.microsoft.com/office/drawing/2010/main">
        <mc:Choice Requires="a14">
          <p:sp>
            <p:nvSpPr>
              <p:cNvPr id="6" name="Espace réservé du contenu 2">
                <a:extLst>
                  <a:ext uri="{FF2B5EF4-FFF2-40B4-BE49-F238E27FC236}">
                    <a16:creationId xmlns:a16="http://schemas.microsoft.com/office/drawing/2014/main" id="{876E6F54-4DBD-48E2-A5D6-2E42EBF43E84}"/>
                  </a:ext>
                </a:extLst>
              </p:cNvPr>
              <p:cNvSpPr>
                <a:spLocks noGrp="1"/>
              </p:cNvSpPr>
              <p:nvPr>
                <p:ph idx="1"/>
              </p:nvPr>
            </p:nvSpPr>
            <p:spPr>
              <a:xfrm>
                <a:off x="1097280" y="1777340"/>
                <a:ext cx="9940066" cy="4355011"/>
              </a:xfrm>
            </p:spPr>
            <p:txBody>
              <a:bodyPr>
                <a:normAutofit/>
              </a:bodyPr>
              <a:lstStyle/>
              <a:p>
                <a:pPr marL="342900" indent="-342900" algn="just">
                  <a:buFont typeface="Arial" panose="020B0604020202020204" pitchFamily="34" charset="0"/>
                  <a:buChar char="•"/>
                </a:pPr>
                <a:r>
                  <a:rPr lang="fr-FR" dirty="0">
                    <a:solidFill>
                      <a:srgbClr val="000000"/>
                    </a:solidFill>
                  </a:rPr>
                  <a:t>Il existe une classe particulière de référentiels : les référentiels dits </a:t>
                </a:r>
                <a:r>
                  <a:rPr lang="fr-FR" b="1" dirty="0">
                    <a:solidFill>
                      <a:srgbClr val="BD582C"/>
                    </a:solidFill>
                  </a:rPr>
                  <a:t>d’inertie</a:t>
                </a:r>
                <a:r>
                  <a:rPr lang="fr-FR" dirty="0">
                    <a:solidFill>
                      <a:srgbClr val="000000"/>
                    </a:solidFill>
                  </a:rPr>
                  <a:t>, </a:t>
                </a:r>
                <a:r>
                  <a:rPr lang="fr-FR" b="1" dirty="0">
                    <a:solidFill>
                      <a:srgbClr val="BD582C"/>
                    </a:solidFill>
                  </a:rPr>
                  <a:t>inertiels</a:t>
                </a:r>
                <a:r>
                  <a:rPr lang="fr-FR" dirty="0">
                    <a:solidFill>
                      <a:srgbClr val="000000"/>
                    </a:solidFill>
                  </a:rPr>
                  <a:t>, ou </a:t>
                </a:r>
                <a:r>
                  <a:rPr lang="fr-FR" b="1" dirty="0">
                    <a:solidFill>
                      <a:srgbClr val="BD582C"/>
                    </a:solidFill>
                  </a:rPr>
                  <a:t>galiléens</a:t>
                </a:r>
                <a:r>
                  <a:rPr lang="fr-FR" dirty="0">
                    <a:solidFill>
                      <a:srgbClr val="000000"/>
                    </a:solidFill>
                  </a:rPr>
                  <a:t>.</a:t>
                </a:r>
              </a:p>
              <a:p>
                <a:pPr marL="342900" indent="-342900" algn="just">
                  <a:buFont typeface="Arial" panose="020B0604020202020204" pitchFamily="34" charset="0"/>
                  <a:buChar char="•"/>
                </a:pPr>
                <a:endParaRPr lang="fr-FR" sz="1600" dirty="0">
                  <a:solidFill>
                    <a:srgbClr val="000000"/>
                  </a:solidFill>
                </a:endParaRPr>
              </a:p>
              <a:p>
                <a:pPr marL="342900" indent="-342900" algn="just">
                  <a:buFont typeface="Arial" panose="020B0604020202020204" pitchFamily="34" charset="0"/>
                  <a:buChar char="•"/>
                </a:pPr>
                <a:r>
                  <a:rPr lang="fr-FR" dirty="0">
                    <a:solidFill>
                      <a:srgbClr val="000000"/>
                    </a:solidFill>
                  </a:rPr>
                  <a:t>Le référentiel galiléen se définit comme un référentiel idéal dans lequel le principe fondamental de la dynamique est vérifié. Tout corps ponctuel libre est alors soit en mouvement de translation rectiligne uniforme, soit au repos.</a:t>
                </a:r>
              </a:p>
              <a:p>
                <a:pPr marL="635508" lvl="1" indent="-342900" algn="just">
                  <a:buFont typeface="Arial" panose="020B0604020202020204" pitchFamily="34" charset="0"/>
                  <a:buChar char="•"/>
                </a:pPr>
                <a:r>
                  <a:rPr lang="fr-FR" dirty="0">
                    <a:solidFill>
                      <a:srgbClr val="000000"/>
                    </a:solidFill>
                  </a:rPr>
                  <a:t>Si un corps est immobile (</a:t>
                </a:r>
                <a14:m>
                  <m:oMath xmlns:m="http://schemas.openxmlformats.org/officeDocument/2006/math">
                    <m:acc>
                      <m:accPr>
                        <m:chr m:val="⃗"/>
                        <m:ctrlPr>
                          <a:rPr lang="fr-FR" i="1" smtClean="0">
                            <a:solidFill>
                              <a:srgbClr val="000000"/>
                            </a:solidFill>
                            <a:latin typeface="Cambria Math" panose="02040503050406030204" pitchFamily="18" charset="0"/>
                          </a:rPr>
                        </m:ctrlPr>
                      </m:accPr>
                      <m:e>
                        <m:r>
                          <a:rPr lang="fr-FR" b="0" i="1" smtClean="0">
                            <a:solidFill>
                              <a:srgbClr val="000000"/>
                            </a:solidFill>
                            <a:latin typeface="Cambria Math" panose="02040503050406030204" pitchFamily="18" charset="0"/>
                          </a:rPr>
                          <m:t>𝑣</m:t>
                        </m:r>
                      </m:e>
                    </m:acc>
                    <m:r>
                      <a:rPr lang="fr-FR" b="0" i="1" smtClean="0">
                        <a:solidFill>
                          <a:srgbClr val="000000"/>
                        </a:solidFill>
                        <a:latin typeface="Cambria Math" panose="02040503050406030204" pitchFamily="18" charset="0"/>
                      </a:rPr>
                      <m:t>=</m:t>
                    </m:r>
                    <m:acc>
                      <m:accPr>
                        <m:chr m:val="⃗"/>
                        <m:ctrlPr>
                          <a:rPr lang="fr-FR" b="0" i="1" smtClean="0">
                            <a:solidFill>
                              <a:srgbClr val="000000"/>
                            </a:solidFill>
                            <a:latin typeface="Cambria Math" panose="02040503050406030204" pitchFamily="18" charset="0"/>
                          </a:rPr>
                        </m:ctrlPr>
                      </m:accPr>
                      <m:e>
                        <m:r>
                          <a:rPr lang="fr-FR" b="0" i="1" smtClean="0">
                            <a:solidFill>
                              <a:srgbClr val="000000"/>
                            </a:solidFill>
                            <a:latin typeface="Cambria Math" panose="02040503050406030204" pitchFamily="18" charset="0"/>
                          </a:rPr>
                          <m:t>0</m:t>
                        </m:r>
                      </m:e>
                    </m:acc>
                  </m:oMath>
                </a14:m>
                <a:r>
                  <a:rPr lang="fr-FR" dirty="0">
                    <a:solidFill>
                      <a:srgbClr val="000000"/>
                    </a:solidFill>
                  </a:rPr>
                  <a:t>), il continuera de l’être. S’il est en mouvement avec une vitesse non nulle, il a conservera indéfiniment à l’identique (norme et direction)</a:t>
                </a:r>
              </a:p>
              <a:p>
                <a:pPr marL="342900" indent="-342900" algn="just">
                  <a:buFont typeface="Arial" panose="020B0604020202020204" pitchFamily="34" charset="0"/>
                  <a:buChar char="•"/>
                </a:pPr>
                <a:endParaRPr lang="fr-FR" sz="1600" dirty="0">
                  <a:solidFill>
                    <a:srgbClr val="000000"/>
                  </a:solidFill>
                </a:endParaRPr>
              </a:p>
              <a:p>
                <a:pPr marL="342900" indent="-342900" algn="just">
                  <a:buFont typeface="Arial" panose="020B0604020202020204" pitchFamily="34" charset="0"/>
                  <a:buChar char="•"/>
                </a:pPr>
                <a:r>
                  <a:rPr lang="fr-FR" dirty="0">
                    <a:solidFill>
                      <a:srgbClr val="000000"/>
                    </a:solidFill>
                  </a:rPr>
                  <a:t>Bien que cette définition pose des conditions très fortes, de tels référentiels existent.</a:t>
                </a:r>
              </a:p>
              <a:p>
                <a:pPr marL="342900" indent="-342900" algn="just">
                  <a:buFont typeface="Arial" panose="020B0604020202020204" pitchFamily="34" charset="0"/>
                  <a:buChar char="•"/>
                </a:pPr>
                <a:r>
                  <a:rPr lang="fr-FR" dirty="0">
                    <a:solidFill>
                      <a:srgbClr val="000000"/>
                    </a:solidFill>
                  </a:rPr>
                  <a:t>Dans ce type de référentiels, les vitesses se composent ou s’additionnent vectoriellement (</a:t>
                </a:r>
                <a:r>
                  <a:rPr lang="fr-FR" dirty="0" err="1">
                    <a:solidFill>
                      <a:srgbClr val="000000"/>
                    </a:solidFill>
                  </a:rPr>
                  <a:t>cf</a:t>
                </a:r>
                <a:r>
                  <a:rPr lang="fr-FR" dirty="0">
                    <a:solidFill>
                      <a:srgbClr val="000000"/>
                    </a:solidFill>
                  </a:rPr>
                  <a:t> chapitre 3 sur la cinématique)</a:t>
                </a:r>
              </a:p>
            </p:txBody>
          </p:sp>
        </mc:Choice>
        <mc:Fallback xmlns="">
          <p:sp>
            <p:nvSpPr>
              <p:cNvPr id="6" name="Espace réservé du contenu 2">
                <a:extLst>
                  <a:ext uri="{FF2B5EF4-FFF2-40B4-BE49-F238E27FC236}">
                    <a16:creationId xmlns:a16="http://schemas.microsoft.com/office/drawing/2014/main" id="{876E6F54-4DBD-48E2-A5D6-2E42EBF43E84}"/>
                  </a:ext>
                </a:extLst>
              </p:cNvPr>
              <p:cNvSpPr>
                <a:spLocks noGrp="1" noRot="1" noChangeAspect="1" noMove="1" noResize="1" noEditPoints="1" noAdjustHandles="1" noChangeArrowheads="1" noChangeShapeType="1" noTextEdit="1"/>
              </p:cNvSpPr>
              <p:nvPr>
                <p:ph idx="1"/>
              </p:nvPr>
            </p:nvSpPr>
            <p:spPr>
              <a:xfrm>
                <a:off x="1097280" y="1777340"/>
                <a:ext cx="9940066" cy="4355011"/>
              </a:xfrm>
              <a:blipFill>
                <a:blip r:embed="rId2"/>
                <a:stretch>
                  <a:fillRect l="-1471" t="-1541" r="-1471"/>
                </a:stretch>
              </a:blipFill>
            </p:spPr>
            <p:txBody>
              <a:bodyPr/>
              <a:lstStyle/>
              <a:p>
                <a:r>
                  <a:rPr lang="fr-FR">
                    <a:noFill/>
                  </a:rPr>
                  <a:t> </a:t>
                </a:r>
              </a:p>
            </p:txBody>
          </p:sp>
        </mc:Fallback>
      </mc:AlternateContent>
    </p:spTree>
    <p:extLst>
      <p:ext uri="{BB962C8B-B14F-4D97-AF65-F5344CB8AC3E}">
        <p14:creationId xmlns:p14="http://schemas.microsoft.com/office/powerpoint/2010/main" val="185463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EDBAFF-0C73-4507-B107-35591D4B6F2C}"/>
              </a:ext>
            </a:extLst>
          </p:cNvPr>
          <p:cNvSpPr>
            <a:spLocks noGrp="1"/>
          </p:cNvSpPr>
          <p:nvPr>
            <p:ph type="title"/>
          </p:nvPr>
        </p:nvSpPr>
        <p:spPr/>
        <p:txBody>
          <a:bodyPr/>
          <a:lstStyle/>
          <a:p>
            <a:r>
              <a:rPr lang="fr-FR" dirty="0"/>
              <a:t>4. Dynamique</a:t>
            </a:r>
          </a:p>
        </p:txBody>
      </p:sp>
      <p:sp>
        <p:nvSpPr>
          <p:cNvPr id="4" name="Espace réservé du numéro de diapositive 3">
            <a:extLst>
              <a:ext uri="{FF2B5EF4-FFF2-40B4-BE49-F238E27FC236}">
                <a16:creationId xmlns:a16="http://schemas.microsoft.com/office/drawing/2014/main" id="{F69AEC1B-DBB5-4AD4-B19E-C8A0CDDA79F6}"/>
              </a:ext>
            </a:extLst>
          </p:cNvPr>
          <p:cNvSpPr>
            <a:spLocks noGrp="1"/>
          </p:cNvSpPr>
          <p:nvPr>
            <p:ph type="sldNum" sz="quarter" idx="12"/>
          </p:nvPr>
        </p:nvSpPr>
        <p:spPr/>
        <p:txBody>
          <a:bodyPr/>
          <a:lstStyle/>
          <a:p>
            <a:fld id="{911E237A-49C9-422B-BE65-7FB2429F21FB}" type="slidenum">
              <a:rPr lang="fr-FR" smtClean="0"/>
              <a:t>5</a:t>
            </a:fld>
            <a:endParaRPr lang="fr-FR"/>
          </a:p>
        </p:txBody>
      </p:sp>
      <p:sp>
        <p:nvSpPr>
          <p:cNvPr id="5" name="ZoneTexte 4">
            <a:extLst>
              <a:ext uri="{FF2B5EF4-FFF2-40B4-BE49-F238E27FC236}">
                <a16:creationId xmlns:a16="http://schemas.microsoft.com/office/drawing/2014/main" id="{6ADDC20E-165D-4733-9A35-087E2DFAFBDD}"/>
              </a:ext>
            </a:extLst>
          </p:cNvPr>
          <p:cNvSpPr txBox="1"/>
          <p:nvPr/>
        </p:nvSpPr>
        <p:spPr>
          <a:xfrm>
            <a:off x="1097280" y="1254121"/>
            <a:ext cx="8396273" cy="523220"/>
          </a:xfrm>
          <a:prstGeom prst="rect">
            <a:avLst/>
          </a:prstGeom>
          <a:noFill/>
        </p:spPr>
        <p:txBody>
          <a:bodyPr wrap="none" rtlCol="0">
            <a:spAutoFit/>
          </a:bodyPr>
          <a:lstStyle/>
          <a:p>
            <a:r>
              <a:rPr lang="fr-FR" sz="2800" dirty="0">
                <a:latin typeface="+mj-lt"/>
              </a:rPr>
              <a:t>4.3 Principe fondamental de la dynamique pour un point </a:t>
            </a:r>
          </a:p>
        </p:txBody>
      </p:sp>
      <mc:AlternateContent xmlns:mc="http://schemas.openxmlformats.org/markup-compatibility/2006" xmlns:a14="http://schemas.microsoft.com/office/drawing/2010/main">
        <mc:Choice Requires="a14">
          <p:sp>
            <p:nvSpPr>
              <p:cNvPr id="6" name="Espace réservé du contenu 2">
                <a:extLst>
                  <a:ext uri="{FF2B5EF4-FFF2-40B4-BE49-F238E27FC236}">
                    <a16:creationId xmlns:a16="http://schemas.microsoft.com/office/drawing/2014/main" id="{876E6F54-4DBD-48E2-A5D6-2E42EBF43E84}"/>
                  </a:ext>
                </a:extLst>
              </p:cNvPr>
              <p:cNvSpPr>
                <a:spLocks noGrp="1"/>
              </p:cNvSpPr>
              <p:nvPr>
                <p:ph idx="1"/>
              </p:nvPr>
            </p:nvSpPr>
            <p:spPr>
              <a:xfrm>
                <a:off x="1097280" y="1777340"/>
                <a:ext cx="9940066" cy="4355011"/>
              </a:xfrm>
            </p:spPr>
            <p:txBody>
              <a:bodyPr>
                <a:normAutofit/>
              </a:bodyPr>
              <a:lstStyle/>
              <a:p>
                <a:pPr marL="342900" indent="-342900" algn="just">
                  <a:buFont typeface="Arial" panose="020B0604020202020204" pitchFamily="34" charset="0"/>
                  <a:buChar char="•"/>
                </a:pPr>
                <a:r>
                  <a:rPr lang="fr-FR" b="1" dirty="0">
                    <a:solidFill>
                      <a:srgbClr val="BD582C"/>
                    </a:solidFill>
                  </a:rPr>
                  <a:t>Principe fondamental de la dynamique : </a:t>
                </a:r>
                <a:r>
                  <a:rPr lang="fr-FR" dirty="0">
                    <a:solidFill>
                      <a:srgbClr val="000000"/>
                    </a:solidFill>
                  </a:rPr>
                  <a:t>Dans un  référentiel galiléen, l’accélération du centre d’inertie d’un système de masse </a:t>
                </a:r>
                <a14:m>
                  <m:oMath xmlns:m="http://schemas.openxmlformats.org/officeDocument/2006/math">
                    <m:r>
                      <a:rPr lang="fr-FR" i="1">
                        <a:solidFill>
                          <a:srgbClr val="000000"/>
                        </a:solidFill>
                        <a:latin typeface="Cambria Math" panose="02040503050406030204" pitchFamily="18" charset="0"/>
                      </a:rPr>
                      <m:t>𝑚</m:t>
                    </m:r>
                  </m:oMath>
                </a14:m>
                <a:r>
                  <a:rPr lang="fr-FR" dirty="0">
                    <a:solidFill>
                      <a:srgbClr val="000000"/>
                    </a:solidFill>
                  </a:rPr>
                  <a:t> constante et proportionnelle à la résultante des forces qu’il subit, et inversement proportionnelle à </a:t>
                </a:r>
                <a14:m>
                  <m:oMath xmlns:m="http://schemas.openxmlformats.org/officeDocument/2006/math">
                    <m:r>
                      <a:rPr lang="fr-FR" b="0" i="1" smtClean="0">
                        <a:solidFill>
                          <a:srgbClr val="000000"/>
                        </a:solidFill>
                        <a:latin typeface="Cambria Math" panose="02040503050406030204" pitchFamily="18" charset="0"/>
                      </a:rPr>
                      <m:t>𝑚</m:t>
                    </m:r>
                  </m:oMath>
                </a14:m>
                <a:r>
                  <a:rPr lang="fr-FR" dirty="0">
                    <a:solidFill>
                      <a:srgbClr val="000000"/>
                    </a:solidFill>
                  </a:rPr>
                  <a:t>. </a:t>
                </a:r>
              </a:p>
              <a:p>
                <a:pPr marL="342900" indent="-342900" algn="just">
                  <a:buFont typeface="Arial" panose="020B0604020202020204" pitchFamily="34" charset="0"/>
                  <a:buChar char="•"/>
                </a:pPr>
                <a:r>
                  <a:rPr lang="fr-FR" dirty="0">
                    <a:solidFill>
                      <a:srgbClr val="000000"/>
                    </a:solidFill>
                  </a:rPr>
                  <a:t>Soit : </a:t>
                </a:r>
              </a:p>
              <a:p>
                <a:pPr marL="0" indent="0" algn="ctr">
                  <a:buNone/>
                </a:pPr>
                <a14:m>
                  <m:oMathPara xmlns:m="http://schemas.openxmlformats.org/officeDocument/2006/math">
                    <m:oMathParaPr>
                      <m:jc m:val="centerGroup"/>
                    </m:oMathParaPr>
                    <m:oMath xmlns:m="http://schemas.openxmlformats.org/officeDocument/2006/math">
                      <m:nary>
                        <m:naryPr>
                          <m:chr m:val="∑"/>
                          <m:ctrlPr>
                            <a:rPr lang="fr-FR" i="1" smtClean="0">
                              <a:solidFill>
                                <a:srgbClr val="000000"/>
                              </a:solidFill>
                              <a:latin typeface="Cambria Math" panose="02040503050406030204" pitchFamily="18" charset="0"/>
                            </a:rPr>
                          </m:ctrlPr>
                        </m:naryPr>
                        <m:sub>
                          <m:r>
                            <m:rPr>
                              <m:brk m:alnAt="23"/>
                            </m:rPr>
                            <a:rPr lang="fr-FR" b="0" i="1" smtClean="0">
                              <a:solidFill>
                                <a:srgbClr val="000000"/>
                              </a:solidFill>
                              <a:latin typeface="Cambria Math" panose="02040503050406030204" pitchFamily="18" charset="0"/>
                            </a:rPr>
                            <m:t>𝑖</m:t>
                          </m:r>
                        </m:sub>
                        <m:sup/>
                        <m:e>
                          <m:acc>
                            <m:accPr>
                              <m:chr m:val="⃗"/>
                              <m:ctrlPr>
                                <a:rPr lang="fr-FR" i="1" smtClean="0">
                                  <a:solidFill>
                                    <a:srgbClr val="000000"/>
                                  </a:solidFill>
                                  <a:latin typeface="Cambria Math" panose="02040503050406030204" pitchFamily="18" charset="0"/>
                                </a:rPr>
                              </m:ctrlPr>
                            </m:accPr>
                            <m:e>
                              <m:sSub>
                                <m:sSubPr>
                                  <m:ctrlPr>
                                    <a:rPr lang="fr-FR" b="0" i="1" smtClean="0">
                                      <a:solidFill>
                                        <a:srgbClr val="000000"/>
                                      </a:solidFill>
                                      <a:latin typeface="Cambria Math" panose="02040503050406030204" pitchFamily="18" charset="0"/>
                                    </a:rPr>
                                  </m:ctrlPr>
                                </m:sSubPr>
                                <m:e>
                                  <m:r>
                                    <a:rPr lang="fr-FR" b="0" i="1" smtClean="0">
                                      <a:solidFill>
                                        <a:srgbClr val="000000"/>
                                      </a:solidFill>
                                      <a:latin typeface="Cambria Math" panose="02040503050406030204" pitchFamily="18" charset="0"/>
                                    </a:rPr>
                                    <m:t>𝐹</m:t>
                                  </m:r>
                                </m:e>
                                <m:sub>
                                  <m:r>
                                    <a:rPr lang="fr-FR" b="0" i="1" smtClean="0">
                                      <a:solidFill>
                                        <a:srgbClr val="000000"/>
                                      </a:solidFill>
                                      <a:latin typeface="Cambria Math" panose="02040503050406030204" pitchFamily="18" charset="0"/>
                                    </a:rPr>
                                    <m:t>𝑖</m:t>
                                  </m:r>
                                </m:sub>
                              </m:sSub>
                            </m:e>
                          </m:acc>
                        </m:e>
                      </m:nary>
                      <m:r>
                        <a:rPr lang="fr-FR" b="0" i="1" smtClean="0">
                          <a:solidFill>
                            <a:srgbClr val="000000"/>
                          </a:solidFill>
                          <a:latin typeface="Cambria Math" panose="02040503050406030204" pitchFamily="18" charset="0"/>
                        </a:rPr>
                        <m:t>=</m:t>
                      </m:r>
                      <m:r>
                        <a:rPr lang="fr-FR" b="0" i="1" smtClean="0">
                          <a:solidFill>
                            <a:srgbClr val="000000"/>
                          </a:solidFill>
                          <a:latin typeface="Cambria Math" panose="02040503050406030204" pitchFamily="18" charset="0"/>
                        </a:rPr>
                        <m:t>𝑚</m:t>
                      </m:r>
                      <m:acc>
                        <m:accPr>
                          <m:chr m:val="⃗"/>
                          <m:ctrlPr>
                            <a:rPr lang="fr-FR" b="0" i="1" smtClean="0">
                              <a:solidFill>
                                <a:srgbClr val="000000"/>
                              </a:solidFill>
                              <a:latin typeface="Cambria Math" panose="02040503050406030204" pitchFamily="18" charset="0"/>
                            </a:rPr>
                          </m:ctrlPr>
                        </m:accPr>
                        <m:e>
                          <m:r>
                            <a:rPr lang="fr-FR" b="0" i="1" smtClean="0">
                              <a:solidFill>
                                <a:srgbClr val="000000"/>
                              </a:solidFill>
                              <a:latin typeface="Cambria Math" panose="02040503050406030204" pitchFamily="18" charset="0"/>
                            </a:rPr>
                            <m:t>𝑎</m:t>
                          </m:r>
                        </m:e>
                      </m:acc>
                    </m:oMath>
                  </m:oMathPara>
                </a14:m>
                <a:endParaRPr lang="fr-FR" dirty="0">
                  <a:solidFill>
                    <a:srgbClr val="000000"/>
                  </a:solidFill>
                </a:endParaRPr>
              </a:p>
              <a:p>
                <a:pPr>
                  <a:buFont typeface="Arial" panose="020B0604020202020204" pitchFamily="34" charset="0"/>
                  <a:buChar char="•"/>
                </a:pPr>
                <a:r>
                  <a:rPr lang="fr-FR" dirty="0">
                    <a:solidFill>
                      <a:srgbClr val="000000"/>
                    </a:solidFill>
                  </a:rPr>
                  <a:t>    Ce principe peut se traduire par « si rien de particulier n’arrive à un corps, sa vitesse reste constante, son accélération est donc nulle » (dans un référentiel galiléen)</a:t>
                </a:r>
              </a:p>
              <a:p>
                <a:pPr>
                  <a:buFont typeface="Arial" panose="020B0604020202020204" pitchFamily="34" charset="0"/>
                  <a:buChar char="•"/>
                </a:pPr>
                <a:r>
                  <a:rPr lang="fr-FR" b="1" dirty="0">
                    <a:solidFill>
                      <a:srgbClr val="BD582C"/>
                    </a:solidFill>
                  </a:rPr>
                  <a:t>    Attention ! </a:t>
                </a:r>
                <a:r>
                  <a:rPr lang="fr-FR" dirty="0">
                    <a:solidFill>
                      <a:srgbClr val="000000"/>
                    </a:solidFill>
                  </a:rPr>
                  <a:t>À ce stade, cette équation définit uniquement la notion de force. Si la vitesse </a:t>
                </a:r>
                <a14:m>
                  <m:oMath xmlns:m="http://schemas.openxmlformats.org/officeDocument/2006/math">
                    <m:acc>
                      <m:accPr>
                        <m:chr m:val="⃗"/>
                        <m:ctrlPr>
                          <a:rPr lang="fr-FR" b="0" i="1" smtClean="0">
                            <a:solidFill>
                              <a:srgbClr val="000000"/>
                            </a:solidFill>
                            <a:latin typeface="Cambria Math" panose="02040503050406030204" pitchFamily="18" charset="0"/>
                          </a:rPr>
                        </m:ctrlPr>
                      </m:accPr>
                      <m:e>
                        <m:r>
                          <a:rPr lang="fr-FR" b="0" i="1" smtClean="0">
                            <a:solidFill>
                              <a:srgbClr val="000000"/>
                            </a:solidFill>
                            <a:latin typeface="Cambria Math" panose="02040503050406030204" pitchFamily="18" charset="0"/>
                          </a:rPr>
                          <m:t>𝑣</m:t>
                        </m:r>
                      </m:e>
                    </m:acc>
                  </m:oMath>
                </a14:m>
                <a:r>
                  <a:rPr lang="fr-FR" dirty="0">
                    <a:solidFill>
                      <a:srgbClr val="000000"/>
                    </a:solidFill>
                  </a:rPr>
                  <a:t> varie, il y a une accélération et donc une force qui s’applique sur le corps.</a:t>
                </a:r>
              </a:p>
            </p:txBody>
          </p:sp>
        </mc:Choice>
        <mc:Fallback xmlns="">
          <p:sp>
            <p:nvSpPr>
              <p:cNvPr id="6" name="Espace réservé du contenu 2">
                <a:extLst>
                  <a:ext uri="{FF2B5EF4-FFF2-40B4-BE49-F238E27FC236}">
                    <a16:creationId xmlns:a16="http://schemas.microsoft.com/office/drawing/2014/main" id="{876E6F54-4DBD-48E2-A5D6-2E42EBF43E84}"/>
                  </a:ext>
                </a:extLst>
              </p:cNvPr>
              <p:cNvSpPr>
                <a:spLocks noGrp="1" noRot="1" noChangeAspect="1" noMove="1" noResize="1" noEditPoints="1" noAdjustHandles="1" noChangeArrowheads="1" noChangeShapeType="1" noTextEdit="1"/>
              </p:cNvSpPr>
              <p:nvPr>
                <p:ph idx="1"/>
              </p:nvPr>
            </p:nvSpPr>
            <p:spPr>
              <a:xfrm>
                <a:off x="1097280" y="1777340"/>
                <a:ext cx="9940066" cy="4355011"/>
              </a:xfrm>
              <a:blipFill>
                <a:blip r:embed="rId2"/>
                <a:stretch>
                  <a:fillRect l="-1471" t="-1541" r="-1471"/>
                </a:stretch>
              </a:blipFill>
            </p:spPr>
            <p:txBody>
              <a:bodyPr/>
              <a:lstStyle/>
              <a:p>
                <a:r>
                  <a:rPr lang="fr-FR">
                    <a:noFill/>
                  </a:rPr>
                  <a:t> </a:t>
                </a:r>
              </a:p>
            </p:txBody>
          </p:sp>
        </mc:Fallback>
      </mc:AlternateContent>
    </p:spTree>
    <p:extLst>
      <p:ext uri="{BB962C8B-B14F-4D97-AF65-F5344CB8AC3E}">
        <p14:creationId xmlns:p14="http://schemas.microsoft.com/office/powerpoint/2010/main" val="421216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EDBAFF-0C73-4507-B107-35591D4B6F2C}"/>
              </a:ext>
            </a:extLst>
          </p:cNvPr>
          <p:cNvSpPr>
            <a:spLocks noGrp="1"/>
          </p:cNvSpPr>
          <p:nvPr>
            <p:ph type="title"/>
          </p:nvPr>
        </p:nvSpPr>
        <p:spPr/>
        <p:txBody>
          <a:bodyPr/>
          <a:lstStyle/>
          <a:p>
            <a:r>
              <a:rPr lang="fr-FR" dirty="0"/>
              <a:t>4. Dynamique</a:t>
            </a:r>
          </a:p>
        </p:txBody>
      </p:sp>
      <p:sp>
        <p:nvSpPr>
          <p:cNvPr id="4" name="Espace réservé du numéro de diapositive 3">
            <a:extLst>
              <a:ext uri="{FF2B5EF4-FFF2-40B4-BE49-F238E27FC236}">
                <a16:creationId xmlns:a16="http://schemas.microsoft.com/office/drawing/2014/main" id="{F69AEC1B-DBB5-4AD4-B19E-C8A0CDDA79F6}"/>
              </a:ext>
            </a:extLst>
          </p:cNvPr>
          <p:cNvSpPr>
            <a:spLocks noGrp="1"/>
          </p:cNvSpPr>
          <p:nvPr>
            <p:ph type="sldNum" sz="quarter" idx="12"/>
          </p:nvPr>
        </p:nvSpPr>
        <p:spPr/>
        <p:txBody>
          <a:bodyPr/>
          <a:lstStyle/>
          <a:p>
            <a:fld id="{911E237A-49C9-422B-BE65-7FB2429F21FB}" type="slidenum">
              <a:rPr lang="fr-FR" smtClean="0"/>
              <a:t>6</a:t>
            </a:fld>
            <a:endParaRPr lang="fr-FR"/>
          </a:p>
        </p:txBody>
      </p:sp>
      <p:sp>
        <p:nvSpPr>
          <p:cNvPr id="5" name="ZoneTexte 4">
            <a:extLst>
              <a:ext uri="{FF2B5EF4-FFF2-40B4-BE49-F238E27FC236}">
                <a16:creationId xmlns:a16="http://schemas.microsoft.com/office/drawing/2014/main" id="{6ADDC20E-165D-4733-9A35-087E2DFAFBDD}"/>
              </a:ext>
            </a:extLst>
          </p:cNvPr>
          <p:cNvSpPr txBox="1"/>
          <p:nvPr/>
        </p:nvSpPr>
        <p:spPr>
          <a:xfrm>
            <a:off x="1097280" y="1254121"/>
            <a:ext cx="8396273" cy="523220"/>
          </a:xfrm>
          <a:prstGeom prst="rect">
            <a:avLst/>
          </a:prstGeom>
          <a:noFill/>
        </p:spPr>
        <p:txBody>
          <a:bodyPr wrap="none" rtlCol="0">
            <a:spAutoFit/>
          </a:bodyPr>
          <a:lstStyle/>
          <a:p>
            <a:r>
              <a:rPr lang="fr-FR" sz="2800" dirty="0">
                <a:latin typeface="+mj-lt"/>
              </a:rPr>
              <a:t>4.3 Principe fondamental de la dynamique pour un point </a:t>
            </a:r>
          </a:p>
        </p:txBody>
      </p:sp>
      <p:grpSp>
        <p:nvGrpSpPr>
          <p:cNvPr id="14" name="Groupe 13">
            <a:extLst>
              <a:ext uri="{FF2B5EF4-FFF2-40B4-BE49-F238E27FC236}">
                <a16:creationId xmlns:a16="http://schemas.microsoft.com/office/drawing/2014/main" id="{83990DDA-49DA-FCCB-10D4-6AF7C40F8198}"/>
              </a:ext>
            </a:extLst>
          </p:cNvPr>
          <p:cNvGrpSpPr/>
          <p:nvPr/>
        </p:nvGrpSpPr>
        <p:grpSpPr>
          <a:xfrm>
            <a:off x="9962250" y="2890373"/>
            <a:ext cx="216122" cy="216122"/>
            <a:chOff x="2902998" y="4199138"/>
            <a:chExt cx="360000" cy="360000"/>
          </a:xfrm>
        </p:grpSpPr>
        <p:cxnSp>
          <p:nvCxnSpPr>
            <p:cNvPr id="11" name="Connecteur droit 10">
              <a:extLst>
                <a:ext uri="{FF2B5EF4-FFF2-40B4-BE49-F238E27FC236}">
                  <a16:creationId xmlns:a16="http://schemas.microsoft.com/office/drawing/2014/main" id="{E0A226A5-EB88-A829-A106-BD7DC97629CB}"/>
                </a:ext>
              </a:extLst>
            </p:cNvPr>
            <p:cNvCxnSpPr>
              <a:cxnSpLocks/>
            </p:cNvCxnSpPr>
            <p:nvPr/>
          </p:nvCxnSpPr>
          <p:spPr>
            <a:xfrm>
              <a:off x="2902998" y="4199138"/>
              <a:ext cx="360000" cy="360000"/>
            </a:xfrm>
            <a:prstGeom prst="line">
              <a:avLst/>
            </a:prstGeom>
          </p:spPr>
          <p:style>
            <a:lnRef idx="1">
              <a:schemeClr val="dk1"/>
            </a:lnRef>
            <a:fillRef idx="0">
              <a:schemeClr val="dk1"/>
            </a:fillRef>
            <a:effectRef idx="0">
              <a:schemeClr val="dk1"/>
            </a:effectRef>
            <a:fontRef idx="minor">
              <a:schemeClr val="tx1"/>
            </a:fontRef>
          </p:style>
        </p:cxnSp>
        <p:cxnSp>
          <p:nvCxnSpPr>
            <p:cNvPr id="13" name="Connecteur droit 12">
              <a:extLst>
                <a:ext uri="{FF2B5EF4-FFF2-40B4-BE49-F238E27FC236}">
                  <a16:creationId xmlns:a16="http://schemas.microsoft.com/office/drawing/2014/main" id="{B13C9BF3-2950-682F-487D-29CF3465A041}"/>
                </a:ext>
              </a:extLst>
            </p:cNvPr>
            <p:cNvCxnSpPr>
              <a:cxnSpLocks/>
            </p:cNvCxnSpPr>
            <p:nvPr/>
          </p:nvCxnSpPr>
          <p:spPr>
            <a:xfrm rot="5400000">
              <a:off x="2902998" y="4199138"/>
              <a:ext cx="360000" cy="360000"/>
            </a:xfrm>
            <a:prstGeom prst="line">
              <a:avLst/>
            </a:prstGeom>
          </p:spPr>
          <p:style>
            <a:lnRef idx="1">
              <a:schemeClr val="dk1"/>
            </a:lnRef>
            <a:fillRef idx="0">
              <a:schemeClr val="dk1"/>
            </a:fillRef>
            <a:effectRef idx="0">
              <a:schemeClr val="dk1"/>
            </a:effectRef>
            <a:fontRef idx="minor">
              <a:schemeClr val="tx1"/>
            </a:fontRef>
          </p:style>
        </p:cxnSp>
      </p:grpSp>
      <p:cxnSp>
        <p:nvCxnSpPr>
          <p:cNvPr id="8" name="Connecteur droit avec flèche 7">
            <a:extLst>
              <a:ext uri="{FF2B5EF4-FFF2-40B4-BE49-F238E27FC236}">
                <a16:creationId xmlns:a16="http://schemas.microsoft.com/office/drawing/2014/main" id="{70D160E1-0210-160D-3D3D-5E70A4F065D6}"/>
              </a:ext>
            </a:extLst>
          </p:cNvPr>
          <p:cNvCxnSpPr>
            <a:cxnSpLocks/>
          </p:cNvCxnSpPr>
          <p:nvPr/>
        </p:nvCxnSpPr>
        <p:spPr>
          <a:xfrm flipV="1">
            <a:off x="9387840" y="2998433"/>
            <a:ext cx="683248" cy="33531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a:extLst>
              <a:ext uri="{FF2B5EF4-FFF2-40B4-BE49-F238E27FC236}">
                <a16:creationId xmlns:a16="http://schemas.microsoft.com/office/drawing/2014/main" id="{DD9AD989-73DF-3725-65B8-85C5B7B800A9}"/>
              </a:ext>
            </a:extLst>
          </p:cNvPr>
          <p:cNvCxnSpPr>
            <a:cxnSpLocks/>
          </p:cNvCxnSpPr>
          <p:nvPr/>
        </p:nvCxnSpPr>
        <p:spPr>
          <a:xfrm>
            <a:off x="9728484" y="1946910"/>
            <a:ext cx="350224" cy="10591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2B2210BD-F8CA-0AC9-F3A8-E7C081AB03D6}"/>
                  </a:ext>
                </a:extLst>
              </p:cNvPr>
              <p:cNvSpPr txBox="1"/>
              <p:nvPr/>
            </p:nvSpPr>
            <p:spPr>
              <a:xfrm>
                <a:off x="9680803" y="1876895"/>
                <a:ext cx="779016" cy="4029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fr-FR" i="1" smtClean="0">
                              <a:solidFill>
                                <a:srgbClr val="000000"/>
                              </a:solidFill>
                              <a:latin typeface="Cambria Math" panose="02040503050406030204" pitchFamily="18" charset="0"/>
                            </a:rPr>
                          </m:ctrlPr>
                        </m:accPr>
                        <m:e>
                          <m:sSub>
                            <m:sSubPr>
                              <m:ctrlPr>
                                <a:rPr lang="fr-FR" b="0" i="1" smtClean="0">
                                  <a:solidFill>
                                    <a:srgbClr val="000000"/>
                                  </a:solidFill>
                                  <a:latin typeface="Cambria Math" panose="02040503050406030204" pitchFamily="18" charset="0"/>
                                </a:rPr>
                              </m:ctrlPr>
                            </m:sSubPr>
                            <m:e>
                              <m:r>
                                <a:rPr lang="fr-FR" b="0" i="1" smtClean="0">
                                  <a:solidFill>
                                    <a:srgbClr val="000000"/>
                                  </a:solidFill>
                                  <a:latin typeface="Cambria Math" panose="02040503050406030204" pitchFamily="18" charset="0"/>
                                </a:rPr>
                                <m:t>𝐹</m:t>
                              </m:r>
                            </m:e>
                            <m:sub>
                              <m:r>
                                <a:rPr lang="fr-FR" b="0" i="1" smtClean="0">
                                  <a:solidFill>
                                    <a:srgbClr val="000000"/>
                                  </a:solidFill>
                                  <a:latin typeface="Cambria Math" panose="02040503050406030204" pitchFamily="18" charset="0"/>
                                </a:rPr>
                                <m:t>1</m:t>
                              </m:r>
                            </m:sub>
                          </m:sSub>
                        </m:e>
                      </m:acc>
                    </m:oMath>
                  </m:oMathPara>
                </a14:m>
                <a:endParaRPr lang="fr-FR" dirty="0"/>
              </a:p>
            </p:txBody>
          </p:sp>
        </mc:Choice>
        <mc:Fallback xmlns="">
          <p:sp>
            <p:nvSpPr>
              <p:cNvPr id="18" name="ZoneTexte 17">
                <a:extLst>
                  <a:ext uri="{FF2B5EF4-FFF2-40B4-BE49-F238E27FC236}">
                    <a16:creationId xmlns:a16="http://schemas.microsoft.com/office/drawing/2014/main" id="{2B2210BD-F8CA-0AC9-F3A8-E7C081AB03D6}"/>
                  </a:ext>
                </a:extLst>
              </p:cNvPr>
              <p:cNvSpPr txBox="1">
                <a:spLocks noRot="1" noChangeAspect="1" noMove="1" noResize="1" noEditPoints="1" noAdjustHandles="1" noChangeArrowheads="1" noChangeShapeType="1" noTextEdit="1"/>
              </p:cNvSpPr>
              <p:nvPr/>
            </p:nvSpPr>
            <p:spPr>
              <a:xfrm>
                <a:off x="9680803" y="1876895"/>
                <a:ext cx="779016" cy="402931"/>
              </a:xfrm>
              <a:prstGeom prst="rect">
                <a:avLst/>
              </a:prstGeom>
              <a:blipFill>
                <a:blip r:embed="rId2"/>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E14FA742-A682-7CB7-AAB0-E27FED69F31B}"/>
                  </a:ext>
                </a:extLst>
              </p:cNvPr>
              <p:cNvSpPr txBox="1"/>
              <p:nvPr/>
            </p:nvSpPr>
            <p:spPr>
              <a:xfrm>
                <a:off x="9071660" y="2805573"/>
                <a:ext cx="779016" cy="4029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fr-FR" i="1" smtClean="0">
                              <a:solidFill>
                                <a:srgbClr val="000000"/>
                              </a:solidFill>
                              <a:latin typeface="Cambria Math" panose="02040503050406030204" pitchFamily="18" charset="0"/>
                            </a:rPr>
                          </m:ctrlPr>
                        </m:accPr>
                        <m:e>
                          <m:sSub>
                            <m:sSubPr>
                              <m:ctrlPr>
                                <a:rPr lang="fr-FR" b="0" i="1" smtClean="0">
                                  <a:solidFill>
                                    <a:srgbClr val="000000"/>
                                  </a:solidFill>
                                  <a:latin typeface="Cambria Math" panose="02040503050406030204" pitchFamily="18" charset="0"/>
                                </a:rPr>
                              </m:ctrlPr>
                            </m:sSubPr>
                            <m:e>
                              <m:r>
                                <a:rPr lang="fr-FR" b="0" i="1" smtClean="0">
                                  <a:solidFill>
                                    <a:srgbClr val="000000"/>
                                  </a:solidFill>
                                  <a:latin typeface="Cambria Math" panose="02040503050406030204" pitchFamily="18" charset="0"/>
                                </a:rPr>
                                <m:t>𝐹</m:t>
                              </m:r>
                            </m:e>
                            <m:sub>
                              <m:r>
                                <a:rPr lang="fr-FR" b="0" i="1" smtClean="0">
                                  <a:solidFill>
                                    <a:srgbClr val="000000"/>
                                  </a:solidFill>
                                  <a:latin typeface="Cambria Math" panose="02040503050406030204" pitchFamily="18" charset="0"/>
                                </a:rPr>
                                <m:t>2</m:t>
                              </m:r>
                            </m:sub>
                          </m:sSub>
                        </m:e>
                      </m:acc>
                    </m:oMath>
                  </m:oMathPara>
                </a14:m>
                <a:endParaRPr lang="fr-FR" dirty="0"/>
              </a:p>
            </p:txBody>
          </p:sp>
        </mc:Choice>
        <mc:Fallback xmlns="">
          <p:sp>
            <p:nvSpPr>
              <p:cNvPr id="19" name="ZoneTexte 18">
                <a:extLst>
                  <a:ext uri="{FF2B5EF4-FFF2-40B4-BE49-F238E27FC236}">
                    <a16:creationId xmlns:a16="http://schemas.microsoft.com/office/drawing/2014/main" id="{E14FA742-A682-7CB7-AAB0-E27FED69F31B}"/>
                  </a:ext>
                </a:extLst>
              </p:cNvPr>
              <p:cNvSpPr txBox="1">
                <a:spLocks noRot="1" noChangeAspect="1" noMove="1" noResize="1" noEditPoints="1" noAdjustHandles="1" noChangeArrowheads="1" noChangeShapeType="1" noTextEdit="1"/>
              </p:cNvSpPr>
              <p:nvPr/>
            </p:nvSpPr>
            <p:spPr>
              <a:xfrm>
                <a:off x="9071660" y="2805573"/>
                <a:ext cx="779016" cy="402931"/>
              </a:xfrm>
              <a:prstGeom prst="rect">
                <a:avLst/>
              </a:prstGeom>
              <a:blipFill>
                <a:blip r:embed="rId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1" name="ZoneTexte 20">
                <a:extLst>
                  <a:ext uri="{FF2B5EF4-FFF2-40B4-BE49-F238E27FC236}">
                    <a16:creationId xmlns:a16="http://schemas.microsoft.com/office/drawing/2014/main" id="{1086220A-545E-ABF0-1F39-43A390D44400}"/>
                  </a:ext>
                </a:extLst>
              </p:cNvPr>
              <p:cNvSpPr txBox="1"/>
              <p:nvPr/>
            </p:nvSpPr>
            <p:spPr>
              <a:xfrm>
                <a:off x="10178372" y="2839172"/>
                <a:ext cx="37064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smtClean="0">
                          <a:solidFill>
                            <a:srgbClr val="000000"/>
                          </a:solidFill>
                          <a:latin typeface="Cambria Math" panose="02040503050406030204" pitchFamily="18" charset="0"/>
                        </a:rPr>
                        <m:t>𝑃</m:t>
                      </m:r>
                    </m:oMath>
                  </m:oMathPara>
                </a14:m>
                <a:endParaRPr lang="fr-FR" dirty="0"/>
              </a:p>
            </p:txBody>
          </p:sp>
        </mc:Choice>
        <mc:Fallback xmlns="">
          <p:sp>
            <p:nvSpPr>
              <p:cNvPr id="21" name="ZoneTexte 20">
                <a:extLst>
                  <a:ext uri="{FF2B5EF4-FFF2-40B4-BE49-F238E27FC236}">
                    <a16:creationId xmlns:a16="http://schemas.microsoft.com/office/drawing/2014/main" id="{1086220A-545E-ABF0-1F39-43A390D44400}"/>
                  </a:ext>
                </a:extLst>
              </p:cNvPr>
              <p:cNvSpPr txBox="1">
                <a:spLocks noRot="1" noChangeAspect="1" noMove="1" noResize="1" noEditPoints="1" noAdjustHandles="1" noChangeArrowheads="1" noChangeShapeType="1" noTextEdit="1"/>
              </p:cNvSpPr>
              <p:nvPr/>
            </p:nvSpPr>
            <p:spPr>
              <a:xfrm>
                <a:off x="10178372" y="2839172"/>
                <a:ext cx="370643" cy="369332"/>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4" name="Espace réservé du contenu 2">
                <a:extLst>
                  <a:ext uri="{FF2B5EF4-FFF2-40B4-BE49-F238E27FC236}">
                    <a16:creationId xmlns:a16="http://schemas.microsoft.com/office/drawing/2014/main" id="{8775A1E3-0A65-83ED-93BD-456DE9A26F6F}"/>
                  </a:ext>
                </a:extLst>
              </p:cNvPr>
              <p:cNvSpPr>
                <a:spLocks noGrp="1"/>
              </p:cNvSpPr>
              <p:nvPr>
                <p:ph idx="1"/>
              </p:nvPr>
            </p:nvSpPr>
            <p:spPr>
              <a:xfrm>
                <a:off x="1097280" y="1777340"/>
                <a:ext cx="9940066" cy="4355011"/>
              </a:xfrm>
            </p:spPr>
            <p:txBody>
              <a:bodyPr>
                <a:normAutofit/>
              </a:bodyPr>
              <a:lstStyle/>
              <a:p>
                <a:pPr marL="342900" indent="-342900" algn="just">
                  <a:buFont typeface="Arial" panose="020B0604020202020204" pitchFamily="34" charset="0"/>
                  <a:buChar char="•"/>
                </a:pPr>
                <a:r>
                  <a:rPr lang="fr-FR" dirty="0">
                    <a:solidFill>
                      <a:srgbClr val="000000"/>
                    </a:solidFill>
                  </a:rPr>
                  <a:t>Dans un référentiel absolu (ou galiléen), pour tout point </a:t>
                </a:r>
                <a14:m>
                  <m:oMath xmlns:m="http://schemas.openxmlformats.org/officeDocument/2006/math">
                    <m:r>
                      <a:rPr lang="fr-FR" b="0" i="1" smtClean="0">
                        <a:solidFill>
                          <a:srgbClr val="000000"/>
                        </a:solidFill>
                        <a:latin typeface="Cambria Math" panose="02040503050406030204" pitchFamily="18" charset="0"/>
                      </a:rPr>
                      <m:t>𝑀</m:t>
                    </m:r>
                  </m:oMath>
                </a14:m>
                <a:r>
                  <a:rPr lang="fr-FR" dirty="0">
                    <a:solidFill>
                      <a:srgbClr val="000000"/>
                    </a:solidFill>
                  </a:rPr>
                  <a:t> de masse </a:t>
                </a:r>
                <a14:m>
                  <m:oMath xmlns:m="http://schemas.openxmlformats.org/officeDocument/2006/math">
                    <m:r>
                      <a:rPr lang="fr-FR" b="0" i="1" smtClean="0">
                        <a:solidFill>
                          <a:srgbClr val="000000"/>
                        </a:solidFill>
                        <a:latin typeface="Cambria Math" panose="02040503050406030204" pitchFamily="18" charset="0"/>
                      </a:rPr>
                      <m:t>𝑚</m:t>
                    </m:r>
                  </m:oMath>
                </a14:m>
                <a:r>
                  <a:rPr lang="fr-FR" dirty="0">
                    <a:solidFill>
                      <a:srgbClr val="000000"/>
                    </a:solidFill>
                  </a:rPr>
                  <a:t> :  </a:t>
                </a:r>
              </a:p>
              <a:p>
                <a:pPr marL="342900" indent="-342900" algn="just">
                  <a:buFont typeface="Arial" panose="020B0604020202020204" pitchFamily="34" charset="0"/>
                  <a:buChar char="•"/>
                </a:pPr>
                <a:endParaRPr lang="fr-FR" dirty="0">
                  <a:solidFill>
                    <a:srgbClr val="000000"/>
                  </a:solidFill>
                </a:endParaRPr>
              </a:p>
              <a:p>
                <a:pPr marL="0" indent="0" algn="ctr">
                  <a:buNone/>
                </a:pPr>
                <a14:m>
                  <m:oMathPara xmlns:m="http://schemas.openxmlformats.org/officeDocument/2006/math">
                    <m:oMathParaPr>
                      <m:jc m:val="centerGroup"/>
                    </m:oMathParaPr>
                    <m:oMath xmlns:m="http://schemas.openxmlformats.org/officeDocument/2006/math">
                      <m:nary>
                        <m:naryPr>
                          <m:chr m:val="∑"/>
                          <m:ctrlPr>
                            <a:rPr lang="fr-FR" i="1" smtClean="0">
                              <a:solidFill>
                                <a:srgbClr val="000000"/>
                              </a:solidFill>
                              <a:latin typeface="Cambria Math" panose="02040503050406030204" pitchFamily="18" charset="0"/>
                            </a:rPr>
                          </m:ctrlPr>
                        </m:naryPr>
                        <m:sub>
                          <m:r>
                            <m:rPr>
                              <m:brk m:alnAt="23"/>
                            </m:rPr>
                            <a:rPr lang="fr-FR" b="0" i="1" smtClean="0">
                              <a:solidFill>
                                <a:srgbClr val="000000"/>
                              </a:solidFill>
                              <a:latin typeface="Cambria Math" panose="02040503050406030204" pitchFamily="18" charset="0"/>
                            </a:rPr>
                            <m:t>𝑖</m:t>
                          </m:r>
                        </m:sub>
                        <m:sup/>
                        <m:e>
                          <m:acc>
                            <m:accPr>
                              <m:chr m:val="⃗"/>
                              <m:ctrlPr>
                                <a:rPr lang="fr-FR" i="1" smtClean="0">
                                  <a:solidFill>
                                    <a:srgbClr val="000000"/>
                                  </a:solidFill>
                                  <a:latin typeface="Cambria Math" panose="02040503050406030204" pitchFamily="18" charset="0"/>
                                </a:rPr>
                              </m:ctrlPr>
                            </m:accPr>
                            <m:e>
                              <m:sSub>
                                <m:sSubPr>
                                  <m:ctrlPr>
                                    <a:rPr lang="fr-FR" b="0" i="1" smtClean="0">
                                      <a:solidFill>
                                        <a:srgbClr val="000000"/>
                                      </a:solidFill>
                                      <a:latin typeface="Cambria Math" panose="02040503050406030204" pitchFamily="18" charset="0"/>
                                    </a:rPr>
                                  </m:ctrlPr>
                                </m:sSubPr>
                                <m:e>
                                  <m:r>
                                    <a:rPr lang="fr-FR" b="0" i="1" smtClean="0">
                                      <a:solidFill>
                                        <a:srgbClr val="000000"/>
                                      </a:solidFill>
                                      <a:latin typeface="Cambria Math" panose="02040503050406030204" pitchFamily="18" charset="0"/>
                                    </a:rPr>
                                    <m:t>𝐹</m:t>
                                  </m:r>
                                </m:e>
                                <m:sub>
                                  <m:r>
                                    <a:rPr lang="fr-FR" b="0" i="1" smtClean="0">
                                      <a:solidFill>
                                        <a:srgbClr val="000000"/>
                                      </a:solidFill>
                                      <a:latin typeface="Cambria Math" panose="02040503050406030204" pitchFamily="18" charset="0"/>
                                    </a:rPr>
                                    <m:t>𝑖</m:t>
                                  </m:r>
                                </m:sub>
                              </m:sSub>
                            </m:e>
                          </m:acc>
                        </m:e>
                      </m:nary>
                      <m:r>
                        <a:rPr lang="fr-FR" b="0" i="1" smtClean="0">
                          <a:solidFill>
                            <a:srgbClr val="000000"/>
                          </a:solidFill>
                          <a:latin typeface="Cambria Math" panose="02040503050406030204" pitchFamily="18" charset="0"/>
                        </a:rPr>
                        <m:t>=</m:t>
                      </m:r>
                      <m:r>
                        <a:rPr lang="fr-FR" b="0" i="1" smtClean="0">
                          <a:solidFill>
                            <a:srgbClr val="000000"/>
                          </a:solidFill>
                          <a:latin typeface="Cambria Math" panose="02040503050406030204" pitchFamily="18" charset="0"/>
                        </a:rPr>
                        <m:t>𝑚</m:t>
                      </m:r>
                      <m:acc>
                        <m:accPr>
                          <m:chr m:val="⃗"/>
                          <m:ctrlPr>
                            <a:rPr lang="fr-FR" b="0" i="1" smtClean="0">
                              <a:solidFill>
                                <a:srgbClr val="000000"/>
                              </a:solidFill>
                              <a:latin typeface="Cambria Math" panose="02040503050406030204" pitchFamily="18" charset="0"/>
                            </a:rPr>
                          </m:ctrlPr>
                        </m:accPr>
                        <m:e>
                          <m:r>
                            <a:rPr lang="fr-FR" b="0" i="1" smtClean="0">
                              <a:solidFill>
                                <a:srgbClr val="000000"/>
                              </a:solidFill>
                              <a:latin typeface="Cambria Math" panose="02040503050406030204" pitchFamily="18" charset="0"/>
                            </a:rPr>
                            <m:t>𝑎</m:t>
                          </m:r>
                        </m:e>
                      </m:acc>
                      <m:d>
                        <m:dPr>
                          <m:ctrlPr>
                            <a:rPr lang="fr-FR" b="0" i="1" smtClean="0">
                              <a:solidFill>
                                <a:srgbClr val="000000"/>
                              </a:solidFill>
                              <a:latin typeface="Cambria Math" panose="02040503050406030204" pitchFamily="18" charset="0"/>
                            </a:rPr>
                          </m:ctrlPr>
                        </m:dPr>
                        <m:e>
                          <m:r>
                            <a:rPr lang="fr-FR" b="0" i="1" smtClean="0">
                              <a:solidFill>
                                <a:srgbClr val="000000"/>
                              </a:solidFill>
                              <a:latin typeface="Cambria Math" panose="02040503050406030204" pitchFamily="18" charset="0"/>
                            </a:rPr>
                            <m:t>𝑃</m:t>
                          </m:r>
                        </m:e>
                      </m:d>
                    </m:oMath>
                  </m:oMathPara>
                </a14:m>
                <a:endParaRPr lang="fr-FR" dirty="0">
                  <a:solidFill>
                    <a:srgbClr val="000000"/>
                  </a:solidFill>
                </a:endParaRPr>
              </a:p>
              <a:p>
                <a:pPr marL="0" indent="0" algn="ctr">
                  <a:buNone/>
                </a:pPr>
                <a:endParaRPr lang="fr-FR" dirty="0">
                  <a:solidFill>
                    <a:srgbClr val="000000"/>
                  </a:solidFill>
                </a:endParaRPr>
              </a:p>
              <a:p>
                <a:pPr>
                  <a:buFont typeface="Arial" panose="020B0604020202020204" pitchFamily="34" charset="0"/>
                  <a:buChar char="•"/>
                </a:pPr>
                <a:r>
                  <a:rPr lang="fr-FR" dirty="0">
                    <a:solidFill>
                      <a:srgbClr val="000000"/>
                    </a:solidFill>
                  </a:rPr>
                  <a:t>    Cas particulier si l’accélération est nulle, en d’autres mots si le mouvement uniforme alors :</a:t>
                </a:r>
              </a:p>
              <a:p>
                <a:pPr marL="0" indent="0">
                  <a:buNone/>
                </a:pPr>
                <a14:m>
                  <m:oMathPara xmlns:m="http://schemas.openxmlformats.org/officeDocument/2006/math">
                    <m:oMathParaPr>
                      <m:jc m:val="centerGroup"/>
                    </m:oMathParaPr>
                    <m:oMath xmlns:m="http://schemas.openxmlformats.org/officeDocument/2006/math">
                      <m:nary>
                        <m:naryPr>
                          <m:chr m:val="∑"/>
                          <m:ctrlPr>
                            <a:rPr lang="fr-FR" i="1" smtClean="0">
                              <a:solidFill>
                                <a:srgbClr val="000000"/>
                              </a:solidFill>
                              <a:latin typeface="Cambria Math" panose="02040503050406030204" pitchFamily="18" charset="0"/>
                            </a:rPr>
                          </m:ctrlPr>
                        </m:naryPr>
                        <m:sub>
                          <m:r>
                            <m:rPr>
                              <m:brk m:alnAt="23"/>
                            </m:rPr>
                            <a:rPr lang="fr-FR" b="0" i="1" smtClean="0">
                              <a:solidFill>
                                <a:srgbClr val="000000"/>
                              </a:solidFill>
                              <a:latin typeface="Cambria Math" panose="02040503050406030204" pitchFamily="18" charset="0"/>
                            </a:rPr>
                            <m:t>𝑖</m:t>
                          </m:r>
                        </m:sub>
                        <m:sup/>
                        <m:e>
                          <m:acc>
                            <m:accPr>
                              <m:chr m:val="⃗"/>
                              <m:ctrlPr>
                                <a:rPr lang="fr-FR" i="1" smtClean="0">
                                  <a:solidFill>
                                    <a:srgbClr val="000000"/>
                                  </a:solidFill>
                                  <a:latin typeface="Cambria Math" panose="02040503050406030204" pitchFamily="18" charset="0"/>
                                </a:rPr>
                              </m:ctrlPr>
                            </m:accPr>
                            <m:e>
                              <m:sSub>
                                <m:sSubPr>
                                  <m:ctrlPr>
                                    <a:rPr lang="fr-FR" b="0" i="1" smtClean="0">
                                      <a:solidFill>
                                        <a:srgbClr val="000000"/>
                                      </a:solidFill>
                                      <a:latin typeface="Cambria Math" panose="02040503050406030204" pitchFamily="18" charset="0"/>
                                    </a:rPr>
                                  </m:ctrlPr>
                                </m:sSubPr>
                                <m:e>
                                  <m:r>
                                    <a:rPr lang="fr-FR" b="0" i="1" smtClean="0">
                                      <a:solidFill>
                                        <a:srgbClr val="000000"/>
                                      </a:solidFill>
                                      <a:latin typeface="Cambria Math" panose="02040503050406030204" pitchFamily="18" charset="0"/>
                                    </a:rPr>
                                    <m:t>𝐹</m:t>
                                  </m:r>
                                </m:e>
                                <m:sub>
                                  <m:r>
                                    <a:rPr lang="fr-FR" b="0" i="1" smtClean="0">
                                      <a:solidFill>
                                        <a:srgbClr val="000000"/>
                                      </a:solidFill>
                                      <a:latin typeface="Cambria Math" panose="02040503050406030204" pitchFamily="18" charset="0"/>
                                    </a:rPr>
                                    <m:t>𝑖</m:t>
                                  </m:r>
                                </m:sub>
                              </m:sSub>
                            </m:e>
                          </m:acc>
                        </m:e>
                      </m:nary>
                      <m:r>
                        <a:rPr lang="fr-FR" b="0" i="1" smtClean="0">
                          <a:solidFill>
                            <a:srgbClr val="000000"/>
                          </a:solidFill>
                          <a:latin typeface="Cambria Math" panose="02040503050406030204" pitchFamily="18" charset="0"/>
                        </a:rPr>
                        <m:t>=</m:t>
                      </m:r>
                      <m:acc>
                        <m:accPr>
                          <m:chr m:val="⃗"/>
                          <m:ctrlPr>
                            <a:rPr lang="fr-FR" b="0" i="1" smtClean="0">
                              <a:solidFill>
                                <a:srgbClr val="000000"/>
                              </a:solidFill>
                              <a:latin typeface="Cambria Math" panose="02040503050406030204" pitchFamily="18" charset="0"/>
                            </a:rPr>
                          </m:ctrlPr>
                        </m:accPr>
                        <m:e>
                          <m:r>
                            <a:rPr lang="fr-FR" b="0" i="1" smtClean="0">
                              <a:solidFill>
                                <a:srgbClr val="000000"/>
                              </a:solidFill>
                              <a:latin typeface="Cambria Math" panose="02040503050406030204" pitchFamily="18" charset="0"/>
                            </a:rPr>
                            <m:t>0</m:t>
                          </m:r>
                        </m:e>
                      </m:acc>
                    </m:oMath>
                  </m:oMathPara>
                </a14:m>
                <a:endParaRPr lang="fr-FR" dirty="0">
                  <a:solidFill>
                    <a:srgbClr val="000000"/>
                  </a:solidFill>
                </a:endParaRPr>
              </a:p>
              <a:p>
                <a:pPr marL="0" indent="0">
                  <a:buNone/>
                </a:pPr>
                <a:endParaRPr lang="fr-FR" dirty="0">
                  <a:solidFill>
                    <a:srgbClr val="000000"/>
                  </a:solidFill>
                </a:endParaRPr>
              </a:p>
              <a:p>
                <a:pPr>
                  <a:buFont typeface="Arial" panose="020B0604020202020204" pitchFamily="34" charset="0"/>
                  <a:buChar char="•"/>
                </a:pPr>
                <a:r>
                  <a:rPr lang="fr-FR" b="1" dirty="0">
                    <a:solidFill>
                      <a:srgbClr val="BD582C"/>
                    </a:solidFill>
                  </a:rPr>
                  <a:t>    Attention ! </a:t>
                </a:r>
                <a:r>
                  <a:rPr lang="fr-FR" dirty="0">
                    <a:solidFill>
                      <a:srgbClr val="000000"/>
                    </a:solidFill>
                  </a:rPr>
                  <a:t>Le point n’est pas forcément statique</a:t>
                </a:r>
              </a:p>
            </p:txBody>
          </p:sp>
        </mc:Choice>
        <mc:Fallback xmlns="">
          <p:sp>
            <p:nvSpPr>
              <p:cNvPr id="24" name="Espace réservé du contenu 2">
                <a:extLst>
                  <a:ext uri="{FF2B5EF4-FFF2-40B4-BE49-F238E27FC236}">
                    <a16:creationId xmlns:a16="http://schemas.microsoft.com/office/drawing/2014/main" id="{8775A1E3-0A65-83ED-93BD-456DE9A26F6F}"/>
                  </a:ext>
                </a:extLst>
              </p:cNvPr>
              <p:cNvSpPr>
                <a:spLocks noGrp="1" noRot="1" noChangeAspect="1" noMove="1" noResize="1" noEditPoints="1" noAdjustHandles="1" noChangeArrowheads="1" noChangeShapeType="1" noTextEdit="1"/>
              </p:cNvSpPr>
              <p:nvPr>
                <p:ph idx="1"/>
              </p:nvPr>
            </p:nvSpPr>
            <p:spPr>
              <a:xfrm>
                <a:off x="1097280" y="1777340"/>
                <a:ext cx="9940066" cy="4355011"/>
              </a:xfrm>
              <a:blipFill>
                <a:blip r:embed="rId5"/>
                <a:stretch>
                  <a:fillRect l="-1471" t="-1541" b="-560"/>
                </a:stretch>
              </a:blipFill>
            </p:spPr>
            <p:txBody>
              <a:bodyPr/>
              <a:lstStyle/>
              <a:p>
                <a:r>
                  <a:rPr lang="fr-FR">
                    <a:noFill/>
                  </a:rPr>
                  <a:t> </a:t>
                </a:r>
              </a:p>
            </p:txBody>
          </p:sp>
        </mc:Fallback>
      </mc:AlternateContent>
    </p:spTree>
    <p:extLst>
      <p:ext uri="{BB962C8B-B14F-4D97-AF65-F5344CB8AC3E}">
        <p14:creationId xmlns:p14="http://schemas.microsoft.com/office/powerpoint/2010/main" val="49584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EDBAFF-0C73-4507-B107-35591D4B6F2C}"/>
              </a:ext>
            </a:extLst>
          </p:cNvPr>
          <p:cNvSpPr>
            <a:spLocks noGrp="1"/>
          </p:cNvSpPr>
          <p:nvPr>
            <p:ph type="title"/>
          </p:nvPr>
        </p:nvSpPr>
        <p:spPr/>
        <p:txBody>
          <a:bodyPr/>
          <a:lstStyle/>
          <a:p>
            <a:r>
              <a:rPr lang="fr-FR" dirty="0"/>
              <a:t>4. Dynamique</a:t>
            </a:r>
          </a:p>
        </p:txBody>
      </p:sp>
      <p:sp>
        <p:nvSpPr>
          <p:cNvPr id="4" name="Espace réservé du numéro de diapositive 3">
            <a:extLst>
              <a:ext uri="{FF2B5EF4-FFF2-40B4-BE49-F238E27FC236}">
                <a16:creationId xmlns:a16="http://schemas.microsoft.com/office/drawing/2014/main" id="{F69AEC1B-DBB5-4AD4-B19E-C8A0CDDA79F6}"/>
              </a:ext>
            </a:extLst>
          </p:cNvPr>
          <p:cNvSpPr>
            <a:spLocks noGrp="1"/>
          </p:cNvSpPr>
          <p:nvPr>
            <p:ph type="sldNum" sz="quarter" idx="12"/>
          </p:nvPr>
        </p:nvSpPr>
        <p:spPr/>
        <p:txBody>
          <a:bodyPr/>
          <a:lstStyle/>
          <a:p>
            <a:fld id="{911E237A-49C9-422B-BE65-7FB2429F21FB}" type="slidenum">
              <a:rPr lang="fr-FR" smtClean="0"/>
              <a:t>7</a:t>
            </a:fld>
            <a:endParaRPr lang="fr-FR"/>
          </a:p>
        </p:txBody>
      </p:sp>
      <p:sp>
        <p:nvSpPr>
          <p:cNvPr id="5" name="ZoneTexte 4">
            <a:extLst>
              <a:ext uri="{FF2B5EF4-FFF2-40B4-BE49-F238E27FC236}">
                <a16:creationId xmlns:a16="http://schemas.microsoft.com/office/drawing/2014/main" id="{6ADDC20E-165D-4733-9A35-087E2DFAFBDD}"/>
              </a:ext>
            </a:extLst>
          </p:cNvPr>
          <p:cNvSpPr txBox="1"/>
          <p:nvPr/>
        </p:nvSpPr>
        <p:spPr>
          <a:xfrm>
            <a:off x="1097280" y="1254121"/>
            <a:ext cx="8491171" cy="523220"/>
          </a:xfrm>
          <a:prstGeom prst="rect">
            <a:avLst/>
          </a:prstGeom>
          <a:noFill/>
        </p:spPr>
        <p:txBody>
          <a:bodyPr wrap="none" rtlCol="0">
            <a:spAutoFit/>
          </a:bodyPr>
          <a:lstStyle/>
          <a:p>
            <a:r>
              <a:rPr lang="fr-FR" sz="2800" dirty="0">
                <a:latin typeface="+mj-lt"/>
              </a:rPr>
              <a:t>4.4 Principe fondamental de la dynamique pour un solide </a:t>
            </a:r>
          </a:p>
        </p:txBody>
      </p:sp>
      <p:cxnSp>
        <p:nvCxnSpPr>
          <p:cNvPr id="8" name="Connecteur droit avec flèche 7">
            <a:extLst>
              <a:ext uri="{FF2B5EF4-FFF2-40B4-BE49-F238E27FC236}">
                <a16:creationId xmlns:a16="http://schemas.microsoft.com/office/drawing/2014/main" id="{70D160E1-0210-160D-3D3D-5E70A4F065D6}"/>
              </a:ext>
            </a:extLst>
          </p:cNvPr>
          <p:cNvCxnSpPr>
            <a:cxnSpLocks/>
          </p:cNvCxnSpPr>
          <p:nvPr/>
        </p:nvCxnSpPr>
        <p:spPr>
          <a:xfrm flipV="1">
            <a:off x="7925928" y="5060525"/>
            <a:ext cx="683248" cy="33531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a:extLst>
              <a:ext uri="{FF2B5EF4-FFF2-40B4-BE49-F238E27FC236}">
                <a16:creationId xmlns:a16="http://schemas.microsoft.com/office/drawing/2014/main" id="{DD9AD989-73DF-3725-65B8-85C5B7B800A9}"/>
              </a:ext>
            </a:extLst>
          </p:cNvPr>
          <p:cNvCxnSpPr>
            <a:cxnSpLocks/>
          </p:cNvCxnSpPr>
          <p:nvPr/>
        </p:nvCxnSpPr>
        <p:spPr>
          <a:xfrm>
            <a:off x="7877841" y="2502286"/>
            <a:ext cx="350224" cy="10591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2B2210BD-F8CA-0AC9-F3A8-E7C081AB03D6}"/>
                  </a:ext>
                </a:extLst>
              </p:cNvPr>
              <p:cNvSpPr txBox="1"/>
              <p:nvPr/>
            </p:nvSpPr>
            <p:spPr>
              <a:xfrm>
                <a:off x="7830160" y="2432271"/>
                <a:ext cx="779016" cy="4029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fr-FR" i="1" smtClean="0">
                              <a:solidFill>
                                <a:srgbClr val="000000"/>
                              </a:solidFill>
                              <a:latin typeface="Cambria Math" panose="02040503050406030204" pitchFamily="18" charset="0"/>
                            </a:rPr>
                          </m:ctrlPr>
                        </m:accPr>
                        <m:e>
                          <m:sSub>
                            <m:sSubPr>
                              <m:ctrlPr>
                                <a:rPr lang="fr-FR" b="0" i="1" smtClean="0">
                                  <a:solidFill>
                                    <a:srgbClr val="000000"/>
                                  </a:solidFill>
                                  <a:latin typeface="Cambria Math" panose="02040503050406030204" pitchFamily="18" charset="0"/>
                                </a:rPr>
                              </m:ctrlPr>
                            </m:sSubPr>
                            <m:e>
                              <m:r>
                                <a:rPr lang="fr-FR" b="0" i="1" smtClean="0">
                                  <a:solidFill>
                                    <a:srgbClr val="000000"/>
                                  </a:solidFill>
                                  <a:latin typeface="Cambria Math" panose="02040503050406030204" pitchFamily="18" charset="0"/>
                                </a:rPr>
                                <m:t>𝐹</m:t>
                              </m:r>
                            </m:e>
                            <m:sub>
                              <m:r>
                                <a:rPr lang="fr-FR" b="0" i="1" smtClean="0">
                                  <a:solidFill>
                                    <a:srgbClr val="000000"/>
                                  </a:solidFill>
                                  <a:latin typeface="Cambria Math" panose="02040503050406030204" pitchFamily="18" charset="0"/>
                                </a:rPr>
                                <m:t>1</m:t>
                              </m:r>
                            </m:sub>
                          </m:sSub>
                        </m:e>
                      </m:acc>
                    </m:oMath>
                  </m:oMathPara>
                </a14:m>
                <a:endParaRPr lang="fr-FR" dirty="0"/>
              </a:p>
            </p:txBody>
          </p:sp>
        </mc:Choice>
        <mc:Fallback xmlns="">
          <p:sp>
            <p:nvSpPr>
              <p:cNvPr id="18" name="ZoneTexte 17">
                <a:extLst>
                  <a:ext uri="{FF2B5EF4-FFF2-40B4-BE49-F238E27FC236}">
                    <a16:creationId xmlns:a16="http://schemas.microsoft.com/office/drawing/2014/main" id="{2B2210BD-F8CA-0AC9-F3A8-E7C081AB03D6}"/>
                  </a:ext>
                </a:extLst>
              </p:cNvPr>
              <p:cNvSpPr txBox="1">
                <a:spLocks noRot="1" noChangeAspect="1" noMove="1" noResize="1" noEditPoints="1" noAdjustHandles="1" noChangeArrowheads="1" noChangeShapeType="1" noTextEdit="1"/>
              </p:cNvSpPr>
              <p:nvPr/>
            </p:nvSpPr>
            <p:spPr>
              <a:xfrm>
                <a:off x="7830160" y="2432271"/>
                <a:ext cx="779016" cy="402931"/>
              </a:xfrm>
              <a:prstGeom prst="rect">
                <a:avLst/>
              </a:prstGeom>
              <a:blipFill>
                <a:blip r:embed="rId2"/>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E14FA742-A682-7CB7-AAB0-E27FED69F31B}"/>
                  </a:ext>
                </a:extLst>
              </p:cNvPr>
              <p:cNvSpPr txBox="1"/>
              <p:nvPr/>
            </p:nvSpPr>
            <p:spPr>
              <a:xfrm>
                <a:off x="7609748" y="4867665"/>
                <a:ext cx="779016" cy="4029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fr-FR" i="1" smtClean="0">
                              <a:solidFill>
                                <a:srgbClr val="000000"/>
                              </a:solidFill>
                              <a:latin typeface="Cambria Math" panose="02040503050406030204" pitchFamily="18" charset="0"/>
                            </a:rPr>
                          </m:ctrlPr>
                        </m:accPr>
                        <m:e>
                          <m:sSub>
                            <m:sSubPr>
                              <m:ctrlPr>
                                <a:rPr lang="fr-FR" b="0" i="1" smtClean="0">
                                  <a:solidFill>
                                    <a:srgbClr val="000000"/>
                                  </a:solidFill>
                                  <a:latin typeface="Cambria Math" panose="02040503050406030204" pitchFamily="18" charset="0"/>
                                </a:rPr>
                              </m:ctrlPr>
                            </m:sSubPr>
                            <m:e>
                              <m:r>
                                <a:rPr lang="fr-FR" b="0" i="1" smtClean="0">
                                  <a:solidFill>
                                    <a:srgbClr val="000000"/>
                                  </a:solidFill>
                                  <a:latin typeface="Cambria Math" panose="02040503050406030204" pitchFamily="18" charset="0"/>
                                </a:rPr>
                                <m:t>𝐹</m:t>
                              </m:r>
                            </m:e>
                            <m:sub>
                              <m:r>
                                <a:rPr lang="fr-FR" b="0" i="1" smtClean="0">
                                  <a:solidFill>
                                    <a:srgbClr val="000000"/>
                                  </a:solidFill>
                                  <a:latin typeface="Cambria Math" panose="02040503050406030204" pitchFamily="18" charset="0"/>
                                </a:rPr>
                                <m:t>2</m:t>
                              </m:r>
                            </m:sub>
                          </m:sSub>
                        </m:e>
                      </m:acc>
                    </m:oMath>
                  </m:oMathPara>
                </a14:m>
                <a:endParaRPr lang="fr-FR" dirty="0"/>
              </a:p>
            </p:txBody>
          </p:sp>
        </mc:Choice>
        <mc:Fallback xmlns="">
          <p:sp>
            <p:nvSpPr>
              <p:cNvPr id="19" name="ZoneTexte 18">
                <a:extLst>
                  <a:ext uri="{FF2B5EF4-FFF2-40B4-BE49-F238E27FC236}">
                    <a16:creationId xmlns:a16="http://schemas.microsoft.com/office/drawing/2014/main" id="{E14FA742-A682-7CB7-AAB0-E27FED69F31B}"/>
                  </a:ext>
                </a:extLst>
              </p:cNvPr>
              <p:cNvSpPr txBox="1">
                <a:spLocks noRot="1" noChangeAspect="1" noMove="1" noResize="1" noEditPoints="1" noAdjustHandles="1" noChangeArrowheads="1" noChangeShapeType="1" noTextEdit="1"/>
              </p:cNvSpPr>
              <p:nvPr/>
            </p:nvSpPr>
            <p:spPr>
              <a:xfrm>
                <a:off x="7609748" y="4867665"/>
                <a:ext cx="779016" cy="402931"/>
              </a:xfrm>
              <a:prstGeom prst="rect">
                <a:avLst/>
              </a:prstGeom>
              <a:blipFill>
                <a:blip r:embed="rId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4" name="Espace réservé du contenu 2">
                <a:extLst>
                  <a:ext uri="{FF2B5EF4-FFF2-40B4-BE49-F238E27FC236}">
                    <a16:creationId xmlns:a16="http://schemas.microsoft.com/office/drawing/2014/main" id="{8775A1E3-0A65-83ED-93BD-456DE9A26F6F}"/>
                  </a:ext>
                </a:extLst>
              </p:cNvPr>
              <p:cNvSpPr>
                <a:spLocks noGrp="1"/>
              </p:cNvSpPr>
              <p:nvPr>
                <p:ph idx="1"/>
              </p:nvPr>
            </p:nvSpPr>
            <p:spPr>
              <a:xfrm>
                <a:off x="1097280" y="1777340"/>
                <a:ext cx="6865990" cy="4355011"/>
              </a:xfrm>
            </p:spPr>
            <p:txBody>
              <a:bodyPr>
                <a:noAutofit/>
              </a:bodyPr>
              <a:lstStyle/>
              <a:p>
                <a:pPr marL="342900" indent="-342900" algn="just">
                  <a:buFont typeface="Arial" panose="020B0604020202020204" pitchFamily="34" charset="0"/>
                  <a:buChar char="•"/>
                </a:pPr>
                <a:r>
                  <a:rPr lang="fr-FR" dirty="0">
                    <a:solidFill>
                      <a:srgbClr val="000000"/>
                    </a:solidFill>
                  </a:rPr>
                  <a:t>Dans un référentiel absolu (ou galiléen), on considère des masses liées ainsi que le centre de gravité G. Le principe fondamental s’écrit : </a:t>
                </a:r>
              </a:p>
              <a:p>
                <a:pPr marL="0" indent="0" algn="ctr">
                  <a:buNone/>
                </a:pPr>
                <a14:m>
                  <m:oMathPara xmlns:m="http://schemas.openxmlformats.org/officeDocument/2006/math">
                    <m:oMathParaPr>
                      <m:jc m:val="centerGroup"/>
                    </m:oMathParaPr>
                    <m:oMath xmlns:m="http://schemas.openxmlformats.org/officeDocument/2006/math">
                      <m:nary>
                        <m:naryPr>
                          <m:chr m:val="∑"/>
                          <m:ctrlPr>
                            <a:rPr lang="fr-FR" i="1" smtClean="0">
                              <a:solidFill>
                                <a:srgbClr val="000000"/>
                              </a:solidFill>
                              <a:latin typeface="Cambria Math" panose="02040503050406030204" pitchFamily="18" charset="0"/>
                            </a:rPr>
                          </m:ctrlPr>
                        </m:naryPr>
                        <m:sub>
                          <m:r>
                            <m:rPr>
                              <m:brk m:alnAt="23"/>
                            </m:rPr>
                            <a:rPr lang="fr-FR" b="0" i="1" smtClean="0">
                              <a:solidFill>
                                <a:srgbClr val="000000"/>
                              </a:solidFill>
                              <a:latin typeface="Cambria Math" panose="02040503050406030204" pitchFamily="18" charset="0"/>
                            </a:rPr>
                            <m:t>𝑖</m:t>
                          </m:r>
                        </m:sub>
                        <m:sup/>
                        <m:e>
                          <m:acc>
                            <m:accPr>
                              <m:chr m:val="⃗"/>
                              <m:ctrlPr>
                                <a:rPr lang="fr-FR" i="1" smtClean="0">
                                  <a:solidFill>
                                    <a:srgbClr val="000000"/>
                                  </a:solidFill>
                                  <a:latin typeface="Cambria Math" panose="02040503050406030204" pitchFamily="18" charset="0"/>
                                </a:rPr>
                              </m:ctrlPr>
                            </m:accPr>
                            <m:e>
                              <m:sSub>
                                <m:sSubPr>
                                  <m:ctrlPr>
                                    <a:rPr lang="fr-FR" b="0" i="1" smtClean="0">
                                      <a:solidFill>
                                        <a:srgbClr val="000000"/>
                                      </a:solidFill>
                                      <a:latin typeface="Cambria Math" panose="02040503050406030204" pitchFamily="18" charset="0"/>
                                    </a:rPr>
                                  </m:ctrlPr>
                                </m:sSubPr>
                                <m:e>
                                  <m:r>
                                    <a:rPr lang="fr-FR" b="0" i="1" smtClean="0">
                                      <a:solidFill>
                                        <a:srgbClr val="000000"/>
                                      </a:solidFill>
                                      <a:latin typeface="Cambria Math" panose="02040503050406030204" pitchFamily="18" charset="0"/>
                                    </a:rPr>
                                    <m:t>𝐹</m:t>
                                  </m:r>
                                </m:e>
                                <m:sub>
                                  <m:r>
                                    <a:rPr lang="fr-FR" b="0" i="1" smtClean="0">
                                      <a:solidFill>
                                        <a:srgbClr val="000000"/>
                                      </a:solidFill>
                                      <a:latin typeface="Cambria Math" panose="02040503050406030204" pitchFamily="18" charset="0"/>
                                    </a:rPr>
                                    <m:t>𝑖</m:t>
                                  </m:r>
                                </m:sub>
                              </m:sSub>
                            </m:e>
                          </m:acc>
                        </m:e>
                      </m:nary>
                      <m:r>
                        <a:rPr lang="fr-FR" b="0" i="1" smtClean="0">
                          <a:solidFill>
                            <a:srgbClr val="000000"/>
                          </a:solidFill>
                          <a:latin typeface="Cambria Math" panose="02040503050406030204" pitchFamily="18" charset="0"/>
                        </a:rPr>
                        <m:t>=</m:t>
                      </m:r>
                      <m:acc>
                        <m:accPr>
                          <m:chr m:val="⃗"/>
                          <m:ctrlPr>
                            <a:rPr lang="fr-FR" b="0" i="1" smtClean="0">
                              <a:solidFill>
                                <a:srgbClr val="000000"/>
                              </a:solidFill>
                              <a:latin typeface="Cambria Math" panose="02040503050406030204" pitchFamily="18" charset="0"/>
                            </a:rPr>
                          </m:ctrlPr>
                        </m:accPr>
                        <m:e>
                          <m:r>
                            <a:rPr lang="fr-FR" b="0" i="1" smtClean="0">
                              <a:solidFill>
                                <a:srgbClr val="000000"/>
                              </a:solidFill>
                              <a:latin typeface="Cambria Math" panose="02040503050406030204" pitchFamily="18" charset="0"/>
                            </a:rPr>
                            <m:t>𝑎</m:t>
                          </m:r>
                        </m:e>
                      </m:acc>
                      <m:d>
                        <m:dPr>
                          <m:ctrlPr>
                            <a:rPr lang="fr-FR" b="0" i="1" smtClean="0">
                              <a:solidFill>
                                <a:srgbClr val="000000"/>
                              </a:solidFill>
                              <a:latin typeface="Cambria Math" panose="02040503050406030204" pitchFamily="18" charset="0"/>
                            </a:rPr>
                          </m:ctrlPr>
                        </m:dPr>
                        <m:e>
                          <m:r>
                            <a:rPr lang="fr-FR" b="0" i="1" smtClean="0">
                              <a:solidFill>
                                <a:srgbClr val="000000"/>
                              </a:solidFill>
                              <a:latin typeface="Cambria Math" panose="02040503050406030204" pitchFamily="18" charset="0"/>
                            </a:rPr>
                            <m:t>𝐺</m:t>
                          </m:r>
                        </m:e>
                      </m:d>
                      <m:nary>
                        <m:naryPr>
                          <m:chr m:val="∑"/>
                          <m:ctrlPr>
                            <a:rPr lang="fr-FR" i="1">
                              <a:solidFill>
                                <a:srgbClr val="000000"/>
                              </a:solidFill>
                              <a:latin typeface="Cambria Math" panose="02040503050406030204" pitchFamily="18" charset="0"/>
                            </a:rPr>
                          </m:ctrlPr>
                        </m:naryPr>
                        <m:sub>
                          <m:r>
                            <m:rPr>
                              <m:brk m:alnAt="23"/>
                            </m:rPr>
                            <a:rPr lang="fr-FR" i="1">
                              <a:solidFill>
                                <a:srgbClr val="000000"/>
                              </a:solidFill>
                              <a:latin typeface="Cambria Math" panose="02040503050406030204" pitchFamily="18" charset="0"/>
                            </a:rPr>
                            <m:t>𝑖</m:t>
                          </m:r>
                        </m:sub>
                        <m:sup/>
                        <m:e>
                          <m:sSub>
                            <m:sSubPr>
                              <m:ctrlPr>
                                <a:rPr lang="fr-FR" b="0" i="1" smtClean="0">
                                  <a:solidFill>
                                    <a:srgbClr val="000000"/>
                                  </a:solidFill>
                                  <a:latin typeface="Cambria Math" panose="02040503050406030204" pitchFamily="18" charset="0"/>
                                </a:rPr>
                              </m:ctrlPr>
                            </m:sSubPr>
                            <m:e>
                              <m:r>
                                <a:rPr lang="fr-FR" b="0" i="1" smtClean="0">
                                  <a:solidFill>
                                    <a:srgbClr val="000000"/>
                                  </a:solidFill>
                                  <a:latin typeface="Cambria Math" panose="02040503050406030204" pitchFamily="18" charset="0"/>
                                </a:rPr>
                                <m:t>𝑚</m:t>
                              </m:r>
                            </m:e>
                            <m:sub>
                              <m:r>
                                <a:rPr lang="fr-FR" b="0" i="1" smtClean="0">
                                  <a:solidFill>
                                    <a:srgbClr val="000000"/>
                                  </a:solidFill>
                                  <a:latin typeface="Cambria Math" panose="02040503050406030204" pitchFamily="18" charset="0"/>
                                </a:rPr>
                                <m:t>𝑖</m:t>
                              </m:r>
                            </m:sub>
                          </m:sSub>
                        </m:e>
                      </m:nary>
                    </m:oMath>
                  </m:oMathPara>
                </a14:m>
                <a:endParaRPr lang="fr-FR" dirty="0">
                  <a:solidFill>
                    <a:srgbClr val="000000"/>
                  </a:solidFill>
                </a:endParaRPr>
              </a:p>
              <a:p>
                <a:pPr marL="0" indent="0">
                  <a:buNone/>
                </a:pPr>
                <a14:m>
                  <m:oMathPara xmlns:m="http://schemas.openxmlformats.org/officeDocument/2006/math">
                    <m:oMathParaPr>
                      <m:jc m:val="centerGroup"/>
                    </m:oMathParaPr>
                    <m:oMath xmlns:m="http://schemas.openxmlformats.org/officeDocument/2006/math">
                      <m:nary>
                        <m:naryPr>
                          <m:chr m:val="∑"/>
                          <m:ctrlPr>
                            <a:rPr lang="fr-FR" i="1" smtClean="0">
                              <a:solidFill>
                                <a:srgbClr val="000000"/>
                              </a:solidFill>
                              <a:latin typeface="Cambria Math" panose="02040503050406030204" pitchFamily="18" charset="0"/>
                            </a:rPr>
                          </m:ctrlPr>
                        </m:naryPr>
                        <m:sub>
                          <m:r>
                            <m:rPr>
                              <m:brk m:alnAt="23"/>
                            </m:rPr>
                            <a:rPr lang="fr-FR" b="0" i="1" smtClean="0">
                              <a:solidFill>
                                <a:srgbClr val="000000"/>
                              </a:solidFill>
                              <a:latin typeface="Cambria Math" panose="02040503050406030204" pitchFamily="18" charset="0"/>
                            </a:rPr>
                            <m:t>𝑖</m:t>
                          </m:r>
                        </m:sub>
                        <m:sup/>
                        <m:e>
                          <m:acc>
                            <m:accPr>
                              <m:chr m:val="⃗"/>
                              <m:ctrlPr>
                                <a:rPr lang="fr-FR" i="1" smtClean="0">
                                  <a:solidFill>
                                    <a:srgbClr val="000000"/>
                                  </a:solidFill>
                                  <a:latin typeface="Cambria Math" panose="02040503050406030204" pitchFamily="18" charset="0"/>
                                </a:rPr>
                              </m:ctrlPr>
                            </m:accPr>
                            <m:e>
                              <m:r>
                                <a:rPr lang="fr-FR" b="0" i="1" smtClean="0">
                                  <a:solidFill>
                                    <a:srgbClr val="000000"/>
                                  </a:solidFill>
                                  <a:latin typeface="Cambria Math" panose="02040503050406030204" pitchFamily="18" charset="0"/>
                                </a:rPr>
                                <m:t>𝑀</m:t>
                              </m:r>
                              <m:d>
                                <m:dPr>
                                  <m:ctrlPr>
                                    <a:rPr lang="fr-FR" b="0" i="1" smtClean="0">
                                      <a:solidFill>
                                        <a:srgbClr val="000000"/>
                                      </a:solidFill>
                                      <a:latin typeface="Cambria Math" panose="02040503050406030204" pitchFamily="18" charset="0"/>
                                    </a:rPr>
                                  </m:ctrlPr>
                                </m:dPr>
                                <m:e>
                                  <m:r>
                                    <a:rPr lang="fr-FR" b="0" i="1" smtClean="0">
                                      <a:solidFill>
                                        <a:srgbClr val="000000"/>
                                      </a:solidFill>
                                      <a:latin typeface="Cambria Math" panose="02040503050406030204" pitchFamily="18" charset="0"/>
                                    </a:rPr>
                                    <m:t>𝐺</m:t>
                                  </m:r>
                                </m:e>
                              </m:d>
                            </m:e>
                          </m:acc>
                        </m:e>
                      </m:nary>
                      <m:r>
                        <a:rPr lang="fr-FR" b="0" i="1" smtClean="0">
                          <a:solidFill>
                            <a:srgbClr val="000000"/>
                          </a:solidFill>
                          <a:latin typeface="Cambria Math" panose="02040503050406030204" pitchFamily="18" charset="0"/>
                        </a:rPr>
                        <m:t>=</m:t>
                      </m:r>
                      <m:nary>
                        <m:naryPr>
                          <m:chr m:val="∑"/>
                          <m:ctrlPr>
                            <a:rPr lang="fr-FR" i="1">
                              <a:solidFill>
                                <a:srgbClr val="000000"/>
                              </a:solidFill>
                              <a:latin typeface="Cambria Math" panose="02040503050406030204" pitchFamily="18" charset="0"/>
                            </a:rPr>
                          </m:ctrlPr>
                        </m:naryPr>
                        <m:sub>
                          <m:r>
                            <m:rPr>
                              <m:brk m:alnAt="23"/>
                            </m:rPr>
                            <a:rPr lang="fr-FR" i="1">
                              <a:solidFill>
                                <a:srgbClr val="000000"/>
                              </a:solidFill>
                              <a:latin typeface="Cambria Math" panose="02040503050406030204" pitchFamily="18" charset="0"/>
                            </a:rPr>
                            <m:t>𝑖</m:t>
                          </m:r>
                        </m:sub>
                        <m:sup/>
                        <m:e>
                          <m:sSub>
                            <m:sSubPr>
                              <m:ctrlPr>
                                <a:rPr lang="fr-FR" i="1">
                                  <a:solidFill>
                                    <a:srgbClr val="000000"/>
                                  </a:solidFill>
                                  <a:latin typeface="Cambria Math" panose="02040503050406030204" pitchFamily="18" charset="0"/>
                                </a:rPr>
                              </m:ctrlPr>
                            </m:sSubPr>
                            <m:e>
                              <m:r>
                                <a:rPr lang="fr-FR" i="1">
                                  <a:solidFill>
                                    <a:srgbClr val="000000"/>
                                  </a:solidFill>
                                  <a:latin typeface="Cambria Math" panose="02040503050406030204" pitchFamily="18" charset="0"/>
                                </a:rPr>
                                <m:t>𝑚</m:t>
                              </m:r>
                            </m:e>
                            <m:sub>
                              <m:r>
                                <a:rPr lang="fr-FR" i="1">
                                  <a:solidFill>
                                    <a:srgbClr val="000000"/>
                                  </a:solidFill>
                                  <a:latin typeface="Cambria Math" panose="02040503050406030204" pitchFamily="18" charset="0"/>
                                </a:rPr>
                                <m:t>𝑖</m:t>
                              </m:r>
                            </m:sub>
                          </m:sSub>
                          <m:acc>
                            <m:accPr>
                              <m:chr m:val="⃗"/>
                              <m:ctrlPr>
                                <a:rPr lang="fr-FR" i="1" smtClean="0">
                                  <a:solidFill>
                                    <a:srgbClr val="000000"/>
                                  </a:solidFill>
                                  <a:latin typeface="Cambria Math" panose="02040503050406030204" pitchFamily="18" charset="0"/>
                                </a:rPr>
                              </m:ctrlPr>
                            </m:accPr>
                            <m:e>
                              <m:r>
                                <a:rPr lang="fr-FR" b="0" i="1" smtClean="0">
                                  <a:solidFill>
                                    <a:srgbClr val="000000"/>
                                  </a:solidFill>
                                  <a:latin typeface="Cambria Math" panose="02040503050406030204" pitchFamily="18" charset="0"/>
                                </a:rPr>
                                <m:t>𝐺</m:t>
                              </m:r>
                              <m:sSub>
                                <m:sSubPr>
                                  <m:ctrlPr>
                                    <a:rPr lang="fr-FR" b="0" i="1" smtClean="0">
                                      <a:solidFill>
                                        <a:srgbClr val="000000"/>
                                      </a:solidFill>
                                      <a:latin typeface="Cambria Math" panose="02040503050406030204" pitchFamily="18" charset="0"/>
                                    </a:rPr>
                                  </m:ctrlPr>
                                </m:sSubPr>
                                <m:e>
                                  <m:r>
                                    <a:rPr lang="fr-FR" b="0" i="1" smtClean="0">
                                      <a:solidFill>
                                        <a:srgbClr val="000000"/>
                                      </a:solidFill>
                                      <a:latin typeface="Cambria Math" panose="02040503050406030204" pitchFamily="18" charset="0"/>
                                    </a:rPr>
                                    <m:t>𝑃</m:t>
                                  </m:r>
                                </m:e>
                                <m:sub>
                                  <m:r>
                                    <a:rPr lang="fr-FR" b="0" i="1" smtClean="0">
                                      <a:solidFill>
                                        <a:srgbClr val="000000"/>
                                      </a:solidFill>
                                      <a:latin typeface="Cambria Math" panose="02040503050406030204" pitchFamily="18" charset="0"/>
                                    </a:rPr>
                                    <m:t>𝑖</m:t>
                                  </m:r>
                                </m:sub>
                              </m:sSub>
                            </m:e>
                          </m:acc>
                          <m:r>
                            <a:rPr lang="fr-FR" b="0" i="1" smtClean="0">
                              <a:solidFill>
                                <a:srgbClr val="000000"/>
                              </a:solidFill>
                              <a:latin typeface="Cambria Math" panose="02040503050406030204" pitchFamily="18" charset="0"/>
                            </a:rPr>
                            <m:t>∧</m:t>
                          </m:r>
                          <m:acc>
                            <m:accPr>
                              <m:chr m:val="⃗"/>
                              <m:ctrlPr>
                                <a:rPr lang="fr-FR" i="1">
                                  <a:solidFill>
                                    <a:srgbClr val="000000"/>
                                  </a:solidFill>
                                  <a:latin typeface="Cambria Math" panose="02040503050406030204" pitchFamily="18" charset="0"/>
                                </a:rPr>
                              </m:ctrlPr>
                            </m:accPr>
                            <m:e>
                              <m:r>
                                <a:rPr lang="fr-FR" i="1">
                                  <a:solidFill>
                                    <a:srgbClr val="000000"/>
                                  </a:solidFill>
                                  <a:latin typeface="Cambria Math" panose="02040503050406030204" pitchFamily="18" charset="0"/>
                                </a:rPr>
                                <m:t>𝑎</m:t>
                              </m:r>
                            </m:e>
                          </m:acc>
                          <m:d>
                            <m:dPr>
                              <m:ctrlPr>
                                <a:rPr lang="fr-FR" i="1">
                                  <a:solidFill>
                                    <a:srgbClr val="000000"/>
                                  </a:solidFill>
                                  <a:latin typeface="Cambria Math" panose="02040503050406030204" pitchFamily="18" charset="0"/>
                                </a:rPr>
                              </m:ctrlPr>
                            </m:dPr>
                            <m:e>
                              <m:r>
                                <a:rPr lang="fr-FR" i="1">
                                  <a:solidFill>
                                    <a:srgbClr val="000000"/>
                                  </a:solidFill>
                                  <a:latin typeface="Cambria Math" panose="02040503050406030204" pitchFamily="18" charset="0"/>
                                </a:rPr>
                                <m:t>𝐺</m:t>
                              </m:r>
                            </m:e>
                          </m:d>
                        </m:e>
                      </m:nary>
                    </m:oMath>
                  </m:oMathPara>
                </a14:m>
                <a:endParaRPr lang="fr-FR" dirty="0">
                  <a:solidFill>
                    <a:srgbClr val="000000"/>
                  </a:solidFill>
                </a:endParaRPr>
              </a:p>
              <a:p>
                <a:pPr marL="342900" indent="-342900" algn="just">
                  <a:buFont typeface="Arial" panose="020B0604020202020204" pitchFamily="34" charset="0"/>
                  <a:buChar char="•"/>
                </a:pPr>
                <a:endParaRPr lang="fr-FR" dirty="0">
                  <a:solidFill>
                    <a:srgbClr val="000000"/>
                  </a:solidFill>
                </a:endParaRPr>
              </a:p>
              <a:p>
                <a:pPr marL="342900" indent="-342900" algn="just">
                  <a:buFont typeface="Arial" panose="020B0604020202020204" pitchFamily="34" charset="0"/>
                  <a:buChar char="•"/>
                </a:pPr>
                <a:r>
                  <a:rPr lang="fr-FR" dirty="0">
                    <a:solidFill>
                      <a:srgbClr val="000000"/>
                    </a:solidFill>
                  </a:rPr>
                  <a:t>Calcul du centre d’inertie : </a:t>
                </a:r>
              </a:p>
              <a:p>
                <a:pPr marL="0" indent="0" algn="just">
                  <a:buNone/>
                </a:pPr>
                <a14:m>
                  <m:oMathPara xmlns:m="http://schemas.openxmlformats.org/officeDocument/2006/math">
                    <m:oMathParaPr>
                      <m:jc m:val="centerGroup"/>
                    </m:oMathParaPr>
                    <m:oMath xmlns:m="http://schemas.openxmlformats.org/officeDocument/2006/math">
                      <m:acc>
                        <m:accPr>
                          <m:chr m:val="⃗"/>
                          <m:ctrlPr>
                            <a:rPr lang="fr-FR" i="1" smtClean="0">
                              <a:solidFill>
                                <a:srgbClr val="000000"/>
                              </a:solidFill>
                              <a:latin typeface="Cambria Math" panose="02040503050406030204" pitchFamily="18" charset="0"/>
                            </a:rPr>
                          </m:ctrlPr>
                        </m:accPr>
                        <m:e>
                          <m:r>
                            <a:rPr lang="fr-FR" b="0" i="1" smtClean="0">
                              <a:solidFill>
                                <a:srgbClr val="000000"/>
                              </a:solidFill>
                              <a:latin typeface="Cambria Math" panose="02040503050406030204" pitchFamily="18" charset="0"/>
                            </a:rPr>
                            <m:t>𝑂𝐺</m:t>
                          </m:r>
                        </m:e>
                      </m:acc>
                      <m:r>
                        <a:rPr lang="fr-FR" b="0" i="1" smtClean="0">
                          <a:solidFill>
                            <a:srgbClr val="000000"/>
                          </a:solidFill>
                          <a:latin typeface="Cambria Math" panose="02040503050406030204" pitchFamily="18" charset="0"/>
                        </a:rPr>
                        <m:t>=</m:t>
                      </m:r>
                      <m:f>
                        <m:fPr>
                          <m:ctrlPr>
                            <a:rPr lang="fr-FR" b="0" i="1" smtClean="0">
                              <a:solidFill>
                                <a:srgbClr val="000000"/>
                              </a:solidFill>
                              <a:latin typeface="Cambria Math" panose="02040503050406030204" pitchFamily="18" charset="0"/>
                            </a:rPr>
                          </m:ctrlPr>
                        </m:fPr>
                        <m:num>
                          <m:nary>
                            <m:naryPr>
                              <m:chr m:val="∑"/>
                              <m:ctrlPr>
                                <a:rPr lang="fr-FR" i="1">
                                  <a:solidFill>
                                    <a:srgbClr val="000000"/>
                                  </a:solidFill>
                                  <a:latin typeface="Cambria Math" panose="02040503050406030204" pitchFamily="18" charset="0"/>
                                </a:rPr>
                              </m:ctrlPr>
                            </m:naryPr>
                            <m:sub>
                              <m:r>
                                <m:rPr>
                                  <m:brk m:alnAt="23"/>
                                </m:rPr>
                                <a:rPr lang="fr-FR" i="1">
                                  <a:solidFill>
                                    <a:srgbClr val="000000"/>
                                  </a:solidFill>
                                  <a:latin typeface="Cambria Math" panose="02040503050406030204" pitchFamily="18" charset="0"/>
                                </a:rPr>
                                <m:t>𝑖</m:t>
                              </m:r>
                            </m:sub>
                            <m:sup/>
                            <m:e>
                              <m:sSub>
                                <m:sSubPr>
                                  <m:ctrlPr>
                                    <a:rPr lang="fr-FR" i="1">
                                      <a:solidFill>
                                        <a:srgbClr val="000000"/>
                                      </a:solidFill>
                                      <a:latin typeface="Cambria Math" panose="02040503050406030204" pitchFamily="18" charset="0"/>
                                    </a:rPr>
                                  </m:ctrlPr>
                                </m:sSubPr>
                                <m:e>
                                  <m:r>
                                    <a:rPr lang="fr-FR" i="1">
                                      <a:solidFill>
                                        <a:srgbClr val="000000"/>
                                      </a:solidFill>
                                      <a:latin typeface="Cambria Math" panose="02040503050406030204" pitchFamily="18" charset="0"/>
                                    </a:rPr>
                                    <m:t>𝑚</m:t>
                                  </m:r>
                                </m:e>
                                <m:sub>
                                  <m:r>
                                    <a:rPr lang="fr-FR" i="1">
                                      <a:solidFill>
                                        <a:srgbClr val="000000"/>
                                      </a:solidFill>
                                      <a:latin typeface="Cambria Math" panose="02040503050406030204" pitchFamily="18" charset="0"/>
                                    </a:rPr>
                                    <m:t>𝑖</m:t>
                                  </m:r>
                                </m:sub>
                              </m:sSub>
                              <m:acc>
                                <m:accPr>
                                  <m:chr m:val="⃗"/>
                                  <m:ctrlPr>
                                    <a:rPr lang="fr-FR" i="1">
                                      <a:solidFill>
                                        <a:srgbClr val="000000"/>
                                      </a:solidFill>
                                      <a:latin typeface="Cambria Math" panose="02040503050406030204" pitchFamily="18" charset="0"/>
                                    </a:rPr>
                                  </m:ctrlPr>
                                </m:accPr>
                                <m:e>
                                  <m:r>
                                    <a:rPr lang="fr-FR" b="0" i="1" smtClean="0">
                                      <a:solidFill>
                                        <a:srgbClr val="000000"/>
                                      </a:solidFill>
                                      <a:latin typeface="Cambria Math" panose="02040503050406030204" pitchFamily="18" charset="0"/>
                                    </a:rPr>
                                    <m:t>𝑂</m:t>
                                  </m:r>
                                  <m:sSub>
                                    <m:sSubPr>
                                      <m:ctrlPr>
                                        <a:rPr lang="fr-FR" i="1">
                                          <a:solidFill>
                                            <a:srgbClr val="000000"/>
                                          </a:solidFill>
                                          <a:latin typeface="Cambria Math" panose="02040503050406030204" pitchFamily="18" charset="0"/>
                                        </a:rPr>
                                      </m:ctrlPr>
                                    </m:sSubPr>
                                    <m:e>
                                      <m:r>
                                        <a:rPr lang="fr-FR" i="1">
                                          <a:solidFill>
                                            <a:srgbClr val="000000"/>
                                          </a:solidFill>
                                          <a:latin typeface="Cambria Math" panose="02040503050406030204" pitchFamily="18" charset="0"/>
                                        </a:rPr>
                                        <m:t>𝑃</m:t>
                                      </m:r>
                                    </m:e>
                                    <m:sub>
                                      <m:r>
                                        <a:rPr lang="fr-FR" i="1">
                                          <a:solidFill>
                                            <a:srgbClr val="000000"/>
                                          </a:solidFill>
                                          <a:latin typeface="Cambria Math" panose="02040503050406030204" pitchFamily="18" charset="0"/>
                                        </a:rPr>
                                        <m:t>𝑖</m:t>
                                      </m:r>
                                    </m:sub>
                                  </m:sSub>
                                </m:e>
                              </m:acc>
                            </m:e>
                          </m:nary>
                        </m:num>
                        <m:den>
                          <m:nary>
                            <m:naryPr>
                              <m:chr m:val="∑"/>
                              <m:ctrlPr>
                                <a:rPr lang="fr-FR" i="1">
                                  <a:solidFill>
                                    <a:srgbClr val="000000"/>
                                  </a:solidFill>
                                  <a:latin typeface="Cambria Math" panose="02040503050406030204" pitchFamily="18" charset="0"/>
                                </a:rPr>
                              </m:ctrlPr>
                            </m:naryPr>
                            <m:sub>
                              <m:r>
                                <m:rPr>
                                  <m:brk m:alnAt="23"/>
                                </m:rPr>
                                <a:rPr lang="fr-FR" i="1">
                                  <a:solidFill>
                                    <a:srgbClr val="000000"/>
                                  </a:solidFill>
                                  <a:latin typeface="Cambria Math" panose="02040503050406030204" pitchFamily="18" charset="0"/>
                                </a:rPr>
                                <m:t>𝑖</m:t>
                              </m:r>
                            </m:sub>
                            <m:sup/>
                            <m:e>
                              <m:sSub>
                                <m:sSubPr>
                                  <m:ctrlPr>
                                    <a:rPr lang="fr-FR" i="1">
                                      <a:solidFill>
                                        <a:srgbClr val="000000"/>
                                      </a:solidFill>
                                      <a:latin typeface="Cambria Math" panose="02040503050406030204" pitchFamily="18" charset="0"/>
                                    </a:rPr>
                                  </m:ctrlPr>
                                </m:sSubPr>
                                <m:e>
                                  <m:r>
                                    <a:rPr lang="fr-FR" i="1">
                                      <a:solidFill>
                                        <a:srgbClr val="000000"/>
                                      </a:solidFill>
                                      <a:latin typeface="Cambria Math" panose="02040503050406030204" pitchFamily="18" charset="0"/>
                                    </a:rPr>
                                    <m:t>𝑚</m:t>
                                  </m:r>
                                </m:e>
                                <m:sub>
                                  <m:r>
                                    <a:rPr lang="fr-FR" i="1">
                                      <a:solidFill>
                                        <a:srgbClr val="000000"/>
                                      </a:solidFill>
                                      <a:latin typeface="Cambria Math" panose="02040503050406030204" pitchFamily="18" charset="0"/>
                                    </a:rPr>
                                    <m:t>𝑖</m:t>
                                  </m:r>
                                </m:sub>
                              </m:sSub>
                            </m:e>
                          </m:nary>
                        </m:den>
                      </m:f>
                    </m:oMath>
                  </m:oMathPara>
                </a14:m>
                <a:endParaRPr lang="fr-FR" dirty="0">
                  <a:solidFill>
                    <a:srgbClr val="000000"/>
                  </a:solidFill>
                </a:endParaRPr>
              </a:p>
            </p:txBody>
          </p:sp>
        </mc:Choice>
        <mc:Fallback xmlns="">
          <p:sp>
            <p:nvSpPr>
              <p:cNvPr id="24" name="Espace réservé du contenu 2">
                <a:extLst>
                  <a:ext uri="{FF2B5EF4-FFF2-40B4-BE49-F238E27FC236}">
                    <a16:creationId xmlns:a16="http://schemas.microsoft.com/office/drawing/2014/main" id="{8775A1E3-0A65-83ED-93BD-456DE9A26F6F}"/>
                  </a:ext>
                </a:extLst>
              </p:cNvPr>
              <p:cNvSpPr>
                <a:spLocks noGrp="1" noRot="1" noChangeAspect="1" noMove="1" noResize="1" noEditPoints="1" noAdjustHandles="1" noChangeArrowheads="1" noChangeShapeType="1" noTextEdit="1"/>
              </p:cNvSpPr>
              <p:nvPr>
                <p:ph idx="1"/>
              </p:nvPr>
            </p:nvSpPr>
            <p:spPr>
              <a:xfrm>
                <a:off x="1097280" y="1777340"/>
                <a:ext cx="6865990" cy="4355011"/>
              </a:xfrm>
              <a:blipFill>
                <a:blip r:embed="rId4"/>
                <a:stretch>
                  <a:fillRect l="-2131" t="-1541" r="-222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116E00F6-2F8E-574D-FB77-4D0123119494}"/>
                  </a:ext>
                </a:extLst>
              </p:cNvPr>
              <p:cNvSpPr/>
              <p:nvPr/>
            </p:nvSpPr>
            <p:spPr>
              <a:xfrm>
                <a:off x="7963270" y="3587360"/>
                <a:ext cx="470518" cy="423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fr-FR" i="1" smtClean="0">
                              <a:solidFill>
                                <a:srgbClr val="000000"/>
                              </a:solidFill>
                              <a:latin typeface="Cambria Math" panose="02040503050406030204" pitchFamily="18" charset="0"/>
                            </a:rPr>
                          </m:ctrlPr>
                        </m:sSubPr>
                        <m:e>
                          <m:r>
                            <a:rPr lang="fr-FR" i="1">
                              <a:solidFill>
                                <a:srgbClr val="000000"/>
                              </a:solidFill>
                              <a:latin typeface="Cambria Math" panose="02040503050406030204" pitchFamily="18" charset="0"/>
                            </a:rPr>
                            <m:t>𝑚</m:t>
                          </m:r>
                        </m:e>
                        <m:sub>
                          <m:r>
                            <a:rPr lang="fr-FR" b="0" i="1" smtClean="0">
                              <a:solidFill>
                                <a:srgbClr val="000000"/>
                              </a:solidFill>
                              <a:latin typeface="Cambria Math" panose="02040503050406030204" pitchFamily="18" charset="0"/>
                            </a:rPr>
                            <m:t>1</m:t>
                          </m:r>
                        </m:sub>
                      </m:sSub>
                    </m:oMath>
                  </m:oMathPara>
                </a14:m>
                <a:endParaRPr lang="fr-FR" dirty="0"/>
              </a:p>
            </p:txBody>
          </p:sp>
        </mc:Choice>
        <mc:Fallback xmlns="">
          <p:sp>
            <p:nvSpPr>
              <p:cNvPr id="3" name="Rectangle 2">
                <a:extLst>
                  <a:ext uri="{FF2B5EF4-FFF2-40B4-BE49-F238E27FC236}">
                    <a16:creationId xmlns:a16="http://schemas.microsoft.com/office/drawing/2014/main" id="{116E00F6-2F8E-574D-FB77-4D0123119494}"/>
                  </a:ext>
                </a:extLst>
              </p:cNvPr>
              <p:cNvSpPr>
                <a:spLocks noRot="1" noChangeAspect="1" noMove="1" noResize="1" noEditPoints="1" noAdjustHandles="1" noChangeArrowheads="1" noChangeShapeType="1" noTextEdit="1"/>
              </p:cNvSpPr>
              <p:nvPr/>
            </p:nvSpPr>
            <p:spPr>
              <a:xfrm>
                <a:off x="7963270" y="3587360"/>
                <a:ext cx="470518" cy="423909"/>
              </a:xfrm>
              <a:prstGeom prst="rect">
                <a:avLst/>
              </a:prstGeom>
              <a:blipFill>
                <a:blip r:embed="rId5"/>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D711080-B5EA-9221-D836-DD6C5705A594}"/>
                  </a:ext>
                </a:extLst>
              </p:cNvPr>
              <p:cNvSpPr/>
              <p:nvPr/>
            </p:nvSpPr>
            <p:spPr>
              <a:xfrm>
                <a:off x="8610618" y="4656751"/>
                <a:ext cx="470518" cy="423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fr-FR" i="1" smtClean="0">
                              <a:solidFill>
                                <a:srgbClr val="000000"/>
                              </a:solidFill>
                              <a:latin typeface="Cambria Math" panose="02040503050406030204" pitchFamily="18" charset="0"/>
                            </a:rPr>
                          </m:ctrlPr>
                        </m:sSubPr>
                        <m:e>
                          <m:r>
                            <a:rPr lang="fr-FR" i="1">
                              <a:solidFill>
                                <a:srgbClr val="000000"/>
                              </a:solidFill>
                              <a:latin typeface="Cambria Math" panose="02040503050406030204" pitchFamily="18" charset="0"/>
                            </a:rPr>
                            <m:t>𝑚</m:t>
                          </m:r>
                        </m:e>
                        <m:sub>
                          <m:r>
                            <a:rPr lang="fr-FR" b="0" i="1" smtClean="0">
                              <a:solidFill>
                                <a:srgbClr val="000000"/>
                              </a:solidFill>
                              <a:latin typeface="Cambria Math" panose="02040503050406030204" pitchFamily="18" charset="0"/>
                            </a:rPr>
                            <m:t>2</m:t>
                          </m:r>
                        </m:sub>
                      </m:sSub>
                    </m:oMath>
                  </m:oMathPara>
                </a14:m>
                <a:endParaRPr lang="fr-FR" dirty="0"/>
              </a:p>
            </p:txBody>
          </p:sp>
        </mc:Choice>
        <mc:Fallback xmlns="">
          <p:sp>
            <p:nvSpPr>
              <p:cNvPr id="6" name="Rectangle 5">
                <a:extLst>
                  <a:ext uri="{FF2B5EF4-FFF2-40B4-BE49-F238E27FC236}">
                    <a16:creationId xmlns:a16="http://schemas.microsoft.com/office/drawing/2014/main" id="{6D711080-B5EA-9221-D836-DD6C5705A594}"/>
                  </a:ext>
                </a:extLst>
              </p:cNvPr>
              <p:cNvSpPr>
                <a:spLocks noRot="1" noChangeAspect="1" noMove="1" noResize="1" noEditPoints="1" noAdjustHandles="1" noChangeArrowheads="1" noChangeShapeType="1" noTextEdit="1"/>
              </p:cNvSpPr>
              <p:nvPr/>
            </p:nvSpPr>
            <p:spPr>
              <a:xfrm>
                <a:off x="8610618" y="4656751"/>
                <a:ext cx="470518" cy="423909"/>
              </a:xfrm>
              <a:prstGeom prst="rect">
                <a:avLst/>
              </a:prstGeom>
              <a:blipFill>
                <a:blip r:embed="rId6"/>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E6B8100F-C74C-C03B-7168-E978FEA0323C}"/>
                  </a:ext>
                </a:extLst>
              </p:cNvPr>
              <p:cNvSpPr/>
              <p:nvPr/>
            </p:nvSpPr>
            <p:spPr>
              <a:xfrm>
                <a:off x="9615417" y="3840402"/>
                <a:ext cx="470518" cy="423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fr-FR" i="1" smtClean="0">
                              <a:solidFill>
                                <a:srgbClr val="000000"/>
                              </a:solidFill>
                              <a:latin typeface="Cambria Math" panose="02040503050406030204" pitchFamily="18" charset="0"/>
                            </a:rPr>
                          </m:ctrlPr>
                        </m:sSubPr>
                        <m:e>
                          <m:r>
                            <a:rPr lang="fr-FR" i="1">
                              <a:solidFill>
                                <a:srgbClr val="000000"/>
                              </a:solidFill>
                              <a:latin typeface="Cambria Math" panose="02040503050406030204" pitchFamily="18" charset="0"/>
                            </a:rPr>
                            <m:t>𝑚</m:t>
                          </m:r>
                        </m:e>
                        <m:sub>
                          <m:r>
                            <a:rPr lang="fr-FR" b="0" i="1" smtClean="0">
                              <a:solidFill>
                                <a:srgbClr val="000000"/>
                              </a:solidFill>
                              <a:latin typeface="Cambria Math" panose="02040503050406030204" pitchFamily="18" charset="0"/>
                            </a:rPr>
                            <m:t>3</m:t>
                          </m:r>
                        </m:sub>
                      </m:sSub>
                    </m:oMath>
                  </m:oMathPara>
                </a14:m>
                <a:endParaRPr lang="fr-FR" dirty="0"/>
              </a:p>
            </p:txBody>
          </p:sp>
        </mc:Choice>
        <mc:Fallback xmlns="">
          <p:sp>
            <p:nvSpPr>
              <p:cNvPr id="9" name="Rectangle 8">
                <a:extLst>
                  <a:ext uri="{FF2B5EF4-FFF2-40B4-BE49-F238E27FC236}">
                    <a16:creationId xmlns:a16="http://schemas.microsoft.com/office/drawing/2014/main" id="{E6B8100F-C74C-C03B-7168-E978FEA0323C}"/>
                  </a:ext>
                </a:extLst>
              </p:cNvPr>
              <p:cNvSpPr>
                <a:spLocks noRot="1" noChangeAspect="1" noMove="1" noResize="1" noEditPoints="1" noAdjustHandles="1" noChangeArrowheads="1" noChangeShapeType="1" noTextEdit="1"/>
              </p:cNvSpPr>
              <p:nvPr/>
            </p:nvSpPr>
            <p:spPr>
              <a:xfrm>
                <a:off x="9615417" y="3840402"/>
                <a:ext cx="470518" cy="423909"/>
              </a:xfrm>
              <a:prstGeom prst="rect">
                <a:avLst/>
              </a:prstGeom>
              <a:blipFill>
                <a:blip r:embed="rId7"/>
                <a:stretch>
                  <a:fillRect/>
                </a:stretch>
              </a:blipFill>
            </p:spPr>
            <p:txBody>
              <a:bodyPr/>
              <a:lstStyle/>
              <a:p>
                <a:r>
                  <a:rPr lang="fr-FR">
                    <a:noFill/>
                  </a:rPr>
                  <a:t> </a:t>
                </a:r>
              </a:p>
            </p:txBody>
          </p:sp>
        </mc:Fallback>
      </mc:AlternateContent>
      <p:cxnSp>
        <p:nvCxnSpPr>
          <p:cNvPr id="12" name="Connecteur droit 11">
            <a:extLst>
              <a:ext uri="{FF2B5EF4-FFF2-40B4-BE49-F238E27FC236}">
                <a16:creationId xmlns:a16="http://schemas.microsoft.com/office/drawing/2014/main" id="{6ED38D96-69B9-36D7-0053-981D8AD7BF1E}"/>
              </a:ext>
            </a:extLst>
          </p:cNvPr>
          <p:cNvCxnSpPr>
            <a:stCxn id="3" idx="3"/>
            <a:endCxn id="9" idx="1"/>
          </p:cNvCxnSpPr>
          <p:nvPr/>
        </p:nvCxnSpPr>
        <p:spPr>
          <a:xfrm>
            <a:off x="8433788" y="3799315"/>
            <a:ext cx="1181629" cy="2530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E3C9D1AA-2A83-899E-189F-AB6C26A6D1C7}"/>
              </a:ext>
            </a:extLst>
          </p:cNvPr>
          <p:cNvCxnSpPr>
            <a:cxnSpLocks/>
            <a:stCxn id="3" idx="2"/>
            <a:endCxn id="6" idx="1"/>
          </p:cNvCxnSpPr>
          <p:nvPr/>
        </p:nvCxnSpPr>
        <p:spPr>
          <a:xfrm>
            <a:off x="8198529" y="4011269"/>
            <a:ext cx="412089" cy="8574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9AB875FA-CDAE-EFD8-A4C2-C11902FB10F2}"/>
              </a:ext>
            </a:extLst>
          </p:cNvPr>
          <p:cNvCxnSpPr>
            <a:cxnSpLocks/>
            <a:stCxn id="9" idx="2"/>
            <a:endCxn id="6" idx="3"/>
          </p:cNvCxnSpPr>
          <p:nvPr/>
        </p:nvCxnSpPr>
        <p:spPr>
          <a:xfrm flipH="1">
            <a:off x="9081136" y="4264311"/>
            <a:ext cx="769540" cy="604395"/>
          </a:xfrm>
          <a:prstGeom prst="line">
            <a:avLst/>
          </a:prstGeom>
        </p:spPr>
        <p:style>
          <a:lnRef idx="1">
            <a:schemeClr val="accent1"/>
          </a:lnRef>
          <a:fillRef idx="0">
            <a:schemeClr val="accent1"/>
          </a:fillRef>
          <a:effectRef idx="0">
            <a:schemeClr val="accent1"/>
          </a:effectRef>
          <a:fontRef idx="minor">
            <a:schemeClr val="tx1"/>
          </a:fontRef>
        </p:style>
      </p:cxnSp>
      <p:grpSp>
        <p:nvGrpSpPr>
          <p:cNvPr id="25" name="Groupe 24">
            <a:extLst>
              <a:ext uri="{FF2B5EF4-FFF2-40B4-BE49-F238E27FC236}">
                <a16:creationId xmlns:a16="http://schemas.microsoft.com/office/drawing/2014/main" id="{8F8AC33F-7708-FF60-65CD-6E73924BF1EE}"/>
              </a:ext>
            </a:extLst>
          </p:cNvPr>
          <p:cNvGrpSpPr/>
          <p:nvPr/>
        </p:nvGrpSpPr>
        <p:grpSpPr>
          <a:xfrm>
            <a:off x="8845877" y="4156250"/>
            <a:ext cx="216122" cy="216122"/>
            <a:chOff x="2902998" y="4199138"/>
            <a:chExt cx="360000" cy="360000"/>
          </a:xfrm>
        </p:grpSpPr>
        <p:cxnSp>
          <p:nvCxnSpPr>
            <p:cNvPr id="26" name="Connecteur droit 25">
              <a:extLst>
                <a:ext uri="{FF2B5EF4-FFF2-40B4-BE49-F238E27FC236}">
                  <a16:creationId xmlns:a16="http://schemas.microsoft.com/office/drawing/2014/main" id="{B2A23964-29EC-02B0-8F8D-106F7D29EC42}"/>
                </a:ext>
              </a:extLst>
            </p:cNvPr>
            <p:cNvCxnSpPr>
              <a:cxnSpLocks/>
            </p:cNvCxnSpPr>
            <p:nvPr/>
          </p:nvCxnSpPr>
          <p:spPr>
            <a:xfrm>
              <a:off x="2902998" y="4199138"/>
              <a:ext cx="360000" cy="360000"/>
            </a:xfrm>
            <a:prstGeom prst="line">
              <a:avLst/>
            </a:prstGeom>
          </p:spPr>
          <p:style>
            <a:lnRef idx="1">
              <a:schemeClr val="dk1"/>
            </a:lnRef>
            <a:fillRef idx="0">
              <a:schemeClr val="dk1"/>
            </a:fillRef>
            <a:effectRef idx="0">
              <a:schemeClr val="dk1"/>
            </a:effectRef>
            <a:fontRef idx="minor">
              <a:schemeClr val="tx1"/>
            </a:fontRef>
          </p:style>
        </p:cxnSp>
        <p:cxnSp>
          <p:nvCxnSpPr>
            <p:cNvPr id="27" name="Connecteur droit 26">
              <a:extLst>
                <a:ext uri="{FF2B5EF4-FFF2-40B4-BE49-F238E27FC236}">
                  <a16:creationId xmlns:a16="http://schemas.microsoft.com/office/drawing/2014/main" id="{B5B80F57-9D91-4283-D015-53297494B1CB}"/>
                </a:ext>
              </a:extLst>
            </p:cNvPr>
            <p:cNvCxnSpPr>
              <a:cxnSpLocks/>
            </p:cNvCxnSpPr>
            <p:nvPr/>
          </p:nvCxnSpPr>
          <p:spPr>
            <a:xfrm rot="5400000">
              <a:off x="2902998" y="4199138"/>
              <a:ext cx="360000" cy="360000"/>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28" name="ZoneTexte 27">
                <a:extLst>
                  <a:ext uri="{FF2B5EF4-FFF2-40B4-BE49-F238E27FC236}">
                    <a16:creationId xmlns:a16="http://schemas.microsoft.com/office/drawing/2014/main" id="{11F2043F-561C-9C95-0E0B-8A2CB8D51663}"/>
                  </a:ext>
                </a:extLst>
              </p:cNvPr>
              <p:cNvSpPr txBox="1"/>
              <p:nvPr/>
            </p:nvSpPr>
            <p:spPr>
              <a:xfrm>
                <a:off x="8547757" y="3985222"/>
                <a:ext cx="37064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𝐺</m:t>
                      </m:r>
                    </m:oMath>
                  </m:oMathPara>
                </a14:m>
                <a:endParaRPr lang="fr-FR" dirty="0"/>
              </a:p>
            </p:txBody>
          </p:sp>
        </mc:Choice>
        <mc:Fallback xmlns="">
          <p:sp>
            <p:nvSpPr>
              <p:cNvPr id="28" name="ZoneTexte 27">
                <a:extLst>
                  <a:ext uri="{FF2B5EF4-FFF2-40B4-BE49-F238E27FC236}">
                    <a16:creationId xmlns:a16="http://schemas.microsoft.com/office/drawing/2014/main" id="{11F2043F-561C-9C95-0E0B-8A2CB8D51663}"/>
                  </a:ext>
                </a:extLst>
              </p:cNvPr>
              <p:cNvSpPr txBox="1">
                <a:spLocks noRot="1" noChangeAspect="1" noMove="1" noResize="1" noEditPoints="1" noAdjustHandles="1" noChangeArrowheads="1" noChangeShapeType="1" noTextEdit="1"/>
              </p:cNvSpPr>
              <p:nvPr/>
            </p:nvSpPr>
            <p:spPr>
              <a:xfrm>
                <a:off x="8547757" y="3985222"/>
                <a:ext cx="370643" cy="369332"/>
              </a:xfrm>
              <a:prstGeom prst="rect">
                <a:avLst/>
              </a:prstGeom>
              <a:blipFill>
                <a:blip r:embed="rId8"/>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1167524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EDBAFF-0C73-4507-B107-35591D4B6F2C}"/>
              </a:ext>
            </a:extLst>
          </p:cNvPr>
          <p:cNvSpPr>
            <a:spLocks noGrp="1"/>
          </p:cNvSpPr>
          <p:nvPr>
            <p:ph type="title"/>
          </p:nvPr>
        </p:nvSpPr>
        <p:spPr/>
        <p:txBody>
          <a:bodyPr/>
          <a:lstStyle/>
          <a:p>
            <a:r>
              <a:rPr lang="fr-FR" dirty="0"/>
              <a:t>4. Dynamique</a:t>
            </a:r>
          </a:p>
        </p:txBody>
      </p:sp>
      <p:sp>
        <p:nvSpPr>
          <p:cNvPr id="4" name="Espace réservé du numéro de diapositive 3">
            <a:extLst>
              <a:ext uri="{FF2B5EF4-FFF2-40B4-BE49-F238E27FC236}">
                <a16:creationId xmlns:a16="http://schemas.microsoft.com/office/drawing/2014/main" id="{F69AEC1B-DBB5-4AD4-B19E-C8A0CDDA79F6}"/>
              </a:ext>
            </a:extLst>
          </p:cNvPr>
          <p:cNvSpPr>
            <a:spLocks noGrp="1"/>
          </p:cNvSpPr>
          <p:nvPr>
            <p:ph type="sldNum" sz="quarter" idx="12"/>
          </p:nvPr>
        </p:nvSpPr>
        <p:spPr/>
        <p:txBody>
          <a:bodyPr/>
          <a:lstStyle/>
          <a:p>
            <a:fld id="{911E237A-49C9-422B-BE65-7FB2429F21FB}" type="slidenum">
              <a:rPr lang="fr-FR" smtClean="0"/>
              <a:t>8</a:t>
            </a:fld>
            <a:endParaRPr lang="fr-FR"/>
          </a:p>
        </p:txBody>
      </p:sp>
      <p:sp>
        <p:nvSpPr>
          <p:cNvPr id="5" name="ZoneTexte 4">
            <a:extLst>
              <a:ext uri="{FF2B5EF4-FFF2-40B4-BE49-F238E27FC236}">
                <a16:creationId xmlns:a16="http://schemas.microsoft.com/office/drawing/2014/main" id="{6ADDC20E-165D-4733-9A35-087E2DFAFBDD}"/>
              </a:ext>
            </a:extLst>
          </p:cNvPr>
          <p:cNvSpPr txBox="1"/>
          <p:nvPr/>
        </p:nvSpPr>
        <p:spPr>
          <a:xfrm>
            <a:off x="1097280" y="1254121"/>
            <a:ext cx="10240880" cy="523220"/>
          </a:xfrm>
          <a:prstGeom prst="rect">
            <a:avLst/>
          </a:prstGeom>
          <a:noFill/>
        </p:spPr>
        <p:txBody>
          <a:bodyPr wrap="none" rtlCol="0">
            <a:spAutoFit/>
          </a:bodyPr>
          <a:lstStyle/>
          <a:p>
            <a:r>
              <a:rPr lang="fr-FR" sz="2800" dirty="0">
                <a:latin typeface="+mj-lt"/>
              </a:rPr>
              <a:t>4.5 Principe fondamental de la dynamique pour un solide déformable </a:t>
            </a:r>
          </a:p>
        </p:txBody>
      </p:sp>
      <mc:AlternateContent xmlns:mc="http://schemas.openxmlformats.org/markup-compatibility/2006" xmlns:a14="http://schemas.microsoft.com/office/drawing/2010/main">
        <mc:Choice Requires="a14">
          <p:sp>
            <p:nvSpPr>
              <p:cNvPr id="24" name="Espace réservé du contenu 2">
                <a:extLst>
                  <a:ext uri="{FF2B5EF4-FFF2-40B4-BE49-F238E27FC236}">
                    <a16:creationId xmlns:a16="http://schemas.microsoft.com/office/drawing/2014/main" id="{8775A1E3-0A65-83ED-93BD-456DE9A26F6F}"/>
                  </a:ext>
                </a:extLst>
              </p:cNvPr>
              <p:cNvSpPr>
                <a:spLocks noGrp="1"/>
              </p:cNvSpPr>
              <p:nvPr>
                <p:ph idx="1"/>
              </p:nvPr>
            </p:nvSpPr>
            <p:spPr>
              <a:xfrm>
                <a:off x="1097280" y="1777340"/>
                <a:ext cx="6865990" cy="4355011"/>
              </a:xfrm>
            </p:spPr>
            <p:txBody>
              <a:bodyPr>
                <a:noAutofit/>
              </a:bodyPr>
              <a:lstStyle/>
              <a:p>
                <a:pPr marL="342900" indent="-342900" algn="just">
                  <a:buFont typeface="Arial" panose="020B0604020202020204" pitchFamily="34" charset="0"/>
                  <a:buChar char="•"/>
                </a:pPr>
                <a:r>
                  <a:rPr lang="fr-FR" dirty="0">
                    <a:solidFill>
                      <a:srgbClr val="000000"/>
                    </a:solidFill>
                  </a:rPr>
                  <a:t>Dans un référentiel absolu (ou galiléen), on considère un solide de masse volumique </a:t>
                </a:r>
                <a14:m>
                  <m:oMath xmlns:m="http://schemas.openxmlformats.org/officeDocument/2006/math">
                    <m:r>
                      <a:rPr lang="fr-FR" i="1" dirty="0" smtClean="0">
                        <a:solidFill>
                          <a:srgbClr val="000000"/>
                        </a:solidFill>
                        <a:latin typeface="Cambria Math" panose="02040503050406030204" pitchFamily="18" charset="0"/>
                      </a:rPr>
                      <m:t>𝜌</m:t>
                    </m:r>
                    <m:r>
                      <a:rPr lang="fr-FR" i="1" dirty="0" smtClean="0">
                        <a:solidFill>
                          <a:srgbClr val="000000"/>
                        </a:solidFill>
                        <a:latin typeface="Cambria Math" panose="02040503050406030204" pitchFamily="18" charset="0"/>
                      </a:rPr>
                      <m:t> </m:t>
                    </m:r>
                  </m:oMath>
                </a14:m>
                <a:r>
                  <a:rPr lang="fr-FR" dirty="0">
                    <a:solidFill>
                      <a:srgbClr val="000000"/>
                    </a:solidFill>
                  </a:rPr>
                  <a:t>et de volume </a:t>
                </a:r>
                <a14:m>
                  <m:oMath xmlns:m="http://schemas.openxmlformats.org/officeDocument/2006/math">
                    <m:r>
                      <a:rPr lang="fr-FR" i="1" dirty="0" smtClean="0">
                        <a:solidFill>
                          <a:srgbClr val="000000"/>
                        </a:solidFill>
                        <a:latin typeface="Cambria Math" panose="02040503050406030204" pitchFamily="18" charset="0"/>
                      </a:rPr>
                      <m:t>𝑉</m:t>
                    </m:r>
                  </m:oMath>
                </a14:m>
                <a:r>
                  <a:rPr lang="fr-FR" dirty="0">
                    <a:solidFill>
                      <a:srgbClr val="000000"/>
                    </a:solidFill>
                  </a:rPr>
                  <a:t>.</a:t>
                </a:r>
              </a:p>
              <a:p>
                <a:pPr marL="342900" indent="-342900" algn="just">
                  <a:buFont typeface="Arial" panose="020B0604020202020204" pitchFamily="34" charset="0"/>
                  <a:buChar char="•"/>
                </a:pPr>
                <a:r>
                  <a:rPr lang="fr-FR" dirty="0">
                    <a:solidFill>
                      <a:srgbClr val="000000"/>
                    </a:solidFill>
                  </a:rPr>
                  <a:t>On définit la quantité de mouvement comme étant : </a:t>
                </a:r>
              </a:p>
              <a:p>
                <a:pPr marL="0" indent="0">
                  <a:buNone/>
                </a:pPr>
                <a14:m>
                  <m:oMathPara xmlns:m="http://schemas.openxmlformats.org/officeDocument/2006/math">
                    <m:oMathParaPr>
                      <m:jc m:val="centerGroup"/>
                    </m:oMathParaPr>
                    <m:oMath xmlns:m="http://schemas.openxmlformats.org/officeDocument/2006/math">
                      <m:nary>
                        <m:naryPr>
                          <m:limLoc m:val="undOvr"/>
                          <m:ctrlPr>
                            <a:rPr lang="fr-FR" i="1" smtClean="0">
                              <a:solidFill>
                                <a:srgbClr val="000000"/>
                              </a:solidFill>
                              <a:latin typeface="Cambria Math" panose="02040503050406030204" pitchFamily="18" charset="0"/>
                            </a:rPr>
                          </m:ctrlPr>
                        </m:naryPr>
                        <m:sub>
                          <m:r>
                            <m:rPr>
                              <m:brk m:alnAt="24"/>
                            </m:rPr>
                            <a:rPr lang="fr-FR" b="0" i="1" smtClean="0">
                              <a:solidFill>
                                <a:srgbClr val="000000"/>
                              </a:solidFill>
                              <a:latin typeface="Cambria Math" panose="02040503050406030204" pitchFamily="18" charset="0"/>
                            </a:rPr>
                            <m:t>𝑉</m:t>
                          </m:r>
                        </m:sub>
                        <m:sup/>
                        <m:e>
                          <m:r>
                            <a:rPr lang="fr-FR" b="0" i="1" smtClean="0">
                              <a:solidFill>
                                <a:srgbClr val="000000"/>
                              </a:solidFill>
                              <a:latin typeface="Cambria Math" panose="02040503050406030204" pitchFamily="18" charset="0"/>
                            </a:rPr>
                            <m:t>𝜌</m:t>
                          </m:r>
                          <m:acc>
                            <m:accPr>
                              <m:chr m:val="⃗"/>
                              <m:ctrlPr>
                                <a:rPr lang="fr-FR" b="0" i="1" smtClean="0">
                                  <a:solidFill>
                                    <a:srgbClr val="000000"/>
                                  </a:solidFill>
                                  <a:latin typeface="Cambria Math" panose="02040503050406030204" pitchFamily="18" charset="0"/>
                                </a:rPr>
                              </m:ctrlPr>
                            </m:accPr>
                            <m:e>
                              <m:r>
                                <a:rPr lang="fr-FR" b="0" i="1" smtClean="0">
                                  <a:solidFill>
                                    <a:srgbClr val="000000"/>
                                  </a:solidFill>
                                  <a:latin typeface="Cambria Math" panose="02040503050406030204" pitchFamily="18" charset="0"/>
                                </a:rPr>
                                <m:t>𝑎</m:t>
                              </m:r>
                            </m:e>
                          </m:acc>
                          <m:r>
                            <m:rPr>
                              <m:brk m:alnAt="24"/>
                            </m:rPr>
                            <a:rPr lang="fr-FR" b="0" i="1" smtClean="0">
                              <a:solidFill>
                                <a:srgbClr val="000000"/>
                              </a:solidFill>
                              <a:latin typeface="Cambria Math" panose="02040503050406030204" pitchFamily="18" charset="0"/>
                            </a:rPr>
                            <m:t>𝑑</m:t>
                          </m:r>
                          <m:r>
                            <a:rPr lang="fr-FR" b="0" i="1" smtClean="0">
                              <a:solidFill>
                                <a:srgbClr val="000000"/>
                              </a:solidFill>
                              <a:latin typeface="Cambria Math" panose="02040503050406030204" pitchFamily="18" charset="0"/>
                            </a:rPr>
                            <m:t>𝑉</m:t>
                          </m:r>
                        </m:e>
                      </m:nary>
                    </m:oMath>
                  </m:oMathPara>
                </a14:m>
                <a:endParaRPr lang="fr-FR" dirty="0">
                  <a:solidFill>
                    <a:srgbClr val="000000"/>
                  </a:solidFill>
                </a:endParaRPr>
              </a:p>
              <a:p>
                <a:pPr marL="342900" indent="-342900" algn="just">
                  <a:buFont typeface="Arial" panose="020B0604020202020204" pitchFamily="34" charset="0"/>
                  <a:buChar char="•"/>
                </a:pPr>
                <a:r>
                  <a:rPr lang="fr-FR" dirty="0">
                    <a:solidFill>
                      <a:srgbClr val="000000"/>
                    </a:solidFill>
                  </a:rPr>
                  <a:t>Ainsi, le principe fondamental de la dynamique s’écrit :</a:t>
                </a:r>
              </a:p>
              <a:p>
                <a:pPr marL="0" indent="0" algn="just">
                  <a:buNone/>
                </a:pPr>
                <a14:m>
                  <m:oMathPara xmlns:m="http://schemas.openxmlformats.org/officeDocument/2006/math">
                    <m:oMathParaPr>
                      <m:jc m:val="centerGroup"/>
                    </m:oMathParaPr>
                    <m:oMath xmlns:m="http://schemas.openxmlformats.org/officeDocument/2006/math">
                      <m:nary>
                        <m:naryPr>
                          <m:limLoc m:val="undOvr"/>
                          <m:ctrlPr>
                            <a:rPr lang="fr-FR" i="1" smtClean="0">
                              <a:solidFill>
                                <a:srgbClr val="000000"/>
                              </a:solidFill>
                              <a:latin typeface="Cambria Math" panose="02040503050406030204" pitchFamily="18" charset="0"/>
                            </a:rPr>
                          </m:ctrlPr>
                        </m:naryPr>
                        <m:sub>
                          <m:r>
                            <m:rPr>
                              <m:brk m:alnAt="24"/>
                            </m:rPr>
                            <a:rPr lang="fr-FR" b="0" i="1" smtClean="0">
                              <a:solidFill>
                                <a:srgbClr val="000000"/>
                              </a:solidFill>
                              <a:latin typeface="Cambria Math" panose="02040503050406030204" pitchFamily="18" charset="0"/>
                            </a:rPr>
                            <m:t>𝑉</m:t>
                          </m:r>
                        </m:sub>
                        <m:sup/>
                        <m:e>
                          <m:r>
                            <a:rPr lang="fr-FR" b="0" i="1" smtClean="0">
                              <a:solidFill>
                                <a:srgbClr val="000000"/>
                              </a:solidFill>
                              <a:latin typeface="Cambria Math" panose="02040503050406030204" pitchFamily="18" charset="0"/>
                            </a:rPr>
                            <m:t>𝜌</m:t>
                          </m:r>
                          <m:acc>
                            <m:accPr>
                              <m:chr m:val="⃗"/>
                              <m:ctrlPr>
                                <a:rPr lang="fr-FR" b="0" i="1" smtClean="0">
                                  <a:solidFill>
                                    <a:srgbClr val="000000"/>
                                  </a:solidFill>
                                  <a:latin typeface="Cambria Math" panose="02040503050406030204" pitchFamily="18" charset="0"/>
                                </a:rPr>
                              </m:ctrlPr>
                            </m:accPr>
                            <m:e>
                              <m:r>
                                <a:rPr lang="fr-FR" b="0" i="1" smtClean="0">
                                  <a:solidFill>
                                    <a:srgbClr val="000000"/>
                                  </a:solidFill>
                                  <a:latin typeface="Cambria Math" panose="02040503050406030204" pitchFamily="18" charset="0"/>
                                </a:rPr>
                                <m:t>𝑎</m:t>
                              </m:r>
                            </m:e>
                          </m:acc>
                          <m:r>
                            <m:rPr>
                              <m:brk m:alnAt="24"/>
                            </m:rPr>
                            <a:rPr lang="fr-FR" b="0" i="1" smtClean="0">
                              <a:solidFill>
                                <a:srgbClr val="000000"/>
                              </a:solidFill>
                              <a:latin typeface="Cambria Math" panose="02040503050406030204" pitchFamily="18" charset="0"/>
                            </a:rPr>
                            <m:t>𝑑</m:t>
                          </m:r>
                          <m:r>
                            <a:rPr lang="fr-FR" b="0" i="1" smtClean="0">
                              <a:solidFill>
                                <a:srgbClr val="000000"/>
                              </a:solidFill>
                              <a:latin typeface="Cambria Math" panose="02040503050406030204" pitchFamily="18" charset="0"/>
                            </a:rPr>
                            <m:t>𝑉</m:t>
                          </m:r>
                        </m:e>
                      </m:nary>
                      <m:r>
                        <a:rPr lang="fr-FR" b="0" i="1" smtClean="0">
                          <a:solidFill>
                            <a:srgbClr val="000000"/>
                          </a:solidFill>
                          <a:latin typeface="Cambria Math" panose="02040503050406030204" pitchFamily="18" charset="0"/>
                        </a:rPr>
                        <m:t>=</m:t>
                      </m:r>
                      <m:nary>
                        <m:naryPr>
                          <m:limLoc m:val="undOvr"/>
                          <m:ctrlPr>
                            <a:rPr lang="fr-FR" i="1">
                              <a:solidFill>
                                <a:srgbClr val="000000"/>
                              </a:solidFill>
                              <a:latin typeface="Cambria Math" panose="02040503050406030204" pitchFamily="18" charset="0"/>
                            </a:rPr>
                          </m:ctrlPr>
                        </m:naryPr>
                        <m:sub>
                          <m:r>
                            <m:rPr>
                              <m:brk m:alnAt="24"/>
                            </m:rPr>
                            <a:rPr lang="fr-FR" i="1">
                              <a:solidFill>
                                <a:srgbClr val="000000"/>
                              </a:solidFill>
                              <a:latin typeface="Cambria Math" panose="02040503050406030204" pitchFamily="18" charset="0"/>
                            </a:rPr>
                            <m:t>𝑉</m:t>
                          </m:r>
                        </m:sub>
                        <m:sup/>
                        <m:e>
                          <m:acc>
                            <m:accPr>
                              <m:chr m:val="⃗"/>
                              <m:ctrlPr>
                                <a:rPr lang="fr-FR" i="1">
                                  <a:solidFill>
                                    <a:srgbClr val="000000"/>
                                  </a:solidFill>
                                  <a:latin typeface="Cambria Math" panose="02040503050406030204" pitchFamily="18" charset="0"/>
                                </a:rPr>
                              </m:ctrlPr>
                            </m:accPr>
                            <m:e>
                              <m:r>
                                <a:rPr lang="fr-FR" b="0" i="1" smtClean="0">
                                  <a:solidFill>
                                    <a:srgbClr val="000000"/>
                                  </a:solidFill>
                                  <a:latin typeface="Cambria Math" panose="02040503050406030204" pitchFamily="18" charset="0"/>
                                </a:rPr>
                                <m:t>𝑓</m:t>
                              </m:r>
                            </m:e>
                          </m:acc>
                          <m:r>
                            <m:rPr>
                              <m:brk m:alnAt="24"/>
                            </m:rPr>
                            <a:rPr lang="fr-FR" i="1">
                              <a:solidFill>
                                <a:srgbClr val="000000"/>
                              </a:solidFill>
                              <a:latin typeface="Cambria Math" panose="02040503050406030204" pitchFamily="18" charset="0"/>
                            </a:rPr>
                            <m:t>𝑑</m:t>
                          </m:r>
                          <m:r>
                            <a:rPr lang="fr-FR" i="1">
                              <a:solidFill>
                                <a:srgbClr val="000000"/>
                              </a:solidFill>
                              <a:latin typeface="Cambria Math" panose="02040503050406030204" pitchFamily="18" charset="0"/>
                            </a:rPr>
                            <m:t>𝑉</m:t>
                          </m:r>
                        </m:e>
                      </m:nary>
                      <m:r>
                        <a:rPr lang="fr-FR" b="0" i="1" smtClean="0">
                          <a:solidFill>
                            <a:srgbClr val="000000"/>
                          </a:solidFill>
                          <a:latin typeface="Cambria Math" panose="02040503050406030204" pitchFamily="18" charset="0"/>
                        </a:rPr>
                        <m:t>+</m:t>
                      </m:r>
                      <m:nary>
                        <m:naryPr>
                          <m:limLoc m:val="undOvr"/>
                          <m:ctrlPr>
                            <a:rPr lang="fr-FR" i="1">
                              <a:solidFill>
                                <a:srgbClr val="000000"/>
                              </a:solidFill>
                              <a:latin typeface="Cambria Math" panose="02040503050406030204" pitchFamily="18" charset="0"/>
                            </a:rPr>
                          </m:ctrlPr>
                        </m:naryPr>
                        <m:sub>
                          <m:r>
                            <m:rPr>
                              <m:brk m:alnAt="24"/>
                            </m:rPr>
                            <a:rPr lang="fr-FR" b="0" i="1" smtClean="0">
                              <a:solidFill>
                                <a:srgbClr val="000000"/>
                              </a:solidFill>
                              <a:latin typeface="Cambria Math" panose="02040503050406030204" pitchFamily="18" charset="0"/>
                            </a:rPr>
                            <m:t>𝑆</m:t>
                          </m:r>
                        </m:sub>
                        <m:sup/>
                        <m:e>
                          <m:acc>
                            <m:accPr>
                              <m:chr m:val="⃗"/>
                              <m:ctrlPr>
                                <a:rPr lang="fr-FR" i="1">
                                  <a:solidFill>
                                    <a:srgbClr val="000000"/>
                                  </a:solidFill>
                                  <a:latin typeface="Cambria Math" panose="02040503050406030204" pitchFamily="18" charset="0"/>
                                </a:rPr>
                              </m:ctrlPr>
                            </m:accPr>
                            <m:e>
                              <m:r>
                                <a:rPr lang="fr-FR" b="0" i="1" smtClean="0">
                                  <a:solidFill>
                                    <a:srgbClr val="000000"/>
                                  </a:solidFill>
                                  <a:latin typeface="Cambria Math" panose="02040503050406030204" pitchFamily="18" charset="0"/>
                                </a:rPr>
                                <m:t>𝐶</m:t>
                              </m:r>
                            </m:e>
                          </m:acc>
                          <m:r>
                            <m:rPr>
                              <m:brk m:alnAt="24"/>
                            </m:rPr>
                            <a:rPr lang="fr-FR" i="1">
                              <a:solidFill>
                                <a:srgbClr val="000000"/>
                              </a:solidFill>
                              <a:latin typeface="Cambria Math" panose="02040503050406030204" pitchFamily="18" charset="0"/>
                            </a:rPr>
                            <m:t>𝑑</m:t>
                          </m:r>
                          <m:r>
                            <a:rPr lang="fr-FR" b="0" i="1" smtClean="0">
                              <a:solidFill>
                                <a:srgbClr val="000000"/>
                              </a:solidFill>
                              <a:latin typeface="Cambria Math" panose="02040503050406030204" pitchFamily="18" charset="0"/>
                            </a:rPr>
                            <m:t>𝑆</m:t>
                          </m:r>
                        </m:e>
                      </m:nary>
                    </m:oMath>
                  </m:oMathPara>
                </a14:m>
                <a:endParaRPr lang="fr-FR" dirty="0">
                  <a:solidFill>
                    <a:srgbClr val="000000"/>
                  </a:solidFill>
                </a:endParaRPr>
              </a:p>
              <a:p>
                <a:pPr marL="0" indent="0" algn="just">
                  <a:buNone/>
                </a:pPr>
                <a14:m>
                  <m:oMathPara xmlns:m="http://schemas.openxmlformats.org/officeDocument/2006/math">
                    <m:oMathParaPr>
                      <m:jc m:val="centerGroup"/>
                    </m:oMathParaPr>
                    <m:oMath xmlns:m="http://schemas.openxmlformats.org/officeDocument/2006/math">
                      <m:nary>
                        <m:naryPr>
                          <m:limLoc m:val="undOvr"/>
                          <m:ctrlPr>
                            <a:rPr lang="fr-FR" i="1" smtClean="0">
                              <a:solidFill>
                                <a:srgbClr val="000000"/>
                              </a:solidFill>
                              <a:latin typeface="Cambria Math" panose="02040503050406030204" pitchFamily="18" charset="0"/>
                            </a:rPr>
                          </m:ctrlPr>
                        </m:naryPr>
                        <m:sub>
                          <m:r>
                            <m:rPr>
                              <m:brk m:alnAt="24"/>
                            </m:rPr>
                            <a:rPr lang="fr-FR" b="0" i="1" smtClean="0">
                              <a:solidFill>
                                <a:srgbClr val="000000"/>
                              </a:solidFill>
                              <a:latin typeface="Cambria Math" panose="02040503050406030204" pitchFamily="18" charset="0"/>
                            </a:rPr>
                            <m:t>𝑉</m:t>
                          </m:r>
                        </m:sub>
                        <m:sup/>
                        <m:e>
                          <m:r>
                            <a:rPr lang="fr-FR" b="0" i="1" smtClean="0">
                              <a:solidFill>
                                <a:srgbClr val="000000"/>
                              </a:solidFill>
                              <a:latin typeface="Cambria Math" panose="02040503050406030204" pitchFamily="18" charset="0"/>
                            </a:rPr>
                            <m:t>𝜌</m:t>
                          </m:r>
                          <m:acc>
                            <m:accPr>
                              <m:chr m:val="⃗"/>
                              <m:ctrlPr>
                                <a:rPr lang="fr-FR" b="0" i="1" smtClean="0">
                                  <a:solidFill>
                                    <a:srgbClr val="000000"/>
                                  </a:solidFill>
                                  <a:latin typeface="Cambria Math" panose="02040503050406030204" pitchFamily="18" charset="0"/>
                                </a:rPr>
                              </m:ctrlPr>
                            </m:accPr>
                            <m:e>
                              <m:r>
                                <a:rPr lang="fr-FR" b="0" i="1" smtClean="0">
                                  <a:solidFill>
                                    <a:srgbClr val="000000"/>
                                  </a:solidFill>
                                  <a:latin typeface="Cambria Math" panose="02040503050406030204" pitchFamily="18" charset="0"/>
                                </a:rPr>
                                <m:t>𝑂𝑀</m:t>
                              </m:r>
                            </m:e>
                          </m:acc>
                          <m:r>
                            <m:rPr>
                              <m:brk m:alnAt="24"/>
                            </m:rPr>
                            <a:rPr lang="fr-FR" b="0" i="1" smtClean="0">
                              <a:solidFill>
                                <a:srgbClr val="000000"/>
                              </a:solidFill>
                              <a:latin typeface="Cambria Math" panose="02040503050406030204" pitchFamily="18" charset="0"/>
                            </a:rPr>
                            <m:t>∧</m:t>
                          </m:r>
                          <m:acc>
                            <m:accPr>
                              <m:chr m:val="⃗"/>
                              <m:ctrlPr>
                                <a:rPr lang="fr-FR" i="1">
                                  <a:solidFill>
                                    <a:srgbClr val="000000"/>
                                  </a:solidFill>
                                  <a:latin typeface="Cambria Math" panose="02040503050406030204" pitchFamily="18" charset="0"/>
                                </a:rPr>
                              </m:ctrlPr>
                            </m:accPr>
                            <m:e>
                              <m:r>
                                <a:rPr lang="fr-FR" i="1">
                                  <a:solidFill>
                                    <a:srgbClr val="000000"/>
                                  </a:solidFill>
                                  <a:latin typeface="Cambria Math" panose="02040503050406030204" pitchFamily="18" charset="0"/>
                                </a:rPr>
                                <m:t>𝑎</m:t>
                              </m:r>
                            </m:e>
                          </m:acc>
                          <m:r>
                            <m:rPr>
                              <m:brk m:alnAt="24"/>
                            </m:rPr>
                            <a:rPr lang="fr-FR" b="0" i="1" smtClean="0">
                              <a:solidFill>
                                <a:srgbClr val="000000"/>
                              </a:solidFill>
                              <a:latin typeface="Cambria Math" panose="02040503050406030204" pitchFamily="18" charset="0"/>
                            </a:rPr>
                            <m:t>𝑑</m:t>
                          </m:r>
                          <m:r>
                            <a:rPr lang="fr-FR" b="0" i="1" smtClean="0">
                              <a:solidFill>
                                <a:srgbClr val="000000"/>
                              </a:solidFill>
                              <a:latin typeface="Cambria Math" panose="02040503050406030204" pitchFamily="18" charset="0"/>
                            </a:rPr>
                            <m:t>𝑉</m:t>
                          </m:r>
                        </m:e>
                      </m:nary>
                      <m:r>
                        <a:rPr lang="fr-FR" b="0" i="1" smtClean="0">
                          <a:solidFill>
                            <a:srgbClr val="000000"/>
                          </a:solidFill>
                          <a:latin typeface="Cambria Math" panose="02040503050406030204" pitchFamily="18" charset="0"/>
                        </a:rPr>
                        <m:t>=</m:t>
                      </m:r>
                      <m:nary>
                        <m:naryPr>
                          <m:limLoc m:val="undOvr"/>
                          <m:ctrlPr>
                            <a:rPr lang="fr-FR" i="1">
                              <a:solidFill>
                                <a:srgbClr val="000000"/>
                              </a:solidFill>
                              <a:latin typeface="Cambria Math" panose="02040503050406030204" pitchFamily="18" charset="0"/>
                            </a:rPr>
                          </m:ctrlPr>
                        </m:naryPr>
                        <m:sub>
                          <m:r>
                            <m:rPr>
                              <m:brk m:alnAt="24"/>
                            </m:rPr>
                            <a:rPr lang="fr-FR" i="1">
                              <a:solidFill>
                                <a:srgbClr val="000000"/>
                              </a:solidFill>
                              <a:latin typeface="Cambria Math" panose="02040503050406030204" pitchFamily="18" charset="0"/>
                            </a:rPr>
                            <m:t>𝑉</m:t>
                          </m:r>
                        </m:sub>
                        <m:sup/>
                        <m:e>
                          <m:acc>
                            <m:accPr>
                              <m:chr m:val="⃗"/>
                              <m:ctrlPr>
                                <a:rPr lang="fr-FR" i="1">
                                  <a:solidFill>
                                    <a:srgbClr val="000000"/>
                                  </a:solidFill>
                                  <a:latin typeface="Cambria Math" panose="02040503050406030204" pitchFamily="18" charset="0"/>
                                </a:rPr>
                              </m:ctrlPr>
                            </m:accPr>
                            <m:e>
                              <m:r>
                                <a:rPr lang="fr-FR" i="1">
                                  <a:solidFill>
                                    <a:srgbClr val="000000"/>
                                  </a:solidFill>
                                  <a:latin typeface="Cambria Math" panose="02040503050406030204" pitchFamily="18" charset="0"/>
                                </a:rPr>
                                <m:t>𝑂𝑀</m:t>
                              </m:r>
                            </m:e>
                          </m:acc>
                          <m:r>
                            <m:rPr>
                              <m:brk m:alnAt="24"/>
                            </m:rPr>
                            <a:rPr lang="fr-FR" i="1">
                              <a:solidFill>
                                <a:srgbClr val="000000"/>
                              </a:solidFill>
                              <a:latin typeface="Cambria Math" panose="02040503050406030204" pitchFamily="18" charset="0"/>
                            </a:rPr>
                            <m:t>∧</m:t>
                          </m:r>
                          <m:acc>
                            <m:accPr>
                              <m:chr m:val="⃗"/>
                              <m:ctrlPr>
                                <a:rPr lang="fr-FR" i="1">
                                  <a:solidFill>
                                    <a:srgbClr val="000000"/>
                                  </a:solidFill>
                                  <a:latin typeface="Cambria Math" panose="02040503050406030204" pitchFamily="18" charset="0"/>
                                </a:rPr>
                              </m:ctrlPr>
                            </m:accPr>
                            <m:e>
                              <m:r>
                                <a:rPr lang="fr-FR" b="0" i="1" smtClean="0">
                                  <a:solidFill>
                                    <a:srgbClr val="000000"/>
                                  </a:solidFill>
                                  <a:latin typeface="Cambria Math" panose="02040503050406030204" pitchFamily="18" charset="0"/>
                                </a:rPr>
                                <m:t>𝑓</m:t>
                              </m:r>
                            </m:e>
                          </m:acc>
                          <m:r>
                            <m:rPr>
                              <m:brk m:alnAt="24"/>
                            </m:rPr>
                            <a:rPr lang="fr-FR" i="1">
                              <a:solidFill>
                                <a:srgbClr val="000000"/>
                              </a:solidFill>
                              <a:latin typeface="Cambria Math" panose="02040503050406030204" pitchFamily="18" charset="0"/>
                            </a:rPr>
                            <m:t>𝑑</m:t>
                          </m:r>
                          <m:r>
                            <a:rPr lang="fr-FR" i="1">
                              <a:solidFill>
                                <a:srgbClr val="000000"/>
                              </a:solidFill>
                              <a:latin typeface="Cambria Math" panose="02040503050406030204" pitchFamily="18" charset="0"/>
                            </a:rPr>
                            <m:t>𝑉</m:t>
                          </m:r>
                        </m:e>
                      </m:nary>
                      <m:r>
                        <a:rPr lang="fr-FR" b="0" i="1" smtClean="0">
                          <a:solidFill>
                            <a:srgbClr val="000000"/>
                          </a:solidFill>
                          <a:latin typeface="Cambria Math" panose="02040503050406030204" pitchFamily="18" charset="0"/>
                        </a:rPr>
                        <m:t>+</m:t>
                      </m:r>
                      <m:nary>
                        <m:naryPr>
                          <m:limLoc m:val="undOvr"/>
                          <m:ctrlPr>
                            <a:rPr lang="fr-FR" i="1">
                              <a:solidFill>
                                <a:srgbClr val="000000"/>
                              </a:solidFill>
                              <a:latin typeface="Cambria Math" panose="02040503050406030204" pitchFamily="18" charset="0"/>
                            </a:rPr>
                          </m:ctrlPr>
                        </m:naryPr>
                        <m:sub>
                          <m:r>
                            <m:rPr>
                              <m:brk m:alnAt="24"/>
                            </m:rPr>
                            <a:rPr lang="fr-FR" b="0" i="1" smtClean="0">
                              <a:solidFill>
                                <a:srgbClr val="000000"/>
                              </a:solidFill>
                              <a:latin typeface="Cambria Math" panose="02040503050406030204" pitchFamily="18" charset="0"/>
                            </a:rPr>
                            <m:t>𝑆</m:t>
                          </m:r>
                        </m:sub>
                        <m:sup/>
                        <m:e>
                          <m:acc>
                            <m:accPr>
                              <m:chr m:val="⃗"/>
                              <m:ctrlPr>
                                <a:rPr lang="fr-FR" i="1">
                                  <a:solidFill>
                                    <a:srgbClr val="000000"/>
                                  </a:solidFill>
                                  <a:latin typeface="Cambria Math" panose="02040503050406030204" pitchFamily="18" charset="0"/>
                                </a:rPr>
                              </m:ctrlPr>
                            </m:accPr>
                            <m:e>
                              <m:r>
                                <a:rPr lang="fr-FR" i="1">
                                  <a:solidFill>
                                    <a:srgbClr val="000000"/>
                                  </a:solidFill>
                                  <a:latin typeface="Cambria Math" panose="02040503050406030204" pitchFamily="18" charset="0"/>
                                </a:rPr>
                                <m:t>𝑂𝑀</m:t>
                              </m:r>
                            </m:e>
                          </m:acc>
                          <m:r>
                            <m:rPr>
                              <m:brk m:alnAt="24"/>
                            </m:rPr>
                            <a:rPr lang="fr-FR" i="1">
                              <a:solidFill>
                                <a:srgbClr val="000000"/>
                              </a:solidFill>
                              <a:latin typeface="Cambria Math" panose="02040503050406030204" pitchFamily="18" charset="0"/>
                            </a:rPr>
                            <m:t>∧</m:t>
                          </m:r>
                          <m:acc>
                            <m:accPr>
                              <m:chr m:val="⃗"/>
                              <m:ctrlPr>
                                <a:rPr lang="fr-FR" i="1">
                                  <a:solidFill>
                                    <a:srgbClr val="000000"/>
                                  </a:solidFill>
                                  <a:latin typeface="Cambria Math" panose="02040503050406030204" pitchFamily="18" charset="0"/>
                                </a:rPr>
                              </m:ctrlPr>
                            </m:accPr>
                            <m:e>
                              <m:r>
                                <a:rPr lang="fr-FR" b="0" i="1" smtClean="0">
                                  <a:solidFill>
                                    <a:srgbClr val="000000"/>
                                  </a:solidFill>
                                  <a:latin typeface="Cambria Math" panose="02040503050406030204" pitchFamily="18" charset="0"/>
                                </a:rPr>
                                <m:t>𝐶</m:t>
                              </m:r>
                            </m:e>
                          </m:acc>
                          <m:r>
                            <m:rPr>
                              <m:brk m:alnAt="24"/>
                            </m:rPr>
                            <a:rPr lang="fr-FR" i="1">
                              <a:solidFill>
                                <a:srgbClr val="000000"/>
                              </a:solidFill>
                              <a:latin typeface="Cambria Math" panose="02040503050406030204" pitchFamily="18" charset="0"/>
                            </a:rPr>
                            <m:t>𝑑</m:t>
                          </m:r>
                          <m:r>
                            <a:rPr lang="fr-FR" b="0" i="1" smtClean="0">
                              <a:solidFill>
                                <a:srgbClr val="000000"/>
                              </a:solidFill>
                              <a:latin typeface="Cambria Math" panose="02040503050406030204" pitchFamily="18" charset="0"/>
                            </a:rPr>
                            <m:t>𝑆</m:t>
                          </m:r>
                        </m:e>
                      </m:nary>
                    </m:oMath>
                  </m:oMathPara>
                </a14:m>
                <a:endParaRPr lang="fr-FR" dirty="0">
                  <a:solidFill>
                    <a:srgbClr val="000000"/>
                  </a:solidFill>
                </a:endParaRPr>
              </a:p>
              <a:p>
                <a:pPr marL="0" indent="0" algn="just">
                  <a:buNone/>
                </a:pPr>
                <a:endParaRPr lang="fr-FR" dirty="0">
                  <a:solidFill>
                    <a:srgbClr val="000000"/>
                  </a:solidFill>
                </a:endParaRPr>
              </a:p>
              <a:p>
                <a:pPr marL="0" indent="0" algn="just">
                  <a:buNone/>
                </a:pPr>
                <a:endParaRPr lang="fr-FR" dirty="0">
                  <a:solidFill>
                    <a:srgbClr val="000000"/>
                  </a:solidFill>
                </a:endParaRPr>
              </a:p>
            </p:txBody>
          </p:sp>
        </mc:Choice>
        <mc:Fallback xmlns="">
          <p:sp>
            <p:nvSpPr>
              <p:cNvPr id="24" name="Espace réservé du contenu 2">
                <a:extLst>
                  <a:ext uri="{FF2B5EF4-FFF2-40B4-BE49-F238E27FC236}">
                    <a16:creationId xmlns:a16="http://schemas.microsoft.com/office/drawing/2014/main" id="{8775A1E3-0A65-83ED-93BD-456DE9A26F6F}"/>
                  </a:ext>
                </a:extLst>
              </p:cNvPr>
              <p:cNvSpPr>
                <a:spLocks noGrp="1" noRot="1" noChangeAspect="1" noMove="1" noResize="1" noEditPoints="1" noAdjustHandles="1" noChangeArrowheads="1" noChangeShapeType="1" noTextEdit="1"/>
              </p:cNvSpPr>
              <p:nvPr>
                <p:ph idx="1"/>
              </p:nvPr>
            </p:nvSpPr>
            <p:spPr>
              <a:xfrm>
                <a:off x="1097280" y="1777340"/>
                <a:ext cx="6865990" cy="4355011"/>
              </a:xfrm>
              <a:blipFill>
                <a:blip r:embed="rId2"/>
                <a:stretch>
                  <a:fillRect l="-2131" t="-1541" r="-2220"/>
                </a:stretch>
              </a:blipFill>
            </p:spPr>
            <p:txBody>
              <a:bodyPr/>
              <a:lstStyle/>
              <a:p>
                <a:r>
                  <a:rPr lang="fr-FR">
                    <a:noFill/>
                  </a:rPr>
                  <a:t> </a:t>
                </a:r>
              </a:p>
            </p:txBody>
          </p:sp>
        </mc:Fallback>
      </mc:AlternateContent>
      <p:sp>
        <p:nvSpPr>
          <p:cNvPr id="13" name="Forme libre : forme 12">
            <a:extLst>
              <a:ext uri="{FF2B5EF4-FFF2-40B4-BE49-F238E27FC236}">
                <a16:creationId xmlns:a16="http://schemas.microsoft.com/office/drawing/2014/main" id="{FF5D6A1A-3C9E-FE31-0F1E-BF18B06F22C0}"/>
              </a:ext>
            </a:extLst>
          </p:cNvPr>
          <p:cNvSpPr/>
          <p:nvPr/>
        </p:nvSpPr>
        <p:spPr>
          <a:xfrm>
            <a:off x="8686414" y="2279502"/>
            <a:ext cx="2421179" cy="2227628"/>
          </a:xfrm>
          <a:custGeom>
            <a:avLst/>
            <a:gdLst>
              <a:gd name="connsiteX0" fmla="*/ 922890 w 2424845"/>
              <a:gd name="connsiteY0" fmla="*/ 676738 h 2227628"/>
              <a:gd name="connsiteX1" fmla="*/ 869624 w 2424845"/>
              <a:gd name="connsiteY1" fmla="*/ 667861 h 2227628"/>
              <a:gd name="connsiteX2" fmla="*/ 8490 w 2424845"/>
              <a:gd name="connsiteY2" fmla="*/ 1022967 h 2227628"/>
              <a:gd name="connsiteX3" fmla="*/ 514517 w 2424845"/>
              <a:gd name="connsiteY3" fmla="*/ 2177065 h 2227628"/>
              <a:gd name="connsiteX4" fmla="*/ 1846168 w 2424845"/>
              <a:gd name="connsiteY4" fmla="*/ 1946245 h 2227628"/>
              <a:gd name="connsiteX5" fmla="*/ 2423216 w 2424845"/>
              <a:gd name="connsiteY5" fmla="*/ 1262665 h 2227628"/>
              <a:gd name="connsiteX6" fmla="*/ 1961577 w 2424845"/>
              <a:gd name="connsiteY6" fmla="*/ 374898 h 2227628"/>
              <a:gd name="connsiteX7" fmla="*/ 443496 w 2424845"/>
              <a:gd name="connsiteY7" fmla="*/ 2035 h 2227628"/>
              <a:gd name="connsiteX8" fmla="*/ 443496 w 2424845"/>
              <a:gd name="connsiteY8" fmla="*/ 516940 h 2227628"/>
              <a:gd name="connsiteX9" fmla="*/ 1082688 w 2424845"/>
              <a:gd name="connsiteY9" fmla="*/ 357142 h 2227628"/>
              <a:gd name="connsiteX10" fmla="*/ 922890 w 2424845"/>
              <a:gd name="connsiteY10" fmla="*/ 676738 h 2227628"/>
              <a:gd name="connsiteX0" fmla="*/ 1012431 w 2424845"/>
              <a:gd name="connsiteY0" fmla="*/ 541995 h 2227628"/>
              <a:gd name="connsiteX1" fmla="*/ 869624 w 2424845"/>
              <a:gd name="connsiteY1" fmla="*/ 667861 h 2227628"/>
              <a:gd name="connsiteX2" fmla="*/ 8490 w 2424845"/>
              <a:gd name="connsiteY2" fmla="*/ 1022967 h 2227628"/>
              <a:gd name="connsiteX3" fmla="*/ 514517 w 2424845"/>
              <a:gd name="connsiteY3" fmla="*/ 2177065 h 2227628"/>
              <a:gd name="connsiteX4" fmla="*/ 1846168 w 2424845"/>
              <a:gd name="connsiteY4" fmla="*/ 1946245 h 2227628"/>
              <a:gd name="connsiteX5" fmla="*/ 2423216 w 2424845"/>
              <a:gd name="connsiteY5" fmla="*/ 1262665 h 2227628"/>
              <a:gd name="connsiteX6" fmla="*/ 1961577 w 2424845"/>
              <a:gd name="connsiteY6" fmla="*/ 374898 h 2227628"/>
              <a:gd name="connsiteX7" fmla="*/ 443496 w 2424845"/>
              <a:gd name="connsiteY7" fmla="*/ 2035 h 2227628"/>
              <a:gd name="connsiteX8" fmla="*/ 443496 w 2424845"/>
              <a:gd name="connsiteY8" fmla="*/ 516940 h 2227628"/>
              <a:gd name="connsiteX9" fmla="*/ 1082688 w 2424845"/>
              <a:gd name="connsiteY9" fmla="*/ 357142 h 2227628"/>
              <a:gd name="connsiteX10" fmla="*/ 1012431 w 2424845"/>
              <a:gd name="connsiteY10" fmla="*/ 541995 h 2227628"/>
              <a:gd name="connsiteX0" fmla="*/ 1008765 w 2421179"/>
              <a:gd name="connsiteY0" fmla="*/ 541995 h 2227628"/>
              <a:gd name="connsiteX1" fmla="*/ 764925 w 2421179"/>
              <a:gd name="connsiteY1" fmla="*/ 938235 h 2227628"/>
              <a:gd name="connsiteX2" fmla="*/ 4824 w 2421179"/>
              <a:gd name="connsiteY2" fmla="*/ 1022967 h 2227628"/>
              <a:gd name="connsiteX3" fmla="*/ 510851 w 2421179"/>
              <a:gd name="connsiteY3" fmla="*/ 2177065 h 2227628"/>
              <a:gd name="connsiteX4" fmla="*/ 1842502 w 2421179"/>
              <a:gd name="connsiteY4" fmla="*/ 1946245 h 2227628"/>
              <a:gd name="connsiteX5" fmla="*/ 2419550 w 2421179"/>
              <a:gd name="connsiteY5" fmla="*/ 1262665 h 2227628"/>
              <a:gd name="connsiteX6" fmla="*/ 1957911 w 2421179"/>
              <a:gd name="connsiteY6" fmla="*/ 374898 h 2227628"/>
              <a:gd name="connsiteX7" fmla="*/ 439830 w 2421179"/>
              <a:gd name="connsiteY7" fmla="*/ 2035 h 2227628"/>
              <a:gd name="connsiteX8" fmla="*/ 439830 w 2421179"/>
              <a:gd name="connsiteY8" fmla="*/ 516940 h 2227628"/>
              <a:gd name="connsiteX9" fmla="*/ 1079022 w 2421179"/>
              <a:gd name="connsiteY9" fmla="*/ 357142 h 2227628"/>
              <a:gd name="connsiteX10" fmla="*/ 1008765 w 2421179"/>
              <a:gd name="connsiteY10" fmla="*/ 541995 h 2227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21179" h="2227628">
                <a:moveTo>
                  <a:pt x="1008765" y="541995"/>
                </a:moveTo>
                <a:cubicBezTo>
                  <a:pt x="956416" y="638844"/>
                  <a:pt x="932248" y="858073"/>
                  <a:pt x="764925" y="938235"/>
                </a:cubicBezTo>
                <a:cubicBezTo>
                  <a:pt x="597602" y="1018397"/>
                  <a:pt x="47170" y="816495"/>
                  <a:pt x="4824" y="1022967"/>
                </a:cubicBezTo>
                <a:cubicBezTo>
                  <a:pt x="-37522" y="1229439"/>
                  <a:pt x="204571" y="2023185"/>
                  <a:pt x="510851" y="2177065"/>
                </a:cubicBezTo>
                <a:cubicBezTo>
                  <a:pt x="817131" y="2330945"/>
                  <a:pt x="1524386" y="2098645"/>
                  <a:pt x="1842502" y="1946245"/>
                </a:cubicBezTo>
                <a:cubicBezTo>
                  <a:pt x="2160618" y="1793845"/>
                  <a:pt x="2400315" y="1524556"/>
                  <a:pt x="2419550" y="1262665"/>
                </a:cubicBezTo>
                <a:cubicBezTo>
                  <a:pt x="2438785" y="1000774"/>
                  <a:pt x="2287864" y="585003"/>
                  <a:pt x="1957911" y="374898"/>
                </a:cubicBezTo>
                <a:cubicBezTo>
                  <a:pt x="1627958" y="164793"/>
                  <a:pt x="692843" y="-21639"/>
                  <a:pt x="439830" y="2035"/>
                </a:cubicBezTo>
                <a:cubicBezTo>
                  <a:pt x="186817" y="25709"/>
                  <a:pt x="333298" y="457756"/>
                  <a:pt x="439830" y="516940"/>
                </a:cubicBezTo>
                <a:cubicBezTo>
                  <a:pt x="546362" y="576124"/>
                  <a:pt x="984200" y="352966"/>
                  <a:pt x="1079022" y="357142"/>
                </a:cubicBezTo>
                <a:cubicBezTo>
                  <a:pt x="1173845" y="361318"/>
                  <a:pt x="1061114" y="445146"/>
                  <a:pt x="1008765" y="541995"/>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Rectangle 13">
            <a:extLst>
              <a:ext uri="{FF2B5EF4-FFF2-40B4-BE49-F238E27FC236}">
                <a16:creationId xmlns:a16="http://schemas.microsoft.com/office/drawing/2014/main" id="{0F31AC9A-C86D-E603-44D4-645729130CB2}"/>
              </a:ext>
            </a:extLst>
          </p:cNvPr>
          <p:cNvSpPr/>
          <p:nvPr/>
        </p:nvSpPr>
        <p:spPr>
          <a:xfrm>
            <a:off x="9232775" y="3861118"/>
            <a:ext cx="230821" cy="23082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6" name="Groupe 15">
            <a:extLst>
              <a:ext uri="{FF2B5EF4-FFF2-40B4-BE49-F238E27FC236}">
                <a16:creationId xmlns:a16="http://schemas.microsoft.com/office/drawing/2014/main" id="{4A06011D-20FB-1691-232B-E3064108B8C3}"/>
              </a:ext>
            </a:extLst>
          </p:cNvPr>
          <p:cNvGrpSpPr/>
          <p:nvPr/>
        </p:nvGrpSpPr>
        <p:grpSpPr>
          <a:xfrm>
            <a:off x="9232775" y="3861118"/>
            <a:ext cx="216122" cy="216122"/>
            <a:chOff x="2902998" y="4199138"/>
            <a:chExt cx="360000" cy="360000"/>
          </a:xfrm>
        </p:grpSpPr>
        <p:cxnSp>
          <p:nvCxnSpPr>
            <p:cNvPr id="17" name="Connecteur droit 16">
              <a:extLst>
                <a:ext uri="{FF2B5EF4-FFF2-40B4-BE49-F238E27FC236}">
                  <a16:creationId xmlns:a16="http://schemas.microsoft.com/office/drawing/2014/main" id="{091C3444-537D-9886-A362-E0DE3902E159}"/>
                </a:ext>
              </a:extLst>
            </p:cNvPr>
            <p:cNvCxnSpPr>
              <a:cxnSpLocks/>
            </p:cNvCxnSpPr>
            <p:nvPr/>
          </p:nvCxnSpPr>
          <p:spPr>
            <a:xfrm>
              <a:off x="2902998" y="4199138"/>
              <a:ext cx="360000" cy="360000"/>
            </a:xfrm>
            <a:prstGeom prst="line">
              <a:avLst/>
            </a:prstGeom>
          </p:spPr>
          <p:style>
            <a:lnRef idx="1">
              <a:schemeClr val="dk1"/>
            </a:lnRef>
            <a:fillRef idx="0">
              <a:schemeClr val="dk1"/>
            </a:fillRef>
            <a:effectRef idx="0">
              <a:schemeClr val="dk1"/>
            </a:effectRef>
            <a:fontRef idx="minor">
              <a:schemeClr val="tx1"/>
            </a:fontRef>
          </p:style>
        </p:cxnSp>
        <p:cxnSp>
          <p:nvCxnSpPr>
            <p:cNvPr id="21" name="Connecteur droit 20">
              <a:extLst>
                <a:ext uri="{FF2B5EF4-FFF2-40B4-BE49-F238E27FC236}">
                  <a16:creationId xmlns:a16="http://schemas.microsoft.com/office/drawing/2014/main" id="{8671C31F-AE93-8C45-40E8-B5EA57F3E5E0}"/>
                </a:ext>
              </a:extLst>
            </p:cNvPr>
            <p:cNvCxnSpPr>
              <a:cxnSpLocks/>
            </p:cNvCxnSpPr>
            <p:nvPr/>
          </p:nvCxnSpPr>
          <p:spPr>
            <a:xfrm rot="5400000">
              <a:off x="2902998" y="4199138"/>
              <a:ext cx="360000" cy="360000"/>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23" name="ZoneTexte 22">
                <a:extLst>
                  <a:ext uri="{FF2B5EF4-FFF2-40B4-BE49-F238E27FC236}">
                    <a16:creationId xmlns:a16="http://schemas.microsoft.com/office/drawing/2014/main" id="{845F1919-007D-904D-E184-2F090045B0A3}"/>
                  </a:ext>
                </a:extLst>
              </p:cNvPr>
              <p:cNvSpPr txBox="1"/>
              <p:nvPr/>
            </p:nvSpPr>
            <p:spPr>
              <a:xfrm>
                <a:off x="8871011" y="3491786"/>
                <a:ext cx="59258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brk m:alnAt="24"/>
                        </m:rPr>
                        <a:rPr lang="fr-FR" b="0" i="1" smtClean="0">
                          <a:solidFill>
                            <a:srgbClr val="000000"/>
                          </a:solidFill>
                          <a:latin typeface="Cambria Math" panose="02040503050406030204" pitchFamily="18" charset="0"/>
                        </a:rPr>
                        <m:t>𝑑</m:t>
                      </m:r>
                      <m:r>
                        <a:rPr lang="fr-FR" b="0" i="1" smtClean="0">
                          <a:solidFill>
                            <a:srgbClr val="000000"/>
                          </a:solidFill>
                          <a:latin typeface="Cambria Math" panose="02040503050406030204" pitchFamily="18" charset="0"/>
                        </a:rPr>
                        <m:t>𝑉</m:t>
                      </m:r>
                    </m:oMath>
                  </m:oMathPara>
                </a14:m>
                <a:endParaRPr lang="fr-FR" dirty="0"/>
              </a:p>
            </p:txBody>
          </p:sp>
        </mc:Choice>
        <mc:Fallback xmlns="">
          <p:sp>
            <p:nvSpPr>
              <p:cNvPr id="23" name="ZoneTexte 22">
                <a:extLst>
                  <a:ext uri="{FF2B5EF4-FFF2-40B4-BE49-F238E27FC236}">
                    <a16:creationId xmlns:a16="http://schemas.microsoft.com/office/drawing/2014/main" id="{845F1919-007D-904D-E184-2F090045B0A3}"/>
                  </a:ext>
                </a:extLst>
              </p:cNvPr>
              <p:cNvSpPr txBox="1">
                <a:spLocks noRot="1" noChangeAspect="1" noMove="1" noResize="1" noEditPoints="1" noAdjustHandles="1" noChangeArrowheads="1" noChangeShapeType="1" noTextEdit="1"/>
              </p:cNvSpPr>
              <p:nvPr/>
            </p:nvSpPr>
            <p:spPr>
              <a:xfrm>
                <a:off x="8871011" y="3491786"/>
                <a:ext cx="592585" cy="369332"/>
              </a:xfrm>
              <a:prstGeom prst="rect">
                <a:avLst/>
              </a:prstGeom>
              <a:blipFill>
                <a:blip r:embed="rId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0" name="ZoneTexte 29">
                <a:extLst>
                  <a:ext uri="{FF2B5EF4-FFF2-40B4-BE49-F238E27FC236}">
                    <a16:creationId xmlns:a16="http://schemas.microsoft.com/office/drawing/2014/main" id="{F4AB1F11-1F37-416F-5070-0D21C5332D8B}"/>
                  </a:ext>
                </a:extLst>
              </p:cNvPr>
              <p:cNvSpPr txBox="1"/>
              <p:nvPr/>
            </p:nvSpPr>
            <p:spPr>
              <a:xfrm>
                <a:off x="9367739" y="4091939"/>
                <a:ext cx="5659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dirty="0" smtClean="0">
                          <a:solidFill>
                            <a:srgbClr val="000000"/>
                          </a:solidFill>
                          <a:latin typeface="Cambria Math" panose="02040503050406030204" pitchFamily="18" charset="0"/>
                        </a:rPr>
                        <m:t>𝑀</m:t>
                      </m:r>
                    </m:oMath>
                  </m:oMathPara>
                </a14:m>
                <a:endParaRPr lang="fr-FR" dirty="0"/>
              </a:p>
            </p:txBody>
          </p:sp>
        </mc:Choice>
        <mc:Fallback xmlns="">
          <p:sp>
            <p:nvSpPr>
              <p:cNvPr id="30" name="ZoneTexte 29">
                <a:extLst>
                  <a:ext uri="{FF2B5EF4-FFF2-40B4-BE49-F238E27FC236}">
                    <a16:creationId xmlns:a16="http://schemas.microsoft.com/office/drawing/2014/main" id="{F4AB1F11-1F37-416F-5070-0D21C5332D8B}"/>
                  </a:ext>
                </a:extLst>
              </p:cNvPr>
              <p:cNvSpPr txBox="1">
                <a:spLocks noRot="1" noChangeAspect="1" noMove="1" noResize="1" noEditPoints="1" noAdjustHandles="1" noChangeArrowheads="1" noChangeShapeType="1" noTextEdit="1"/>
              </p:cNvSpPr>
              <p:nvPr/>
            </p:nvSpPr>
            <p:spPr>
              <a:xfrm>
                <a:off x="9367739" y="4091939"/>
                <a:ext cx="565952" cy="369332"/>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2" name="ZoneTexte 31">
                <a:extLst>
                  <a:ext uri="{FF2B5EF4-FFF2-40B4-BE49-F238E27FC236}">
                    <a16:creationId xmlns:a16="http://schemas.microsoft.com/office/drawing/2014/main" id="{39DB003B-7344-8BA7-8C85-34F852F77489}"/>
                  </a:ext>
                </a:extLst>
              </p:cNvPr>
              <p:cNvSpPr txBox="1"/>
              <p:nvPr/>
            </p:nvSpPr>
            <p:spPr>
              <a:xfrm>
                <a:off x="9912642" y="3187843"/>
                <a:ext cx="548196" cy="4109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smtClean="0">
                          <a:solidFill>
                            <a:srgbClr val="000000"/>
                          </a:solidFill>
                          <a:latin typeface="Cambria Math" panose="02040503050406030204" pitchFamily="18" charset="0"/>
                        </a:rPr>
                        <m:t>𝑑</m:t>
                      </m:r>
                      <m:acc>
                        <m:accPr>
                          <m:chr m:val="⃗"/>
                          <m:ctrlPr>
                            <a:rPr lang="fr-FR" i="1" smtClean="0">
                              <a:solidFill>
                                <a:srgbClr val="000000"/>
                              </a:solidFill>
                              <a:latin typeface="Cambria Math" panose="02040503050406030204" pitchFamily="18" charset="0"/>
                            </a:rPr>
                          </m:ctrlPr>
                        </m:accPr>
                        <m:e>
                          <m:r>
                            <a:rPr lang="fr-FR" b="0" i="1" smtClean="0">
                              <a:solidFill>
                                <a:srgbClr val="000000"/>
                              </a:solidFill>
                              <a:latin typeface="Cambria Math" panose="02040503050406030204" pitchFamily="18" charset="0"/>
                            </a:rPr>
                            <m:t>𝑓</m:t>
                          </m:r>
                        </m:e>
                      </m:acc>
                    </m:oMath>
                  </m:oMathPara>
                </a14:m>
                <a:endParaRPr lang="fr-FR" dirty="0"/>
              </a:p>
            </p:txBody>
          </p:sp>
        </mc:Choice>
        <mc:Fallback xmlns="">
          <p:sp>
            <p:nvSpPr>
              <p:cNvPr id="32" name="ZoneTexte 31">
                <a:extLst>
                  <a:ext uri="{FF2B5EF4-FFF2-40B4-BE49-F238E27FC236}">
                    <a16:creationId xmlns:a16="http://schemas.microsoft.com/office/drawing/2014/main" id="{39DB003B-7344-8BA7-8C85-34F852F77489}"/>
                  </a:ext>
                </a:extLst>
              </p:cNvPr>
              <p:cNvSpPr txBox="1">
                <a:spLocks noRot="1" noChangeAspect="1" noMove="1" noResize="1" noEditPoints="1" noAdjustHandles="1" noChangeArrowheads="1" noChangeShapeType="1" noTextEdit="1"/>
              </p:cNvSpPr>
              <p:nvPr/>
            </p:nvSpPr>
            <p:spPr>
              <a:xfrm>
                <a:off x="9912642" y="3187843"/>
                <a:ext cx="548196" cy="410946"/>
              </a:xfrm>
              <a:prstGeom prst="rect">
                <a:avLst/>
              </a:prstGeom>
              <a:blipFill>
                <a:blip r:embed="rId5"/>
                <a:stretch>
                  <a:fillRect t="-22388" r="-47778" b="-11940"/>
                </a:stretch>
              </a:blipFill>
            </p:spPr>
            <p:txBody>
              <a:bodyPr/>
              <a:lstStyle/>
              <a:p>
                <a:r>
                  <a:rPr lang="fr-FR">
                    <a:noFill/>
                  </a:rPr>
                  <a:t> </a:t>
                </a:r>
              </a:p>
            </p:txBody>
          </p:sp>
        </mc:Fallback>
      </mc:AlternateContent>
      <p:cxnSp>
        <p:nvCxnSpPr>
          <p:cNvPr id="34" name="Connecteur droit avec flèche 33">
            <a:extLst>
              <a:ext uri="{FF2B5EF4-FFF2-40B4-BE49-F238E27FC236}">
                <a16:creationId xmlns:a16="http://schemas.microsoft.com/office/drawing/2014/main" id="{A281F7EE-8790-AD54-E705-70D7BB923085}"/>
              </a:ext>
            </a:extLst>
          </p:cNvPr>
          <p:cNvCxnSpPr>
            <a:cxnSpLocks/>
          </p:cNvCxnSpPr>
          <p:nvPr/>
        </p:nvCxnSpPr>
        <p:spPr>
          <a:xfrm flipV="1">
            <a:off x="9337588" y="3526294"/>
            <a:ext cx="1048472" cy="4393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86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3593</TotalTime>
  <Words>633</Words>
  <Application>Microsoft Office PowerPoint</Application>
  <PresentationFormat>Grand écran</PresentationFormat>
  <Paragraphs>90</Paragraphs>
  <Slides>8</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8</vt:i4>
      </vt:variant>
    </vt:vector>
  </HeadingPairs>
  <TitlesOfParts>
    <vt:vector size="14" baseType="lpstr">
      <vt:lpstr>Arial</vt:lpstr>
      <vt:lpstr>Calibri</vt:lpstr>
      <vt:lpstr>Calibri Light</vt:lpstr>
      <vt:lpstr>Cambria Math</vt:lpstr>
      <vt:lpstr>Wingdings</vt:lpstr>
      <vt:lpstr>Rétrospective</vt:lpstr>
      <vt:lpstr>Mécanique </vt:lpstr>
      <vt:lpstr>Plan du cours</vt:lpstr>
      <vt:lpstr>4. Dynamique</vt:lpstr>
      <vt:lpstr>4. Dynamique</vt:lpstr>
      <vt:lpstr>4. Dynamique</vt:lpstr>
      <vt:lpstr>4. Dynamique</vt:lpstr>
      <vt:lpstr>4. Dynamique</vt:lpstr>
      <vt:lpstr>4. Dynamique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Mécanique</dc:title>
  <dc:creator>MARSAN Thibault</dc:creator>
  <cp:lastModifiedBy>MARSAN Thibault</cp:lastModifiedBy>
  <cp:revision>200</cp:revision>
  <dcterms:created xsi:type="dcterms:W3CDTF">2022-08-30T13:03:20Z</dcterms:created>
  <dcterms:modified xsi:type="dcterms:W3CDTF">2022-10-10T14:08:54Z</dcterms:modified>
</cp:coreProperties>
</file>