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5.xml" ContentType="application/vnd.openxmlformats-officedocument.themeOverrid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Override3.xml" ContentType="application/vnd.openxmlformats-officedocument.themeOverride+xml"/>
  <Override PartName="/ppt/theme/themeOverride2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72" r:id="rId4"/>
    <p:sldId id="261" r:id="rId5"/>
    <p:sldId id="263" r:id="rId6"/>
    <p:sldId id="267" r:id="rId7"/>
    <p:sldId id="269" r:id="rId8"/>
    <p:sldId id="273" r:id="rId9"/>
    <p:sldId id="270" r:id="rId10"/>
    <p:sldId id="313" r:id="rId11"/>
    <p:sldId id="316" r:id="rId12"/>
    <p:sldId id="317" r:id="rId13"/>
    <p:sldId id="319" r:id="rId14"/>
    <p:sldId id="321" r:id="rId15"/>
    <p:sldId id="314" r:id="rId16"/>
    <p:sldId id="324" r:id="rId17"/>
    <p:sldId id="325" r:id="rId18"/>
    <p:sldId id="322" r:id="rId19"/>
    <p:sldId id="32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arComputer" initials="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customXml" Target="../customXml/item3.xml"/><Relationship Id="rId24" Type="http://schemas.openxmlformats.org/officeDocument/2006/relationships/viewProps" Target="viewProp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presProps" Target="presProp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commentAuthors" Target="commentAuthor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172F5-17FA-401D-B43B-5AB20460E841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EA23-250C-44EA-8497-416B371E17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749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Élőláb helye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en-US">
                <a:latin typeface="Calibri" charset="0"/>
              </a:rPr>
              <a:t>TÁMOP – 4.1.2-08/2/A/KMR-2009-0006 </a:t>
            </a:r>
          </a:p>
        </p:txBody>
      </p:sp>
      <p:sp>
        <p:nvSpPr>
          <p:cNvPr id="5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E9DD5D-FEE6-054F-A769-E46EDA61C1BA}" type="slidenum">
              <a:rPr lang="hu-HU" altLang="en-US">
                <a:latin typeface="Calibri" charset="0"/>
              </a:rPr>
              <a:pPr eaLnBrk="1" hangingPunct="1"/>
              <a:t>13</a:t>
            </a:fld>
            <a:endParaRPr lang="hu-HU" altLang="en-US">
              <a:latin typeface="Calibri" charset="0"/>
            </a:endParaRPr>
          </a:p>
        </p:txBody>
      </p:sp>
      <p:sp>
        <p:nvSpPr>
          <p:cNvPr id="5018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8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69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Élőláb helye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en-US">
                <a:latin typeface="Calibri" charset="0"/>
              </a:rPr>
              <a:t>TÁMOP – 4.1.2-08/2/A/KMR-2009-0006 </a:t>
            </a:r>
          </a:p>
        </p:txBody>
      </p:sp>
      <p:sp>
        <p:nvSpPr>
          <p:cNvPr id="5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0B1CD-BD0F-944D-A243-1BB2FF08B0A3}" type="slidenum">
              <a:rPr lang="hu-HU" altLang="en-US">
                <a:latin typeface="Calibri" charset="0"/>
              </a:rPr>
              <a:pPr eaLnBrk="1" hangingPunct="1"/>
              <a:t>14</a:t>
            </a:fld>
            <a:endParaRPr lang="hu-HU" altLang="en-US">
              <a:latin typeface="Calibri" charset="0"/>
            </a:endParaRPr>
          </a:p>
        </p:txBody>
      </p:sp>
      <p:sp>
        <p:nvSpPr>
          <p:cNvPr id="5120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2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Élőláb helye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en-US" sz="1200">
                <a:latin typeface="Calibri" charset="0"/>
              </a:rPr>
              <a:t>TÁMOP – 4.1.2-08/2/A/KMR-2009-0006 </a:t>
            </a:r>
          </a:p>
        </p:txBody>
      </p:sp>
      <p:sp>
        <p:nvSpPr>
          <p:cNvPr id="5" name="Dia számának helye 6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D9408FD-CCE0-9044-8536-1AA850A5DBC8}" type="slidenum">
              <a:rPr lang="hu-HU" altLang="en-US" sz="1200">
                <a:latin typeface="Calibri" charset="0"/>
              </a:rPr>
              <a:pPr algn="r" eaLnBrk="1" hangingPunct="1"/>
              <a:t>15</a:t>
            </a:fld>
            <a:endParaRPr lang="hu-HU" altLang="en-US" sz="1200">
              <a:latin typeface="Calibri" charset="0"/>
            </a:endParaRPr>
          </a:p>
        </p:txBody>
      </p:sp>
      <p:sp>
        <p:nvSpPr>
          <p:cNvPr id="430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91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Élőláb helye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hu-HU" altLang="en-US">
                <a:latin typeface="Calibri" charset="0"/>
              </a:rPr>
              <a:t>TÁMOP – 4.1.2-08/2/A/KMR-2009-0006 </a:t>
            </a:r>
          </a:p>
        </p:txBody>
      </p:sp>
      <p:sp>
        <p:nvSpPr>
          <p:cNvPr id="23554" name="Dia számának helye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0CCDA1-F9D7-1F47-B41B-72DF59117520}" type="slidenum">
              <a:rPr lang="hu-HU" altLang="en-US">
                <a:latin typeface="Calibri" charset="0"/>
              </a:rPr>
              <a:pPr/>
              <a:t>16</a:t>
            </a:fld>
            <a:endParaRPr lang="hu-HU" altLang="en-US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67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Élőláb helye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hu-HU" altLang="en-US">
                <a:latin typeface="Calibri" charset="0"/>
              </a:rPr>
              <a:t>TÁMOP – 4.1.2-08/2/A/KMR-2009-0006 </a:t>
            </a:r>
          </a:p>
        </p:txBody>
      </p:sp>
      <p:sp>
        <p:nvSpPr>
          <p:cNvPr id="25602" name="Dia számának helye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FF5E65-EECB-724A-8B59-BCCA4243D4CA}" type="slidenum">
              <a:rPr lang="hu-HU" altLang="en-US">
                <a:latin typeface="Calibri" charset="0"/>
              </a:rPr>
              <a:pPr/>
              <a:t>17</a:t>
            </a:fld>
            <a:endParaRPr lang="hu-HU" altLang="en-US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7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Élőláb helye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en-US">
                <a:latin typeface="Calibri" charset="0"/>
              </a:rPr>
              <a:t>TÁMOP – 4.1.2-08/2/A/KMR-2009-0006 </a:t>
            </a:r>
          </a:p>
        </p:txBody>
      </p:sp>
      <p:sp>
        <p:nvSpPr>
          <p:cNvPr id="5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5A6A37-F0F6-A54C-AF8A-F15C518A4B2B}" type="slidenum">
              <a:rPr lang="hu-HU" altLang="en-US">
                <a:latin typeface="Calibri" charset="0"/>
              </a:rPr>
              <a:pPr eaLnBrk="1" hangingPunct="1"/>
              <a:t>18</a:t>
            </a:fld>
            <a:endParaRPr lang="hu-HU" altLang="en-US">
              <a:latin typeface="Calibri" charset="0"/>
            </a:endParaRPr>
          </a:p>
        </p:txBody>
      </p:sp>
      <p:sp>
        <p:nvSpPr>
          <p:cNvPr id="5325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57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Élőláb helye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hu-HU" altLang="en-US">
                <a:latin typeface="Calibri" charset="0"/>
              </a:rPr>
              <a:t>TÁMOP – 4.1.2-08/2/A/KMR-2009-0006 </a:t>
            </a:r>
          </a:p>
        </p:txBody>
      </p:sp>
      <p:sp>
        <p:nvSpPr>
          <p:cNvPr id="5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35F6A3-E3EF-ED40-BD79-2E8FE6F22D29}" type="slidenum">
              <a:rPr lang="hu-HU" altLang="en-US">
                <a:latin typeface="Calibri" charset="0"/>
              </a:rPr>
              <a:pPr/>
              <a:t>19</a:t>
            </a:fld>
            <a:endParaRPr lang="hu-HU" altLang="en-US">
              <a:latin typeface="Calibri" charset="0"/>
            </a:endParaRPr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3EE327-A67D-4F48-9E4C-7D0749318C8B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19A-ED5C-4586-983D-ADF5AE885E60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F9DB-CF7B-4761-BB26-8D30D78811AA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6BEC-A6C9-410A-BBDB-1F091E7D8A40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8D1E-35A5-466E-BD6B-D769EED69E4E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2709-4A2C-4EA5-8006-0081C0AD19AD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09D8-9691-4E02-83D6-7C52A0D39BCA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562-67BD-4018-9C80-802F8D0C5B37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A6F-36CB-4D17-AC9A-EC9F55E96C71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F2B6A28D-1C35-4348-A69C-4D8FBDE3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36F-3B81-446E-AAA4-1C40609FFAB8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95A437F6-8BE8-4E27-A5C9-568CA261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B14168B-9460-4D23-8959-7A96BE01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208" y="6304693"/>
            <a:ext cx="771089" cy="365125"/>
          </a:xfrm>
        </p:spPr>
        <p:txBody>
          <a:bodyPr/>
          <a:lstStyle>
            <a:lvl1pPr>
              <a:defRPr sz="2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E9A3-A221-4FD5-9FB5-51A4A3B7060E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2D0D-3D25-4FC0-A0BC-05D37D84858E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C9D-A45A-4602-A386-98C45F960EC9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EFBF-291A-469D-937D-719C31148F0E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9612-423E-4E1D-B4BB-5230E75FCA7C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C778-84A0-49B3-9AAF-FE3BA1DC3BDC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0FD3-C5F4-4EE9-B2D5-33E244CA7CEB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D747-B7D4-4988-B6F7-2F8AD083B2DF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7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w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BE738355-6E07-4F72-B260-06716AF8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498" y="1551572"/>
            <a:ext cx="8791575" cy="1536861"/>
          </a:xfrm>
        </p:spPr>
        <p:txBody>
          <a:bodyPr/>
          <a:lstStyle/>
          <a:p>
            <a:pPr algn="ctr"/>
            <a:r>
              <a:rPr lang="hu-HU" dirty="0"/>
              <a:t>Neuromorph Movement control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="" xmlns:a16="http://schemas.microsoft.com/office/drawing/2014/main" id="{6DDBAB4E-B2B1-4BB1-97AE-8931BBF3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87" y="2929293"/>
            <a:ext cx="8791575" cy="181763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5100" dirty="0"/>
              <a:t>Solving the issue of Direct Kinematics in Biology and Robotics</a:t>
            </a:r>
          </a:p>
          <a:p>
            <a:pPr algn="ctr"/>
            <a:endParaRPr lang="hu-HU" sz="3200" dirty="0"/>
          </a:p>
          <a:p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12CB150-22F6-4D33-80A4-9DD23466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994" y="5592761"/>
            <a:ext cx="2416629" cy="10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50">
            <a:extLst>
              <a:ext uri="{FF2B5EF4-FFF2-40B4-BE49-F238E27FC236}">
                <a16:creationId xmlns="" xmlns:a16="http://schemas.microsoft.com/office/drawing/2014/main" id="{45D8E525-1520-44B2-8991-BC556484A6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4011" y="3469420"/>
            <a:ext cx="4071685" cy="31694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8" name="Line 50">
            <a:extLst>
              <a:ext uri="{FF2B5EF4-FFF2-40B4-BE49-F238E27FC236}">
                <a16:creationId xmlns="" xmlns:a16="http://schemas.microsoft.com/office/drawing/2014/main" id="{7D8E487A-6E6C-4151-8F93-56ED68AD6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4013" y="4981146"/>
            <a:ext cx="4071691" cy="39241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02679-A5E8-4B0D-9871-1B7DEA93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474" y="716321"/>
            <a:ext cx="9905998" cy="1179497"/>
          </a:xfrm>
        </p:spPr>
        <p:txBody>
          <a:bodyPr>
            <a:normAutofit/>
          </a:bodyPr>
          <a:lstStyle/>
          <a:p>
            <a:r>
              <a:rPr lang="en-US" sz="2800" dirty="0"/>
              <a:t>Computation of the velocity vector in the endpoint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="" xmlns:a16="http://schemas.microsoft.com/office/drawing/2014/main" id="{3E2E2E9B-6F17-4070-8487-503FDD1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F3565-CD2A-4BB0-BB1B-44887B8CD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674"/>
          <a:stretch/>
        </p:blipFill>
        <p:spPr>
          <a:xfrm>
            <a:off x="921407" y="627849"/>
            <a:ext cx="682606" cy="12858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35D7B59-7EF3-44B1-8F20-1769ECA4A4FE}"/>
              </a:ext>
            </a:extLst>
          </p:cNvPr>
          <p:cNvCxnSpPr>
            <a:cxnSpLocks/>
          </p:cNvCxnSpPr>
          <p:nvPr/>
        </p:nvCxnSpPr>
        <p:spPr>
          <a:xfrm>
            <a:off x="1845367" y="1598889"/>
            <a:ext cx="8892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="" xmlns:a16="http://schemas.microsoft.com/office/drawing/2014/main" id="{D3AC2AF0-11C8-4780-81C8-0AA645572186}"/>
                  </a:ext>
                </a:extLst>
              </p:cNvPr>
              <p:cNvSpPr txBox="1"/>
              <p:nvPr/>
            </p:nvSpPr>
            <p:spPr bwMode="auto">
              <a:xfrm>
                <a:off x="1569087" y="5658154"/>
                <a:ext cx="936625" cy="33337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D3AC2AF0-11C8-4780-81C8-0AA64557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9087" y="5658154"/>
                <a:ext cx="936625" cy="333375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36">
            <a:extLst>
              <a:ext uri="{FF2B5EF4-FFF2-40B4-BE49-F238E27FC236}">
                <a16:creationId xmlns="" xmlns:a16="http://schemas.microsoft.com/office/drawing/2014/main" id="{E01940C3-F9BC-48E5-A005-F4492C707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375" y="2755043"/>
            <a:ext cx="0" cy="273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" name="Line 37">
            <a:extLst>
              <a:ext uri="{FF2B5EF4-FFF2-40B4-BE49-F238E27FC236}">
                <a16:creationId xmlns="" xmlns:a16="http://schemas.microsoft.com/office/drawing/2014/main" id="{21B1DD24-FE94-427A-8BFC-FC08E1B7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4375" y="5490306"/>
            <a:ext cx="3671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" name="Line 42">
            <a:extLst>
              <a:ext uri="{FF2B5EF4-FFF2-40B4-BE49-F238E27FC236}">
                <a16:creationId xmlns="" xmlns:a16="http://schemas.microsoft.com/office/drawing/2014/main" id="{A157F1F3-3163-40CD-8614-0BF216E28F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375" y="4987068"/>
            <a:ext cx="1800225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0" name="Line 43">
            <a:extLst>
              <a:ext uri="{FF2B5EF4-FFF2-40B4-BE49-F238E27FC236}">
                <a16:creationId xmlns="" xmlns:a16="http://schemas.microsoft.com/office/drawing/2014/main" id="{D89876D6-DFF5-4041-9DE4-1C9D34ADC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4600" y="3474181"/>
            <a:ext cx="863600" cy="1512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" name="Line 44">
            <a:extLst>
              <a:ext uri="{FF2B5EF4-FFF2-40B4-BE49-F238E27FC236}">
                <a16:creationId xmlns="" xmlns:a16="http://schemas.microsoft.com/office/drawing/2014/main" id="{CB2C691A-EB2B-4A01-8E03-D52054F128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0863" y="2826481"/>
            <a:ext cx="287337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" name="Line 45">
            <a:extLst>
              <a:ext uri="{FF2B5EF4-FFF2-40B4-BE49-F238E27FC236}">
                <a16:creationId xmlns="" xmlns:a16="http://schemas.microsoft.com/office/drawing/2014/main" id="{5B0F3844-A9C7-4DA6-A55B-A69FA2458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4600" y="4482243"/>
            <a:ext cx="16557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" name="Line 46">
            <a:extLst>
              <a:ext uri="{FF2B5EF4-FFF2-40B4-BE49-F238E27FC236}">
                <a16:creationId xmlns="" xmlns:a16="http://schemas.microsoft.com/office/drawing/2014/main" id="{CF278956-4947-4DEF-BB4B-20100833E9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8200" y="2897918"/>
            <a:ext cx="2889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4" name="Oval 38">
            <a:extLst>
              <a:ext uri="{FF2B5EF4-FFF2-40B4-BE49-F238E27FC236}">
                <a16:creationId xmlns="" xmlns:a16="http://schemas.microsoft.com/office/drawing/2014/main" id="{9A6EFE04-1039-4F1D-B0A4-1A64DF78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938" y="5418868"/>
            <a:ext cx="144462" cy="144463"/>
          </a:xfrm>
          <a:prstGeom prst="ellipse">
            <a:avLst/>
          </a:prstGeom>
          <a:solidFill>
            <a:srgbClr val="50B3E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hu-HU"/>
          </a:p>
        </p:txBody>
      </p:sp>
      <p:sp>
        <p:nvSpPr>
          <p:cNvPr id="25" name="Oval 39">
            <a:extLst>
              <a:ext uri="{FF2B5EF4-FFF2-40B4-BE49-F238E27FC236}">
                <a16:creationId xmlns="" xmlns:a16="http://schemas.microsoft.com/office/drawing/2014/main" id="{36D339DC-FAB0-4B3F-B4B0-61631BFA4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163" y="4914043"/>
            <a:ext cx="144462" cy="144463"/>
          </a:xfrm>
          <a:prstGeom prst="ellipse">
            <a:avLst/>
          </a:prstGeom>
          <a:solidFill>
            <a:srgbClr val="50B3E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hu-HU"/>
          </a:p>
        </p:txBody>
      </p:sp>
      <p:sp>
        <p:nvSpPr>
          <p:cNvPr id="26" name="Oval 41">
            <a:extLst>
              <a:ext uri="{FF2B5EF4-FFF2-40B4-BE49-F238E27FC236}">
                <a16:creationId xmlns="" xmlns:a16="http://schemas.microsoft.com/office/drawing/2014/main" id="{EC210FEE-213B-4D23-BD11-6D32DD05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763" y="3402743"/>
            <a:ext cx="144462" cy="144463"/>
          </a:xfrm>
          <a:prstGeom prst="ellipse">
            <a:avLst/>
          </a:prstGeom>
          <a:solidFill>
            <a:srgbClr val="50B3E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hu-HU"/>
          </a:p>
        </p:txBody>
      </p:sp>
      <p:sp>
        <p:nvSpPr>
          <p:cNvPr id="27" name="Oval 40">
            <a:extLst>
              <a:ext uri="{FF2B5EF4-FFF2-40B4-BE49-F238E27FC236}">
                <a16:creationId xmlns="" xmlns:a16="http://schemas.microsoft.com/office/drawing/2014/main" id="{9D2470CB-1BD6-46DE-8147-E0E0492A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425" y="2755043"/>
            <a:ext cx="144463" cy="144463"/>
          </a:xfrm>
          <a:prstGeom prst="ellipse">
            <a:avLst/>
          </a:prstGeom>
          <a:solidFill>
            <a:srgbClr val="50B3E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hu-HU"/>
          </a:p>
        </p:txBody>
      </p:sp>
      <p:sp>
        <p:nvSpPr>
          <p:cNvPr id="28" name="Line 47">
            <a:extLst>
              <a:ext uri="{FF2B5EF4-FFF2-40B4-BE49-F238E27FC236}">
                <a16:creationId xmlns="" xmlns:a16="http://schemas.microsoft.com/office/drawing/2014/main" id="{D187EE70-3CAC-4558-869C-8E172B731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375" y="2826481"/>
            <a:ext cx="2376488" cy="26638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" name="Line 48">
            <a:extLst>
              <a:ext uri="{FF2B5EF4-FFF2-40B4-BE49-F238E27FC236}">
                <a16:creationId xmlns="" xmlns:a16="http://schemas.microsoft.com/office/drawing/2014/main" id="{C2304CE3-C593-4CFE-89B4-66BA971BFB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4600" y="2826481"/>
            <a:ext cx="576263" cy="2160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53">
                <a:extLst>
                  <a:ext uri="{FF2B5EF4-FFF2-40B4-BE49-F238E27FC236}">
                    <a16:creationId xmlns="" xmlns:a16="http://schemas.microsoft.com/office/drawing/2014/main" id="{45E6E865-F7EF-4145-8F47-FEBDA020960A}"/>
                  </a:ext>
                </a:extLst>
              </p:cNvPr>
              <p:cNvSpPr txBox="1"/>
              <p:nvPr/>
            </p:nvSpPr>
            <p:spPr bwMode="auto">
              <a:xfrm>
                <a:off x="2396175" y="4987068"/>
                <a:ext cx="190500" cy="358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0" name="Object 53">
                <a:extLst>
                  <a:ext uri="{FF2B5EF4-FFF2-40B4-BE49-F238E27FC236}">
                    <a16:creationId xmlns:a16="http://schemas.microsoft.com/office/drawing/2014/main" id="{45E6E865-F7EF-4145-8F47-FEBDA0209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6175" y="4987068"/>
                <a:ext cx="190500" cy="358775"/>
              </a:xfrm>
              <a:prstGeom prst="rect">
                <a:avLst/>
              </a:prstGeom>
              <a:blipFill>
                <a:blip r:embed="rId6"/>
                <a:stretch>
                  <a:fillRect r="-354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55">
                <a:extLst>
                  <a:ext uri="{FF2B5EF4-FFF2-40B4-BE49-F238E27FC236}">
                    <a16:creationId xmlns="" xmlns:a16="http://schemas.microsoft.com/office/drawing/2014/main" id="{991CDED4-5852-40F0-93AB-D23ED3462146}"/>
                  </a:ext>
                </a:extLst>
              </p:cNvPr>
              <p:cNvSpPr txBox="1"/>
              <p:nvPr/>
            </p:nvSpPr>
            <p:spPr bwMode="auto">
              <a:xfrm>
                <a:off x="4209100" y="3049954"/>
                <a:ext cx="203200" cy="366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2" name="Object 55">
                <a:extLst>
                  <a:ext uri="{FF2B5EF4-FFF2-40B4-BE49-F238E27FC236}">
                    <a16:creationId xmlns:a16="http://schemas.microsoft.com/office/drawing/2014/main" id="{991CDED4-5852-40F0-93AB-D23ED346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9100" y="3049954"/>
                <a:ext cx="203200" cy="366712"/>
              </a:xfrm>
              <a:prstGeom prst="rect">
                <a:avLst/>
              </a:prstGeom>
              <a:blipFill>
                <a:blip r:embed="rId7"/>
                <a:stretch>
                  <a:fillRect r="-352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56">
                <a:extLst>
                  <a:ext uri="{FF2B5EF4-FFF2-40B4-BE49-F238E27FC236}">
                    <a16:creationId xmlns="" xmlns:a16="http://schemas.microsoft.com/office/drawing/2014/main" id="{FB37E422-EC78-47A5-9095-41188015E0DE}"/>
                  </a:ext>
                </a:extLst>
              </p:cNvPr>
              <p:cNvSpPr txBox="1"/>
              <p:nvPr/>
            </p:nvSpPr>
            <p:spPr bwMode="auto">
              <a:xfrm>
                <a:off x="4048765" y="3648012"/>
                <a:ext cx="233363" cy="360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3" name="Object 56">
                <a:extLst>
                  <a:ext uri="{FF2B5EF4-FFF2-40B4-BE49-F238E27FC236}">
                    <a16:creationId xmlns:a16="http://schemas.microsoft.com/office/drawing/2014/main" id="{FB37E422-EC78-47A5-9095-41188015E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8765" y="3648012"/>
                <a:ext cx="233363" cy="360362"/>
              </a:xfrm>
              <a:prstGeom prst="rect">
                <a:avLst/>
              </a:prstGeom>
              <a:blipFill>
                <a:blip r:embed="rId8"/>
                <a:stretch>
                  <a:fillRect r="-315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57">
                <a:extLst>
                  <a:ext uri="{FF2B5EF4-FFF2-40B4-BE49-F238E27FC236}">
                    <a16:creationId xmlns="" xmlns:a16="http://schemas.microsoft.com/office/drawing/2014/main" id="{5C8C3824-7346-409C-B584-7EEB3CC8D6E2}"/>
                  </a:ext>
                </a:extLst>
              </p:cNvPr>
              <p:cNvSpPr txBox="1"/>
              <p:nvPr/>
            </p:nvSpPr>
            <p:spPr bwMode="auto">
              <a:xfrm>
                <a:off x="4437545" y="2859819"/>
                <a:ext cx="304800" cy="365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4" name="Object 57">
                <a:extLst>
                  <a:ext uri="{FF2B5EF4-FFF2-40B4-BE49-F238E27FC236}">
                    <a16:creationId xmlns:a16="http://schemas.microsoft.com/office/drawing/2014/main" id="{5C8C3824-7346-409C-B584-7EEB3CC8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7545" y="2859819"/>
                <a:ext cx="304800" cy="365125"/>
              </a:xfrm>
              <a:prstGeom prst="rect">
                <a:avLst/>
              </a:prstGeom>
              <a:blipFill>
                <a:blip r:embed="rId9"/>
                <a:stretch>
                  <a:fillRect r="-18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58">
                <a:extLst>
                  <a:ext uri="{FF2B5EF4-FFF2-40B4-BE49-F238E27FC236}">
                    <a16:creationId xmlns="" xmlns:a16="http://schemas.microsoft.com/office/drawing/2014/main" id="{58C9960B-9F00-4274-9FFD-9EC0F543DEA5}"/>
                  </a:ext>
                </a:extLst>
              </p:cNvPr>
              <p:cNvSpPr txBox="1"/>
              <p:nvPr/>
            </p:nvSpPr>
            <p:spPr bwMode="auto">
              <a:xfrm>
                <a:off x="3959229" y="4495371"/>
                <a:ext cx="319087" cy="360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5" name="Object 58">
                <a:extLst>
                  <a:ext uri="{FF2B5EF4-FFF2-40B4-BE49-F238E27FC236}">
                    <a16:creationId xmlns:a16="http://schemas.microsoft.com/office/drawing/2014/main" id="{58C9960B-9F00-4274-9FFD-9EC0F543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229" y="4495371"/>
                <a:ext cx="319087" cy="360363"/>
              </a:xfrm>
              <a:prstGeom prst="rect">
                <a:avLst/>
              </a:prstGeom>
              <a:blipFill>
                <a:blip r:embed="rId10"/>
                <a:stretch>
                  <a:fillRect r="-132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59">
                <a:extLst>
                  <a:ext uri="{FF2B5EF4-FFF2-40B4-BE49-F238E27FC236}">
                    <a16:creationId xmlns="" xmlns:a16="http://schemas.microsoft.com/office/drawing/2014/main" id="{FE9BE0B6-9E63-4E26-8010-D63C80958AE1}"/>
                  </a:ext>
                </a:extLst>
              </p:cNvPr>
              <p:cNvSpPr txBox="1"/>
              <p:nvPr/>
            </p:nvSpPr>
            <p:spPr bwMode="auto">
              <a:xfrm>
                <a:off x="2900999" y="5126179"/>
                <a:ext cx="296863" cy="360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6" name="Object 59">
                <a:extLst>
                  <a:ext uri="{FF2B5EF4-FFF2-40B4-BE49-F238E27FC236}">
                    <a16:creationId xmlns:a16="http://schemas.microsoft.com/office/drawing/2014/main" id="{FE9BE0B6-9E63-4E26-8010-D63C80958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999" y="5126179"/>
                <a:ext cx="296863" cy="360363"/>
              </a:xfrm>
              <a:prstGeom prst="rect">
                <a:avLst/>
              </a:prstGeom>
              <a:blipFill>
                <a:blip r:embed="rId11"/>
                <a:stretch>
                  <a:fillRect r="-183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66">
                <a:extLst>
                  <a:ext uri="{FF2B5EF4-FFF2-40B4-BE49-F238E27FC236}">
                    <a16:creationId xmlns="" xmlns:a16="http://schemas.microsoft.com/office/drawing/2014/main" id="{E40A5402-6DE3-4204-8B31-5727F7E974E2}"/>
                  </a:ext>
                </a:extLst>
              </p:cNvPr>
              <p:cNvSpPr txBox="1"/>
              <p:nvPr/>
            </p:nvSpPr>
            <p:spPr bwMode="auto">
              <a:xfrm>
                <a:off x="5319790" y="5535487"/>
                <a:ext cx="211137" cy="233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bject 66">
                <a:extLst>
                  <a:ext uri="{FF2B5EF4-FFF2-40B4-BE49-F238E27FC236}">
                    <a16:creationId xmlns:a16="http://schemas.microsoft.com/office/drawing/2014/main" id="{E40A5402-6DE3-4204-8B31-5727F7E9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9790" y="5535487"/>
                <a:ext cx="211137" cy="233363"/>
              </a:xfrm>
              <a:prstGeom prst="rect">
                <a:avLst/>
              </a:prstGeom>
              <a:blipFill>
                <a:blip r:embed="rId12"/>
                <a:stretch>
                  <a:fillRect r="-20588" b="-263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67">
                <a:extLst>
                  <a:ext uri="{FF2B5EF4-FFF2-40B4-BE49-F238E27FC236}">
                    <a16:creationId xmlns="" xmlns:a16="http://schemas.microsoft.com/office/drawing/2014/main" id="{FA0B0C63-BBD2-4DD5-B900-CCAB0AA6BD9F}"/>
                  </a:ext>
                </a:extLst>
              </p:cNvPr>
              <p:cNvSpPr txBox="1"/>
              <p:nvPr/>
            </p:nvSpPr>
            <p:spPr bwMode="auto">
              <a:xfrm>
                <a:off x="1631793" y="2739169"/>
                <a:ext cx="233363" cy="274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hu-HU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bject 67">
                <a:extLst>
                  <a:ext uri="{FF2B5EF4-FFF2-40B4-BE49-F238E27FC236}">
                    <a16:creationId xmlns:a16="http://schemas.microsoft.com/office/drawing/2014/main" id="{FA0B0C63-BBD2-4DD5-B900-CCAB0AA6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793" y="2739169"/>
                <a:ext cx="233363" cy="274637"/>
              </a:xfrm>
              <a:prstGeom prst="rect">
                <a:avLst/>
              </a:prstGeom>
              <a:blipFill>
                <a:blip r:embed="rId13"/>
                <a:stretch>
                  <a:fillRect r="-10526" b="-155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zabadkézi sokszög 43">
            <a:extLst>
              <a:ext uri="{FF2B5EF4-FFF2-40B4-BE49-F238E27FC236}">
                <a16:creationId xmlns="" xmlns:a16="http://schemas.microsoft.com/office/drawing/2014/main" id="{42391BB1-EC3F-4735-8E18-C0EB69BAB7AD}"/>
              </a:ext>
            </a:extLst>
          </p:cNvPr>
          <p:cNvSpPr/>
          <p:nvPr/>
        </p:nvSpPr>
        <p:spPr>
          <a:xfrm>
            <a:off x="3234375" y="5131531"/>
            <a:ext cx="98425" cy="355600"/>
          </a:xfrm>
          <a:custGeom>
            <a:avLst/>
            <a:gdLst>
              <a:gd name="connsiteX0" fmla="*/ 0 w 71718"/>
              <a:gd name="connsiteY0" fmla="*/ 0 h 322730"/>
              <a:gd name="connsiteX1" fmla="*/ 71718 w 71718"/>
              <a:gd name="connsiteY1" fmla="*/ 116542 h 322730"/>
              <a:gd name="connsiteX2" fmla="*/ 0 w 71718"/>
              <a:gd name="connsiteY2" fmla="*/ 322730 h 3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8" h="322730">
                <a:moveTo>
                  <a:pt x="0" y="0"/>
                </a:moveTo>
                <a:cubicBezTo>
                  <a:pt x="35859" y="31377"/>
                  <a:pt x="71718" y="62754"/>
                  <a:pt x="71718" y="116542"/>
                </a:cubicBezTo>
                <a:cubicBezTo>
                  <a:pt x="71718" y="170330"/>
                  <a:pt x="11953" y="289860"/>
                  <a:pt x="0" y="32273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0" name="Szabadkézi sokszög 44">
            <a:extLst>
              <a:ext uri="{FF2B5EF4-FFF2-40B4-BE49-F238E27FC236}">
                <a16:creationId xmlns="" xmlns:a16="http://schemas.microsoft.com/office/drawing/2014/main" id="{C994010E-6F32-4B35-96E2-0183240E7235}"/>
              </a:ext>
            </a:extLst>
          </p:cNvPr>
          <p:cNvSpPr/>
          <p:nvPr/>
        </p:nvSpPr>
        <p:spPr>
          <a:xfrm>
            <a:off x="4772663" y="4699731"/>
            <a:ext cx="98425" cy="284162"/>
          </a:xfrm>
          <a:custGeom>
            <a:avLst/>
            <a:gdLst>
              <a:gd name="connsiteX0" fmla="*/ 0 w 71718"/>
              <a:gd name="connsiteY0" fmla="*/ 0 h 322730"/>
              <a:gd name="connsiteX1" fmla="*/ 71718 w 71718"/>
              <a:gd name="connsiteY1" fmla="*/ 116542 h 322730"/>
              <a:gd name="connsiteX2" fmla="*/ 0 w 71718"/>
              <a:gd name="connsiteY2" fmla="*/ 322730 h 3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8" h="322730">
                <a:moveTo>
                  <a:pt x="0" y="0"/>
                </a:moveTo>
                <a:cubicBezTo>
                  <a:pt x="35859" y="31377"/>
                  <a:pt x="71718" y="62754"/>
                  <a:pt x="71718" y="116542"/>
                </a:cubicBezTo>
                <a:cubicBezTo>
                  <a:pt x="71718" y="170330"/>
                  <a:pt x="11953" y="289860"/>
                  <a:pt x="0" y="32273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1" name="Szabadkézi sokszög 45">
            <a:extLst>
              <a:ext uri="{FF2B5EF4-FFF2-40B4-BE49-F238E27FC236}">
                <a16:creationId xmlns="" xmlns:a16="http://schemas.microsoft.com/office/drawing/2014/main" id="{BACE761E-0B28-471A-BFA7-FD0D0301B628}"/>
              </a:ext>
            </a:extLst>
          </p:cNvPr>
          <p:cNvSpPr/>
          <p:nvPr/>
        </p:nvSpPr>
        <p:spPr>
          <a:xfrm>
            <a:off x="4569463" y="3623406"/>
            <a:ext cx="717550" cy="1344612"/>
          </a:xfrm>
          <a:custGeom>
            <a:avLst/>
            <a:gdLst>
              <a:gd name="connsiteX0" fmla="*/ 0 w 717176"/>
              <a:gd name="connsiteY0" fmla="*/ 0 h 1344706"/>
              <a:gd name="connsiteX1" fmla="*/ 627529 w 717176"/>
              <a:gd name="connsiteY1" fmla="*/ 510988 h 1344706"/>
              <a:gd name="connsiteX2" fmla="*/ 537882 w 717176"/>
              <a:gd name="connsiteY2" fmla="*/ 1344706 h 134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76" h="1344706">
                <a:moveTo>
                  <a:pt x="0" y="0"/>
                </a:moveTo>
                <a:cubicBezTo>
                  <a:pt x="268941" y="143435"/>
                  <a:pt x="537882" y="286870"/>
                  <a:pt x="627529" y="510988"/>
                </a:cubicBezTo>
                <a:cubicBezTo>
                  <a:pt x="717176" y="735106"/>
                  <a:pt x="627529" y="1039906"/>
                  <a:pt x="537882" y="1344706"/>
                </a:cubicBezTo>
              </a:path>
            </a:pathLst>
          </a:cu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2" name="Szabadkézi sokszög 46">
            <a:extLst>
              <a:ext uri="{FF2B5EF4-FFF2-40B4-BE49-F238E27FC236}">
                <a16:creationId xmlns="" xmlns:a16="http://schemas.microsoft.com/office/drawing/2014/main" id="{015401C2-6562-4D52-8557-56060E3C229E}"/>
              </a:ext>
            </a:extLst>
          </p:cNvPr>
          <p:cNvSpPr/>
          <p:nvPr/>
        </p:nvSpPr>
        <p:spPr>
          <a:xfrm>
            <a:off x="4844100" y="3043968"/>
            <a:ext cx="144463" cy="430213"/>
          </a:xfrm>
          <a:custGeom>
            <a:avLst/>
            <a:gdLst>
              <a:gd name="connsiteX0" fmla="*/ 0 w 71718"/>
              <a:gd name="connsiteY0" fmla="*/ 0 h 322730"/>
              <a:gd name="connsiteX1" fmla="*/ 71718 w 71718"/>
              <a:gd name="connsiteY1" fmla="*/ 116542 h 322730"/>
              <a:gd name="connsiteX2" fmla="*/ 0 w 71718"/>
              <a:gd name="connsiteY2" fmla="*/ 322730 h 3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8" h="322730">
                <a:moveTo>
                  <a:pt x="0" y="0"/>
                </a:moveTo>
                <a:cubicBezTo>
                  <a:pt x="35859" y="31377"/>
                  <a:pt x="71718" y="62754"/>
                  <a:pt x="71718" y="116542"/>
                </a:cubicBezTo>
                <a:cubicBezTo>
                  <a:pt x="71718" y="170330"/>
                  <a:pt x="11953" y="289860"/>
                  <a:pt x="0" y="322730"/>
                </a:cubicBezTo>
              </a:path>
            </a:pathLst>
          </a:cu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3" name="Szabadkézi sokszög 47">
            <a:extLst>
              <a:ext uri="{FF2B5EF4-FFF2-40B4-BE49-F238E27FC236}">
                <a16:creationId xmlns="" xmlns:a16="http://schemas.microsoft.com/office/drawing/2014/main" id="{A67D7334-F4F6-44E9-BC5A-2F3376A669EF}"/>
              </a:ext>
            </a:extLst>
          </p:cNvPr>
          <p:cNvSpPr/>
          <p:nvPr/>
        </p:nvSpPr>
        <p:spPr>
          <a:xfrm>
            <a:off x="4256725" y="4152043"/>
            <a:ext cx="342900" cy="617538"/>
          </a:xfrm>
          <a:custGeom>
            <a:avLst/>
            <a:gdLst>
              <a:gd name="connsiteX0" fmla="*/ 0 w 343647"/>
              <a:gd name="connsiteY0" fmla="*/ 0 h 618564"/>
              <a:gd name="connsiteX1" fmla="*/ 304800 w 343647"/>
              <a:gd name="connsiteY1" fmla="*/ 224117 h 618564"/>
              <a:gd name="connsiteX2" fmla="*/ 233082 w 343647"/>
              <a:gd name="connsiteY2" fmla="*/ 618564 h 6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47" h="618564">
                <a:moveTo>
                  <a:pt x="0" y="0"/>
                </a:moveTo>
                <a:cubicBezTo>
                  <a:pt x="132976" y="60511"/>
                  <a:pt x="265953" y="121023"/>
                  <a:pt x="304800" y="224117"/>
                </a:cubicBezTo>
                <a:cubicBezTo>
                  <a:pt x="343647" y="327211"/>
                  <a:pt x="288364" y="472887"/>
                  <a:pt x="233082" y="61856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4" name="Szabadkézi sokszög 48">
            <a:extLst>
              <a:ext uri="{FF2B5EF4-FFF2-40B4-BE49-F238E27FC236}">
                <a16:creationId xmlns="" xmlns:a16="http://schemas.microsoft.com/office/drawing/2014/main" id="{F7E00647-FDF4-4052-B87D-1C8F42BCF9A3}"/>
              </a:ext>
            </a:extLst>
          </p:cNvPr>
          <p:cNvSpPr/>
          <p:nvPr/>
        </p:nvSpPr>
        <p:spPr>
          <a:xfrm>
            <a:off x="4417063" y="2807431"/>
            <a:ext cx="422275" cy="206375"/>
          </a:xfrm>
          <a:custGeom>
            <a:avLst/>
            <a:gdLst>
              <a:gd name="connsiteX0" fmla="*/ 0 w 421341"/>
              <a:gd name="connsiteY0" fmla="*/ 98611 h 206188"/>
              <a:gd name="connsiteX1" fmla="*/ 233082 w 421341"/>
              <a:gd name="connsiteY1" fmla="*/ 17929 h 206188"/>
              <a:gd name="connsiteX2" fmla="*/ 421341 w 421341"/>
              <a:gd name="connsiteY2" fmla="*/ 206188 h 20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341" h="206188">
                <a:moveTo>
                  <a:pt x="0" y="98611"/>
                </a:moveTo>
                <a:cubicBezTo>
                  <a:pt x="81429" y="49305"/>
                  <a:pt x="162859" y="0"/>
                  <a:pt x="233082" y="17929"/>
                </a:cubicBezTo>
                <a:cubicBezTo>
                  <a:pt x="303306" y="35859"/>
                  <a:pt x="362323" y="121023"/>
                  <a:pt x="421341" y="206188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5" name="Line 68">
            <a:extLst>
              <a:ext uri="{FF2B5EF4-FFF2-40B4-BE49-F238E27FC236}">
                <a16:creationId xmlns="" xmlns:a16="http://schemas.microsoft.com/office/drawing/2014/main" id="{624FFA5B-D7CA-460B-8DEC-908C6FD0D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5573" y="4336194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6" name="Line 69">
            <a:extLst>
              <a:ext uri="{FF2B5EF4-FFF2-40B4-BE49-F238E27FC236}">
                <a16:creationId xmlns="" xmlns:a16="http://schemas.microsoft.com/office/drawing/2014/main" id="{24742E48-C412-431A-B45F-73D32F41B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5573" y="5480781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7" name="Line 70">
            <a:extLst>
              <a:ext uri="{FF2B5EF4-FFF2-40B4-BE49-F238E27FC236}">
                <a16:creationId xmlns="" xmlns:a16="http://schemas.microsoft.com/office/drawing/2014/main" id="{2D83488A-9DD4-4FCF-B546-4E023ED406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5573" y="4761644"/>
            <a:ext cx="8636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" name="Text Box 71">
            <a:extLst>
              <a:ext uri="{FF2B5EF4-FFF2-40B4-BE49-F238E27FC236}">
                <a16:creationId xmlns="" xmlns:a16="http://schemas.microsoft.com/office/drawing/2014/main" id="{892DD402-0DEF-4DDD-9EE1-C3546A2C5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9173" y="4480656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e(x,y)</a:t>
            </a:r>
          </a:p>
        </p:txBody>
      </p:sp>
      <p:sp>
        <p:nvSpPr>
          <p:cNvPr id="49" name="Text Box 74">
            <a:extLst>
              <a:ext uri="{FF2B5EF4-FFF2-40B4-BE49-F238E27FC236}">
                <a16:creationId xmlns="" xmlns:a16="http://schemas.microsoft.com/office/drawing/2014/main" id="{A32A9340-8073-473F-BE3B-BE8647442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411" y="4301922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Y</a:t>
            </a:r>
          </a:p>
        </p:txBody>
      </p:sp>
      <p:sp>
        <p:nvSpPr>
          <p:cNvPr id="50" name="Line 68">
            <a:extLst>
              <a:ext uri="{FF2B5EF4-FFF2-40B4-BE49-F238E27FC236}">
                <a16:creationId xmlns="" xmlns:a16="http://schemas.microsoft.com/office/drawing/2014/main" id="{3D113EDC-EA4A-4581-8897-FB60DAEA2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69173" y="476799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1" name="Line 68">
            <a:extLst>
              <a:ext uri="{FF2B5EF4-FFF2-40B4-BE49-F238E27FC236}">
                <a16:creationId xmlns="" xmlns:a16="http://schemas.microsoft.com/office/drawing/2014/main" id="{F06EC3CD-A04B-4262-B96A-8338D8DC26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5573" y="476799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3" name="Text Box 74">
            <a:extLst>
              <a:ext uri="{FF2B5EF4-FFF2-40B4-BE49-F238E27FC236}">
                <a16:creationId xmlns="" xmlns:a16="http://schemas.microsoft.com/office/drawing/2014/main" id="{E565AC12-837B-4396-956E-1B26D7F92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5420" y="5595874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55989AC-33B2-44EC-B29A-9CD5DDBE5336}"/>
              </a:ext>
            </a:extLst>
          </p:cNvPr>
          <p:cNvSpPr txBox="1"/>
          <p:nvPr/>
        </p:nvSpPr>
        <p:spPr>
          <a:xfrm>
            <a:off x="9302120" y="5112180"/>
            <a:ext cx="36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u-HU" b="1" dirty="0">
                <a:latin typeface="Symbol" panose="05050102010706020507" pitchFamily="18" charset="2"/>
              </a:rPr>
              <a:t>a</a:t>
            </a:r>
            <a:endParaRPr lang="hu-HU" dirty="0"/>
          </a:p>
        </p:txBody>
      </p:sp>
      <p:sp>
        <p:nvSpPr>
          <p:cNvPr id="77" name="Szabadkézi sokszög 44">
            <a:extLst>
              <a:ext uri="{FF2B5EF4-FFF2-40B4-BE49-F238E27FC236}">
                <a16:creationId xmlns="" xmlns:a16="http://schemas.microsoft.com/office/drawing/2014/main" id="{59784796-FBE8-4DA2-9261-5B34B36A2343}"/>
              </a:ext>
            </a:extLst>
          </p:cNvPr>
          <p:cNvSpPr/>
          <p:nvPr/>
        </p:nvSpPr>
        <p:spPr>
          <a:xfrm>
            <a:off x="9313863" y="5236549"/>
            <a:ext cx="46038" cy="243213"/>
          </a:xfrm>
          <a:custGeom>
            <a:avLst/>
            <a:gdLst>
              <a:gd name="connsiteX0" fmla="*/ 0 w 71718"/>
              <a:gd name="connsiteY0" fmla="*/ 0 h 322730"/>
              <a:gd name="connsiteX1" fmla="*/ 71718 w 71718"/>
              <a:gd name="connsiteY1" fmla="*/ 116542 h 322730"/>
              <a:gd name="connsiteX2" fmla="*/ 0 w 71718"/>
              <a:gd name="connsiteY2" fmla="*/ 322730 h 3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8" h="322730">
                <a:moveTo>
                  <a:pt x="0" y="0"/>
                </a:moveTo>
                <a:cubicBezTo>
                  <a:pt x="35859" y="31377"/>
                  <a:pt x="71718" y="62754"/>
                  <a:pt x="71718" y="116542"/>
                </a:cubicBezTo>
                <a:cubicBezTo>
                  <a:pt x="71718" y="170330"/>
                  <a:pt x="11953" y="289860"/>
                  <a:pt x="0" y="32273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84" name="Text Box 75">
            <a:extLst>
              <a:ext uri="{FF2B5EF4-FFF2-40B4-BE49-F238E27FC236}">
                <a16:creationId xmlns="" xmlns:a16="http://schemas.microsoft.com/office/drawing/2014/main" id="{BA8D9A8F-EA3F-4F27-8F18-B5BCF6B5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344" y="4626720"/>
            <a:ext cx="1441450" cy="87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hu-HU" altLang="hu-HU" b="1" dirty="0"/>
              <a:t>Cos(</a:t>
            </a:r>
            <a:r>
              <a:rPr lang="en-US" altLang="hu-HU" b="1" dirty="0">
                <a:latin typeface="Symbol" panose="05050102010706020507" pitchFamily="18" charset="2"/>
              </a:rPr>
              <a:t>a</a:t>
            </a:r>
            <a:r>
              <a:rPr lang="hu-HU" altLang="hu-HU" b="1" dirty="0"/>
              <a:t>)= x  Sin(</a:t>
            </a:r>
            <a:r>
              <a:rPr lang="en-US" altLang="hu-HU" b="1" dirty="0">
                <a:latin typeface="Symbol" panose="05050102010706020507" pitchFamily="18" charset="2"/>
              </a:rPr>
              <a:t>a</a:t>
            </a:r>
            <a:r>
              <a:rPr lang="hu-HU" altLang="hu-HU" b="1" dirty="0"/>
              <a:t>)</a:t>
            </a:r>
            <a:r>
              <a:rPr lang="en-US" altLang="hu-HU" b="1" dirty="0"/>
              <a:t> </a:t>
            </a:r>
            <a:r>
              <a:rPr lang="hu-HU" altLang="hu-HU" b="1" dirty="0"/>
              <a:t>=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bject 15">
                <a:extLst>
                  <a:ext uri="{FF2B5EF4-FFF2-40B4-BE49-F238E27FC236}">
                    <a16:creationId xmlns="" xmlns:a16="http://schemas.microsoft.com/office/drawing/2014/main" id="{CB02845A-35FC-49BC-8857-1B2AF77DD913}"/>
                  </a:ext>
                </a:extLst>
              </p:cNvPr>
              <p:cNvSpPr txBox="1"/>
              <p:nvPr/>
            </p:nvSpPr>
            <p:spPr bwMode="auto">
              <a:xfrm>
                <a:off x="2864487" y="5814030"/>
                <a:ext cx="4256217" cy="9437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hu-H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hu-H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hu-H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59" name="Object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B02845A-35FC-49BC-8857-1B2AF77DD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4487" y="5814030"/>
                <a:ext cx="4256217" cy="94370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églalap 49">
            <a:extLst>
              <a:ext uri="{FF2B5EF4-FFF2-40B4-BE49-F238E27FC236}">
                <a16:creationId xmlns="" xmlns:a16="http://schemas.microsoft.com/office/drawing/2014/main" id="{D4FFD698-0AC1-46D3-A123-657C2F454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794" y="3178138"/>
            <a:ext cx="2352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b="1" dirty="0">
                <a:solidFill>
                  <a:srgbClr val="FF0000"/>
                </a:solidFill>
              </a:rPr>
              <a:t>s=sine     c = cosine</a:t>
            </a:r>
            <a:endParaRPr lang="en-GB" altLang="hu-HU" b="1" dirty="0">
              <a:solidFill>
                <a:srgbClr val="FF0000"/>
              </a:solidFill>
            </a:endParaRPr>
          </a:p>
        </p:txBody>
      </p:sp>
      <p:sp>
        <p:nvSpPr>
          <p:cNvPr id="57" name="Ív 53">
            <a:extLst>
              <a:ext uri="{FF2B5EF4-FFF2-40B4-BE49-F238E27FC236}">
                <a16:creationId xmlns="" xmlns:a16="http://schemas.microsoft.com/office/drawing/2014/main" id="{E3579762-7707-4C13-9A9F-98F4059B3F52}"/>
              </a:ext>
            </a:extLst>
          </p:cNvPr>
          <p:cNvSpPr/>
          <p:nvPr/>
        </p:nvSpPr>
        <p:spPr>
          <a:xfrm>
            <a:off x="8954772" y="4779349"/>
            <a:ext cx="914400" cy="914400"/>
          </a:xfrm>
          <a:prstGeom prst="arc">
            <a:avLst/>
          </a:prstGeom>
          <a:noFill/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13">
                <a:extLst>
                  <a:ext uri="{FF2B5EF4-FFF2-40B4-BE49-F238E27FC236}">
                    <a16:creationId xmlns="" xmlns:a16="http://schemas.microsoft.com/office/drawing/2014/main" id="{2BBF8462-E405-41DB-8504-1384D7567EFB}"/>
                  </a:ext>
                </a:extLst>
              </p:cNvPr>
              <p:cNvSpPr txBox="1"/>
              <p:nvPr/>
            </p:nvSpPr>
            <p:spPr bwMode="auto">
              <a:xfrm>
                <a:off x="1565837" y="1894822"/>
                <a:ext cx="10041445" cy="993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1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𝑬𝑷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𝑬𝑷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hu-HU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hu-HU" sz="1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hu-HU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400" b="1" dirty="0"/>
              </a:p>
            </p:txBody>
          </p:sp>
        </mc:Choice>
        <mc:Fallback xmlns="">
          <p:sp>
            <p:nvSpPr>
              <p:cNvPr id="58" name="Object 13">
                <a:extLst>
                  <a:ext uri="{FF2B5EF4-FFF2-40B4-BE49-F238E27FC236}">
                    <a16:creationId xmlns:a16="http://schemas.microsoft.com/office/drawing/2014/main" id="{2BBF8462-E405-41DB-8504-1384D756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5837" y="1894822"/>
                <a:ext cx="10041445" cy="993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15">
                <a:extLst>
                  <a:ext uri="{FF2B5EF4-FFF2-40B4-BE49-F238E27FC236}">
                    <a16:creationId xmlns="" xmlns:a16="http://schemas.microsoft.com/office/drawing/2014/main" id="{F45300C1-2D8E-460D-9608-70CF8E5EB177}"/>
                  </a:ext>
                </a:extLst>
              </p:cNvPr>
              <p:cNvSpPr txBox="1"/>
              <p:nvPr/>
            </p:nvSpPr>
            <p:spPr bwMode="auto">
              <a:xfrm>
                <a:off x="3303432" y="2708415"/>
                <a:ext cx="647700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𝑬𝑷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𝑬𝑷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60" name="Object 15">
                <a:extLst>
                  <a:ext uri="{FF2B5EF4-FFF2-40B4-BE49-F238E27FC236}">
                    <a16:creationId xmlns:a16="http://schemas.microsoft.com/office/drawing/2014/main" id="{F45300C1-2D8E-460D-9608-70CF8E5EB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432" y="2708415"/>
                <a:ext cx="647700" cy="482600"/>
              </a:xfrm>
              <a:prstGeom prst="rect">
                <a:avLst/>
              </a:prstGeom>
              <a:blipFill>
                <a:blip r:embed="rId16"/>
                <a:stretch>
                  <a:fillRect r="-4717" b="-12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52">
                <a:extLst>
                  <a:ext uri="{FF2B5EF4-FFF2-40B4-BE49-F238E27FC236}">
                    <a16:creationId xmlns="" xmlns:a16="http://schemas.microsoft.com/office/drawing/2014/main" id="{0984EF09-5A31-47F6-8360-4472F85FEC29}"/>
                  </a:ext>
                </a:extLst>
              </p:cNvPr>
              <p:cNvSpPr txBox="1"/>
              <p:nvPr/>
            </p:nvSpPr>
            <p:spPr bwMode="auto">
              <a:xfrm>
                <a:off x="10085388" y="4965700"/>
                <a:ext cx="809625" cy="2762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hu-H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0984EF09-5A31-47F6-8360-4472F85FE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5388" y="4965700"/>
                <a:ext cx="809625" cy="2762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39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1800844" y="809624"/>
            <a:ext cx="8675688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hu-HU" altLang="en-US" sz="3200" b="1" dirty="0" err="1">
                <a:solidFill>
                  <a:srgbClr val="000099"/>
                </a:solidFill>
                <a:latin typeface="Times New Roman" charset="0"/>
              </a:rPr>
              <a:t>Inverse</a:t>
            </a:r>
            <a:r>
              <a:rPr lang="hu-HU" altLang="en-US" sz="3200" b="1" dirty="0">
                <a:solidFill>
                  <a:srgbClr val="000099"/>
                </a:solidFill>
                <a:latin typeface="Times New Roman" charset="0"/>
              </a:rPr>
              <a:t> </a:t>
            </a:r>
            <a:r>
              <a:rPr lang="en-US" altLang="en-US" sz="3200" b="1" dirty="0">
                <a:solidFill>
                  <a:srgbClr val="000099"/>
                </a:solidFill>
                <a:latin typeface="Times New Roman" charset="0"/>
              </a:rPr>
              <a:t>Kinematic </a:t>
            </a:r>
            <a:r>
              <a:rPr lang="hu-HU" altLang="en-US" sz="3200" b="1" dirty="0" err="1">
                <a:solidFill>
                  <a:srgbClr val="000099"/>
                </a:solidFill>
                <a:latin typeface="Times New Roman" charset="0"/>
              </a:rPr>
              <a:t>problem</a:t>
            </a:r>
            <a:r>
              <a:rPr lang="en-US" altLang="en-US" sz="3200" b="1" dirty="0">
                <a:solidFill>
                  <a:srgbClr val="000099"/>
                </a:solidFill>
                <a:latin typeface="Times New Roman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200" b="1" dirty="0">
                <a:solidFill>
                  <a:srgbClr val="000099"/>
                </a:solidFill>
                <a:latin typeface="Times New Roman" charset="0"/>
              </a:rPr>
              <a:t>a)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–"/>
            </a:pPr>
            <a:r>
              <a:rPr lang="hu-HU" altLang="en-US" sz="2200" b="1" dirty="0" err="1">
                <a:solidFill>
                  <a:srgbClr val="002060"/>
                </a:solidFill>
                <a:latin typeface="Times New Roman" charset="0"/>
              </a:rPr>
              <a:t>Given</a:t>
            </a:r>
            <a:r>
              <a:rPr lang="hu-HU" altLang="en-US" sz="2200" b="1" dirty="0">
                <a:solidFill>
                  <a:srgbClr val="002060"/>
                </a:solidFill>
                <a:latin typeface="Times New Roman" charset="0"/>
              </a:rPr>
              <a:t>:</a:t>
            </a:r>
            <a:r>
              <a:rPr lang="hu-HU" altLang="en-US" sz="2200" dirty="0">
                <a:solidFill>
                  <a:srgbClr val="002060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2060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position of the endpoint of a kinematic chain (limb)</a:t>
            </a:r>
          </a:p>
          <a:p>
            <a:pPr lvl="3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None/>
            </a:pP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    and  the lengths of the chain’s segments. </a:t>
            </a:r>
            <a:endParaRPr lang="hu-HU" altLang="en-US" sz="2200" dirty="0">
              <a:solidFill>
                <a:srgbClr val="000099"/>
              </a:solidFill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charset="0"/>
              <a:buChar char="–"/>
            </a:pPr>
            <a:r>
              <a:rPr lang="en-US" altLang="en-US" sz="2200" b="1" dirty="0">
                <a:solidFill>
                  <a:srgbClr val="002060"/>
                </a:solidFill>
                <a:latin typeface="Times New Roman" charset="0"/>
              </a:rPr>
              <a:t>Question</a:t>
            </a:r>
            <a:r>
              <a:rPr lang="hu-HU" altLang="en-US" sz="2200" b="1" dirty="0">
                <a:solidFill>
                  <a:srgbClr val="002060"/>
                </a:solidFill>
                <a:latin typeface="Times New Roman" charset="0"/>
              </a:rPr>
              <a:t>:</a:t>
            </a:r>
            <a:r>
              <a:rPr lang="hu-HU" altLang="en-US" sz="2200" dirty="0">
                <a:solidFill>
                  <a:srgbClr val="002060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intersegmental angles in the joints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200" dirty="0">
              <a:solidFill>
                <a:srgbClr val="002060"/>
              </a:solidFill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200" b="1" dirty="0">
                <a:solidFill>
                  <a:srgbClr val="000099"/>
                </a:solidFill>
                <a:latin typeface="Times New Roman" charset="0"/>
              </a:rPr>
              <a:t>b)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–"/>
            </a:pPr>
            <a:r>
              <a:rPr lang="hu-HU" altLang="en-US" sz="2200" b="1" dirty="0" err="1">
                <a:solidFill>
                  <a:srgbClr val="002060"/>
                </a:solidFill>
                <a:latin typeface="Times New Roman" charset="0"/>
              </a:rPr>
              <a:t>Given</a:t>
            </a:r>
            <a:r>
              <a:rPr lang="hu-HU" altLang="en-US" sz="2200" b="1" dirty="0">
                <a:solidFill>
                  <a:srgbClr val="002060"/>
                </a:solidFill>
                <a:latin typeface="Times New Roman" charset="0"/>
              </a:rPr>
              <a:t>:</a:t>
            </a:r>
            <a:r>
              <a:rPr lang="hu-HU" altLang="en-US" sz="2200" dirty="0">
                <a:solidFill>
                  <a:srgbClr val="002060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position and the velocity of the endpoint of a 	             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None/>
            </a:pP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                 kinematic chain and the lengths of the chain’s segments.</a:t>
            </a:r>
            <a:endParaRPr lang="hu-HU" altLang="en-US" sz="2200" dirty="0">
              <a:solidFill>
                <a:srgbClr val="000099"/>
              </a:solidFill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charset="0"/>
              <a:buChar char="–"/>
            </a:pPr>
            <a:r>
              <a:rPr lang="en-US" altLang="en-US" sz="2200" b="1" dirty="0">
                <a:solidFill>
                  <a:srgbClr val="002060"/>
                </a:solidFill>
                <a:latin typeface="Times New Roman" charset="0"/>
              </a:rPr>
              <a:t>Question</a:t>
            </a:r>
            <a:r>
              <a:rPr lang="hu-HU" altLang="en-US" sz="2200" b="1" dirty="0">
                <a:solidFill>
                  <a:srgbClr val="002060"/>
                </a:solidFill>
                <a:latin typeface="Times New Roman" charset="0"/>
              </a:rPr>
              <a:t>:</a:t>
            </a:r>
            <a:r>
              <a:rPr lang="hu-HU" altLang="en-US" sz="2200" dirty="0">
                <a:solidFill>
                  <a:srgbClr val="002060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the angular velocities in the joints.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charset="0"/>
              <a:buChar char="–"/>
            </a:pPr>
            <a:endParaRPr lang="en-US" altLang="en-US" sz="2200" dirty="0">
              <a:solidFill>
                <a:srgbClr val="000099"/>
              </a:solidFill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hu-HU" altLang="en-US" sz="2200" b="1" dirty="0">
                <a:solidFill>
                  <a:srgbClr val="000099"/>
                </a:solidFill>
                <a:latin typeface="Times New Roman" charset="0"/>
              </a:rPr>
              <a:t>In </a:t>
            </a:r>
            <a:r>
              <a:rPr lang="hu-HU" altLang="en-US" sz="2200" b="1" dirty="0" err="1">
                <a:solidFill>
                  <a:srgbClr val="000099"/>
                </a:solidFill>
                <a:latin typeface="Times New Roman" charset="0"/>
              </a:rPr>
              <a:t>other</a:t>
            </a:r>
            <a:r>
              <a:rPr lang="hu-HU" altLang="en-US" sz="2200" b="1" dirty="0">
                <a:solidFill>
                  <a:srgbClr val="000099"/>
                </a:solidFill>
                <a:latin typeface="Times New Roman" charset="0"/>
              </a:rPr>
              <a:t> </a:t>
            </a:r>
            <a:r>
              <a:rPr lang="hu-HU" altLang="en-US" sz="2200" b="1" dirty="0" err="1">
                <a:solidFill>
                  <a:srgbClr val="000099"/>
                </a:solidFill>
                <a:latin typeface="Times New Roman" charset="0"/>
              </a:rPr>
              <a:t>words</a:t>
            </a:r>
            <a:r>
              <a:rPr lang="hu-HU" altLang="en-US" sz="2200" b="1" dirty="0">
                <a:solidFill>
                  <a:srgbClr val="000099"/>
                </a:solidFill>
                <a:latin typeface="Times New Roman" charset="0"/>
              </a:rPr>
              <a:t>: </a:t>
            </a:r>
            <a:endParaRPr lang="en-US" altLang="en-US" sz="2200" b="1" dirty="0">
              <a:solidFill>
                <a:srgbClr val="000099"/>
              </a:solidFill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	</a:t>
            </a:r>
            <a:r>
              <a:rPr lang="en-US" altLang="en-US" sz="2200" dirty="0">
                <a:solidFill>
                  <a:srgbClr val="002060"/>
                </a:solidFill>
                <a:latin typeface="Times New Roman" charset="0"/>
              </a:rPr>
              <a:t>G</a:t>
            </a:r>
            <a:r>
              <a:rPr lang="hu-HU" altLang="en-US" sz="2200" dirty="0" err="1">
                <a:solidFill>
                  <a:srgbClr val="002060"/>
                </a:solidFill>
                <a:latin typeface="Times New Roman" charset="0"/>
              </a:rPr>
              <a:t>iven</a:t>
            </a:r>
            <a:r>
              <a:rPr lang="en-US" altLang="en-US" sz="2200" dirty="0">
                <a:solidFill>
                  <a:srgbClr val="002060"/>
                </a:solidFill>
                <a:latin typeface="Times New Roman" charset="0"/>
              </a:rPr>
              <a:t>:</a:t>
            </a:r>
            <a:r>
              <a:rPr lang="hu-HU" altLang="en-US" sz="2200" dirty="0">
                <a:solidFill>
                  <a:srgbClr val="002060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2060"/>
                </a:solidFill>
                <a:latin typeface="Times New Roman" charset="0"/>
              </a:rPr>
              <a:t>  </a:t>
            </a:r>
            <a:r>
              <a:rPr lang="hu-HU" altLang="en-US" sz="2200" dirty="0">
                <a:solidFill>
                  <a:srgbClr val="000099"/>
                </a:solidFill>
                <a:latin typeface="Times New Roman" charset="0"/>
              </a:rPr>
              <a:t>a </a:t>
            </a: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limb and a desired trajectory or target position of its endpoint.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     </a:t>
            </a:r>
            <a:r>
              <a:rPr lang="hu-HU" altLang="en-US" sz="2200" dirty="0" err="1">
                <a:solidFill>
                  <a:srgbClr val="002060"/>
                </a:solidFill>
                <a:latin typeface="Times New Roman" charset="0"/>
              </a:rPr>
              <a:t>Compute</a:t>
            </a:r>
            <a:r>
              <a:rPr lang="en-US" altLang="en-US" sz="2200" dirty="0">
                <a:solidFill>
                  <a:srgbClr val="002060"/>
                </a:solidFill>
                <a:latin typeface="Times New Roman" charset="0"/>
              </a:rPr>
              <a:t>:</a:t>
            </a:r>
            <a:r>
              <a:rPr lang="hu-HU" altLang="en-US" sz="2200" dirty="0">
                <a:solidFill>
                  <a:srgbClr val="002060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the time course of joint angles that would result the given   		          </a:t>
            </a:r>
            <a:r>
              <a:rPr lang="en-US" altLang="en-US" sz="2200" dirty="0" smtClean="0">
                <a:solidFill>
                  <a:srgbClr val="000099"/>
                </a:solidFill>
                <a:latin typeface="Times New Roman" charset="0"/>
              </a:rPr>
              <a:t>     endpoint </a:t>
            </a:r>
            <a:r>
              <a:rPr lang="en-US" altLang="en-US" sz="2200" dirty="0">
                <a:solidFill>
                  <a:srgbClr val="000099"/>
                </a:solidFill>
                <a:latin typeface="Times New Roman" charset="0"/>
              </a:rPr>
              <a:t>trajectory.</a:t>
            </a:r>
            <a:r>
              <a:rPr lang="hu-HU" altLang="en-US" sz="2200" dirty="0">
                <a:solidFill>
                  <a:srgbClr val="000099"/>
                </a:solidFill>
                <a:latin typeface="Times New Roman" charset="0"/>
              </a:rPr>
              <a:t> </a:t>
            </a:r>
            <a:endParaRPr lang="en-US" altLang="en-US" sz="2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17865" y="1225549"/>
            <a:ext cx="9144000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hu-HU" altLang="en-US" sz="2800" b="1">
                <a:solidFill>
                  <a:srgbClr val="000099"/>
                </a:solidFill>
                <a:latin typeface="Times New Roman" charset="0"/>
              </a:rPr>
              <a:t>Problems with the IK solution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hu-HU" altLang="en-US" sz="2800" b="1">
                <a:solidFill>
                  <a:srgbClr val="000099"/>
                </a:solidFill>
                <a:latin typeface="Times New Roman" charset="0"/>
              </a:rPr>
              <a:t>Redundancy problem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hu-HU" altLang="en-US" sz="2400">
                <a:solidFill>
                  <a:srgbClr val="000099"/>
                </a:solidFill>
                <a:latin typeface="Times New Roman" charset="0"/>
              </a:rPr>
              <a:t>At least 6 degrees of freedom (DOF) required a chain to reach a target in 3D space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hu-HU" altLang="en-US" sz="2400">
                <a:solidFill>
                  <a:srgbClr val="000099"/>
                </a:solidFill>
                <a:latin typeface="Times New Roman" charset="0"/>
              </a:rPr>
              <a:t>A chain with many links each having 6 DOF has more DOF needed to reach the goal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hu-HU" altLang="en-US" sz="2400">
                <a:solidFill>
                  <a:srgbClr val="000099"/>
                </a:solidFill>
                <a:latin typeface="Times New Roman" charset="0"/>
              </a:rPr>
              <a:t>Infinite number of solutions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hu-HU" altLang="en-US" sz="2800" b="1">
                <a:solidFill>
                  <a:srgbClr val="000099"/>
                </a:solidFill>
                <a:latin typeface="Times New Roman" charset="0"/>
              </a:rPr>
              <a:t>Targets out of workspace (unreachable)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hu-HU" altLang="en-US" sz="2400">
                <a:solidFill>
                  <a:srgbClr val="000099"/>
                </a:solidFill>
                <a:latin typeface="Times New Roman" charset="0"/>
              </a:rPr>
              <a:t>Targets could be farther the chain reaches</a:t>
            </a:r>
          </a:p>
        </p:txBody>
      </p:sp>
    </p:spTree>
    <p:extLst>
      <p:ext uri="{BB962C8B-B14F-4D97-AF65-F5344CB8AC3E}">
        <p14:creationId xmlns:p14="http://schemas.microsoft.com/office/powerpoint/2010/main" val="9118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CED9A0-FB7A-864F-8135-2749BF02CAB3}" type="slidenum">
              <a:rPr lang="hu-HU" altLang="en-US">
                <a:solidFill>
                  <a:srgbClr val="898989"/>
                </a:solidFill>
                <a:latin typeface="Times New Roman" charset="0"/>
              </a:rPr>
              <a:pPr eaLnBrk="1" hangingPunct="1"/>
              <a:t>13</a:t>
            </a:fld>
            <a:endParaRPr lang="hu-HU" altLang="en-US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>
            <a:off x="1558926" y="28606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703388" y="981075"/>
            <a:ext cx="87757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hu-HU" sz="3200" b="1" dirty="0" err="1">
                <a:solidFill>
                  <a:srgbClr val="000099"/>
                </a:solidFill>
              </a:rPr>
              <a:t>Limb</a:t>
            </a:r>
            <a:r>
              <a:rPr lang="hu-HU" sz="3200" b="1" dirty="0">
                <a:solidFill>
                  <a:srgbClr val="000099"/>
                </a:solidFill>
              </a:rPr>
              <a:t>: </a:t>
            </a:r>
            <a:r>
              <a:rPr lang="hu-HU" sz="3200" dirty="0">
                <a:solidFill>
                  <a:srgbClr val="000099"/>
                </a:solidFill>
              </a:rPr>
              <a:t>an </a:t>
            </a:r>
            <a:r>
              <a:rPr lang="hu-HU" sz="3200" dirty="0" err="1">
                <a:solidFill>
                  <a:srgbClr val="000099"/>
                </a:solidFill>
              </a:rPr>
              <a:t>object</a:t>
            </a:r>
            <a:r>
              <a:rPr lang="hu-HU" sz="3200" dirty="0">
                <a:solidFill>
                  <a:srgbClr val="000099"/>
                </a:solidFill>
              </a:rPr>
              <a:t> </a:t>
            </a:r>
            <a:r>
              <a:rPr lang="hu-HU" sz="3200" dirty="0" err="1">
                <a:solidFill>
                  <a:srgbClr val="000099"/>
                </a:solidFill>
              </a:rPr>
              <a:t>containing</a:t>
            </a:r>
            <a:r>
              <a:rPr lang="hu-HU" sz="3200" dirty="0">
                <a:solidFill>
                  <a:srgbClr val="000099"/>
                </a:solidFill>
              </a:rPr>
              <a:t>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hu-HU" sz="2400" dirty="0" err="1">
                <a:solidFill>
                  <a:srgbClr val="000099"/>
                </a:solidFill>
              </a:rPr>
              <a:t>different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b="1" dirty="0" err="1">
                <a:solidFill>
                  <a:srgbClr val="000099"/>
                </a:solidFill>
              </a:rPr>
              <a:t>segments</a:t>
            </a:r>
            <a:r>
              <a:rPr lang="hu-HU" sz="2400" b="1" dirty="0">
                <a:solidFill>
                  <a:srgbClr val="000099"/>
                </a:solidFill>
              </a:rPr>
              <a:t> (</a:t>
            </a:r>
            <a:r>
              <a:rPr lang="hu-HU" sz="2400" b="1" dirty="0" err="1">
                <a:solidFill>
                  <a:srgbClr val="000099"/>
                </a:solidFill>
              </a:rPr>
              <a:t>links</a:t>
            </a:r>
            <a:r>
              <a:rPr lang="hu-HU" sz="2400" b="1" dirty="0">
                <a:solidFill>
                  <a:srgbClr val="000099"/>
                </a:solidFill>
              </a:rPr>
              <a:t>)</a:t>
            </a:r>
            <a:r>
              <a:rPr lang="hu-HU" sz="2400" dirty="0">
                <a:solidFill>
                  <a:srgbClr val="000099"/>
                </a:solidFill>
              </a:rPr>
              <a:t> linked </a:t>
            </a:r>
            <a:r>
              <a:rPr lang="hu-HU" sz="2400" dirty="0" err="1">
                <a:solidFill>
                  <a:srgbClr val="000099"/>
                </a:solidFill>
              </a:rPr>
              <a:t>to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each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other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via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b="1" dirty="0" err="1">
                <a:solidFill>
                  <a:srgbClr val="000099"/>
                </a:solidFill>
              </a:rPr>
              <a:t>joints</a:t>
            </a:r>
            <a:endParaRPr lang="hu-HU" sz="2400" b="1" dirty="0">
              <a:solidFill>
                <a:srgbClr val="000099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hu-HU" sz="2400" b="1" dirty="0" err="1">
                <a:solidFill>
                  <a:srgbClr val="000099"/>
                </a:solidFill>
              </a:rPr>
              <a:t>Segments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are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capable</a:t>
            </a:r>
            <a:r>
              <a:rPr lang="hu-HU" sz="2400" dirty="0">
                <a:solidFill>
                  <a:srgbClr val="000099"/>
                </a:solidFill>
              </a:rPr>
              <a:t> of </a:t>
            </a:r>
            <a:r>
              <a:rPr lang="hu-HU" sz="2400" b="1" dirty="0" err="1">
                <a:solidFill>
                  <a:srgbClr val="000099"/>
                </a:solidFill>
              </a:rPr>
              <a:t>rotating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around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b="1" dirty="0" err="1">
                <a:solidFill>
                  <a:srgbClr val="000099"/>
                </a:solidFill>
              </a:rPr>
              <a:t>joints</a:t>
            </a:r>
            <a:endParaRPr lang="hu-HU" sz="2400" b="1" dirty="0">
              <a:solidFill>
                <a:srgbClr val="000099"/>
              </a:solidFill>
            </a:endParaRPr>
          </a:p>
        </p:txBody>
      </p:sp>
      <p:sp>
        <p:nvSpPr>
          <p:cNvPr id="1033" name="Line 4"/>
          <p:cNvSpPr>
            <a:spLocks noChangeShapeType="1"/>
          </p:cNvSpPr>
          <p:nvPr/>
        </p:nvSpPr>
        <p:spPr bwMode="auto">
          <a:xfrm>
            <a:off x="2135189" y="2889250"/>
            <a:ext cx="1368425" cy="1366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4" name="Line 5"/>
          <p:cNvSpPr>
            <a:spLocks noChangeShapeType="1"/>
          </p:cNvSpPr>
          <p:nvPr/>
        </p:nvSpPr>
        <p:spPr bwMode="auto">
          <a:xfrm flipV="1">
            <a:off x="3503614" y="3103564"/>
            <a:ext cx="1150937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 flipV="1">
            <a:off x="4727575" y="3141663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6" name="Line 18"/>
          <p:cNvSpPr>
            <a:spLocks noChangeShapeType="1"/>
          </p:cNvSpPr>
          <p:nvPr/>
        </p:nvSpPr>
        <p:spPr bwMode="auto">
          <a:xfrm flipV="1">
            <a:off x="4654550" y="267335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7" name="Line 18"/>
          <p:cNvSpPr>
            <a:spLocks noChangeShapeType="1"/>
          </p:cNvSpPr>
          <p:nvPr/>
        </p:nvSpPr>
        <p:spPr bwMode="auto">
          <a:xfrm>
            <a:off x="3502026" y="4257676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5" name="Ellipszis 34"/>
          <p:cNvSpPr/>
          <p:nvPr/>
        </p:nvSpPr>
        <p:spPr>
          <a:xfrm>
            <a:off x="4583113" y="3033714"/>
            <a:ext cx="144462" cy="142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6" name="Ellipszis 35"/>
          <p:cNvSpPr/>
          <p:nvPr/>
        </p:nvSpPr>
        <p:spPr>
          <a:xfrm>
            <a:off x="3430588" y="4184651"/>
            <a:ext cx="144462" cy="144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7" name="Ellipszis 36"/>
          <p:cNvSpPr/>
          <p:nvPr/>
        </p:nvSpPr>
        <p:spPr>
          <a:xfrm>
            <a:off x="2062163" y="2789239"/>
            <a:ext cx="144462" cy="142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41" name="Szövegdoboz 24"/>
          <p:cNvSpPr txBox="1">
            <a:spLocks noChangeArrowheads="1"/>
          </p:cNvSpPr>
          <p:nvPr/>
        </p:nvSpPr>
        <p:spPr bwMode="auto">
          <a:xfrm>
            <a:off x="2351089" y="2817813"/>
            <a:ext cx="719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/>
              <a:t>Base</a:t>
            </a:r>
          </a:p>
        </p:txBody>
      </p:sp>
      <p:sp>
        <p:nvSpPr>
          <p:cNvPr id="1042" name="Szövegdoboz 25"/>
          <p:cNvSpPr txBox="1">
            <a:spLocks noChangeArrowheads="1"/>
          </p:cNvSpPr>
          <p:nvPr/>
        </p:nvSpPr>
        <p:spPr bwMode="auto">
          <a:xfrm>
            <a:off x="3935413" y="2673350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/>
              <a:t>Joint</a:t>
            </a:r>
            <a:r>
              <a:rPr lang="hu-HU" baseline="-25000"/>
              <a:t>3</a:t>
            </a:r>
          </a:p>
        </p:txBody>
      </p:sp>
      <p:sp>
        <p:nvSpPr>
          <p:cNvPr id="1043" name="Szövegdoboz 26"/>
          <p:cNvSpPr txBox="1">
            <a:spLocks noChangeArrowheads="1"/>
          </p:cNvSpPr>
          <p:nvPr/>
        </p:nvSpPr>
        <p:spPr bwMode="auto">
          <a:xfrm>
            <a:off x="2927350" y="4400550"/>
            <a:ext cx="86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/>
              <a:t>Joint</a:t>
            </a:r>
            <a:r>
              <a:rPr lang="hu-HU" baseline="-25000"/>
              <a:t>2</a:t>
            </a:r>
          </a:p>
        </p:txBody>
      </p:sp>
      <p:sp>
        <p:nvSpPr>
          <p:cNvPr id="1044" name="Szövegdoboz 27"/>
          <p:cNvSpPr txBox="1">
            <a:spLocks noChangeArrowheads="1"/>
          </p:cNvSpPr>
          <p:nvPr/>
        </p:nvSpPr>
        <p:spPr bwMode="auto">
          <a:xfrm>
            <a:off x="1774825" y="2384425"/>
            <a:ext cx="86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/>
              <a:t>Joint</a:t>
            </a:r>
            <a:r>
              <a:rPr lang="hu-HU" baseline="-25000"/>
              <a:t>1</a:t>
            </a:r>
          </a:p>
        </p:txBody>
      </p:sp>
      <p:sp>
        <p:nvSpPr>
          <p:cNvPr id="1045" name="Szövegdoboz 28"/>
          <p:cNvSpPr txBox="1">
            <a:spLocks noChangeArrowheads="1"/>
          </p:cNvSpPr>
          <p:nvPr/>
        </p:nvSpPr>
        <p:spPr bwMode="auto">
          <a:xfrm>
            <a:off x="2638425" y="3176589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/>
              <a:t>l</a:t>
            </a:r>
            <a:r>
              <a:rPr lang="hu-HU" baseline="-25000"/>
              <a:t>1</a:t>
            </a:r>
          </a:p>
        </p:txBody>
      </p:sp>
      <p:sp>
        <p:nvSpPr>
          <p:cNvPr id="1046" name="Szövegdoboz 29"/>
          <p:cNvSpPr txBox="1">
            <a:spLocks noChangeArrowheads="1"/>
          </p:cNvSpPr>
          <p:nvPr/>
        </p:nvSpPr>
        <p:spPr bwMode="auto">
          <a:xfrm>
            <a:off x="4006850" y="3825875"/>
            <a:ext cx="86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/>
              <a:t>l</a:t>
            </a:r>
            <a:r>
              <a:rPr lang="hu-HU" baseline="-25000"/>
              <a:t>2</a:t>
            </a:r>
          </a:p>
        </p:txBody>
      </p:sp>
      <p:sp>
        <p:nvSpPr>
          <p:cNvPr id="1047" name="Szövegdoboz 30"/>
          <p:cNvSpPr txBox="1">
            <a:spLocks noChangeArrowheads="1"/>
          </p:cNvSpPr>
          <p:nvPr/>
        </p:nvSpPr>
        <p:spPr bwMode="auto">
          <a:xfrm>
            <a:off x="4872038" y="3141663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/>
              <a:t>l</a:t>
            </a:r>
            <a:r>
              <a:rPr lang="hu-HU" baseline="-25000"/>
              <a:t>3</a:t>
            </a:r>
          </a:p>
        </p:txBody>
      </p:sp>
      <p:sp>
        <p:nvSpPr>
          <p:cNvPr id="45" name="Ellipszis 44"/>
          <p:cNvSpPr/>
          <p:nvPr/>
        </p:nvSpPr>
        <p:spPr>
          <a:xfrm>
            <a:off x="5302251" y="2960689"/>
            <a:ext cx="288925" cy="2889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6" name="Ellipszis 45"/>
          <p:cNvSpPr/>
          <p:nvPr/>
        </p:nvSpPr>
        <p:spPr>
          <a:xfrm>
            <a:off x="6022976" y="4573589"/>
            <a:ext cx="288925" cy="2873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50" name="Szövegdoboz 33"/>
          <p:cNvSpPr txBox="1">
            <a:spLocks noChangeArrowheads="1"/>
          </p:cNvSpPr>
          <p:nvPr/>
        </p:nvSpPr>
        <p:spPr bwMode="auto">
          <a:xfrm>
            <a:off x="5375275" y="3259138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/>
              <a:t>e</a:t>
            </a:r>
            <a:r>
              <a:rPr lang="hu-HU" baseline="-25000"/>
              <a:t>current</a:t>
            </a:r>
          </a:p>
        </p:txBody>
      </p:sp>
      <p:sp>
        <p:nvSpPr>
          <p:cNvPr id="1051" name="Szövegdoboz 34"/>
          <p:cNvSpPr txBox="1">
            <a:spLocks noChangeArrowheads="1"/>
          </p:cNvSpPr>
          <p:nvPr/>
        </p:nvSpPr>
        <p:spPr bwMode="auto">
          <a:xfrm>
            <a:off x="5735638" y="4933951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/>
              <a:t>e</a:t>
            </a:r>
            <a:r>
              <a:rPr lang="hu-HU" baseline="-25000"/>
              <a:t>goal</a:t>
            </a:r>
          </a:p>
        </p:txBody>
      </p:sp>
      <p:sp>
        <p:nvSpPr>
          <p:cNvPr id="1052" name="Szövegdoboz 36"/>
          <p:cNvSpPr txBox="1">
            <a:spLocks noChangeArrowheads="1"/>
          </p:cNvSpPr>
          <p:nvPr/>
        </p:nvSpPr>
        <p:spPr bwMode="auto">
          <a:xfrm>
            <a:off x="1630363" y="2889250"/>
            <a:ext cx="86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 dirty="0">
                <a:latin typeface="Symbol" pitchFamily="18" charset="2"/>
              </a:rPr>
              <a:t>q</a:t>
            </a:r>
            <a:r>
              <a:rPr lang="hu-HU" baseline="-25000" dirty="0"/>
              <a:t>1</a:t>
            </a:r>
          </a:p>
        </p:txBody>
      </p:sp>
      <p:sp>
        <p:nvSpPr>
          <p:cNvPr id="1053" name="Szövegdoboz 37"/>
          <p:cNvSpPr txBox="1">
            <a:spLocks noChangeArrowheads="1"/>
          </p:cNvSpPr>
          <p:nvPr/>
        </p:nvSpPr>
        <p:spPr bwMode="auto">
          <a:xfrm>
            <a:off x="3575050" y="4041775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 dirty="0">
                <a:latin typeface="Symbol" pitchFamily="18" charset="2"/>
              </a:rPr>
              <a:t>q</a:t>
            </a:r>
            <a:r>
              <a:rPr lang="hu-HU" baseline="-25000" dirty="0"/>
              <a:t>2</a:t>
            </a:r>
          </a:p>
        </p:txBody>
      </p:sp>
      <p:sp>
        <p:nvSpPr>
          <p:cNvPr id="1054" name="Szövegdoboz 38"/>
          <p:cNvSpPr txBox="1">
            <a:spLocks noChangeArrowheads="1"/>
          </p:cNvSpPr>
          <p:nvPr/>
        </p:nvSpPr>
        <p:spPr bwMode="auto">
          <a:xfrm>
            <a:off x="4799013" y="2744789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 dirty="0">
                <a:latin typeface="Symbol" pitchFamily="18" charset="2"/>
              </a:rPr>
              <a:t>q</a:t>
            </a:r>
            <a:r>
              <a:rPr lang="hu-HU" baseline="-25000" dirty="0"/>
              <a:t>3</a:t>
            </a:r>
          </a:p>
        </p:txBody>
      </p:sp>
      <p:sp>
        <p:nvSpPr>
          <p:cNvPr id="1055" name="Szövegdoboz 39"/>
          <p:cNvSpPr txBox="1">
            <a:spLocks noChangeArrowheads="1"/>
          </p:cNvSpPr>
          <p:nvPr/>
        </p:nvSpPr>
        <p:spPr bwMode="auto">
          <a:xfrm>
            <a:off x="6959601" y="2697164"/>
            <a:ext cx="2951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 dirty="0" err="1">
                <a:solidFill>
                  <a:srgbClr val="000099"/>
                </a:solidFill>
                <a:latin typeface="Symbol" pitchFamily="18" charset="2"/>
              </a:rPr>
              <a:t>Q</a:t>
            </a:r>
            <a:r>
              <a:rPr lang="hu-HU" baseline="-25000" dirty="0" err="1">
                <a:solidFill>
                  <a:srgbClr val="000099"/>
                </a:solidFill>
              </a:rPr>
              <a:t>i</a:t>
            </a:r>
            <a:r>
              <a:rPr lang="hu-HU" dirty="0">
                <a:solidFill>
                  <a:srgbClr val="000099"/>
                </a:solidFill>
              </a:rPr>
              <a:t> = </a:t>
            </a:r>
            <a:r>
              <a:rPr lang="hu-HU" dirty="0" err="1">
                <a:solidFill>
                  <a:srgbClr val="000099"/>
                </a:solidFill>
              </a:rPr>
              <a:t>joint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angles</a:t>
            </a:r>
            <a:r>
              <a:rPr lang="hu-HU" baseline="-25000" dirty="0">
                <a:solidFill>
                  <a:srgbClr val="000099"/>
                </a:solidFill>
              </a:rPr>
              <a:t>		</a:t>
            </a:r>
          </a:p>
        </p:txBody>
      </p:sp>
      <p:sp>
        <p:nvSpPr>
          <p:cNvPr id="1056" name="Szövegdoboz 40"/>
          <p:cNvSpPr txBox="1">
            <a:spLocks noChangeArrowheads="1"/>
          </p:cNvSpPr>
          <p:nvPr/>
        </p:nvSpPr>
        <p:spPr bwMode="auto">
          <a:xfrm>
            <a:off x="6959601" y="3057525"/>
            <a:ext cx="2951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 dirty="0">
                <a:solidFill>
                  <a:srgbClr val="000099"/>
                </a:solidFill>
              </a:rPr>
              <a:t>l</a:t>
            </a:r>
            <a:r>
              <a:rPr lang="hu-HU" baseline="-25000" dirty="0" smtClean="0">
                <a:solidFill>
                  <a:srgbClr val="000099"/>
                </a:solidFill>
              </a:rPr>
              <a:t>i</a:t>
            </a:r>
            <a:r>
              <a:rPr lang="hu-HU" dirty="0" smtClean="0">
                <a:solidFill>
                  <a:srgbClr val="000099"/>
                </a:solidFill>
              </a:rPr>
              <a:t> </a:t>
            </a:r>
            <a:r>
              <a:rPr lang="hu-HU" dirty="0">
                <a:solidFill>
                  <a:srgbClr val="000099"/>
                </a:solidFill>
              </a:rPr>
              <a:t>= </a:t>
            </a:r>
            <a:r>
              <a:rPr lang="hu-HU" dirty="0" err="1">
                <a:solidFill>
                  <a:srgbClr val="000099"/>
                </a:solidFill>
              </a:rPr>
              <a:t>segments</a:t>
            </a:r>
            <a:r>
              <a:rPr lang="hu-HU" baseline="-25000" dirty="0">
                <a:solidFill>
                  <a:srgbClr val="000099"/>
                </a:solidFill>
              </a:rPr>
              <a:t>		</a:t>
            </a:r>
          </a:p>
        </p:txBody>
      </p:sp>
      <p:sp>
        <p:nvSpPr>
          <p:cNvPr id="1057" name="Szövegdoboz 41"/>
          <p:cNvSpPr txBox="1">
            <a:spLocks noChangeArrowheads="1"/>
          </p:cNvSpPr>
          <p:nvPr/>
        </p:nvSpPr>
        <p:spPr bwMode="auto">
          <a:xfrm>
            <a:off x="6959601" y="3417889"/>
            <a:ext cx="2951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>
                <a:solidFill>
                  <a:srgbClr val="000099"/>
                </a:solidFill>
                <a:cs typeface="Times New Roman" pitchFamily="18" charset="0"/>
              </a:rPr>
              <a:t>Joint</a:t>
            </a:r>
            <a:r>
              <a:rPr lang="hu-HU" baseline="-25000">
                <a:solidFill>
                  <a:srgbClr val="000099"/>
                </a:solidFill>
              </a:rPr>
              <a:t>i</a:t>
            </a:r>
            <a:r>
              <a:rPr lang="hu-HU">
                <a:solidFill>
                  <a:srgbClr val="000099"/>
                </a:solidFill>
              </a:rPr>
              <a:t> = joints</a:t>
            </a:r>
            <a:r>
              <a:rPr lang="hu-HU" baseline="-25000">
                <a:solidFill>
                  <a:srgbClr val="000099"/>
                </a:solidFill>
              </a:rPr>
              <a:t>	</a:t>
            </a:r>
          </a:p>
        </p:txBody>
      </p:sp>
      <p:sp>
        <p:nvSpPr>
          <p:cNvPr id="1058" name="Szövegdoboz 42"/>
          <p:cNvSpPr txBox="1">
            <a:spLocks noChangeArrowheads="1"/>
          </p:cNvSpPr>
          <p:nvPr/>
        </p:nvSpPr>
        <p:spPr bwMode="auto">
          <a:xfrm>
            <a:off x="6959601" y="3778250"/>
            <a:ext cx="503843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dirty="0" err="1">
                <a:solidFill>
                  <a:srgbClr val="000099"/>
                </a:solidFill>
                <a:cs typeface="Times New Roman" pitchFamily="18" charset="0"/>
              </a:rPr>
              <a:t>e</a:t>
            </a:r>
            <a:r>
              <a:rPr lang="hu-HU" baseline="-25000" dirty="0" err="1">
                <a:solidFill>
                  <a:srgbClr val="000099"/>
                </a:solidFill>
              </a:rPr>
              <a:t>current</a:t>
            </a:r>
            <a:r>
              <a:rPr lang="hu-HU" dirty="0">
                <a:solidFill>
                  <a:srgbClr val="000099"/>
                </a:solidFill>
              </a:rPr>
              <a:t> = </a:t>
            </a:r>
            <a:r>
              <a:rPr lang="hu-HU" dirty="0" err="1">
                <a:solidFill>
                  <a:srgbClr val="000099"/>
                </a:solidFill>
              </a:rPr>
              <a:t>current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position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smtClean="0">
                <a:solidFill>
                  <a:srgbClr val="000099"/>
                </a:solidFill>
              </a:rPr>
              <a:t>of the </a:t>
            </a:r>
            <a:r>
              <a:rPr lang="hu-HU" dirty="0" err="1" smtClean="0">
                <a:solidFill>
                  <a:srgbClr val="000099"/>
                </a:solidFill>
              </a:rPr>
              <a:t>endpoint</a:t>
            </a:r>
            <a:r>
              <a:rPr lang="hu-HU" dirty="0" smtClean="0">
                <a:solidFill>
                  <a:srgbClr val="000099"/>
                </a:solidFill>
              </a:rPr>
              <a:t> of the </a:t>
            </a:r>
            <a:r>
              <a:rPr lang="hu-HU" dirty="0" err="1" smtClean="0">
                <a:solidFill>
                  <a:srgbClr val="000099"/>
                </a:solidFill>
              </a:rPr>
              <a:t>limb</a:t>
            </a:r>
            <a:r>
              <a:rPr lang="hu-HU" baseline="-25000" dirty="0">
                <a:solidFill>
                  <a:srgbClr val="000099"/>
                </a:solidFill>
              </a:rPr>
              <a:t>	</a:t>
            </a:r>
          </a:p>
        </p:txBody>
      </p:sp>
      <p:sp>
        <p:nvSpPr>
          <p:cNvPr id="1059" name="Szövegdoboz 43"/>
          <p:cNvSpPr txBox="1">
            <a:spLocks noChangeArrowheads="1"/>
          </p:cNvSpPr>
          <p:nvPr/>
        </p:nvSpPr>
        <p:spPr bwMode="auto">
          <a:xfrm>
            <a:off x="6959600" y="4249737"/>
            <a:ext cx="5038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dirty="0" err="1">
                <a:solidFill>
                  <a:srgbClr val="000099"/>
                </a:solidFill>
                <a:cs typeface="Times New Roman" pitchFamily="18" charset="0"/>
              </a:rPr>
              <a:t>e</a:t>
            </a:r>
            <a:r>
              <a:rPr lang="hu-HU" baseline="-25000" dirty="0" err="1">
                <a:solidFill>
                  <a:srgbClr val="000099"/>
                </a:solidFill>
              </a:rPr>
              <a:t>goal</a:t>
            </a:r>
            <a:r>
              <a:rPr lang="hu-HU" dirty="0">
                <a:solidFill>
                  <a:srgbClr val="000099"/>
                </a:solidFill>
              </a:rPr>
              <a:t> =    </a:t>
            </a:r>
            <a:r>
              <a:rPr lang="hu-HU" dirty="0" err="1">
                <a:solidFill>
                  <a:srgbClr val="000099"/>
                </a:solidFill>
              </a:rPr>
              <a:t>goal</a:t>
            </a:r>
            <a:r>
              <a:rPr lang="hu-HU" dirty="0">
                <a:solidFill>
                  <a:srgbClr val="000099"/>
                </a:solidFill>
              </a:rPr>
              <a:t> end </a:t>
            </a:r>
            <a:r>
              <a:rPr lang="hu-HU" dirty="0" err="1">
                <a:solidFill>
                  <a:srgbClr val="000099"/>
                </a:solidFill>
              </a:rPr>
              <a:t>point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to</a:t>
            </a:r>
            <a:r>
              <a:rPr lang="hu-HU" dirty="0">
                <a:solidFill>
                  <a:srgbClr val="000099"/>
                </a:solidFill>
              </a:rPr>
              <a:t> be </a:t>
            </a:r>
            <a:r>
              <a:rPr lang="hu-HU" dirty="0" err="1" smtClean="0">
                <a:solidFill>
                  <a:srgbClr val="000099"/>
                </a:solidFill>
              </a:rPr>
              <a:t>reached</a:t>
            </a:r>
            <a:r>
              <a:rPr lang="hu-HU" dirty="0" smtClean="0">
                <a:solidFill>
                  <a:srgbClr val="000099"/>
                </a:solidFill>
              </a:rPr>
              <a:t> </a:t>
            </a:r>
            <a:r>
              <a:rPr lang="hu-HU" dirty="0" err="1" smtClean="0">
                <a:solidFill>
                  <a:srgbClr val="000099"/>
                </a:solidFill>
              </a:rPr>
              <a:t>with</a:t>
            </a:r>
            <a:r>
              <a:rPr lang="hu-HU" dirty="0" smtClean="0">
                <a:solidFill>
                  <a:srgbClr val="000099"/>
                </a:solidFill>
              </a:rPr>
              <a:t> (</a:t>
            </a:r>
            <a:r>
              <a:rPr lang="hu-HU" dirty="0" err="1" smtClean="0">
                <a:solidFill>
                  <a:srgbClr val="000099"/>
                </a:solidFill>
              </a:rPr>
              <a:t>tartget</a:t>
            </a:r>
            <a:r>
              <a:rPr lang="hu-HU" dirty="0" smtClean="0">
                <a:solidFill>
                  <a:srgbClr val="000099"/>
                </a:solidFill>
              </a:rPr>
              <a:t>)</a:t>
            </a:r>
            <a:endParaRPr lang="hu-HU" baseline="-25000" dirty="0">
              <a:solidFill>
                <a:srgbClr val="000099"/>
              </a:solidFill>
            </a:endParaRPr>
          </a:p>
        </p:txBody>
      </p:sp>
      <p:sp>
        <p:nvSpPr>
          <p:cNvPr id="1060" name="Szövegdoboz 46"/>
          <p:cNvSpPr txBox="1">
            <a:spLocks noChangeArrowheads="1"/>
          </p:cNvSpPr>
          <p:nvPr/>
        </p:nvSpPr>
        <p:spPr bwMode="auto">
          <a:xfrm>
            <a:off x="7318376" y="5003800"/>
            <a:ext cx="3241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 dirty="0">
                <a:solidFill>
                  <a:srgbClr val="000099"/>
                </a:solidFill>
              </a:rPr>
              <a:t> =    </a:t>
            </a:r>
            <a:r>
              <a:rPr lang="hu-HU" dirty="0" err="1">
                <a:solidFill>
                  <a:srgbClr val="000099"/>
                </a:solidFill>
              </a:rPr>
              <a:t>trajectory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to</a:t>
            </a:r>
            <a:r>
              <a:rPr lang="hu-HU" dirty="0">
                <a:solidFill>
                  <a:srgbClr val="000099"/>
                </a:solidFill>
              </a:rPr>
              <a:t> be </a:t>
            </a:r>
            <a:r>
              <a:rPr lang="hu-HU" dirty="0" err="1">
                <a:solidFill>
                  <a:srgbClr val="000099"/>
                </a:solidFill>
              </a:rPr>
              <a:t>followed</a:t>
            </a:r>
            <a:endParaRPr lang="hu-HU" baseline="-25000" dirty="0">
              <a:solidFill>
                <a:srgbClr val="000099"/>
              </a:solidFill>
            </a:endParaRPr>
          </a:p>
        </p:txBody>
      </p:sp>
      <p:cxnSp>
        <p:nvCxnSpPr>
          <p:cNvPr id="59" name="Egyenes összekötő 58"/>
          <p:cNvCxnSpPr/>
          <p:nvPr/>
        </p:nvCxnSpPr>
        <p:spPr>
          <a:xfrm>
            <a:off x="6959600" y="5218113"/>
            <a:ext cx="4318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gyenes összekötő 58"/>
          <p:cNvCxnSpPr/>
          <p:nvPr/>
        </p:nvCxnSpPr>
        <p:spPr>
          <a:xfrm>
            <a:off x="5519738" y="3206751"/>
            <a:ext cx="647700" cy="143986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45086"/>
              </p:ext>
            </p:extLst>
          </p:nvPr>
        </p:nvGraphicFramePr>
        <p:xfrm>
          <a:off x="1485901" y="5500688"/>
          <a:ext cx="87852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4" imgW="6476760" imgH="482400" progId="Equation.DSMT4">
                  <p:embed/>
                </p:oleObj>
              </mc:Choice>
              <mc:Fallback>
                <p:oleObj name="Equation" r:id="rId4" imgW="6476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1" y="5500688"/>
                        <a:ext cx="8785225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" name="Szövegdoboz 40"/>
          <p:cNvSpPr txBox="1">
            <a:spLocks noChangeArrowheads="1"/>
          </p:cNvSpPr>
          <p:nvPr/>
        </p:nvSpPr>
        <p:spPr bwMode="auto">
          <a:xfrm>
            <a:off x="1524001" y="4868864"/>
            <a:ext cx="3529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 sz="1400" b="1" dirty="0">
                <a:solidFill>
                  <a:schemeClr val="bg1"/>
                </a:solidFill>
              </a:rPr>
              <a:t>J=</a:t>
            </a:r>
            <a:r>
              <a:rPr lang="hu-HU" sz="1400" b="1" dirty="0" err="1">
                <a:solidFill>
                  <a:schemeClr val="bg1"/>
                </a:solidFill>
              </a:rPr>
              <a:t>Jacobian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matrix</a:t>
            </a:r>
            <a:r>
              <a:rPr lang="hu-HU" sz="1400" b="1" dirty="0">
                <a:solidFill>
                  <a:schemeClr val="bg1"/>
                </a:solidFill>
              </a:rPr>
              <a:t> of the </a:t>
            </a:r>
            <a:r>
              <a:rPr lang="hu-HU" sz="1400" b="1" dirty="0" err="1">
                <a:solidFill>
                  <a:schemeClr val="bg1"/>
                </a:solidFill>
              </a:rPr>
              <a:t>limb</a:t>
            </a:r>
            <a:endParaRPr lang="hu-HU" sz="14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u-HU" sz="1400" b="1" dirty="0">
                <a:solidFill>
                  <a:schemeClr val="bg1"/>
                </a:solidFill>
              </a:rPr>
              <a:t>s=sine     c = </a:t>
            </a:r>
            <a:r>
              <a:rPr lang="hu-HU" sz="1400" b="1" dirty="0" err="1">
                <a:solidFill>
                  <a:schemeClr val="bg1"/>
                </a:solidFill>
              </a:rPr>
              <a:t>cosine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7584A2-E214-9549-B5DA-B15A5526EC15}" type="slidenum">
              <a:rPr lang="hu-HU" altLang="en-US">
                <a:solidFill>
                  <a:srgbClr val="000099"/>
                </a:solidFill>
                <a:latin typeface="Times New Roman" charset="0"/>
              </a:rPr>
              <a:pPr eaLnBrk="1" hangingPunct="1"/>
              <a:t>14</a:t>
            </a:fld>
            <a:endParaRPr lang="hu-HU" altLang="en-US">
              <a:solidFill>
                <a:srgbClr val="000099"/>
              </a:solidFill>
              <a:latin typeface="Times New Roman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31951" y="1341439"/>
          <a:ext cx="7921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4" imgW="622080" imgH="939600" progId="Equation.DSMT4">
                  <p:embed/>
                </p:oleObj>
              </mc:Choice>
              <mc:Fallback>
                <p:oleObj name="Equation" r:id="rId4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1" y="1341439"/>
                        <a:ext cx="792163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31732"/>
              </p:ext>
            </p:extLst>
          </p:nvPr>
        </p:nvGraphicFramePr>
        <p:xfrm>
          <a:off x="7554489" y="1324121"/>
          <a:ext cx="64928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6" imgW="533160" imgH="736560" progId="Equation.DSMT4">
                  <p:embed/>
                </p:oleObj>
              </mc:Choice>
              <mc:Fallback>
                <p:oleObj name="Equation" r:id="rId6" imgW="533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489" y="1324121"/>
                        <a:ext cx="649288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677300"/>
              </p:ext>
            </p:extLst>
          </p:nvPr>
        </p:nvGraphicFramePr>
        <p:xfrm>
          <a:off x="7554489" y="3883258"/>
          <a:ext cx="316865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8" imgW="2133360" imgH="1371600" progId="Equation.DSMT4">
                  <p:embed/>
                </p:oleObj>
              </mc:Choice>
              <mc:Fallback>
                <p:oleObj name="Equation" r:id="rId8" imgW="21333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489" y="3883258"/>
                        <a:ext cx="316865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021294"/>
              </p:ext>
            </p:extLst>
          </p:nvPr>
        </p:nvGraphicFramePr>
        <p:xfrm>
          <a:off x="4872832" y="2426567"/>
          <a:ext cx="1971313" cy="64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10" imgW="698400" imgH="228600" progId="Equation.DSMT4">
                  <p:embed/>
                </p:oleObj>
              </mc:Choice>
              <mc:Fallback>
                <p:oleObj name="Equation" r:id="rId10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832" y="2426567"/>
                        <a:ext cx="1971313" cy="6440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4265"/>
              </p:ext>
            </p:extLst>
          </p:nvPr>
        </p:nvGraphicFramePr>
        <p:xfrm>
          <a:off x="4791579" y="2870779"/>
          <a:ext cx="1869911" cy="87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2" imgW="596880" imgH="279360" progId="Equation.DSMT4">
                  <p:embed/>
                </p:oleObj>
              </mc:Choice>
              <mc:Fallback>
                <p:oleObj name="Equation" r:id="rId12" imgW="596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579" y="2870779"/>
                        <a:ext cx="1869911" cy="8731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zövegdoboz 11"/>
          <p:cNvSpPr txBox="1">
            <a:spLocks noChangeArrowheads="1"/>
          </p:cNvSpPr>
          <p:nvPr/>
        </p:nvSpPr>
        <p:spPr bwMode="auto">
          <a:xfrm>
            <a:off x="2424114" y="1557339"/>
            <a:ext cx="3887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>
                <a:solidFill>
                  <a:srgbClr val="000099"/>
                </a:solidFill>
              </a:rPr>
              <a:t>Set of rotation angles of the entire chain</a:t>
            </a:r>
          </a:p>
        </p:txBody>
      </p:sp>
      <p:sp>
        <p:nvSpPr>
          <p:cNvPr id="16" name="Szövegdoboz 12"/>
          <p:cNvSpPr txBox="1">
            <a:spLocks noChangeArrowheads="1"/>
          </p:cNvSpPr>
          <p:nvPr/>
        </p:nvSpPr>
        <p:spPr bwMode="auto">
          <a:xfrm>
            <a:off x="8418090" y="1468584"/>
            <a:ext cx="37449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 dirty="0">
                <a:solidFill>
                  <a:srgbClr val="000099"/>
                </a:solidFill>
              </a:rPr>
              <a:t>The </a:t>
            </a:r>
            <a:r>
              <a:rPr lang="hu-HU" dirty="0" err="1">
                <a:solidFill>
                  <a:srgbClr val="000099"/>
                </a:solidFill>
              </a:rPr>
              <a:t>position</a:t>
            </a:r>
            <a:r>
              <a:rPr lang="hu-HU" dirty="0">
                <a:solidFill>
                  <a:srgbClr val="000099"/>
                </a:solidFill>
              </a:rPr>
              <a:t> of </a:t>
            </a:r>
            <a:r>
              <a:rPr lang="hu-HU" dirty="0" err="1">
                <a:solidFill>
                  <a:srgbClr val="000099"/>
                </a:solidFill>
              </a:rPr>
              <a:t>the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endpoint</a:t>
            </a:r>
            <a:r>
              <a:rPr lang="hu-HU" dirty="0">
                <a:solidFill>
                  <a:srgbClr val="000099"/>
                </a:solidFill>
              </a:rPr>
              <a:t> of </a:t>
            </a:r>
            <a:r>
              <a:rPr lang="hu-HU" dirty="0" err="1">
                <a:solidFill>
                  <a:srgbClr val="000099"/>
                </a:solidFill>
              </a:rPr>
              <a:t>the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chain</a:t>
            </a:r>
            <a:endParaRPr lang="hu-HU" dirty="0">
              <a:solidFill>
                <a:srgbClr val="000099"/>
              </a:solidFill>
            </a:endParaRPr>
          </a:p>
        </p:txBody>
      </p:sp>
      <p:sp>
        <p:nvSpPr>
          <p:cNvPr id="17" name="Szövegdoboz 13"/>
          <p:cNvSpPr txBox="1">
            <a:spLocks noChangeArrowheads="1"/>
          </p:cNvSpPr>
          <p:nvPr/>
        </p:nvSpPr>
        <p:spPr bwMode="auto">
          <a:xfrm>
            <a:off x="2046984" y="3215483"/>
            <a:ext cx="1728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 dirty="0">
                <a:solidFill>
                  <a:srgbClr val="000099"/>
                </a:solidFill>
              </a:rPr>
              <a:t>The IK </a:t>
            </a:r>
            <a:r>
              <a:rPr lang="hu-HU" dirty="0" err="1">
                <a:solidFill>
                  <a:srgbClr val="000099"/>
                </a:solidFill>
              </a:rPr>
              <a:t>solution</a:t>
            </a:r>
            <a:endParaRPr lang="hu-HU" dirty="0">
              <a:solidFill>
                <a:srgbClr val="000099"/>
              </a:solidFill>
            </a:endParaRPr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3944216" y="3400426"/>
            <a:ext cx="504825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7"/>
          <p:cNvSpPr txBox="1">
            <a:spLocks noChangeArrowheads="1"/>
          </p:cNvSpPr>
          <p:nvPr/>
        </p:nvSpPr>
        <p:spPr bwMode="auto">
          <a:xfrm>
            <a:off x="1703388" y="4508501"/>
            <a:ext cx="547211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u-HU" b="1" dirty="0" err="1">
                <a:solidFill>
                  <a:srgbClr val="000099"/>
                </a:solidFill>
              </a:rPr>
              <a:t>Where</a:t>
            </a:r>
            <a:r>
              <a:rPr lang="hu-HU" b="1" dirty="0">
                <a:solidFill>
                  <a:srgbClr val="000099"/>
                </a:solidFill>
              </a:rPr>
              <a:t> J is </a:t>
            </a:r>
            <a:r>
              <a:rPr lang="hu-HU" b="1" dirty="0" err="1">
                <a:solidFill>
                  <a:srgbClr val="000099"/>
                </a:solidFill>
              </a:rPr>
              <a:t>the</a:t>
            </a:r>
            <a:r>
              <a:rPr lang="hu-HU" b="1" dirty="0">
                <a:solidFill>
                  <a:srgbClr val="000099"/>
                </a:solidFill>
              </a:rPr>
              <a:t> Jacobian </a:t>
            </a:r>
            <a:r>
              <a:rPr lang="hu-HU" b="1" dirty="0" err="1">
                <a:solidFill>
                  <a:srgbClr val="000099"/>
                </a:solidFill>
              </a:rPr>
              <a:t>matrix</a:t>
            </a:r>
            <a:r>
              <a:rPr lang="hu-HU" b="1" dirty="0">
                <a:solidFill>
                  <a:srgbClr val="000099"/>
                </a:solidFill>
              </a:rPr>
              <a:t>: </a:t>
            </a:r>
            <a:r>
              <a:rPr lang="hu-HU" dirty="0" err="1">
                <a:solidFill>
                  <a:srgbClr val="000099"/>
                </a:solidFill>
              </a:rPr>
              <a:t>generated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by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the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partial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derivatives</a:t>
            </a:r>
            <a:r>
              <a:rPr lang="hu-HU" dirty="0">
                <a:solidFill>
                  <a:srgbClr val="000099"/>
                </a:solidFill>
              </a:rPr>
              <a:t> of </a:t>
            </a:r>
            <a:r>
              <a:rPr lang="hu-HU" dirty="0" err="1">
                <a:solidFill>
                  <a:srgbClr val="000099"/>
                </a:solidFill>
              </a:rPr>
              <a:t>the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endpoint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of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the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kinematic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chain</a:t>
            </a:r>
            <a:r>
              <a:rPr lang="hu-HU" dirty="0">
                <a:solidFill>
                  <a:srgbClr val="000099"/>
                </a:solidFill>
              </a:rPr>
              <a:t>.</a:t>
            </a:r>
          </a:p>
          <a:p>
            <a:pPr>
              <a:defRPr/>
            </a:pPr>
            <a:endParaRPr lang="hu-HU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hu-HU" dirty="0" err="1">
                <a:solidFill>
                  <a:srgbClr val="000099"/>
                </a:solidFill>
              </a:rPr>
              <a:t>Number</a:t>
            </a:r>
            <a:r>
              <a:rPr lang="hu-HU" dirty="0">
                <a:solidFill>
                  <a:srgbClr val="000099"/>
                </a:solidFill>
              </a:rPr>
              <a:t> of </a:t>
            </a:r>
            <a:r>
              <a:rPr lang="hu-HU" dirty="0" err="1">
                <a:solidFill>
                  <a:srgbClr val="000099"/>
                </a:solidFill>
              </a:rPr>
              <a:t>rows</a:t>
            </a:r>
            <a:r>
              <a:rPr lang="hu-HU" dirty="0">
                <a:solidFill>
                  <a:srgbClr val="000099"/>
                </a:solidFill>
              </a:rPr>
              <a:t> = </a:t>
            </a:r>
            <a:r>
              <a:rPr lang="hu-HU" dirty="0" err="1">
                <a:solidFill>
                  <a:srgbClr val="000099"/>
                </a:solidFill>
              </a:rPr>
              <a:t>number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of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dimension</a:t>
            </a:r>
            <a:endParaRPr lang="hu-HU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hu-HU" dirty="0" err="1">
                <a:solidFill>
                  <a:srgbClr val="000099"/>
                </a:solidFill>
              </a:rPr>
              <a:t>Number</a:t>
            </a:r>
            <a:r>
              <a:rPr lang="hu-HU" dirty="0">
                <a:solidFill>
                  <a:srgbClr val="000099"/>
                </a:solidFill>
              </a:rPr>
              <a:t> of </a:t>
            </a:r>
            <a:r>
              <a:rPr lang="hu-HU" dirty="0" err="1">
                <a:solidFill>
                  <a:srgbClr val="000099"/>
                </a:solidFill>
              </a:rPr>
              <a:t>columns</a:t>
            </a:r>
            <a:r>
              <a:rPr lang="hu-HU" dirty="0">
                <a:solidFill>
                  <a:srgbClr val="000099"/>
                </a:solidFill>
              </a:rPr>
              <a:t>=</a:t>
            </a:r>
            <a:r>
              <a:rPr lang="hu-HU" dirty="0" err="1">
                <a:solidFill>
                  <a:srgbClr val="000099"/>
                </a:solidFill>
              </a:rPr>
              <a:t>number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of</a:t>
            </a:r>
            <a:r>
              <a:rPr lang="hu-HU" dirty="0">
                <a:solidFill>
                  <a:srgbClr val="000099"/>
                </a:solidFill>
              </a:rPr>
              <a:t> </a:t>
            </a:r>
            <a:r>
              <a:rPr lang="hu-HU" dirty="0" err="1">
                <a:solidFill>
                  <a:srgbClr val="000099"/>
                </a:solidFill>
              </a:rPr>
              <a:t>joints</a:t>
            </a:r>
            <a:endParaRPr lang="hu-HU" dirty="0">
              <a:solidFill>
                <a:srgbClr val="000099"/>
              </a:solidFill>
            </a:endParaRPr>
          </a:p>
        </p:txBody>
      </p:sp>
      <p:sp>
        <p:nvSpPr>
          <p:cNvPr id="22" name="Szövegdoboz 12"/>
          <p:cNvSpPr txBox="1">
            <a:spLocks noChangeArrowheads="1"/>
          </p:cNvSpPr>
          <p:nvPr/>
        </p:nvSpPr>
        <p:spPr bwMode="auto">
          <a:xfrm>
            <a:off x="8203777" y="3316867"/>
            <a:ext cx="3744913" cy="3683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u-HU" b="1" dirty="0">
                <a:solidFill>
                  <a:srgbClr val="FF0000"/>
                </a:solidFill>
              </a:rPr>
              <a:t>IK </a:t>
            </a:r>
            <a:r>
              <a:rPr lang="hu-HU" b="1" dirty="0" err="1">
                <a:solidFill>
                  <a:srgbClr val="FF0000"/>
                </a:solidFill>
              </a:rPr>
              <a:t>can</a:t>
            </a:r>
            <a:r>
              <a:rPr lang="hu-HU" b="1" dirty="0">
                <a:solidFill>
                  <a:srgbClr val="FF0000"/>
                </a:solidFill>
              </a:rPr>
              <a:t> be </a:t>
            </a:r>
            <a:r>
              <a:rPr lang="hu-HU" b="1" dirty="0" err="1">
                <a:solidFill>
                  <a:srgbClr val="FF0000"/>
                </a:solidFill>
              </a:rPr>
              <a:t>calculated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iteratively</a:t>
            </a:r>
            <a:endParaRPr lang="hu-HU" b="1" dirty="0">
              <a:solidFill>
                <a:srgbClr val="FF0000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 flipV="1">
            <a:off x="6964320" y="3536533"/>
            <a:ext cx="876044" cy="59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5"/>
          <p:cNvSpPr txBox="1">
            <a:spLocks noGrp="1"/>
          </p:cNvSpPr>
          <p:nvPr/>
        </p:nvSpPr>
        <p:spPr>
          <a:xfrm>
            <a:off x="9840913" y="6308726"/>
            <a:ext cx="4064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A80DAB0-1F3F-D34D-9464-59363EFCDFA2}" type="slidenum">
              <a:rPr lang="hu-HU" altLang="en-US" sz="1200">
                <a:solidFill>
                  <a:srgbClr val="898989"/>
                </a:solidFill>
                <a:latin typeface="Times New Roman" charset="0"/>
              </a:rPr>
              <a:pPr algn="r" eaLnBrk="1" hangingPunct="1"/>
              <a:t>15</a:t>
            </a:fld>
            <a:endParaRPr lang="hu-HU" altLang="en-US" sz="1200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8" name="Szövegdoboz 59"/>
          <p:cNvSpPr txBox="1">
            <a:spLocks noChangeArrowheads="1"/>
          </p:cNvSpPr>
          <p:nvPr/>
        </p:nvSpPr>
        <p:spPr bwMode="auto">
          <a:xfrm>
            <a:off x="1284514" y="1052514"/>
            <a:ext cx="988369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endParaRPr lang="hu-HU" sz="2400" dirty="0">
              <a:solidFill>
                <a:srgbClr val="FF0000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hu-HU" sz="2400" dirty="0" err="1">
                <a:solidFill>
                  <a:srgbClr val="FF0000"/>
                </a:solidFill>
              </a:rPr>
              <a:t>Definition</a:t>
            </a:r>
            <a:r>
              <a:rPr lang="hu-HU" sz="2400" dirty="0">
                <a:solidFill>
                  <a:srgbClr val="FF0000"/>
                </a:solidFill>
              </a:rPr>
              <a:t> of </a:t>
            </a:r>
            <a:r>
              <a:rPr lang="hu-HU" sz="2400" dirty="0" err="1">
                <a:solidFill>
                  <a:srgbClr val="FF0000"/>
                </a:solidFill>
              </a:rPr>
              <a:t>Inverse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err="1">
                <a:solidFill>
                  <a:srgbClr val="FF0000"/>
                </a:solidFill>
              </a:rPr>
              <a:t>kinemaic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err="1">
                <a:solidFill>
                  <a:srgbClr val="FF0000"/>
                </a:solidFill>
              </a:rPr>
              <a:t>problem</a:t>
            </a:r>
            <a:endParaRPr lang="hu-HU" sz="2400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hu-HU" sz="2400" dirty="0">
                <a:solidFill>
                  <a:srgbClr val="000099"/>
                </a:solidFill>
              </a:rPr>
              <a:t>The Jacobian </a:t>
            </a:r>
            <a:r>
              <a:rPr lang="hu-HU" sz="2400" dirty="0" err="1">
                <a:solidFill>
                  <a:srgbClr val="000099"/>
                </a:solidFill>
              </a:rPr>
              <a:t>matrix</a:t>
            </a:r>
            <a:endParaRPr lang="hu-HU" sz="2400" dirty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hu-HU" sz="2400" dirty="0" smtClean="0">
                <a:solidFill>
                  <a:srgbClr val="000099"/>
                </a:solidFill>
              </a:rPr>
              <a:t>An </a:t>
            </a:r>
            <a:r>
              <a:rPr lang="hu-HU" sz="2400" dirty="0" err="1" smtClean="0">
                <a:solidFill>
                  <a:srgbClr val="000099"/>
                </a:solidFill>
              </a:rPr>
              <a:t>iterative</a:t>
            </a:r>
            <a:r>
              <a:rPr lang="hu-HU" sz="2400" dirty="0" smtClean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solution</a:t>
            </a:r>
            <a:r>
              <a:rPr lang="hu-HU" sz="2400" dirty="0">
                <a:solidFill>
                  <a:srgbClr val="000099"/>
                </a:solidFill>
              </a:rPr>
              <a:t> of the </a:t>
            </a:r>
            <a:r>
              <a:rPr lang="hu-HU" sz="2400" dirty="0" err="1">
                <a:solidFill>
                  <a:srgbClr val="000099"/>
                </a:solidFill>
              </a:rPr>
              <a:t>invers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kinematic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 smtClean="0">
                <a:solidFill>
                  <a:srgbClr val="000099"/>
                </a:solidFill>
              </a:rPr>
              <a:t>problem</a:t>
            </a:r>
            <a:r>
              <a:rPr lang="hu-HU" sz="2400" dirty="0">
                <a:solidFill>
                  <a:srgbClr val="000099"/>
                </a:solidFill>
              </a:rPr>
              <a:t/>
            </a:r>
            <a:br>
              <a:rPr lang="hu-HU" sz="2400" dirty="0">
                <a:solidFill>
                  <a:srgbClr val="000099"/>
                </a:solidFill>
              </a:rPr>
            </a:br>
            <a:endParaRPr lang="hu-HU" sz="2400" dirty="0">
              <a:solidFill>
                <a:srgbClr val="000099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hu-HU" sz="2400" dirty="0" err="1">
                <a:solidFill>
                  <a:srgbClr val="FF0000"/>
                </a:solidFill>
              </a:rPr>
              <a:t>Generating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err="1">
                <a:solidFill>
                  <a:srgbClr val="FF0000"/>
                </a:solidFill>
              </a:rPr>
              <a:t>the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err="1">
                <a:solidFill>
                  <a:srgbClr val="FF0000"/>
                </a:solidFill>
              </a:rPr>
              <a:t>inverse</a:t>
            </a:r>
            <a:r>
              <a:rPr lang="hu-HU" sz="2400" dirty="0">
                <a:solidFill>
                  <a:srgbClr val="FF0000"/>
                </a:solidFill>
              </a:rPr>
              <a:t> of </a:t>
            </a:r>
            <a:r>
              <a:rPr lang="hu-HU" sz="2400" dirty="0" err="1">
                <a:solidFill>
                  <a:srgbClr val="FF0000"/>
                </a:solidFill>
              </a:rPr>
              <a:t>the</a:t>
            </a:r>
            <a:r>
              <a:rPr lang="hu-HU" sz="2400" dirty="0">
                <a:solidFill>
                  <a:srgbClr val="FF0000"/>
                </a:solidFill>
              </a:rPr>
              <a:t> Jacobian (J) </a:t>
            </a:r>
            <a:r>
              <a:rPr lang="hu-HU" sz="2400" dirty="0" err="1">
                <a:solidFill>
                  <a:srgbClr val="FF0000"/>
                </a:solidFill>
              </a:rPr>
              <a:t>matrix</a:t>
            </a:r>
            <a:endParaRPr lang="hu-HU" sz="2400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hu-HU" sz="2400" dirty="0">
                <a:solidFill>
                  <a:srgbClr val="000099"/>
                </a:solidFill>
              </a:rPr>
              <a:t>Is it </a:t>
            </a:r>
            <a:r>
              <a:rPr lang="hu-HU" sz="2400" dirty="0" err="1">
                <a:solidFill>
                  <a:srgbClr val="000099"/>
                </a:solidFill>
              </a:rPr>
              <a:t>possible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to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invert</a:t>
            </a:r>
            <a:r>
              <a:rPr lang="hu-HU" sz="2400" dirty="0">
                <a:solidFill>
                  <a:srgbClr val="000099"/>
                </a:solidFill>
              </a:rPr>
              <a:t> J</a:t>
            </a:r>
            <a:r>
              <a:rPr lang="hu-HU" sz="2400" dirty="0" smtClean="0">
                <a:solidFill>
                  <a:srgbClr val="000099"/>
                </a:solidFill>
              </a:rPr>
              <a:t>? </a:t>
            </a:r>
            <a:r>
              <a:rPr lang="en-US" sz="2400" dirty="0" smtClean="0">
                <a:solidFill>
                  <a:srgbClr val="000099"/>
                </a:solidFill>
              </a:rPr>
              <a:t>U</a:t>
            </a:r>
            <a:r>
              <a:rPr lang="hu-HU" sz="2400" dirty="0" err="1" smtClean="0">
                <a:solidFill>
                  <a:srgbClr val="000099"/>
                </a:solidFill>
              </a:rPr>
              <a:t>sually</a:t>
            </a:r>
            <a:r>
              <a:rPr lang="hu-HU" sz="2400" dirty="0" smtClean="0">
                <a:solidFill>
                  <a:srgbClr val="000099"/>
                </a:solidFill>
              </a:rPr>
              <a:t> </a:t>
            </a:r>
            <a:r>
              <a:rPr lang="hu-HU" sz="2400" dirty="0" err="1" smtClean="0">
                <a:solidFill>
                  <a:srgbClr val="000099"/>
                </a:solidFill>
              </a:rPr>
              <a:t>not</a:t>
            </a:r>
            <a:r>
              <a:rPr lang="hu-HU" sz="2400" dirty="0" smtClean="0">
                <a:solidFill>
                  <a:srgbClr val="000099"/>
                </a:solidFill>
              </a:rPr>
              <a:t>.</a:t>
            </a:r>
            <a:endParaRPr lang="hu-HU" sz="2400" dirty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hu-HU" sz="2400" dirty="0" err="1">
                <a:solidFill>
                  <a:srgbClr val="000099"/>
                </a:solidFill>
              </a:rPr>
              <a:t>Pseudo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inverse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 smtClean="0">
                <a:solidFill>
                  <a:srgbClr val="000099"/>
                </a:solidFill>
              </a:rPr>
              <a:t>methods</a:t>
            </a:r>
            <a:r>
              <a:rPr lang="hu-HU" sz="2400" dirty="0" smtClean="0">
                <a:solidFill>
                  <a:srgbClr val="000099"/>
                </a:solidFill>
              </a:rPr>
              <a:t> (Moore-</a:t>
            </a:r>
            <a:r>
              <a:rPr lang="hu-HU" sz="2400" dirty="0" err="1" smtClean="0">
                <a:solidFill>
                  <a:srgbClr val="000099"/>
                </a:solidFill>
              </a:rPr>
              <a:t>Penroose</a:t>
            </a:r>
            <a:r>
              <a:rPr lang="hu-HU" sz="2400" dirty="0" smtClean="0">
                <a:solidFill>
                  <a:srgbClr val="000099"/>
                </a:solidFill>
              </a:rPr>
              <a:t>)</a:t>
            </a:r>
            <a:br>
              <a:rPr lang="hu-HU" sz="2400" dirty="0" smtClean="0">
                <a:solidFill>
                  <a:srgbClr val="000099"/>
                </a:solidFill>
              </a:rPr>
            </a:br>
            <a:endParaRPr lang="hu-HU" sz="2400" dirty="0">
              <a:solidFill>
                <a:srgbClr val="000099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hu-HU" sz="2400" dirty="0" err="1">
                <a:solidFill>
                  <a:srgbClr val="FF0000"/>
                </a:solidFill>
              </a:rPr>
              <a:t>Problems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err="1">
                <a:solidFill>
                  <a:srgbClr val="FF0000"/>
                </a:solidFill>
              </a:rPr>
              <a:t>with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err="1">
                <a:solidFill>
                  <a:srgbClr val="FF0000"/>
                </a:solidFill>
              </a:rPr>
              <a:t>the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err="1">
                <a:solidFill>
                  <a:srgbClr val="FF0000"/>
                </a:solidFill>
              </a:rPr>
              <a:t>inverse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err="1">
                <a:solidFill>
                  <a:srgbClr val="FF0000"/>
                </a:solidFill>
              </a:rPr>
              <a:t>kinematic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err="1">
                <a:solidFill>
                  <a:srgbClr val="FF0000"/>
                </a:solidFill>
              </a:rPr>
              <a:t>problem</a:t>
            </a:r>
            <a:endParaRPr lang="hu-H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3500C0-8125-4731-BCA6-7FD9EE66DA24}" type="datetime1">
              <a:rPr lang="hu-HU">
                <a:latin typeface="+mn-lt"/>
              </a:rPr>
              <a:pPr>
                <a:defRPr/>
              </a:pPr>
              <a:t>2024. 03. 20.</a:t>
            </a:fld>
            <a:r>
              <a:rPr lang="hu-HU">
                <a:latin typeface="+mn-lt"/>
              </a:rPr>
              <a:t>.</a:t>
            </a:r>
          </a:p>
        </p:txBody>
      </p:sp>
      <p:pic>
        <p:nvPicPr>
          <p:cNvPr id="2253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196975"/>
            <a:ext cx="74168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Dia számának hely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E01BFA-7E80-C548-B872-134D852FD6CB}" type="slidenum">
              <a:rPr lang="hu-HU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hu-HU" altLang="en-US" sz="1200">
              <a:solidFill>
                <a:srgbClr val="898989"/>
              </a:solidFill>
            </a:endParaRPr>
          </a:p>
        </p:txBody>
      </p:sp>
      <p:sp>
        <p:nvSpPr>
          <p:cNvPr id="22534" name="Szövegdoboz 3"/>
          <p:cNvSpPr txBox="1">
            <a:spLocks noChangeArrowheads="1"/>
          </p:cNvSpPr>
          <p:nvPr/>
        </p:nvSpPr>
        <p:spPr bwMode="auto">
          <a:xfrm>
            <a:off x="5195888" y="1335164"/>
            <a:ext cx="4751387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 typeface="Tahoma" charset="0"/>
              <a:buAutoNum type="arabicPeriod"/>
            </a:pP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Initial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values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of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external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joint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angles</a:t>
            </a:r>
            <a:endParaRPr lang="hu-HU" altLang="en-US" sz="1800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Tahoma" charset="0"/>
              <a:buAutoNum type="arabicPeriod"/>
            </a:pP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2D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coordinates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of the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goal</a:t>
            </a:r>
            <a:endParaRPr lang="hu-HU" alt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535" name="Szövegdoboz 5"/>
          <p:cNvSpPr txBox="1">
            <a:spLocks noChangeArrowheads="1"/>
          </p:cNvSpPr>
          <p:nvPr/>
        </p:nvSpPr>
        <p:spPr bwMode="auto">
          <a:xfrm>
            <a:off x="3287713" y="4652963"/>
            <a:ext cx="3816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hu-HU" altLang="en-US" sz="1800" b="1" dirty="0">
                <a:solidFill>
                  <a:schemeClr val="bg1"/>
                </a:solidFill>
                <a:latin typeface="Arial" charset="0"/>
              </a:rPr>
              <a:t>Displays the </a:t>
            </a:r>
            <a:r>
              <a:rPr lang="hu-HU" altLang="en-US" sz="1800" b="1" dirty="0" err="1">
                <a:solidFill>
                  <a:schemeClr val="bg1"/>
                </a:solidFill>
                <a:latin typeface="Arial" charset="0"/>
              </a:rPr>
              <a:t>moving</a:t>
            </a:r>
            <a:r>
              <a:rPr lang="hu-HU" alt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hu-HU" altLang="en-US" sz="1800" b="1" dirty="0" err="1" smtClean="0">
                <a:solidFill>
                  <a:schemeClr val="bg1"/>
                </a:solidFill>
                <a:latin typeface="Arial" charset="0"/>
              </a:rPr>
              <a:t>limb</a:t>
            </a:r>
            <a:endParaRPr lang="hu-HU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536" name="Szövegdoboz 6"/>
          <p:cNvSpPr txBox="1">
            <a:spLocks noChangeArrowheads="1"/>
          </p:cNvSpPr>
          <p:nvPr/>
        </p:nvSpPr>
        <p:spPr bwMode="auto">
          <a:xfrm>
            <a:off x="2640013" y="5975352"/>
            <a:ext cx="5400675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Char char="•"/>
            </a:pP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Plots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the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distance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between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e</a:t>
            </a:r>
            <a:r>
              <a:rPr lang="hu-HU" altLang="en-US" sz="1800" baseline="-25000" dirty="0" err="1">
                <a:solidFill>
                  <a:srgbClr val="FF0000"/>
                </a:solidFill>
                <a:latin typeface="Arial" charset="0"/>
              </a:rPr>
              <a:t>current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and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e</a:t>
            </a:r>
            <a:r>
              <a:rPr lang="hu-HU" altLang="en-US" sz="1800" baseline="-25000" dirty="0" err="1">
                <a:solidFill>
                  <a:srgbClr val="FF0000"/>
                </a:solidFill>
                <a:latin typeface="Arial" charset="0"/>
              </a:rPr>
              <a:t>goal</a:t>
            </a:r>
            <a:endParaRPr lang="hu-HU" altLang="en-US" sz="1800" baseline="-25000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Char char="•"/>
            </a:pP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Plots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hu-HU" altLang="en-US" sz="1800" dirty="0" err="1">
                <a:solidFill>
                  <a:srgbClr val="FF0000"/>
                </a:solidFill>
                <a:latin typeface="Arial" charset="0"/>
              </a:rPr>
              <a:t>changes</a:t>
            </a:r>
            <a:r>
              <a:rPr lang="hu-HU" altLang="en-US" sz="1800" dirty="0">
                <a:solidFill>
                  <a:srgbClr val="FF0000"/>
                </a:solidFill>
                <a:latin typeface="Arial" charset="0"/>
              </a:rPr>
              <a:t> of </a:t>
            </a:r>
            <a:r>
              <a:rPr lang="hu-HU" altLang="en-US" sz="1800" dirty="0">
                <a:solidFill>
                  <a:srgbClr val="FF0000"/>
                </a:solidFill>
                <a:latin typeface="Symbol" charset="2"/>
              </a:rPr>
              <a:t>q</a:t>
            </a:r>
          </a:p>
        </p:txBody>
      </p:sp>
      <p:sp>
        <p:nvSpPr>
          <p:cNvPr id="22537" name="Téglalap 11"/>
          <p:cNvSpPr>
            <a:spLocks noChangeArrowheads="1"/>
          </p:cNvSpPr>
          <p:nvPr/>
        </p:nvSpPr>
        <p:spPr bwMode="auto">
          <a:xfrm>
            <a:off x="6167438" y="3213101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en-US" sz="1400">
                <a:latin typeface="Arial" charset="0"/>
              </a:rPr>
              <a:t>e</a:t>
            </a:r>
            <a:r>
              <a:rPr lang="hu-HU" altLang="en-US" sz="1400" baseline="-25000">
                <a:latin typeface="Arial" charset="0"/>
              </a:rPr>
              <a:t>goal</a:t>
            </a:r>
            <a:endParaRPr lang="en-GB" altLang="en-US" sz="1400">
              <a:latin typeface="Arial" charset="0"/>
            </a:endParaRPr>
          </a:p>
        </p:txBody>
      </p:sp>
      <p:cxnSp>
        <p:nvCxnSpPr>
          <p:cNvPr id="14" name="Egyenes összekötő nyíllal 13"/>
          <p:cNvCxnSpPr>
            <a:stCxn id="22537" idx="3"/>
          </p:cNvCxnSpPr>
          <p:nvPr/>
        </p:nvCxnSpPr>
        <p:spPr>
          <a:xfrm>
            <a:off x="6743700" y="3367088"/>
            <a:ext cx="647700" cy="61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9" name="Téglalap 15"/>
          <p:cNvSpPr>
            <a:spLocks noChangeArrowheads="1"/>
          </p:cNvSpPr>
          <p:nvPr/>
        </p:nvSpPr>
        <p:spPr bwMode="auto">
          <a:xfrm>
            <a:off x="7104063" y="2349500"/>
            <a:ext cx="6588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en-US" sz="1400">
                <a:latin typeface="Arial" charset="0"/>
              </a:rPr>
              <a:t>e</a:t>
            </a:r>
            <a:r>
              <a:rPr lang="hu-HU" altLang="en-US" sz="1400" baseline="-25000">
                <a:latin typeface="Arial" charset="0"/>
              </a:rPr>
              <a:t>current</a:t>
            </a:r>
            <a:endParaRPr lang="en-GB" altLang="en-US" sz="1400">
              <a:latin typeface="Arial" charset="0"/>
            </a:endParaRPr>
          </a:p>
        </p:txBody>
      </p:sp>
      <p:cxnSp>
        <p:nvCxnSpPr>
          <p:cNvPr id="17" name="Egyenes összekötő nyíllal 16"/>
          <p:cNvCxnSpPr>
            <a:stCxn id="22539" idx="2"/>
          </p:cNvCxnSpPr>
          <p:nvPr/>
        </p:nvCxnSpPr>
        <p:spPr>
          <a:xfrm rot="16200000" flipH="1">
            <a:off x="7711282" y="2378870"/>
            <a:ext cx="412750" cy="966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stCxn id="22539" idx="2"/>
          </p:cNvCxnSpPr>
          <p:nvPr/>
        </p:nvCxnSpPr>
        <p:spPr>
          <a:xfrm rot="16200000" flipH="1">
            <a:off x="7422357" y="2667794"/>
            <a:ext cx="55721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stCxn id="22539" idx="2"/>
          </p:cNvCxnSpPr>
          <p:nvPr/>
        </p:nvCxnSpPr>
        <p:spPr>
          <a:xfrm rot="16200000" flipH="1">
            <a:off x="7206457" y="2883694"/>
            <a:ext cx="557212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>
            <a:stCxn id="22544" idx="3"/>
          </p:cNvCxnSpPr>
          <p:nvPr/>
        </p:nvCxnSpPr>
        <p:spPr>
          <a:xfrm>
            <a:off x="4945063" y="3151188"/>
            <a:ext cx="8636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4" name="Téglalap 27"/>
          <p:cNvSpPr>
            <a:spLocks noChangeArrowheads="1"/>
          </p:cNvSpPr>
          <p:nvPr/>
        </p:nvSpPr>
        <p:spPr bwMode="auto">
          <a:xfrm>
            <a:off x="2782889" y="2997201"/>
            <a:ext cx="2162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en-US" sz="1400" b="1">
                <a:solidFill>
                  <a:schemeClr val="bg1"/>
                </a:solidFill>
                <a:latin typeface="Arial" charset="0"/>
              </a:rPr>
              <a:t>Worspace</a:t>
            </a:r>
            <a:r>
              <a:rPr lang="hu-HU" altLang="en-US" sz="1400" b="1" dirty="0">
                <a:solidFill>
                  <a:schemeClr val="bg1"/>
                </a:solidFill>
                <a:latin typeface="Arial" charset="0"/>
              </a:rPr>
              <a:t> in 2D (</a:t>
            </a:r>
            <a:r>
              <a:rPr lang="hu-HU" altLang="en-US" sz="1400" b="1" dirty="0" err="1">
                <a:solidFill>
                  <a:schemeClr val="bg1"/>
                </a:solidFill>
                <a:latin typeface="Arial" charset="0"/>
              </a:rPr>
              <a:t>circle</a:t>
            </a:r>
            <a:r>
              <a:rPr lang="hu-HU" altLang="en-US" sz="1400" dirty="0">
                <a:solidFill>
                  <a:schemeClr val="bg1"/>
                </a:solidFill>
                <a:latin typeface="Arial" charset="0"/>
              </a:rPr>
              <a:t>)</a:t>
            </a:r>
            <a:endParaRPr lang="en-GB" altLang="en-US" sz="14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4367214" y="1692275"/>
            <a:ext cx="720725" cy="79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/>
          <p:nvPr/>
        </p:nvCxnSpPr>
        <p:spPr>
          <a:xfrm>
            <a:off x="4367214" y="1979614"/>
            <a:ext cx="720725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3500C0-8125-4731-BCA6-7FD9EE66DA24}" type="datetime1">
              <a:rPr lang="hu-HU">
                <a:latin typeface="+mn-lt"/>
              </a:rPr>
              <a:pPr>
                <a:defRPr/>
              </a:pPr>
              <a:t>2024. 03. 20.</a:t>
            </a:fld>
            <a:r>
              <a:rPr lang="hu-HU">
                <a:latin typeface="+mn-lt"/>
              </a:rPr>
              <a:t>.</a:t>
            </a:r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>
                <a:latin typeface="+mn-lt"/>
              </a:rPr>
              <a:t>TÁMOP – 4.1.2-08/2/A/KMR-2009-0006 </a:t>
            </a:r>
          </a:p>
        </p:txBody>
      </p:sp>
      <p:sp>
        <p:nvSpPr>
          <p:cNvPr id="24579" name="Dia számának hely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D0930-270C-D642-94BE-83DEB8463FCA}" type="slidenum">
              <a:rPr lang="hu-HU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hu-HU" altLang="en-US" sz="1200">
              <a:solidFill>
                <a:srgbClr val="898989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796338" y="735013"/>
            <a:ext cx="1871662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hu-HU" sz="1600" b="1" dirty="0" err="1">
                <a:solidFill>
                  <a:srgbClr val="003399"/>
                </a:solidFill>
              </a:rPr>
              <a:t>www.itk.ppke.hu</a:t>
            </a:r>
            <a:endParaRPr lang="hu-HU" sz="1600" b="1" dirty="0">
              <a:solidFill>
                <a:srgbClr val="003399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hu-HU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96976"/>
            <a:ext cx="7626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zövegdoboz 10"/>
          <p:cNvSpPr txBox="1"/>
          <p:nvPr/>
        </p:nvSpPr>
        <p:spPr>
          <a:xfrm>
            <a:off x="5591175" y="3213101"/>
            <a:ext cx="25209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u-HU" sz="1200" b="1" dirty="0" err="1">
                <a:solidFill>
                  <a:schemeClr val="tx2">
                    <a:lumMod val="75000"/>
                  </a:schemeClr>
                </a:solidFill>
              </a:rPr>
              <a:t>Workspace</a:t>
            </a:r>
            <a:endParaRPr lang="hu-H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83" name="Szövegdoboz 8"/>
          <p:cNvSpPr txBox="1">
            <a:spLocks noChangeArrowheads="1"/>
          </p:cNvSpPr>
          <p:nvPr/>
        </p:nvSpPr>
        <p:spPr bwMode="auto">
          <a:xfrm>
            <a:off x="5232401" y="2636838"/>
            <a:ext cx="2519363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hu-HU" altLang="en-US" sz="1200" b="1">
                <a:latin typeface="Arial" charset="0"/>
              </a:rPr>
              <a:t>Unreachable area</a:t>
            </a:r>
          </a:p>
        </p:txBody>
      </p:sp>
      <p:sp>
        <p:nvSpPr>
          <p:cNvPr id="245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35B867-8FA0-B248-A61C-F7625664002E}" type="slidenum">
              <a:rPr lang="hu-HU" altLang="en-US">
                <a:solidFill>
                  <a:srgbClr val="898989"/>
                </a:solidFill>
                <a:latin typeface="Times New Roman" charset="0"/>
              </a:rPr>
              <a:pPr eaLnBrk="1" hangingPunct="1"/>
              <a:t>18</a:t>
            </a:fld>
            <a:endParaRPr lang="hu-HU" altLang="en-US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0" y="1268414"/>
            <a:ext cx="9144000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hu-HU" sz="2800" b="1" dirty="0">
                <a:solidFill>
                  <a:srgbClr val="000099"/>
                </a:solidFill>
              </a:rPr>
              <a:t>General </a:t>
            </a:r>
            <a:r>
              <a:rPr lang="hu-HU" sz="2800" b="1" dirty="0" err="1">
                <a:solidFill>
                  <a:srgbClr val="000099"/>
                </a:solidFill>
              </a:rPr>
              <a:t>algorithm</a:t>
            </a:r>
            <a:r>
              <a:rPr lang="hu-HU" sz="2800" b="1" dirty="0">
                <a:solidFill>
                  <a:srgbClr val="000099"/>
                </a:solidFill>
              </a:rPr>
              <a:t> </a:t>
            </a:r>
            <a:r>
              <a:rPr lang="hu-HU" sz="2800" b="1" dirty="0" err="1">
                <a:solidFill>
                  <a:srgbClr val="000099"/>
                </a:solidFill>
              </a:rPr>
              <a:t>to</a:t>
            </a:r>
            <a:r>
              <a:rPr lang="hu-HU" sz="2800" b="1" dirty="0">
                <a:solidFill>
                  <a:srgbClr val="000099"/>
                </a:solidFill>
              </a:rPr>
              <a:t> </a:t>
            </a:r>
            <a:r>
              <a:rPr lang="hu-HU" sz="2800" b="1" dirty="0" err="1">
                <a:solidFill>
                  <a:srgbClr val="000099"/>
                </a:solidFill>
              </a:rPr>
              <a:t>solve</a:t>
            </a:r>
            <a:r>
              <a:rPr lang="hu-HU" sz="2800" b="1" dirty="0">
                <a:solidFill>
                  <a:srgbClr val="000099"/>
                </a:solidFill>
              </a:rPr>
              <a:t> </a:t>
            </a:r>
            <a:r>
              <a:rPr lang="hu-HU" sz="2800" b="1" dirty="0" err="1">
                <a:solidFill>
                  <a:srgbClr val="000099"/>
                </a:solidFill>
              </a:rPr>
              <a:t>inverse</a:t>
            </a:r>
            <a:r>
              <a:rPr lang="hu-HU" sz="2800" b="1" dirty="0">
                <a:solidFill>
                  <a:srgbClr val="000099"/>
                </a:solidFill>
              </a:rPr>
              <a:t> </a:t>
            </a:r>
            <a:r>
              <a:rPr lang="hu-HU" sz="2800" b="1" dirty="0" err="1">
                <a:solidFill>
                  <a:srgbClr val="000099"/>
                </a:solidFill>
              </a:rPr>
              <a:t>kinematics</a:t>
            </a:r>
            <a:r>
              <a:rPr lang="hu-HU" sz="2800" b="1" dirty="0">
                <a:solidFill>
                  <a:srgbClr val="000099"/>
                </a:solidFill>
              </a:rPr>
              <a:t> (IK) </a:t>
            </a:r>
            <a:r>
              <a:rPr lang="hu-HU" sz="2800" b="1" dirty="0" err="1">
                <a:solidFill>
                  <a:srgbClr val="000099"/>
                </a:solidFill>
              </a:rPr>
              <a:t>problem</a:t>
            </a:r>
            <a:endParaRPr lang="hu-HU" sz="2800" b="1" dirty="0">
              <a:solidFill>
                <a:srgbClr val="000099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hu-HU" sz="2800" dirty="0">
                <a:solidFill>
                  <a:srgbClr val="000099"/>
                </a:solidFill>
              </a:rPr>
              <a:t>1. </a:t>
            </a:r>
            <a:r>
              <a:rPr lang="hu-HU" sz="2800" dirty="0" err="1">
                <a:solidFill>
                  <a:srgbClr val="000099"/>
                </a:solidFill>
              </a:rPr>
              <a:t>Compute</a:t>
            </a:r>
            <a:r>
              <a:rPr lang="hu-HU" sz="2800" dirty="0">
                <a:solidFill>
                  <a:srgbClr val="000099"/>
                </a:solidFill>
              </a:rPr>
              <a:t> J </a:t>
            </a:r>
            <a:r>
              <a:rPr lang="hu-HU" sz="2800" i="1" dirty="0">
                <a:solidFill>
                  <a:srgbClr val="000099"/>
                </a:solidFill>
              </a:rPr>
              <a:t>(</a:t>
            </a:r>
            <a:r>
              <a:rPr lang="hu-HU" sz="2800" i="1" dirty="0" err="1">
                <a:solidFill>
                  <a:srgbClr val="000099"/>
                </a:solidFill>
              </a:rPr>
              <a:t>jacobian</a:t>
            </a:r>
            <a:r>
              <a:rPr lang="hu-HU" sz="2800" i="1" dirty="0">
                <a:solidFill>
                  <a:srgbClr val="000099"/>
                </a:solidFill>
              </a:rPr>
              <a:t> </a:t>
            </a:r>
            <a:r>
              <a:rPr lang="hu-HU" sz="2800" i="1" dirty="0" err="1">
                <a:solidFill>
                  <a:srgbClr val="000099"/>
                </a:solidFill>
              </a:rPr>
              <a:t>matrix</a:t>
            </a:r>
            <a:r>
              <a:rPr lang="hu-HU" sz="2800" i="1" dirty="0">
                <a:solidFill>
                  <a:srgbClr val="000099"/>
                </a:solidFill>
              </a:rPr>
              <a:t>)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solidFill>
                  <a:srgbClr val="000099"/>
                </a:solidFill>
              </a:rPr>
              <a:t>2. Compute  </a:t>
            </a:r>
            <a:r>
              <a:rPr lang="hu-HU" sz="2800" dirty="0">
                <a:solidFill>
                  <a:srgbClr val="000099"/>
                </a:solidFill>
              </a:rPr>
              <a:t>      </a:t>
            </a:r>
            <a:r>
              <a:rPr lang="hu-HU" sz="2800" i="1" dirty="0">
                <a:solidFill>
                  <a:srgbClr val="000099"/>
                </a:solidFill>
              </a:rPr>
              <a:t>(</a:t>
            </a:r>
            <a:r>
              <a:rPr lang="hu-HU" sz="2800" i="1" dirty="0">
                <a:solidFill>
                  <a:srgbClr val="000099"/>
                </a:solidFill>
                <a:latin typeface="Symbol" pitchFamily="18" charset="2"/>
              </a:rPr>
              <a:t>q</a:t>
            </a:r>
            <a:r>
              <a:rPr lang="hu-HU" sz="2800" i="1" dirty="0">
                <a:solidFill>
                  <a:srgbClr val="000099"/>
                </a:solidFill>
              </a:rPr>
              <a:t> is a </a:t>
            </a:r>
            <a:r>
              <a:rPr lang="hu-HU" sz="2800" i="1" dirty="0" err="1">
                <a:solidFill>
                  <a:srgbClr val="000099"/>
                </a:solidFill>
              </a:rPr>
              <a:t>vector</a:t>
            </a:r>
            <a:r>
              <a:rPr lang="hu-HU" sz="2800" i="1" dirty="0">
                <a:solidFill>
                  <a:srgbClr val="000099"/>
                </a:solidFill>
              </a:rPr>
              <a:t> of </a:t>
            </a:r>
            <a:r>
              <a:rPr lang="hu-HU" sz="2800" i="1" dirty="0" err="1">
                <a:solidFill>
                  <a:srgbClr val="000099"/>
                </a:solidFill>
              </a:rPr>
              <a:t>joint</a:t>
            </a:r>
            <a:r>
              <a:rPr lang="hu-HU" sz="2800" i="1" dirty="0">
                <a:solidFill>
                  <a:srgbClr val="000099"/>
                </a:solidFill>
              </a:rPr>
              <a:t> </a:t>
            </a:r>
            <a:r>
              <a:rPr lang="hu-HU" sz="2800" i="1" dirty="0" err="1">
                <a:solidFill>
                  <a:srgbClr val="000099"/>
                </a:solidFill>
              </a:rPr>
              <a:t>angles</a:t>
            </a:r>
            <a:r>
              <a:rPr lang="hu-HU" sz="2800" i="1" dirty="0">
                <a:solidFill>
                  <a:srgbClr val="000099"/>
                </a:solidFill>
              </a:rPr>
              <a:t>)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solidFill>
                  <a:srgbClr val="000099"/>
                </a:solidFill>
              </a:rPr>
              <a:t>3. </a:t>
            </a:r>
            <a:endParaRPr lang="hu-HU" sz="2800" dirty="0">
              <a:solidFill>
                <a:srgbClr val="000099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dirty="0" smtClean="0">
              <a:solidFill>
                <a:srgbClr val="000099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4</a:t>
            </a:r>
            <a:r>
              <a:rPr lang="en-US" sz="2800" dirty="0">
                <a:solidFill>
                  <a:srgbClr val="000099"/>
                </a:solidFill>
              </a:rPr>
              <a:t>. Update the joint angles and </a:t>
            </a:r>
            <a:r>
              <a:rPr lang="en-US" sz="2800" dirty="0" err="1">
                <a:solidFill>
                  <a:srgbClr val="000099"/>
                </a:solidFill>
              </a:rPr>
              <a:t>endpositions</a:t>
            </a:r>
            <a:r>
              <a:rPr lang="hu-HU" sz="2800" dirty="0">
                <a:solidFill>
                  <a:srgbClr val="000099"/>
                </a:solidFill>
              </a:rPr>
              <a:t> </a:t>
            </a:r>
            <a:r>
              <a:rPr lang="hu-HU" sz="2800" dirty="0" err="1">
                <a:solidFill>
                  <a:srgbClr val="000099"/>
                </a:solidFill>
              </a:rPr>
              <a:t>using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hu-HU" sz="2800" dirty="0">
                <a:solidFill>
                  <a:srgbClr val="000099"/>
                </a:solidFill>
              </a:rPr>
              <a:t>3.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hu-HU" sz="2400" dirty="0" err="1">
                <a:solidFill>
                  <a:srgbClr val="000099"/>
                </a:solidFill>
              </a:rPr>
              <a:t>Solved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by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Direct</a:t>
            </a:r>
            <a:r>
              <a:rPr lang="hu-HU" sz="2400" dirty="0">
                <a:solidFill>
                  <a:srgbClr val="000099"/>
                </a:solidFill>
              </a:rPr>
              <a:t> </a:t>
            </a:r>
            <a:r>
              <a:rPr lang="hu-HU" sz="2400" dirty="0" err="1">
                <a:solidFill>
                  <a:srgbClr val="000099"/>
                </a:solidFill>
              </a:rPr>
              <a:t>Kinematics</a:t>
            </a:r>
            <a:endParaRPr lang="en-US" sz="2400" dirty="0">
              <a:solidFill>
                <a:srgbClr val="000099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hu-HU" sz="2800" dirty="0">
                <a:solidFill>
                  <a:srgbClr val="000099"/>
                </a:solidFill>
              </a:rPr>
              <a:t>5. </a:t>
            </a:r>
            <a:r>
              <a:rPr lang="hu-HU" sz="2800" dirty="0" err="1">
                <a:solidFill>
                  <a:srgbClr val="000099"/>
                </a:solidFill>
              </a:rPr>
              <a:t>Repeat</a:t>
            </a:r>
            <a:r>
              <a:rPr lang="hu-HU" sz="2800" dirty="0">
                <a:solidFill>
                  <a:srgbClr val="000099"/>
                </a:solidFill>
              </a:rPr>
              <a:t> </a:t>
            </a:r>
            <a:r>
              <a:rPr lang="hu-HU" sz="2800" dirty="0" err="1">
                <a:solidFill>
                  <a:srgbClr val="000099"/>
                </a:solidFill>
              </a:rPr>
              <a:t>until</a:t>
            </a:r>
            <a:r>
              <a:rPr lang="hu-HU" sz="2800" dirty="0">
                <a:solidFill>
                  <a:srgbClr val="000099"/>
                </a:solidFill>
              </a:rPr>
              <a:t> </a:t>
            </a:r>
            <a:r>
              <a:rPr lang="hu-HU" sz="2800" b="1" dirty="0" err="1">
                <a:solidFill>
                  <a:srgbClr val="000099"/>
                </a:solidFill>
              </a:rPr>
              <a:t>e</a:t>
            </a:r>
            <a:r>
              <a:rPr lang="hu-HU" sz="2800" baseline="-25000" dirty="0" err="1">
                <a:solidFill>
                  <a:srgbClr val="000099"/>
                </a:solidFill>
              </a:rPr>
              <a:t>current</a:t>
            </a:r>
            <a:r>
              <a:rPr lang="hu-HU" sz="2800" dirty="0">
                <a:solidFill>
                  <a:srgbClr val="000099"/>
                </a:solidFill>
              </a:rPr>
              <a:t> is </a:t>
            </a:r>
            <a:r>
              <a:rPr lang="hu-HU" sz="2800" dirty="0" err="1">
                <a:solidFill>
                  <a:srgbClr val="000099"/>
                </a:solidFill>
              </a:rPr>
              <a:t>within</a:t>
            </a:r>
            <a:r>
              <a:rPr lang="hu-HU" sz="2800" dirty="0">
                <a:solidFill>
                  <a:srgbClr val="000099"/>
                </a:solidFill>
              </a:rPr>
              <a:t> </a:t>
            </a:r>
            <a:r>
              <a:rPr lang="hu-HU" sz="2800" dirty="0" err="1">
                <a:solidFill>
                  <a:srgbClr val="000099"/>
                </a:solidFill>
              </a:rPr>
              <a:t>tolerance</a:t>
            </a:r>
            <a:r>
              <a:rPr lang="hu-HU" sz="2800" dirty="0">
                <a:solidFill>
                  <a:srgbClr val="000099"/>
                </a:solidFill>
              </a:rPr>
              <a:t> of </a:t>
            </a:r>
            <a:r>
              <a:rPr lang="hu-HU" sz="2800" b="1" dirty="0" err="1">
                <a:solidFill>
                  <a:srgbClr val="000099"/>
                </a:solidFill>
              </a:rPr>
              <a:t>e</a:t>
            </a:r>
            <a:r>
              <a:rPr lang="hu-HU" sz="2800" baseline="-25000" dirty="0" err="1">
                <a:solidFill>
                  <a:srgbClr val="000099"/>
                </a:solidFill>
              </a:rPr>
              <a:t>goal</a:t>
            </a:r>
            <a:r>
              <a:rPr lang="hu-HU" sz="2800" baseline="-25000" dirty="0">
                <a:solidFill>
                  <a:srgbClr val="000099"/>
                </a:solidFill>
              </a:rPr>
              <a:t> </a:t>
            </a:r>
            <a:r>
              <a:rPr lang="hu-HU" sz="2800" dirty="0" err="1">
                <a:solidFill>
                  <a:srgbClr val="000099"/>
                </a:solidFill>
              </a:rPr>
              <a:t>or</a:t>
            </a:r>
            <a:r>
              <a:rPr lang="hu-HU" sz="2800" dirty="0">
                <a:solidFill>
                  <a:srgbClr val="000099"/>
                </a:solidFill>
              </a:rPr>
              <a:t> </a:t>
            </a:r>
            <a:r>
              <a:rPr lang="hu-HU" sz="2800" dirty="0" err="1">
                <a:solidFill>
                  <a:srgbClr val="000099"/>
                </a:solidFill>
              </a:rPr>
              <a:t>iteration</a:t>
            </a:r>
            <a:r>
              <a:rPr lang="hu-HU" sz="2800" dirty="0">
                <a:solidFill>
                  <a:srgbClr val="000099"/>
                </a:solidFill>
              </a:rPr>
              <a:t> </a:t>
            </a:r>
            <a:r>
              <a:rPr lang="hu-HU" sz="2800" dirty="0" err="1">
                <a:solidFill>
                  <a:srgbClr val="000099"/>
                </a:solidFill>
              </a:rPr>
              <a:t>count</a:t>
            </a:r>
            <a:r>
              <a:rPr lang="hu-HU" sz="2800" dirty="0">
                <a:solidFill>
                  <a:srgbClr val="000099"/>
                </a:solidFill>
              </a:rPr>
              <a:t> </a:t>
            </a:r>
            <a:r>
              <a:rPr lang="hu-HU" sz="2800" dirty="0" err="1">
                <a:solidFill>
                  <a:srgbClr val="000099"/>
                </a:solidFill>
              </a:rPr>
              <a:t>exhausted</a:t>
            </a:r>
            <a:r>
              <a:rPr lang="hu-HU" sz="2800" dirty="0">
                <a:solidFill>
                  <a:srgbClr val="000099"/>
                </a:solidFill>
              </a:rPr>
              <a:t>.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930812"/>
              </p:ext>
            </p:extLst>
          </p:nvPr>
        </p:nvGraphicFramePr>
        <p:xfrm>
          <a:off x="4091026" y="2335755"/>
          <a:ext cx="617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4" imgW="253800" imgH="177480" progId="Equation.DSMT4">
                  <p:embed/>
                </p:oleObj>
              </mc:Choice>
              <mc:Fallback>
                <p:oleObj name="Equation" r:id="rId4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026" y="2335755"/>
                        <a:ext cx="6175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552322"/>
              </p:ext>
            </p:extLst>
          </p:nvPr>
        </p:nvGraphicFramePr>
        <p:xfrm>
          <a:off x="2740374" y="2767555"/>
          <a:ext cx="23098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6" imgW="952200" imgH="228600" progId="Equation.DSMT4">
                  <p:embed/>
                </p:oleObj>
              </mc:Choice>
              <mc:Fallback>
                <p:oleObj name="Equation" r:id="rId6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374" y="2767555"/>
                        <a:ext cx="230981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1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553C1-45FC-8645-8708-FBB936DB6B48}" type="slidenum">
              <a:rPr lang="hu-HU" altLang="en-US">
                <a:solidFill>
                  <a:srgbClr val="898989"/>
                </a:solidFill>
                <a:latin typeface="Times New Roman" charset="0"/>
              </a:rPr>
              <a:pPr/>
              <a:t>19</a:t>
            </a:fld>
            <a:endParaRPr lang="hu-HU" altLang="en-US">
              <a:solidFill>
                <a:srgbClr val="898989"/>
              </a:solidFill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0" y="1196975"/>
            <a:ext cx="9144000" cy="510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hu-HU" altLang="en-US" sz="2400" b="1" dirty="0">
                <a:solidFill>
                  <a:srgbClr val="000099"/>
                </a:solidFill>
                <a:latin typeface="Times New Roman" charset="0"/>
              </a:rPr>
              <a:t>A </a:t>
            </a:r>
            <a:r>
              <a:rPr lang="hu-HU" altLang="en-US" sz="2400" b="1" dirty="0" err="1">
                <a:solidFill>
                  <a:srgbClr val="000099"/>
                </a:solidFill>
                <a:latin typeface="Times New Roman" charset="0"/>
              </a:rPr>
              <a:t>simple</a:t>
            </a:r>
            <a:r>
              <a:rPr lang="hu-HU" altLang="en-US" sz="2400" b="1" dirty="0">
                <a:solidFill>
                  <a:srgbClr val="000099"/>
                </a:solidFill>
                <a:latin typeface="Times New Roman" charset="0"/>
              </a:rPr>
              <a:t> </a:t>
            </a:r>
            <a:r>
              <a:rPr lang="hu-HU" altLang="en-US" sz="2400" b="1" dirty="0" err="1">
                <a:solidFill>
                  <a:srgbClr val="000099"/>
                </a:solidFill>
                <a:latin typeface="Times New Roman" charset="0"/>
              </a:rPr>
              <a:t>example</a:t>
            </a:r>
            <a:r>
              <a:rPr lang="hu-HU" altLang="en-US" sz="2400" b="1" dirty="0">
                <a:solidFill>
                  <a:srgbClr val="000099"/>
                </a:solidFill>
                <a:latin typeface="Times New Roman" charset="0"/>
              </a:rPr>
              <a:t> </a:t>
            </a:r>
            <a:r>
              <a:rPr lang="hu-HU" altLang="en-US" sz="2400" b="1" dirty="0" err="1">
                <a:solidFill>
                  <a:srgbClr val="000099"/>
                </a:solidFill>
                <a:latin typeface="Times New Roman" charset="0"/>
              </a:rPr>
              <a:t>for</a:t>
            </a:r>
            <a:r>
              <a:rPr lang="hu-HU" altLang="en-US" sz="2400" b="1" dirty="0">
                <a:solidFill>
                  <a:srgbClr val="000099"/>
                </a:solidFill>
                <a:latin typeface="Times New Roman" charset="0"/>
              </a:rPr>
              <a:t> J </a:t>
            </a:r>
            <a:r>
              <a:rPr lang="hu-HU" altLang="en-US" sz="2400" b="1" dirty="0" err="1">
                <a:solidFill>
                  <a:srgbClr val="000099"/>
                </a:solidFill>
                <a:latin typeface="Times New Roman" charset="0"/>
              </a:rPr>
              <a:t>if</a:t>
            </a:r>
            <a:r>
              <a:rPr lang="hu-HU" altLang="en-US" sz="2400" b="1" dirty="0">
                <a:solidFill>
                  <a:srgbClr val="000099"/>
                </a:solidFill>
                <a:latin typeface="Times New Roman" charset="0"/>
              </a:rPr>
              <a:t> n=m (</a:t>
            </a:r>
            <a:r>
              <a:rPr lang="hu-HU" altLang="en-US" sz="2400" b="1" dirty="0" err="1">
                <a:solidFill>
                  <a:srgbClr val="000099"/>
                </a:solidFill>
                <a:latin typeface="Times New Roman" charset="0"/>
              </a:rPr>
              <a:t>dimensons</a:t>
            </a:r>
            <a:r>
              <a:rPr lang="hu-HU" altLang="en-US" sz="2400" b="1" dirty="0">
                <a:solidFill>
                  <a:srgbClr val="000099"/>
                </a:solidFill>
                <a:latin typeface="Times New Roman" charset="0"/>
              </a:rPr>
              <a:t>=</a:t>
            </a:r>
            <a:r>
              <a:rPr lang="hu-HU" altLang="en-US" sz="2400" b="1" dirty="0" err="1">
                <a:solidFill>
                  <a:srgbClr val="000099"/>
                </a:solidFill>
                <a:latin typeface="Times New Roman" charset="0"/>
              </a:rPr>
              <a:t>joints</a:t>
            </a:r>
            <a:r>
              <a:rPr lang="hu-HU" altLang="en-US" sz="2400" b="1" dirty="0">
                <a:solidFill>
                  <a:srgbClr val="000099"/>
                </a:solidFill>
                <a:latin typeface="Times New Roman" charset="0"/>
              </a:rPr>
              <a:t>)</a:t>
            </a:r>
          </a:p>
          <a:p>
            <a:pPr algn="ctr">
              <a:lnSpc>
                <a:spcPct val="80000"/>
              </a:lnSpc>
            </a:pPr>
            <a:endParaRPr lang="hu-HU" altLang="en-US" sz="2400" b="1" dirty="0">
              <a:solidFill>
                <a:srgbClr val="000099"/>
              </a:solidFill>
              <a:latin typeface="Times New Roman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b="1" dirty="0">
                <a:solidFill>
                  <a:srgbClr val="000099"/>
                </a:solidFill>
                <a:latin typeface="Times New Roman" charset="0"/>
              </a:rPr>
              <a:t>Consider</a:t>
            </a:r>
            <a:r>
              <a:rPr lang="hu-HU" altLang="en-US" sz="2400" b="1" dirty="0">
                <a:solidFill>
                  <a:srgbClr val="000099"/>
                </a:solidFill>
                <a:latin typeface="Times New Roman" charset="0"/>
              </a:rPr>
              <a:t>:</a:t>
            </a:r>
            <a:r>
              <a:rPr lang="en-US" altLang="en-US" sz="2400" dirty="0">
                <a:solidFill>
                  <a:srgbClr val="000099"/>
                </a:solidFill>
                <a:latin typeface="Times New Roman" charset="0"/>
              </a:rPr>
              <a:t> </a:t>
            </a:r>
            <a:r>
              <a:rPr lang="en-US" altLang="en-US" sz="2400" dirty="0" err="1">
                <a:solidFill>
                  <a:srgbClr val="000099"/>
                </a:solidFill>
                <a:latin typeface="Times New Roman" charset="0"/>
              </a:rPr>
              <a:t>twe</a:t>
            </a:r>
            <a:r>
              <a:rPr lang="en-US" altLang="en-US" sz="2400" dirty="0">
                <a:solidFill>
                  <a:srgbClr val="000099"/>
                </a:solidFill>
                <a:latin typeface="Times New Roman" charset="0"/>
              </a:rPr>
              <a:t> movement of a 2-joint system in which the lengths of two adjacent segments are equal (l</a:t>
            </a:r>
            <a:r>
              <a:rPr lang="en-US" altLang="en-US" sz="2400" baseline="-25000" dirty="0">
                <a:solidFill>
                  <a:srgbClr val="000099"/>
                </a:solidFill>
                <a:latin typeface="Times New Roman" charset="0"/>
              </a:rPr>
              <a:t>1</a:t>
            </a:r>
            <a:r>
              <a:rPr lang="en-US" altLang="en-US" sz="2400" dirty="0">
                <a:solidFill>
                  <a:srgbClr val="000099"/>
                </a:solidFill>
                <a:latin typeface="Times New Roman" charset="0"/>
              </a:rPr>
              <a:t>=l</a:t>
            </a:r>
            <a:r>
              <a:rPr lang="en-US" altLang="en-US" sz="2400" baseline="-25000" dirty="0">
                <a:solidFill>
                  <a:srgbClr val="000099"/>
                </a:solidFill>
                <a:latin typeface="Times New Roman" charset="0"/>
              </a:rPr>
              <a:t>2</a:t>
            </a:r>
            <a:r>
              <a:rPr lang="en-US" altLang="en-US" sz="2400" dirty="0">
                <a:solidFill>
                  <a:srgbClr val="000099"/>
                </a:solidFill>
                <a:latin typeface="Times New Roman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000099"/>
              </a:solidFill>
              <a:latin typeface="Times New Roman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000099"/>
              </a:solidFill>
              <a:latin typeface="Times New Roman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>
                <a:solidFill>
                  <a:srgbClr val="000099"/>
                </a:solidFill>
                <a:latin typeface="Times New Roman" charset="0"/>
              </a:rPr>
              <a:t>In this case</a:t>
            </a:r>
            <a:endParaRPr lang="hu-HU" altLang="en-US" sz="2400" dirty="0">
              <a:solidFill>
                <a:srgbClr val="000099"/>
              </a:solidFill>
              <a:latin typeface="Times New Roman" charset="0"/>
            </a:endParaRPr>
          </a:p>
          <a:p>
            <a:pPr>
              <a:lnSpc>
                <a:spcPct val="80000"/>
              </a:lnSpc>
            </a:pPr>
            <a:endParaRPr lang="hu-HU" altLang="en-US" sz="2400" dirty="0">
              <a:solidFill>
                <a:srgbClr val="000099"/>
              </a:solidFill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hu-HU" altLang="en-US" sz="2400" b="1" dirty="0" err="1">
                <a:solidFill>
                  <a:srgbClr val="000099"/>
                </a:solidFill>
                <a:latin typeface="Times New Roman" charset="0"/>
              </a:rPr>
              <a:t>Compute</a:t>
            </a:r>
            <a:r>
              <a:rPr lang="hu-HU" altLang="en-US" sz="2400" b="1" dirty="0">
                <a:solidFill>
                  <a:srgbClr val="000099"/>
                </a:solidFill>
                <a:latin typeface="Times New Roman" charset="0"/>
              </a:rPr>
              <a:t> the </a:t>
            </a:r>
            <a:r>
              <a:rPr lang="hu-HU" altLang="en-US" sz="2400" b="1" dirty="0" err="1">
                <a:solidFill>
                  <a:srgbClr val="000099"/>
                </a:solidFill>
                <a:latin typeface="Times New Roman" charset="0"/>
              </a:rPr>
              <a:t>determinant</a:t>
            </a:r>
            <a:r>
              <a:rPr lang="hu-HU" altLang="en-US" sz="2400" b="1" dirty="0">
                <a:solidFill>
                  <a:srgbClr val="000099"/>
                </a:solidFill>
                <a:latin typeface="Times New Roman" charset="0"/>
              </a:rPr>
              <a:t> of J: </a:t>
            </a:r>
          </a:p>
          <a:p>
            <a:pPr>
              <a:buFont typeface="Arial" charset="0"/>
              <a:buChar char="•"/>
            </a:pPr>
            <a:endParaRPr lang="hu-HU" altLang="en-US" sz="2400" b="1" dirty="0">
              <a:solidFill>
                <a:srgbClr val="000099"/>
              </a:solidFill>
              <a:latin typeface="Times New Roman" charset="0"/>
            </a:endParaRPr>
          </a:p>
          <a:p>
            <a:endParaRPr lang="en-US" altLang="en-US" sz="2400" dirty="0">
              <a:solidFill>
                <a:srgbClr val="000099"/>
              </a:solidFill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US" altLang="en-US" sz="2400" dirty="0">
                <a:solidFill>
                  <a:srgbClr val="000099"/>
                </a:solidFill>
                <a:latin typeface="Times New Roman" charset="0"/>
              </a:rPr>
              <a:t>Singular configuration of this kinematic chain: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solidFill>
                  <a:srgbClr val="000099"/>
                </a:solidFill>
                <a:latin typeface="Times New Roman" charset="0"/>
              </a:rPr>
              <a:t>       if </a:t>
            </a:r>
            <a:r>
              <a:rPr lang="en-US" altLang="en-US" sz="2400" b="1" dirty="0">
                <a:solidFill>
                  <a:srgbClr val="000099"/>
                </a:solidFill>
                <a:latin typeface="Times New Roman" charset="0"/>
              </a:rPr>
              <a:t>sin(</a:t>
            </a:r>
            <a:r>
              <a:rPr lang="en-US" altLang="en-US" sz="2400" b="1" dirty="0">
                <a:solidFill>
                  <a:srgbClr val="000099"/>
                </a:solidFill>
                <a:latin typeface="Symbol" charset="2"/>
              </a:rPr>
              <a:t>a</a:t>
            </a:r>
            <a:r>
              <a:rPr lang="en-US" altLang="en-US" sz="2400" b="1" dirty="0">
                <a:solidFill>
                  <a:srgbClr val="000099"/>
                </a:solidFill>
                <a:latin typeface="Times New Roman" charset="0"/>
              </a:rPr>
              <a:t>2)=0 </a:t>
            </a:r>
            <a:r>
              <a:rPr lang="en-US" altLang="en-US" sz="2400" dirty="0">
                <a:solidFill>
                  <a:srgbClr val="000099"/>
                </a:solidFill>
                <a:latin typeface="Times New Roman" charset="0"/>
              </a:rPr>
              <a:t>than </a:t>
            </a:r>
            <a:r>
              <a:rPr lang="en-US" altLang="en-US" sz="2400" dirty="0" err="1">
                <a:solidFill>
                  <a:srgbClr val="000099"/>
                </a:solidFill>
                <a:latin typeface="Times New Roman" charset="0"/>
              </a:rPr>
              <a:t>det</a:t>
            </a:r>
            <a:r>
              <a:rPr lang="en-US" altLang="en-US" sz="2400" dirty="0">
                <a:solidFill>
                  <a:srgbClr val="000099"/>
                </a:solidFill>
                <a:latin typeface="Times New Roman" charset="0"/>
              </a:rPr>
              <a:t>=(0</a:t>
            </a:r>
            <a:r>
              <a:rPr lang="en-US" altLang="en-US" sz="2400" dirty="0" smtClean="0">
                <a:solidFill>
                  <a:srgbClr val="000099"/>
                </a:solidFill>
                <a:latin typeface="Times New Roman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sz="2400" dirty="0">
              <a:solidFill>
                <a:srgbClr val="000099"/>
              </a:solidFill>
              <a:latin typeface="Times New Roman" charset="0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solidFill>
                  <a:srgbClr val="000099"/>
                </a:solidFill>
                <a:latin typeface="Times New Roman" charset="0"/>
              </a:rPr>
              <a:t>In this case </a:t>
            </a:r>
            <a:r>
              <a:rPr lang="en-US" altLang="en-US" sz="2400" b="1" dirty="0" smtClean="0">
                <a:solidFill>
                  <a:srgbClr val="000099"/>
                </a:solidFill>
                <a:latin typeface="Times New Roman" charset="0"/>
              </a:rPr>
              <a:t>J</a:t>
            </a:r>
            <a:r>
              <a:rPr lang="en-US" altLang="en-US" sz="2400" dirty="0" smtClean="0">
                <a:solidFill>
                  <a:srgbClr val="000099"/>
                </a:solidFill>
                <a:latin typeface="Times New Roman" charset="0"/>
              </a:rPr>
              <a:t> </a:t>
            </a:r>
            <a:r>
              <a:rPr lang="en-US" altLang="en-US" sz="2400" smtClean="0">
                <a:solidFill>
                  <a:srgbClr val="000099"/>
                </a:solidFill>
                <a:latin typeface="Times New Roman" charset="0"/>
              </a:rPr>
              <a:t>is not invertable</a:t>
            </a:r>
            <a:endParaRPr lang="en-US" altLang="en-US" sz="2400" dirty="0">
              <a:solidFill>
                <a:srgbClr val="000099"/>
              </a:solidFill>
              <a:latin typeface="Times New Roman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hu-HU" altLang="en-US" sz="2400" dirty="0">
              <a:solidFill>
                <a:srgbClr val="000099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008439" y="2781300"/>
          <a:ext cx="3641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2514600" imgH="482400" progId="Equation.DSMT4">
                  <p:embed/>
                </p:oleObj>
              </mc:Choice>
              <mc:Fallback>
                <p:oleObj name="Equation" r:id="rId4" imgW="2514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781300"/>
                        <a:ext cx="3641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495551" y="4076700"/>
          <a:ext cx="7921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5587920" imgH="457200" progId="Equation.DSMT4">
                  <p:embed/>
                </p:oleObj>
              </mc:Choice>
              <mc:Fallback>
                <p:oleObj name="Equation" r:id="rId6" imgW="5587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076700"/>
                        <a:ext cx="79216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5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02679-A5E8-4B0D-9871-1B7DEA93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478" y="762187"/>
            <a:ext cx="9905998" cy="1008397"/>
          </a:xfrm>
        </p:spPr>
        <p:txBody>
          <a:bodyPr/>
          <a:lstStyle/>
          <a:p>
            <a:r>
              <a:rPr lang="hu-HU" dirty="0"/>
              <a:t>Realtion </a:t>
            </a:r>
            <a:r>
              <a:rPr lang="en-US" dirty="0"/>
              <a:t>between modeling and experiment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F3565-CD2A-4BB0-BB1B-44887B8CD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674"/>
          <a:stretch/>
        </p:blipFill>
        <p:spPr>
          <a:xfrm>
            <a:off x="921407" y="627849"/>
            <a:ext cx="682606" cy="12858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35D7B59-7EF3-44B1-8F20-1769ECA4A4FE}"/>
              </a:ext>
            </a:extLst>
          </p:cNvPr>
          <p:cNvCxnSpPr>
            <a:cxnSpLocks/>
          </p:cNvCxnSpPr>
          <p:nvPr/>
        </p:nvCxnSpPr>
        <p:spPr>
          <a:xfrm>
            <a:off x="1791478" y="1744824"/>
            <a:ext cx="9405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4B6A2D3A-D0B5-4EA1-843E-D33CE248E772}"/>
              </a:ext>
            </a:extLst>
          </p:cNvPr>
          <p:cNvSpPr/>
          <p:nvPr/>
        </p:nvSpPr>
        <p:spPr>
          <a:xfrm>
            <a:off x="2511490" y="2128455"/>
            <a:ext cx="3237724" cy="699303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rgbClr val="000099"/>
                </a:solidFill>
                <a:latin typeface="+mn-lt"/>
              </a:rPr>
              <a:t>Mathematical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C80D595-0C1C-4F51-9BEC-C925A2675F19}"/>
              </a:ext>
            </a:extLst>
          </p:cNvPr>
          <p:cNvSpPr/>
          <p:nvPr/>
        </p:nvSpPr>
        <p:spPr>
          <a:xfrm>
            <a:off x="3141306" y="3209109"/>
            <a:ext cx="1978091" cy="97504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rgbClr val="000099"/>
                </a:solidFill>
              </a:rPr>
              <a:t>Computer simulation </a:t>
            </a:r>
            <a:r>
              <a:rPr lang="hu-HU" sz="1100" dirty="0">
                <a:solidFill>
                  <a:srgbClr val="000099"/>
                </a:solidFill>
              </a:rPr>
              <a:t>(MATLAB, Python)</a:t>
            </a:r>
            <a:endParaRPr lang="hu-HU" sz="11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C1B310B3-1CA7-453E-9B18-B5CAEB4DCBDC}"/>
              </a:ext>
            </a:extLst>
          </p:cNvPr>
          <p:cNvSpPr/>
          <p:nvPr/>
        </p:nvSpPr>
        <p:spPr>
          <a:xfrm>
            <a:off x="6685384" y="2128455"/>
            <a:ext cx="3337248" cy="699303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rgbClr val="000099"/>
                </a:solidFill>
                <a:latin typeface="+mn-lt"/>
              </a:rPr>
              <a:t>Experimental protocol</a:t>
            </a:r>
          </a:p>
          <a:p>
            <a:pPr algn="ctr"/>
            <a:r>
              <a:rPr lang="en-US" sz="1100" dirty="0">
                <a:solidFill>
                  <a:srgbClr val="000099"/>
                </a:solidFill>
                <a:latin typeface="+mn-lt"/>
              </a:rPr>
              <a:t>Planning of the experiment (what? who? how? with?)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4F343F0E-A7C2-475A-9E46-242075081CFF}"/>
              </a:ext>
            </a:extLst>
          </p:cNvPr>
          <p:cNvSpPr/>
          <p:nvPr/>
        </p:nvSpPr>
        <p:spPr>
          <a:xfrm>
            <a:off x="7209453" y="3209109"/>
            <a:ext cx="2289110" cy="97504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endParaRPr lang="hu-HU" sz="2400" dirty="0">
              <a:solidFill>
                <a:srgbClr val="000099"/>
              </a:solidFill>
              <a:latin typeface="+mn-lt"/>
            </a:endParaRPr>
          </a:p>
          <a:p>
            <a:pPr algn="ctr" eaLnBrk="1" hangingPunct="1">
              <a:defRPr/>
            </a:pPr>
            <a:r>
              <a:rPr lang="hu-HU" sz="2400" dirty="0">
                <a:solidFill>
                  <a:srgbClr val="000099"/>
                </a:solidFill>
                <a:latin typeface="+mn-lt"/>
              </a:rPr>
              <a:t>Measured data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rgbClr val="000099"/>
                </a:solidFill>
                <a:latin typeface="+mn-lt"/>
              </a:rPr>
              <a:t>Importance of specification  (space, time, sampling rate)</a:t>
            </a:r>
          </a:p>
          <a:p>
            <a:pPr eaLnBrk="1" hangingPunct="1">
              <a:defRPr/>
            </a:pPr>
            <a:endParaRPr lang="hu-HU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C1191177-7000-4C4C-89B9-DAE63C8E3158}"/>
              </a:ext>
            </a:extLst>
          </p:cNvPr>
          <p:cNvSpPr/>
          <p:nvPr/>
        </p:nvSpPr>
        <p:spPr>
          <a:xfrm>
            <a:off x="2511490" y="5605390"/>
            <a:ext cx="1436913" cy="699303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hu-HU" sz="2000" dirty="0">
                <a:solidFill>
                  <a:srgbClr val="000099"/>
                </a:solidFill>
                <a:latin typeface="+mn-lt"/>
              </a:rPr>
              <a:t>Model adjustment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71966024-2D54-4EFF-A6B5-E2EB677B9077}"/>
              </a:ext>
            </a:extLst>
          </p:cNvPr>
          <p:cNvSpPr/>
          <p:nvPr/>
        </p:nvSpPr>
        <p:spPr>
          <a:xfrm>
            <a:off x="7254551" y="4565509"/>
            <a:ext cx="2198914" cy="53651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hu-HU" sz="2000" dirty="0">
                <a:solidFill>
                  <a:srgbClr val="000099"/>
                </a:solidFill>
                <a:latin typeface="+mn-lt"/>
              </a:rPr>
              <a:t>Movement analisys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13759862-2CFE-49B0-AC89-F8F9476C70E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354008" y="2827758"/>
            <a:ext cx="0" cy="38135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3B757A23-5DBB-481A-8418-0D008E78A859}"/>
              </a:ext>
            </a:extLst>
          </p:cNvPr>
          <p:cNvCxnSpPr/>
          <p:nvPr/>
        </p:nvCxnSpPr>
        <p:spPr>
          <a:xfrm>
            <a:off x="8354008" y="4184158"/>
            <a:ext cx="0" cy="38135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20461BF0-78F7-4943-B8F9-1D967E36A3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130351" y="2836391"/>
            <a:ext cx="1" cy="3727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4A3B7F4A-091A-4AC3-96B2-FCF3DC67E699}"/>
              </a:ext>
            </a:extLst>
          </p:cNvPr>
          <p:cNvSpPr/>
          <p:nvPr/>
        </p:nvSpPr>
        <p:spPr>
          <a:xfrm>
            <a:off x="5282683" y="5672921"/>
            <a:ext cx="2214539" cy="56424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000099"/>
                </a:solidFill>
                <a:latin typeface="+mn-lt"/>
              </a:rPr>
              <a:t>Comparision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D355907-3AB7-407A-8C58-A48E76784724}"/>
              </a:ext>
            </a:extLst>
          </p:cNvPr>
          <p:cNvCxnSpPr>
            <a:cxnSpLocks/>
          </p:cNvCxnSpPr>
          <p:nvPr/>
        </p:nvCxnSpPr>
        <p:spPr>
          <a:xfrm>
            <a:off x="4130350" y="4192791"/>
            <a:ext cx="1152333" cy="138016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4A94BACE-A222-4667-9CB1-CA3634E21D4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587342" y="5102019"/>
            <a:ext cx="766666" cy="5709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7D563D9D-87B8-4378-8B18-650E98D84CAD}"/>
              </a:ext>
            </a:extLst>
          </p:cNvPr>
          <p:cNvCxnSpPr>
            <a:cxnSpLocks/>
          </p:cNvCxnSpPr>
          <p:nvPr/>
        </p:nvCxnSpPr>
        <p:spPr>
          <a:xfrm flipH="1">
            <a:off x="4023049" y="5955041"/>
            <a:ext cx="11695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80D4253-29A0-4318-AD08-6AE11B998725}"/>
              </a:ext>
            </a:extLst>
          </p:cNvPr>
          <p:cNvCxnSpPr>
            <a:cxnSpLocks/>
          </p:cNvCxnSpPr>
          <p:nvPr/>
        </p:nvCxnSpPr>
        <p:spPr>
          <a:xfrm flipV="1">
            <a:off x="2701991" y="2933371"/>
            <a:ext cx="0" cy="251884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>
            <a:extLst>
              <a:ext uri="{FF2B5EF4-FFF2-40B4-BE49-F238E27FC236}">
                <a16:creationId xmlns="" xmlns:a16="http://schemas.microsoft.com/office/drawing/2014/main" id="{0B42BBC1-8E0B-4E5E-AE2F-D9500696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35E3909E-5CAA-4F06-B105-5D901234956A}"/>
              </a:ext>
            </a:extLst>
          </p:cNvPr>
          <p:cNvSpPr/>
          <p:nvPr/>
        </p:nvSpPr>
        <p:spPr>
          <a:xfrm>
            <a:off x="2069906" y="1719065"/>
            <a:ext cx="4277801" cy="272910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77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02679-A5E8-4B0D-9871-1B7DEA93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5" y="815133"/>
            <a:ext cx="9905998" cy="117949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Sensation – Execution</a:t>
            </a:r>
            <a:br>
              <a:rPr lang="en-US" sz="2400" dirty="0"/>
            </a:br>
            <a:r>
              <a:rPr lang="en-US" sz="2400" dirty="0"/>
              <a:t>Receptors sensitive to angular changes – </a:t>
            </a:r>
            <a:r>
              <a:rPr lang="en-US" sz="2400" dirty="0" smtClean="0"/>
              <a:t>Actuators </a:t>
            </a:r>
            <a:r>
              <a:rPr lang="en-US" sz="2400" dirty="0"/>
              <a:t>to </a:t>
            </a:r>
            <a:r>
              <a:rPr lang="en-US" sz="2400" dirty="0" smtClean="0"/>
              <a:t>move</a:t>
            </a:r>
            <a:endParaRPr lang="hu-HU" sz="2400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="" xmlns:a16="http://schemas.microsoft.com/office/drawing/2014/main" id="{3E2E2E9B-6F17-4070-8487-503FDD1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F3565-CD2A-4BB0-BB1B-44887B8CD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674"/>
          <a:stretch/>
        </p:blipFill>
        <p:spPr>
          <a:xfrm>
            <a:off x="921407" y="627849"/>
            <a:ext cx="682606" cy="12858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35D7B59-7EF3-44B1-8F20-1769ECA4A4FE}"/>
              </a:ext>
            </a:extLst>
          </p:cNvPr>
          <p:cNvCxnSpPr>
            <a:cxnSpLocks/>
          </p:cNvCxnSpPr>
          <p:nvPr/>
        </p:nvCxnSpPr>
        <p:spPr>
          <a:xfrm>
            <a:off x="1791478" y="1744824"/>
            <a:ext cx="8892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396F48C-6DD4-4884-AAAB-0F1131BA74F7}"/>
              </a:ext>
            </a:extLst>
          </p:cNvPr>
          <p:cNvSpPr txBox="1">
            <a:spLocks/>
          </p:cNvSpPr>
          <p:nvPr/>
        </p:nvSpPr>
        <p:spPr>
          <a:xfrm>
            <a:off x="1604013" y="2291397"/>
            <a:ext cx="8928100" cy="3751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hu-HU" sz="2800" dirty="0"/>
              <a:t>Direct and Invers</a:t>
            </a:r>
            <a:r>
              <a:rPr lang="hu-HU" altLang="hu-HU" sz="2800" dirty="0"/>
              <a:t>e problem</a:t>
            </a:r>
            <a:r>
              <a:rPr lang="en-US" altLang="hu-HU" sz="2800" dirty="0"/>
              <a:t>s</a:t>
            </a:r>
          </a:p>
          <a:p>
            <a:pPr lvl="1"/>
            <a:r>
              <a:rPr lang="hu-HU" altLang="hu-HU" sz="2400" b="1" u="sng" dirty="0"/>
              <a:t>Kinematics</a:t>
            </a:r>
            <a:r>
              <a:rPr lang="hu-HU" altLang="hu-HU" sz="2400" dirty="0"/>
              <a:t> </a:t>
            </a:r>
            <a:r>
              <a:rPr lang="hu-HU" altLang="hu-HU" sz="2400" i="1" dirty="0"/>
              <a:t>(</a:t>
            </a:r>
            <a:r>
              <a:rPr lang="en-GB" altLang="hu-HU" sz="2400" i="1" dirty="0"/>
              <a:t>describes the motion of bodies (objects) and systems (groups of objects) without consideration of the forces that cause the motion</a:t>
            </a:r>
            <a:r>
              <a:rPr lang="hu-HU" altLang="hu-HU" sz="2400" i="1" dirty="0"/>
              <a:t>)</a:t>
            </a:r>
            <a:endParaRPr lang="en-US" altLang="hu-HU" sz="2400" i="1" dirty="0"/>
          </a:p>
          <a:p>
            <a:pPr lvl="2"/>
            <a:r>
              <a:rPr lang="en-US" altLang="hu-HU" sz="2400" dirty="0"/>
              <a:t>Joint angle</a:t>
            </a:r>
            <a:r>
              <a:rPr lang="hu-HU" altLang="hu-HU" sz="2400" dirty="0"/>
              <a:t>                           L</a:t>
            </a:r>
            <a:r>
              <a:rPr lang="en-US" altLang="hu-HU" sz="2400" dirty="0" err="1"/>
              <a:t>imb</a:t>
            </a:r>
            <a:r>
              <a:rPr lang="en-US" altLang="hu-HU" sz="2400" dirty="0"/>
              <a:t> position</a:t>
            </a:r>
          </a:p>
          <a:p>
            <a:pPr lvl="1"/>
            <a:r>
              <a:rPr lang="hu-HU" altLang="hu-HU" sz="2400" b="1" u="sng" dirty="0"/>
              <a:t>Dynamics</a:t>
            </a:r>
            <a:r>
              <a:rPr lang="hu-HU" altLang="hu-HU" sz="2400" dirty="0"/>
              <a:t> (</a:t>
            </a:r>
            <a:r>
              <a:rPr lang="en-GB" altLang="hu-HU" sz="2400" i="1" dirty="0"/>
              <a:t>the time evolution of physical processes</a:t>
            </a:r>
            <a:r>
              <a:rPr lang="hu-HU" altLang="hu-HU" sz="2400" dirty="0"/>
              <a:t>)</a:t>
            </a:r>
            <a:endParaRPr lang="en-US" altLang="hu-HU" sz="2400" dirty="0"/>
          </a:p>
          <a:p>
            <a:pPr lvl="2"/>
            <a:r>
              <a:rPr lang="en-US" altLang="hu-HU" sz="2400" dirty="0"/>
              <a:t>Angular acceleration (torques) </a:t>
            </a:r>
            <a:r>
              <a:rPr lang="hu-HU" altLang="hu-HU" sz="2400" dirty="0"/>
              <a:t>                 </a:t>
            </a:r>
            <a:r>
              <a:rPr lang="en-US" altLang="hu-HU" sz="2400" dirty="0"/>
              <a:t>Endpoint forces</a:t>
            </a:r>
            <a:r>
              <a:rPr lang="en-US" altLang="hu-HU" sz="2400" dirty="0">
                <a:solidFill>
                  <a:srgbClr val="000099"/>
                </a:solidFill>
              </a:rPr>
              <a:t>.</a:t>
            </a:r>
          </a:p>
          <a:p>
            <a:endParaRPr lang="hu-HU" altLang="hu-HU" dirty="0">
              <a:solidFill>
                <a:srgbClr val="000099"/>
              </a:solidFill>
            </a:endParaRPr>
          </a:p>
        </p:txBody>
      </p:sp>
      <p:cxnSp>
        <p:nvCxnSpPr>
          <p:cNvPr id="11" name="Egyenes összekötő nyíllal 8">
            <a:extLst>
              <a:ext uri="{FF2B5EF4-FFF2-40B4-BE49-F238E27FC236}">
                <a16:creationId xmlns="" xmlns:a16="http://schemas.microsoft.com/office/drawing/2014/main" id="{E4B3CCE9-1B48-4C80-8344-B80C3827D8A6}"/>
              </a:ext>
            </a:extLst>
          </p:cNvPr>
          <p:cNvCxnSpPr>
            <a:cxnSpLocks/>
          </p:cNvCxnSpPr>
          <p:nvPr/>
        </p:nvCxnSpPr>
        <p:spPr>
          <a:xfrm>
            <a:off x="4582795" y="4553903"/>
            <a:ext cx="132270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8">
            <a:extLst>
              <a:ext uri="{FF2B5EF4-FFF2-40B4-BE49-F238E27FC236}">
                <a16:creationId xmlns="" xmlns:a16="http://schemas.microsoft.com/office/drawing/2014/main" id="{CCD3115D-9B11-4CF9-911F-FB7019407D2F}"/>
              </a:ext>
            </a:extLst>
          </p:cNvPr>
          <p:cNvCxnSpPr>
            <a:cxnSpLocks/>
          </p:cNvCxnSpPr>
          <p:nvPr/>
        </p:nvCxnSpPr>
        <p:spPr>
          <a:xfrm>
            <a:off x="6777355" y="5544503"/>
            <a:ext cx="98742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45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89ACE-812B-480C-9D09-6E21963F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907" y="1374924"/>
            <a:ext cx="7913211" cy="498611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motion of a  human body segment respect to an adjacent segment is a combination of rotation and translation.</a:t>
            </a:r>
            <a:endParaRPr lang="hu-HU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In most human movements (e.g. walking or reaching and object with an arm) the translation between the adjacent segments </a:t>
            </a:r>
            <a:r>
              <a:rPr lang="en-US" dirty="0" smtClean="0"/>
              <a:t>is </a:t>
            </a:r>
            <a:r>
              <a:rPr lang="en-US" dirty="0"/>
              <a:t>very small comparing the whole movement.</a:t>
            </a:r>
            <a:endParaRPr lang="hu-HU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human direct kinematics, </a:t>
            </a:r>
            <a:r>
              <a:rPr lang="en-US" dirty="0" smtClean="0"/>
              <a:t>we consider joint </a:t>
            </a:r>
            <a:r>
              <a:rPr lang="en-US" dirty="0"/>
              <a:t>motions </a:t>
            </a:r>
            <a:r>
              <a:rPr lang="en-US" dirty="0" smtClean="0"/>
              <a:t>as </a:t>
            </a:r>
            <a:r>
              <a:rPr lang="en-US" dirty="0"/>
              <a:t>pure rotational movements, while the result of the rotations in a </a:t>
            </a:r>
            <a:r>
              <a:rPr lang="en-US" dirty="0" err="1"/>
              <a:t>multijoint</a:t>
            </a:r>
            <a:r>
              <a:rPr lang="en-US" dirty="0"/>
              <a:t> system’s joints may be a </a:t>
            </a:r>
            <a:r>
              <a:rPr lang="en-US" dirty="0" smtClean="0"/>
              <a:t>displacement </a:t>
            </a:r>
            <a:r>
              <a:rPr lang="en-US" dirty="0"/>
              <a:t>of the body (e.g. during walking)</a:t>
            </a:r>
          </a:p>
          <a:p>
            <a:pPr lvl="1" algn="just"/>
            <a:endParaRPr lang="en-US" dirty="0"/>
          </a:p>
          <a:p>
            <a:endParaRPr lang="en-US" dirty="0"/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F3565-CD2A-4BB0-BB1B-44887B8CD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674"/>
          <a:stretch/>
        </p:blipFill>
        <p:spPr>
          <a:xfrm>
            <a:off x="921407" y="627849"/>
            <a:ext cx="682606" cy="12858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84240E4-3FE5-440D-A19D-DF73A5AA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8">
            <a:extLst>
              <a:ext uri="{FF2B5EF4-FFF2-40B4-BE49-F238E27FC236}">
                <a16:creationId xmlns="" xmlns:a16="http://schemas.microsoft.com/office/drawing/2014/main" id="{DB71B9D7-7E53-49E8-A140-FA6D8DE2CA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20618" y="24304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02679-A5E8-4B0D-9871-1B7DEA93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579" y="71830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Definition of limb from biological point of view</a:t>
            </a:r>
            <a:endParaRPr lang="hu-HU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F3565-CD2A-4BB0-BB1B-44887B8CD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674"/>
          <a:stretch/>
        </p:blipFill>
        <p:spPr>
          <a:xfrm>
            <a:off x="921407" y="627849"/>
            <a:ext cx="682606" cy="12858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35D7B59-7EF3-44B1-8F20-1769ECA4A4FE}"/>
              </a:ext>
            </a:extLst>
          </p:cNvPr>
          <p:cNvCxnSpPr>
            <a:cxnSpLocks/>
          </p:cNvCxnSpPr>
          <p:nvPr/>
        </p:nvCxnSpPr>
        <p:spPr>
          <a:xfrm>
            <a:off x="1791478" y="1744824"/>
            <a:ext cx="9586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4C117D19-C7E0-4D88-B4EC-21E7F888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792125" cy="3949974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altLang="hu-HU" sz="2600" dirty="0"/>
              <a:t>Limb: can be regarded as an object containing</a:t>
            </a:r>
            <a:endParaRPr lang="hu-HU" altLang="hu-HU" sz="2600" dirty="0"/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altLang="hu-HU" sz="2600" dirty="0"/>
          </a:p>
          <a:p>
            <a:pPr lvl="1" eaLnBrk="1" hangingPunct="1">
              <a:lnSpc>
                <a:spcPct val="80000"/>
              </a:lnSpc>
            </a:pPr>
            <a:r>
              <a:rPr lang="en-US" altLang="hu-HU" sz="2200" b="1" dirty="0"/>
              <a:t>different</a:t>
            </a:r>
            <a:r>
              <a:rPr lang="en-US" altLang="hu-HU" sz="2200" dirty="0"/>
              <a:t> segments linked to each other in </a:t>
            </a:r>
            <a:r>
              <a:rPr lang="en-US" altLang="hu-HU" sz="2200" b="1" dirty="0"/>
              <a:t>joints</a:t>
            </a:r>
          </a:p>
          <a:p>
            <a:pPr lvl="1" eaLnBrk="1" hangingPunct="1"/>
            <a:r>
              <a:rPr lang="en-US" altLang="hu-HU" sz="2200" b="1" dirty="0"/>
              <a:t>Segments</a:t>
            </a:r>
            <a:r>
              <a:rPr lang="en-US" altLang="hu-HU" sz="2200" dirty="0"/>
              <a:t> are capable of rotating around </a:t>
            </a:r>
            <a:r>
              <a:rPr lang="en-US" altLang="hu-HU" sz="2200" b="1" dirty="0"/>
              <a:t>joints</a:t>
            </a:r>
            <a:r>
              <a:rPr lang="en-US" altLang="hu-HU" sz="2200" dirty="0"/>
              <a:t> an</a:t>
            </a:r>
            <a:r>
              <a:rPr lang="hu-HU" altLang="hu-HU" sz="2200" dirty="0"/>
              <a:t>d </a:t>
            </a:r>
            <a:r>
              <a:rPr lang="en-US" altLang="hu-HU" sz="2200" b="1" dirty="0"/>
              <a:t>around their own longitudinal axis</a:t>
            </a:r>
            <a:r>
              <a:rPr lang="hu-HU" altLang="hu-HU" sz="2200" b="1" dirty="0"/>
              <a:t> </a:t>
            </a:r>
            <a:r>
              <a:rPr lang="en-US" altLang="hu-HU" sz="2200" dirty="0"/>
              <a:t>(supination,</a:t>
            </a:r>
            <a:r>
              <a:rPr lang="hu-HU" altLang="hu-HU" sz="2200" dirty="0"/>
              <a:t> </a:t>
            </a:r>
            <a:r>
              <a:rPr lang="en-US" altLang="hu-HU" sz="2200" dirty="0"/>
              <a:t>pronation)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hu-HU" altLang="hu-HU" sz="2600" dirty="0">
              <a:solidFill>
                <a:srgbClr val="000099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hu-HU" altLang="hu-HU" sz="2600" dirty="0"/>
              <a:t>Movements of the lower extremity (human leg)</a:t>
            </a:r>
          </a:p>
          <a:p>
            <a:pPr lvl="1" algn="just">
              <a:lnSpc>
                <a:spcPct val="80000"/>
              </a:lnSpc>
            </a:pPr>
            <a:r>
              <a:rPr lang="hu-HU" altLang="hu-HU" sz="2200" dirty="0"/>
              <a:t>Walking</a:t>
            </a:r>
          </a:p>
          <a:p>
            <a:pPr lvl="1" algn="just">
              <a:lnSpc>
                <a:spcPct val="80000"/>
              </a:lnSpc>
            </a:pPr>
            <a:r>
              <a:rPr lang="hu-HU" altLang="hu-HU" sz="2200" dirty="0"/>
              <a:t>Cycling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hu-HU" altLang="hu-HU" sz="2200" dirty="0"/>
          </a:p>
          <a:p>
            <a:pPr algn="just">
              <a:lnSpc>
                <a:spcPct val="80000"/>
              </a:lnSpc>
            </a:pPr>
            <a:r>
              <a:rPr lang="hu-HU" altLang="hu-HU" sz="2600" dirty="0"/>
              <a:t>Others</a:t>
            </a:r>
            <a:r>
              <a:rPr lang="hu-HU" altLang="hu-HU" sz="2200" dirty="0"/>
              <a:t>Eye movements („ one joint system”)</a:t>
            </a:r>
          </a:p>
          <a:p>
            <a:pPr lvl="1" algn="just">
              <a:lnSpc>
                <a:spcPct val="80000"/>
              </a:lnSpc>
            </a:pPr>
            <a:r>
              <a:rPr lang="hu-HU" altLang="hu-HU" sz="2200" dirty="0"/>
              <a:t>Head-Neck movements</a:t>
            </a:r>
          </a:p>
          <a:p>
            <a:endParaRPr lang="hu-H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209999-26BD-437C-8220-C4CD0063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Line 4">
            <a:extLst>
              <a:ext uri="{FF2B5EF4-FFF2-40B4-BE49-F238E27FC236}">
                <a16:creationId xmlns="" xmlns:a16="http://schemas.microsoft.com/office/drawing/2014/main" id="{C158F3AC-A998-44B8-B7C4-D5C6D9768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542" y="2527071"/>
            <a:ext cx="1441450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" name="Line 5">
            <a:extLst>
              <a:ext uri="{FF2B5EF4-FFF2-40B4-BE49-F238E27FC236}">
                <a16:creationId xmlns="" xmlns:a16="http://schemas.microsoft.com/office/drawing/2014/main" id="{CF06A182-E1A0-485C-A4CB-693F71136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41118" y="2790800"/>
            <a:ext cx="1150937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17" name="Line 6">
            <a:extLst>
              <a:ext uri="{FF2B5EF4-FFF2-40B4-BE49-F238E27FC236}">
                <a16:creationId xmlns="" xmlns:a16="http://schemas.microsoft.com/office/drawing/2014/main" id="{CA0BD17A-20CD-4035-8E91-FC7CC7BEE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73005" y="279080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" name="Oval 7">
            <a:extLst>
              <a:ext uri="{FF2B5EF4-FFF2-40B4-BE49-F238E27FC236}">
                <a16:creationId xmlns="" xmlns:a16="http://schemas.microsoft.com/office/drawing/2014/main" id="{77DC74CC-DA03-4351-B97B-4D71E39E9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55" y="3798863"/>
            <a:ext cx="287338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hu-HU"/>
          </a:p>
        </p:txBody>
      </p:sp>
      <p:sp>
        <p:nvSpPr>
          <p:cNvPr id="20" name="Oval 8">
            <a:extLst>
              <a:ext uri="{FF2B5EF4-FFF2-40B4-BE49-F238E27FC236}">
                <a16:creationId xmlns="" xmlns:a16="http://schemas.microsoft.com/office/drawing/2014/main" id="{9CED7F5F-913C-4182-B9D3-FA59F2F4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180" y="2646338"/>
            <a:ext cx="287338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hu-HU"/>
          </a:p>
        </p:txBody>
      </p:sp>
      <p:sp>
        <p:nvSpPr>
          <p:cNvPr id="21" name="Line 10">
            <a:extLst>
              <a:ext uri="{FF2B5EF4-FFF2-40B4-BE49-F238E27FC236}">
                <a16:creationId xmlns="" xmlns:a16="http://schemas.microsoft.com/office/drawing/2014/main" id="{408828BA-DFE2-4382-95BC-E332D70CE2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40324" y="2828107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" name="Line 11">
            <a:extLst>
              <a:ext uri="{FF2B5EF4-FFF2-40B4-BE49-F238E27FC236}">
                <a16:creationId xmlns="" xmlns:a16="http://schemas.microsoft.com/office/drawing/2014/main" id="{D39E03FE-C269-41D4-8179-4BA9F5C48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1118" y="42608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" name="Line 12">
            <a:extLst>
              <a:ext uri="{FF2B5EF4-FFF2-40B4-BE49-F238E27FC236}">
                <a16:creationId xmlns="" xmlns:a16="http://schemas.microsoft.com/office/drawing/2014/main" id="{2740BD69-CEF2-49ED-B9F2-E723B724A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2055" y="30797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4" name="Oval 14">
            <a:extLst>
              <a:ext uri="{FF2B5EF4-FFF2-40B4-BE49-F238E27FC236}">
                <a16:creationId xmlns="" xmlns:a16="http://schemas.microsoft.com/office/drawing/2014/main" id="{D711E049-2A07-40C6-996F-1EB5D8EB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918" y="3225775"/>
            <a:ext cx="14287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altLang="hu-HU"/>
          </a:p>
        </p:txBody>
      </p:sp>
      <p:sp>
        <p:nvSpPr>
          <p:cNvPr id="25" name="Line 15">
            <a:extLst>
              <a:ext uri="{FF2B5EF4-FFF2-40B4-BE49-F238E27FC236}">
                <a16:creationId xmlns="" xmlns:a16="http://schemas.microsoft.com/office/drawing/2014/main" id="{F99D4B79-0E99-4D76-9D89-A6FC21E142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43561" y="3225775"/>
            <a:ext cx="794" cy="579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6" name="Line 16">
            <a:extLst>
              <a:ext uri="{FF2B5EF4-FFF2-40B4-BE49-F238E27FC236}">
                <a16:creationId xmlns="" xmlns:a16="http://schemas.microsoft.com/office/drawing/2014/main" id="{BD14B0AF-8957-4C92-91FA-A470A33EC9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72918" y="3225775"/>
            <a:ext cx="7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" name="Line 17">
            <a:extLst>
              <a:ext uri="{FF2B5EF4-FFF2-40B4-BE49-F238E27FC236}">
                <a16:creationId xmlns="" xmlns:a16="http://schemas.microsoft.com/office/drawing/2014/main" id="{9702428C-6DA8-4EC9-85DB-7064248CD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0324" y="3955435"/>
            <a:ext cx="50323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" name="Szövegdoboz 22">
            <a:extLst>
              <a:ext uri="{FF2B5EF4-FFF2-40B4-BE49-F238E27FC236}">
                <a16:creationId xmlns="" xmlns:a16="http://schemas.microsoft.com/office/drawing/2014/main" id="{A27A6414-2C9B-4CE0-B2B6-F366AB81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655" y="3468663"/>
            <a:ext cx="287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>
                <a:solidFill>
                  <a:srgbClr val="FF0000"/>
                </a:solidFill>
              </a:rPr>
              <a:t>1</a:t>
            </a:r>
            <a:endParaRPr lang="en-GB" altLang="hu-HU">
              <a:solidFill>
                <a:srgbClr val="FF0000"/>
              </a:solidFill>
            </a:endParaRPr>
          </a:p>
        </p:txBody>
      </p:sp>
      <p:sp>
        <p:nvSpPr>
          <p:cNvPr id="29" name="Szövegdoboz 23">
            <a:extLst>
              <a:ext uri="{FF2B5EF4-FFF2-40B4-BE49-F238E27FC236}">
                <a16:creationId xmlns="" xmlns:a16="http://schemas.microsoft.com/office/drawing/2014/main" id="{63857C51-CDFD-4D6E-8A57-952CB88B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7018" y="3757588"/>
            <a:ext cx="287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dirty="0">
                <a:solidFill>
                  <a:srgbClr val="FF0000"/>
                </a:solidFill>
              </a:rPr>
              <a:t>2</a:t>
            </a:r>
            <a:endParaRPr lang="en-GB" altLang="hu-H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A5CAFA8-03D9-473C-ADAF-232D824B75FC}"/>
              </a:ext>
            </a:extLst>
          </p:cNvPr>
          <p:cNvSpPr txBox="1"/>
          <p:nvPr/>
        </p:nvSpPr>
        <p:spPr>
          <a:xfrm>
            <a:off x="7278349" y="4908525"/>
            <a:ext cx="383285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hu-HU" altLang="hu-HU" b="1" dirty="0">
                <a:solidFill>
                  <a:srgbClr val="FF0000"/>
                </a:solidFill>
              </a:rPr>
              <a:t>1. </a:t>
            </a:r>
            <a:r>
              <a:rPr lang="hu-HU" altLang="hu-HU" dirty="0"/>
              <a:t>Intersegmental joint angles: the angle between adjacent segments. Smaller than 180</a:t>
            </a:r>
            <a:r>
              <a:rPr lang="hu-HU" altLang="hu-HU" baseline="50000" dirty="0"/>
              <a:t>o</a:t>
            </a:r>
            <a:r>
              <a:rPr lang="hu-HU" altLang="hu-HU" dirty="0"/>
              <a:t>	)</a:t>
            </a:r>
          </a:p>
          <a:p>
            <a:pPr eaLnBrk="1" hangingPunct="1">
              <a:spcBef>
                <a:spcPct val="50000"/>
              </a:spcBef>
            </a:pPr>
            <a:r>
              <a:rPr lang="hu-HU" altLang="hu-HU" b="1" dirty="0">
                <a:solidFill>
                  <a:srgbClr val="FF0000"/>
                </a:solidFill>
              </a:rPr>
              <a:t>2. </a:t>
            </a:r>
            <a:r>
              <a:rPr lang="hu-HU" altLang="hu-HU" dirty="0"/>
              <a:t>Outer segmental joint angles: 180</a:t>
            </a:r>
            <a:r>
              <a:rPr lang="hu-HU" altLang="hu-HU" baseline="50000" dirty="0"/>
              <a:t>o</a:t>
            </a:r>
            <a:r>
              <a:rPr lang="hu-HU" altLang="hu-HU" dirty="0"/>
              <a:t> – Intersegmental joint angles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646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F3565-CD2A-4BB0-BB1B-44887B8CD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674"/>
          <a:stretch/>
        </p:blipFill>
        <p:spPr>
          <a:xfrm>
            <a:off x="921407" y="627849"/>
            <a:ext cx="682606" cy="1285819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="" xmlns:a16="http://schemas.microsoft.com/office/drawing/2014/main" id="{3E2E2E9B-6F17-4070-8487-503FDD1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="" xmlns:a16="http://schemas.microsoft.com/office/drawing/2014/main" id="{A773DF0A-3F9F-4642-AC75-FEFCEC8EC2BE}"/>
              </a:ext>
            </a:extLst>
          </p:cNvPr>
          <p:cNvSpPr txBox="1">
            <a:spLocks/>
          </p:cNvSpPr>
          <p:nvPr/>
        </p:nvSpPr>
        <p:spPr>
          <a:xfrm>
            <a:off x="1886268" y="1341120"/>
            <a:ext cx="8743632" cy="5054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hu-HU" sz="2800" b="1" dirty="0"/>
              <a:t>Limb (e.g. a human lower or upper e</a:t>
            </a:r>
            <a:r>
              <a:rPr lang="hu-HU" altLang="hu-HU" sz="2800" b="1" dirty="0"/>
              <a:t>xtremity</a:t>
            </a:r>
            <a:r>
              <a:rPr lang="en-US" altLang="hu-HU" sz="2800" b="1" dirty="0"/>
              <a:t>) </a:t>
            </a:r>
            <a:r>
              <a:rPr lang="hu-HU" altLang="hu-HU" sz="2800" b="1" dirty="0"/>
              <a:t>is regarded as a kinematic chain</a:t>
            </a:r>
          </a:p>
          <a:p>
            <a:pPr marL="0" indent="0">
              <a:lnSpc>
                <a:spcPct val="80000"/>
              </a:lnSpc>
              <a:buNone/>
            </a:pPr>
            <a:endParaRPr lang="hu-HU" altLang="hu-HU" b="1" dirty="0"/>
          </a:p>
          <a:p>
            <a:pPr lvl="1"/>
            <a:r>
              <a:rPr lang="hu-HU" altLang="hu-HU" sz="2900" dirty="0"/>
              <a:t>One end of the chain is fixed</a:t>
            </a:r>
            <a:r>
              <a:rPr lang="en-US" altLang="hu-HU" sz="2900" dirty="0"/>
              <a:t>. If the other end is not fixed than we speak about </a:t>
            </a:r>
            <a:r>
              <a:rPr lang="en-US" altLang="hu-HU" sz="2900" b="1" dirty="0"/>
              <a:t>open kinematic chain</a:t>
            </a:r>
            <a:r>
              <a:rPr lang="en-US" altLang="hu-HU" sz="2900" dirty="0"/>
              <a:t> and the other end is called endpoint of the limb or working point of the limb.</a:t>
            </a:r>
            <a:endParaRPr lang="hu-HU" altLang="hu-HU" sz="2900" dirty="0"/>
          </a:p>
          <a:p>
            <a:pPr marL="457200" lvl="1" indent="0">
              <a:lnSpc>
                <a:spcPct val="80000"/>
              </a:lnSpc>
              <a:buNone/>
            </a:pPr>
            <a:endParaRPr lang="en-US" altLang="hu-HU" sz="2900" dirty="0"/>
          </a:p>
          <a:p>
            <a:pPr lvl="1">
              <a:lnSpc>
                <a:spcPct val="110000"/>
              </a:lnSpc>
            </a:pPr>
            <a:r>
              <a:rPr lang="en-US" altLang="hu-HU" sz="2900" dirty="0"/>
              <a:t>If the working point’s position is fixed, then the kinematic chain is a  </a:t>
            </a:r>
            <a:r>
              <a:rPr lang="en-US" altLang="hu-HU" sz="2900" b="1" dirty="0"/>
              <a:t>closed kinematic chain.</a:t>
            </a:r>
            <a:endParaRPr lang="hu-HU" altLang="hu-HU" sz="2900" b="1" dirty="0"/>
          </a:p>
          <a:p>
            <a:pPr>
              <a:lnSpc>
                <a:spcPct val="80000"/>
              </a:lnSpc>
            </a:pPr>
            <a:endParaRPr lang="hu-HU" altLang="hu-HU" sz="2800" b="1" dirty="0"/>
          </a:p>
          <a:p>
            <a:pPr>
              <a:lnSpc>
                <a:spcPct val="80000"/>
              </a:lnSpc>
            </a:pPr>
            <a:r>
              <a:rPr lang="hu-HU" altLang="hu-HU" sz="2800" b="1" dirty="0"/>
              <a:t>The size of the workspace is depending on</a:t>
            </a:r>
            <a:r>
              <a:rPr lang="hu-HU" altLang="hu-HU" sz="2800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endParaRPr lang="hu-HU" altLang="hu-HU" sz="2800" dirty="0"/>
          </a:p>
          <a:p>
            <a:pPr lvl="1"/>
            <a:r>
              <a:rPr lang="hu-HU" altLang="hu-HU" sz="2600" dirty="0"/>
              <a:t>Degrees of freedom (DoF) of joints</a:t>
            </a:r>
          </a:p>
          <a:p>
            <a:pPr lvl="1"/>
            <a:r>
              <a:rPr lang="en-US" altLang="hu-HU" sz="2600" dirty="0"/>
              <a:t>The number</a:t>
            </a:r>
            <a:r>
              <a:rPr lang="hu-HU" altLang="hu-HU" sz="2600" dirty="0"/>
              <a:t> of DoF</a:t>
            </a:r>
            <a:r>
              <a:rPr lang="en-US" altLang="hu-HU" sz="2600" dirty="0"/>
              <a:t> of the limb</a:t>
            </a:r>
            <a:r>
              <a:rPr lang="hu-HU" altLang="hu-HU" sz="2600" dirty="0"/>
              <a:t>: </a:t>
            </a:r>
            <a:endParaRPr lang="en-US" altLang="hu-HU" sz="2600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hu-HU" sz="2600" dirty="0"/>
              <a:t>	</a:t>
            </a:r>
            <a:r>
              <a:rPr lang="hu-HU" altLang="hu-HU" sz="2600" dirty="0"/>
              <a:t>the sum of the DoF of individual joints</a:t>
            </a:r>
            <a:endParaRPr lang="en-US" altLang="hu-HU" sz="2600" dirty="0"/>
          </a:p>
          <a:p>
            <a:pPr lvl="1"/>
            <a:r>
              <a:rPr lang="en-US" altLang="hu-HU" sz="2600" dirty="0"/>
              <a:t>Segment lengths</a:t>
            </a:r>
            <a:endParaRPr lang="hu-HU" altLang="hu-HU" sz="2600" dirty="0"/>
          </a:p>
          <a:p>
            <a:pPr>
              <a:lnSpc>
                <a:spcPct val="80000"/>
              </a:lnSpc>
            </a:pPr>
            <a:endParaRPr lang="hu-HU" altLang="hu-HU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2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02679-A5E8-4B0D-9871-1B7DEA93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579" y="658539"/>
            <a:ext cx="9905998" cy="1478570"/>
          </a:xfrm>
        </p:spPr>
        <p:txBody>
          <a:bodyPr/>
          <a:lstStyle/>
          <a:p>
            <a:r>
              <a:rPr lang="hu-HU" dirty="0"/>
              <a:t>Direct Kinematics (forward kinematics)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="" xmlns:a16="http://schemas.microsoft.com/office/drawing/2014/main" id="{3E2E2E9B-6F17-4070-8487-503FDD1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F3565-CD2A-4BB0-BB1B-44887B8CD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674"/>
          <a:stretch/>
        </p:blipFill>
        <p:spPr>
          <a:xfrm>
            <a:off x="921407" y="627849"/>
            <a:ext cx="682606" cy="12858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35D7B59-7EF3-44B1-8F20-1769ECA4A4FE}"/>
              </a:ext>
            </a:extLst>
          </p:cNvPr>
          <p:cNvCxnSpPr>
            <a:cxnSpLocks/>
          </p:cNvCxnSpPr>
          <p:nvPr/>
        </p:nvCxnSpPr>
        <p:spPr>
          <a:xfrm>
            <a:off x="1791478" y="1744824"/>
            <a:ext cx="8434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="" xmlns:a16="http://schemas.microsoft.com/office/drawing/2014/main" id="{95A7B4BD-ED06-4591-B398-22F381CB18D6}"/>
              </a:ext>
            </a:extLst>
          </p:cNvPr>
          <p:cNvSpPr txBox="1">
            <a:spLocks/>
          </p:cNvSpPr>
          <p:nvPr/>
        </p:nvSpPr>
        <p:spPr>
          <a:xfrm>
            <a:off x="1791478" y="2231697"/>
            <a:ext cx="8114522" cy="2073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 typeface="Arial" charset="0"/>
              <a:buAutoNum type="alphaLcParenR"/>
              <a:defRPr/>
            </a:pPr>
            <a:r>
              <a:rPr lang="hu-HU" sz="2200" dirty="0"/>
              <a:t>Compute the position of the en</a:t>
            </a:r>
            <a:r>
              <a:rPr lang="en-US" sz="2200" dirty="0"/>
              <a:t>d</a:t>
            </a:r>
            <a:r>
              <a:rPr lang="hu-HU" sz="2200" dirty="0"/>
              <a:t>point of the</a:t>
            </a:r>
            <a:r>
              <a:rPr lang="en-US" sz="2200" dirty="0"/>
              <a:t> limb</a:t>
            </a:r>
            <a:r>
              <a:rPr lang="hu-HU" sz="2200" dirty="0"/>
              <a:t> </a:t>
            </a:r>
            <a:r>
              <a:rPr lang="en-US" sz="2200" dirty="0"/>
              <a:t>if the first joint is fixed and the </a:t>
            </a:r>
            <a:r>
              <a:rPr lang="hu-HU" sz="2200" dirty="0"/>
              <a:t>joint </a:t>
            </a:r>
            <a:r>
              <a:rPr lang="en-US" sz="2200" dirty="0"/>
              <a:t>angles and segment lengths are given.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lphaLcParenR"/>
              <a:defRPr/>
            </a:pPr>
            <a:endParaRPr lang="en-US" sz="22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lphaLcParenR"/>
              <a:defRPr/>
            </a:pPr>
            <a:r>
              <a:rPr lang="hu-HU" sz="2200" dirty="0"/>
              <a:t>Compute the </a:t>
            </a:r>
            <a:r>
              <a:rPr lang="en-US" sz="2200" dirty="0"/>
              <a:t>velocity</a:t>
            </a:r>
            <a:r>
              <a:rPr lang="hu-HU" sz="2200" dirty="0"/>
              <a:t> of the en</a:t>
            </a:r>
            <a:r>
              <a:rPr lang="en-US" sz="2200" dirty="0"/>
              <a:t>d</a:t>
            </a:r>
            <a:r>
              <a:rPr lang="hu-HU" sz="2200" dirty="0"/>
              <a:t>point of the</a:t>
            </a:r>
            <a:r>
              <a:rPr lang="en-US" sz="2200" dirty="0"/>
              <a:t> limb</a:t>
            </a:r>
            <a:r>
              <a:rPr lang="hu-HU" sz="2200" dirty="0"/>
              <a:t> </a:t>
            </a:r>
            <a:r>
              <a:rPr lang="en-US" sz="2200" dirty="0"/>
              <a:t>if the first joint is fixed and the </a:t>
            </a:r>
            <a:r>
              <a:rPr lang="hu-HU" sz="2200" dirty="0"/>
              <a:t>joint </a:t>
            </a:r>
            <a:r>
              <a:rPr lang="en-US" sz="2200" dirty="0"/>
              <a:t>angles, angular velocities and  segment lengths are given.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7753E10-8757-4FCB-A0DA-B33AB6325C7E}"/>
              </a:ext>
            </a:extLst>
          </p:cNvPr>
          <p:cNvSpPr txBox="1"/>
          <p:nvPr/>
        </p:nvSpPr>
        <p:spPr>
          <a:xfrm>
            <a:off x="1513348" y="4578573"/>
            <a:ext cx="74630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400" dirty="0"/>
              <a:t>Joint angles and angular velocities are given in a reference frame</a:t>
            </a:r>
            <a:r>
              <a:rPr lang="hu-HU" sz="2400" dirty="0"/>
              <a:t> </a:t>
            </a:r>
            <a:r>
              <a:rPr lang="en-US" sz="2400" dirty="0"/>
              <a:t>defined by</a:t>
            </a:r>
            <a:r>
              <a:rPr lang="hu-HU" sz="2400" dirty="0"/>
              <a:t> </a:t>
            </a:r>
            <a:r>
              <a:rPr lang="en-US" sz="2400" dirty="0"/>
              <a:t>independent axes of rotations. </a:t>
            </a:r>
            <a:endParaRPr lang="hu-HU" sz="24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24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400" dirty="0"/>
              <a:t>The number of  independent axes of rotations depend on the</a:t>
            </a:r>
            <a:r>
              <a:rPr lang="hu-HU" sz="2400" dirty="0"/>
              <a:t> </a:t>
            </a:r>
            <a:r>
              <a:rPr lang="en-US" sz="2400" dirty="0"/>
              <a:t>degrees of freedom of the given joint.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439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50">
            <a:extLst>
              <a:ext uri="{FF2B5EF4-FFF2-40B4-BE49-F238E27FC236}">
                <a16:creationId xmlns="" xmlns:a16="http://schemas.microsoft.com/office/drawing/2014/main" id="{45D8E525-1520-44B2-8991-BC556484A6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4011" y="3469420"/>
            <a:ext cx="4071685" cy="31694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8" name="Line 50">
            <a:extLst>
              <a:ext uri="{FF2B5EF4-FFF2-40B4-BE49-F238E27FC236}">
                <a16:creationId xmlns="" xmlns:a16="http://schemas.microsoft.com/office/drawing/2014/main" id="{7D8E487A-6E6C-4151-8F93-56ED68AD6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4013" y="4981146"/>
            <a:ext cx="4071691" cy="39241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02679-A5E8-4B0D-9871-1B7DEA93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156" y="707430"/>
            <a:ext cx="9905998" cy="1179497"/>
          </a:xfrm>
        </p:spPr>
        <p:txBody>
          <a:bodyPr>
            <a:normAutofit/>
          </a:bodyPr>
          <a:lstStyle/>
          <a:p>
            <a:r>
              <a:rPr lang="hu-HU" dirty="0"/>
              <a:t>Computation of Joint coordinates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="" xmlns:a16="http://schemas.microsoft.com/office/drawing/2014/main" id="{3E2E2E9B-6F17-4070-8487-503FDD1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F3565-CD2A-4BB0-BB1B-44887B8CD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674"/>
          <a:stretch/>
        </p:blipFill>
        <p:spPr>
          <a:xfrm>
            <a:off x="921407" y="627849"/>
            <a:ext cx="682606" cy="12858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35D7B59-7EF3-44B1-8F20-1769ECA4A4FE}"/>
              </a:ext>
            </a:extLst>
          </p:cNvPr>
          <p:cNvCxnSpPr>
            <a:cxnSpLocks/>
          </p:cNvCxnSpPr>
          <p:nvPr/>
        </p:nvCxnSpPr>
        <p:spPr>
          <a:xfrm>
            <a:off x="1865156" y="1720187"/>
            <a:ext cx="8892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="" xmlns:a16="http://schemas.microsoft.com/office/drawing/2014/main" id="{D3AC2AF0-11C8-4780-81C8-0AA645572186}"/>
                  </a:ext>
                </a:extLst>
              </p:cNvPr>
              <p:cNvSpPr txBox="1"/>
              <p:nvPr/>
            </p:nvSpPr>
            <p:spPr bwMode="auto">
              <a:xfrm>
                <a:off x="1569087" y="5658154"/>
                <a:ext cx="936625" cy="33337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D3AC2AF0-11C8-4780-81C8-0AA64557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9087" y="5658154"/>
                <a:ext cx="936625" cy="333375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="" xmlns:a16="http://schemas.microsoft.com/office/drawing/2014/main" id="{BCCDDEB0-E8F7-4DFD-ADAD-32C254977D61}"/>
                  </a:ext>
                </a:extLst>
              </p:cNvPr>
              <p:cNvSpPr txBox="1"/>
              <p:nvPr/>
            </p:nvSpPr>
            <p:spPr bwMode="auto">
              <a:xfrm>
                <a:off x="3738406" y="5568474"/>
                <a:ext cx="1636713" cy="809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hu-H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BCCDDEB0-E8F7-4DFD-ADAD-32C25497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8406" y="5568474"/>
                <a:ext cx="1636713" cy="8096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36">
            <a:extLst>
              <a:ext uri="{FF2B5EF4-FFF2-40B4-BE49-F238E27FC236}">
                <a16:creationId xmlns="" xmlns:a16="http://schemas.microsoft.com/office/drawing/2014/main" id="{E01940C3-F9BC-48E5-A005-F4492C707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375" y="2755043"/>
            <a:ext cx="0" cy="273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" name="Line 37">
            <a:extLst>
              <a:ext uri="{FF2B5EF4-FFF2-40B4-BE49-F238E27FC236}">
                <a16:creationId xmlns="" xmlns:a16="http://schemas.microsoft.com/office/drawing/2014/main" id="{21B1DD24-FE94-427A-8BFC-FC08E1B7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4375" y="5490306"/>
            <a:ext cx="3671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" name="Line 42">
            <a:extLst>
              <a:ext uri="{FF2B5EF4-FFF2-40B4-BE49-F238E27FC236}">
                <a16:creationId xmlns="" xmlns:a16="http://schemas.microsoft.com/office/drawing/2014/main" id="{A157F1F3-3163-40CD-8614-0BF216E28F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375" y="4987068"/>
            <a:ext cx="1800225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0" name="Line 43">
            <a:extLst>
              <a:ext uri="{FF2B5EF4-FFF2-40B4-BE49-F238E27FC236}">
                <a16:creationId xmlns="" xmlns:a16="http://schemas.microsoft.com/office/drawing/2014/main" id="{D89876D6-DFF5-4041-9DE4-1C9D34ADC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4600" y="3474181"/>
            <a:ext cx="863600" cy="1512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" name="Line 44">
            <a:extLst>
              <a:ext uri="{FF2B5EF4-FFF2-40B4-BE49-F238E27FC236}">
                <a16:creationId xmlns="" xmlns:a16="http://schemas.microsoft.com/office/drawing/2014/main" id="{CB2C691A-EB2B-4A01-8E03-D52054F128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0863" y="2826481"/>
            <a:ext cx="287337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" name="Line 45">
            <a:extLst>
              <a:ext uri="{FF2B5EF4-FFF2-40B4-BE49-F238E27FC236}">
                <a16:creationId xmlns="" xmlns:a16="http://schemas.microsoft.com/office/drawing/2014/main" id="{5B0F3844-A9C7-4DA6-A55B-A69FA2458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4600" y="4482243"/>
            <a:ext cx="16557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" name="Line 46">
            <a:extLst>
              <a:ext uri="{FF2B5EF4-FFF2-40B4-BE49-F238E27FC236}">
                <a16:creationId xmlns="" xmlns:a16="http://schemas.microsoft.com/office/drawing/2014/main" id="{CF278956-4947-4DEF-BB4B-20100833E9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8200" y="2897918"/>
            <a:ext cx="2889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4" name="Oval 38">
            <a:extLst>
              <a:ext uri="{FF2B5EF4-FFF2-40B4-BE49-F238E27FC236}">
                <a16:creationId xmlns="" xmlns:a16="http://schemas.microsoft.com/office/drawing/2014/main" id="{9A6EFE04-1039-4F1D-B0A4-1A64DF78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938" y="5418868"/>
            <a:ext cx="144462" cy="144463"/>
          </a:xfrm>
          <a:prstGeom prst="ellipse">
            <a:avLst/>
          </a:prstGeom>
          <a:solidFill>
            <a:srgbClr val="50B3E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hu-HU"/>
          </a:p>
        </p:txBody>
      </p:sp>
      <p:sp>
        <p:nvSpPr>
          <p:cNvPr id="25" name="Oval 39">
            <a:extLst>
              <a:ext uri="{FF2B5EF4-FFF2-40B4-BE49-F238E27FC236}">
                <a16:creationId xmlns="" xmlns:a16="http://schemas.microsoft.com/office/drawing/2014/main" id="{36D339DC-FAB0-4B3F-B4B0-61631BFA4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163" y="4914043"/>
            <a:ext cx="144462" cy="144463"/>
          </a:xfrm>
          <a:prstGeom prst="ellipse">
            <a:avLst/>
          </a:prstGeom>
          <a:solidFill>
            <a:srgbClr val="50B3E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hu-HU"/>
          </a:p>
        </p:txBody>
      </p:sp>
      <p:sp>
        <p:nvSpPr>
          <p:cNvPr id="26" name="Oval 41">
            <a:extLst>
              <a:ext uri="{FF2B5EF4-FFF2-40B4-BE49-F238E27FC236}">
                <a16:creationId xmlns="" xmlns:a16="http://schemas.microsoft.com/office/drawing/2014/main" id="{EC210FEE-213B-4D23-BD11-6D32DD05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763" y="3402743"/>
            <a:ext cx="144462" cy="144463"/>
          </a:xfrm>
          <a:prstGeom prst="ellipse">
            <a:avLst/>
          </a:prstGeom>
          <a:solidFill>
            <a:srgbClr val="50B3E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hu-HU"/>
          </a:p>
        </p:txBody>
      </p:sp>
      <p:sp>
        <p:nvSpPr>
          <p:cNvPr id="27" name="Oval 40">
            <a:extLst>
              <a:ext uri="{FF2B5EF4-FFF2-40B4-BE49-F238E27FC236}">
                <a16:creationId xmlns="" xmlns:a16="http://schemas.microsoft.com/office/drawing/2014/main" id="{9D2470CB-1BD6-46DE-8147-E0E0492A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425" y="2755043"/>
            <a:ext cx="144463" cy="144463"/>
          </a:xfrm>
          <a:prstGeom prst="ellipse">
            <a:avLst/>
          </a:prstGeom>
          <a:solidFill>
            <a:srgbClr val="50B3E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hu-HU"/>
          </a:p>
        </p:txBody>
      </p:sp>
      <p:sp>
        <p:nvSpPr>
          <p:cNvPr id="28" name="Line 47">
            <a:extLst>
              <a:ext uri="{FF2B5EF4-FFF2-40B4-BE49-F238E27FC236}">
                <a16:creationId xmlns="" xmlns:a16="http://schemas.microsoft.com/office/drawing/2014/main" id="{D187EE70-3CAC-4558-869C-8E172B731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375" y="2826481"/>
            <a:ext cx="2376488" cy="26638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" name="Line 48">
            <a:extLst>
              <a:ext uri="{FF2B5EF4-FFF2-40B4-BE49-F238E27FC236}">
                <a16:creationId xmlns="" xmlns:a16="http://schemas.microsoft.com/office/drawing/2014/main" id="{C2304CE3-C593-4CFE-89B4-66BA971BFB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4600" y="2826481"/>
            <a:ext cx="576263" cy="2160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53">
                <a:extLst>
                  <a:ext uri="{FF2B5EF4-FFF2-40B4-BE49-F238E27FC236}">
                    <a16:creationId xmlns="" xmlns:a16="http://schemas.microsoft.com/office/drawing/2014/main" id="{45E6E865-F7EF-4145-8F47-FEBDA020960A}"/>
                  </a:ext>
                </a:extLst>
              </p:cNvPr>
              <p:cNvSpPr txBox="1"/>
              <p:nvPr/>
            </p:nvSpPr>
            <p:spPr bwMode="auto">
              <a:xfrm>
                <a:off x="2396175" y="4987068"/>
                <a:ext cx="190500" cy="358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0" name="Object 53">
                <a:extLst>
                  <a:ext uri="{FF2B5EF4-FFF2-40B4-BE49-F238E27FC236}">
                    <a16:creationId xmlns:a16="http://schemas.microsoft.com/office/drawing/2014/main" id="{45E6E865-F7EF-4145-8F47-FEBDA0209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6175" y="4987068"/>
                <a:ext cx="190500" cy="358775"/>
              </a:xfrm>
              <a:prstGeom prst="rect">
                <a:avLst/>
              </a:prstGeom>
              <a:blipFill>
                <a:blip r:embed="rId7"/>
                <a:stretch>
                  <a:fillRect r="-354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55">
                <a:extLst>
                  <a:ext uri="{FF2B5EF4-FFF2-40B4-BE49-F238E27FC236}">
                    <a16:creationId xmlns="" xmlns:a16="http://schemas.microsoft.com/office/drawing/2014/main" id="{991CDED4-5852-40F0-93AB-D23ED3462146}"/>
                  </a:ext>
                </a:extLst>
              </p:cNvPr>
              <p:cNvSpPr txBox="1"/>
              <p:nvPr/>
            </p:nvSpPr>
            <p:spPr bwMode="auto">
              <a:xfrm>
                <a:off x="4209100" y="3049954"/>
                <a:ext cx="203200" cy="366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2" name="Object 55">
                <a:extLst>
                  <a:ext uri="{FF2B5EF4-FFF2-40B4-BE49-F238E27FC236}">
                    <a16:creationId xmlns:a16="http://schemas.microsoft.com/office/drawing/2014/main" id="{991CDED4-5852-40F0-93AB-D23ED346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9100" y="3049954"/>
                <a:ext cx="203200" cy="366712"/>
              </a:xfrm>
              <a:prstGeom prst="rect">
                <a:avLst/>
              </a:prstGeom>
              <a:blipFill>
                <a:blip r:embed="rId8"/>
                <a:stretch>
                  <a:fillRect r="-352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56">
                <a:extLst>
                  <a:ext uri="{FF2B5EF4-FFF2-40B4-BE49-F238E27FC236}">
                    <a16:creationId xmlns="" xmlns:a16="http://schemas.microsoft.com/office/drawing/2014/main" id="{FB37E422-EC78-47A5-9095-41188015E0DE}"/>
                  </a:ext>
                </a:extLst>
              </p:cNvPr>
              <p:cNvSpPr txBox="1"/>
              <p:nvPr/>
            </p:nvSpPr>
            <p:spPr bwMode="auto">
              <a:xfrm>
                <a:off x="4048765" y="3648012"/>
                <a:ext cx="233363" cy="360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3" name="Object 56">
                <a:extLst>
                  <a:ext uri="{FF2B5EF4-FFF2-40B4-BE49-F238E27FC236}">
                    <a16:creationId xmlns:a16="http://schemas.microsoft.com/office/drawing/2014/main" id="{FB37E422-EC78-47A5-9095-41188015E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8765" y="3648012"/>
                <a:ext cx="233363" cy="360362"/>
              </a:xfrm>
              <a:prstGeom prst="rect">
                <a:avLst/>
              </a:prstGeom>
              <a:blipFill>
                <a:blip r:embed="rId9"/>
                <a:stretch>
                  <a:fillRect r="-315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57">
                <a:extLst>
                  <a:ext uri="{FF2B5EF4-FFF2-40B4-BE49-F238E27FC236}">
                    <a16:creationId xmlns="" xmlns:a16="http://schemas.microsoft.com/office/drawing/2014/main" id="{5C8C3824-7346-409C-B584-7EEB3CC8D6E2}"/>
                  </a:ext>
                </a:extLst>
              </p:cNvPr>
              <p:cNvSpPr txBox="1"/>
              <p:nvPr/>
            </p:nvSpPr>
            <p:spPr bwMode="auto">
              <a:xfrm>
                <a:off x="4437545" y="2859819"/>
                <a:ext cx="304800" cy="365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4" name="Object 57">
                <a:extLst>
                  <a:ext uri="{FF2B5EF4-FFF2-40B4-BE49-F238E27FC236}">
                    <a16:creationId xmlns:a16="http://schemas.microsoft.com/office/drawing/2014/main" id="{5C8C3824-7346-409C-B584-7EEB3CC8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7545" y="2859819"/>
                <a:ext cx="304800" cy="365125"/>
              </a:xfrm>
              <a:prstGeom prst="rect">
                <a:avLst/>
              </a:prstGeom>
              <a:blipFill>
                <a:blip r:embed="rId10"/>
                <a:stretch>
                  <a:fillRect r="-18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58">
                <a:extLst>
                  <a:ext uri="{FF2B5EF4-FFF2-40B4-BE49-F238E27FC236}">
                    <a16:creationId xmlns="" xmlns:a16="http://schemas.microsoft.com/office/drawing/2014/main" id="{58C9960B-9F00-4274-9FFD-9EC0F543DEA5}"/>
                  </a:ext>
                </a:extLst>
              </p:cNvPr>
              <p:cNvSpPr txBox="1"/>
              <p:nvPr/>
            </p:nvSpPr>
            <p:spPr bwMode="auto">
              <a:xfrm>
                <a:off x="3959229" y="4495371"/>
                <a:ext cx="319087" cy="360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5" name="Object 58">
                <a:extLst>
                  <a:ext uri="{FF2B5EF4-FFF2-40B4-BE49-F238E27FC236}">
                    <a16:creationId xmlns:a16="http://schemas.microsoft.com/office/drawing/2014/main" id="{58C9960B-9F00-4274-9FFD-9EC0F543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229" y="4495371"/>
                <a:ext cx="319087" cy="360363"/>
              </a:xfrm>
              <a:prstGeom prst="rect">
                <a:avLst/>
              </a:prstGeom>
              <a:blipFill>
                <a:blip r:embed="rId11"/>
                <a:stretch>
                  <a:fillRect r="-132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59">
                <a:extLst>
                  <a:ext uri="{FF2B5EF4-FFF2-40B4-BE49-F238E27FC236}">
                    <a16:creationId xmlns="" xmlns:a16="http://schemas.microsoft.com/office/drawing/2014/main" id="{FE9BE0B6-9E63-4E26-8010-D63C80958AE1}"/>
                  </a:ext>
                </a:extLst>
              </p:cNvPr>
              <p:cNvSpPr txBox="1"/>
              <p:nvPr/>
            </p:nvSpPr>
            <p:spPr bwMode="auto">
              <a:xfrm>
                <a:off x="2900999" y="5126179"/>
                <a:ext cx="296863" cy="360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6" name="Object 59">
                <a:extLst>
                  <a:ext uri="{FF2B5EF4-FFF2-40B4-BE49-F238E27FC236}">
                    <a16:creationId xmlns:a16="http://schemas.microsoft.com/office/drawing/2014/main" id="{FE9BE0B6-9E63-4E26-8010-D63C80958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999" y="5126179"/>
                <a:ext cx="296863" cy="360363"/>
              </a:xfrm>
              <a:prstGeom prst="rect">
                <a:avLst/>
              </a:prstGeom>
              <a:blipFill>
                <a:blip r:embed="rId12"/>
                <a:stretch>
                  <a:fillRect r="-183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66">
                <a:extLst>
                  <a:ext uri="{FF2B5EF4-FFF2-40B4-BE49-F238E27FC236}">
                    <a16:creationId xmlns="" xmlns:a16="http://schemas.microsoft.com/office/drawing/2014/main" id="{E40A5402-6DE3-4204-8B31-5727F7E974E2}"/>
                  </a:ext>
                </a:extLst>
              </p:cNvPr>
              <p:cNvSpPr txBox="1"/>
              <p:nvPr/>
            </p:nvSpPr>
            <p:spPr bwMode="auto">
              <a:xfrm>
                <a:off x="5319790" y="5535487"/>
                <a:ext cx="211137" cy="233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bject 66">
                <a:extLst>
                  <a:ext uri="{FF2B5EF4-FFF2-40B4-BE49-F238E27FC236}">
                    <a16:creationId xmlns:a16="http://schemas.microsoft.com/office/drawing/2014/main" id="{E40A5402-6DE3-4204-8B31-5727F7E9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9790" y="5535487"/>
                <a:ext cx="211137" cy="233363"/>
              </a:xfrm>
              <a:prstGeom prst="rect">
                <a:avLst/>
              </a:prstGeom>
              <a:blipFill>
                <a:blip r:embed="rId13"/>
                <a:stretch>
                  <a:fillRect r="-20588" b="-263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67">
                <a:extLst>
                  <a:ext uri="{FF2B5EF4-FFF2-40B4-BE49-F238E27FC236}">
                    <a16:creationId xmlns="" xmlns:a16="http://schemas.microsoft.com/office/drawing/2014/main" id="{FA0B0C63-BBD2-4DD5-B900-CCAB0AA6BD9F}"/>
                  </a:ext>
                </a:extLst>
              </p:cNvPr>
              <p:cNvSpPr txBox="1"/>
              <p:nvPr/>
            </p:nvSpPr>
            <p:spPr bwMode="auto">
              <a:xfrm>
                <a:off x="1631793" y="2739169"/>
                <a:ext cx="233363" cy="274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hu-HU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bject 67">
                <a:extLst>
                  <a:ext uri="{FF2B5EF4-FFF2-40B4-BE49-F238E27FC236}">
                    <a16:creationId xmlns:a16="http://schemas.microsoft.com/office/drawing/2014/main" id="{FA0B0C63-BBD2-4DD5-B900-CCAB0AA6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793" y="2739169"/>
                <a:ext cx="233363" cy="274637"/>
              </a:xfrm>
              <a:prstGeom prst="rect">
                <a:avLst/>
              </a:prstGeom>
              <a:blipFill>
                <a:blip r:embed="rId14"/>
                <a:stretch>
                  <a:fillRect r="-10526" b="-155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zabadkézi sokszög 43">
            <a:extLst>
              <a:ext uri="{FF2B5EF4-FFF2-40B4-BE49-F238E27FC236}">
                <a16:creationId xmlns="" xmlns:a16="http://schemas.microsoft.com/office/drawing/2014/main" id="{42391BB1-EC3F-4735-8E18-C0EB69BAB7AD}"/>
              </a:ext>
            </a:extLst>
          </p:cNvPr>
          <p:cNvSpPr/>
          <p:nvPr/>
        </p:nvSpPr>
        <p:spPr>
          <a:xfrm>
            <a:off x="3234375" y="5131531"/>
            <a:ext cx="98425" cy="355600"/>
          </a:xfrm>
          <a:custGeom>
            <a:avLst/>
            <a:gdLst>
              <a:gd name="connsiteX0" fmla="*/ 0 w 71718"/>
              <a:gd name="connsiteY0" fmla="*/ 0 h 322730"/>
              <a:gd name="connsiteX1" fmla="*/ 71718 w 71718"/>
              <a:gd name="connsiteY1" fmla="*/ 116542 h 322730"/>
              <a:gd name="connsiteX2" fmla="*/ 0 w 71718"/>
              <a:gd name="connsiteY2" fmla="*/ 322730 h 3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8" h="322730">
                <a:moveTo>
                  <a:pt x="0" y="0"/>
                </a:moveTo>
                <a:cubicBezTo>
                  <a:pt x="35859" y="31377"/>
                  <a:pt x="71718" y="62754"/>
                  <a:pt x="71718" y="116542"/>
                </a:cubicBezTo>
                <a:cubicBezTo>
                  <a:pt x="71718" y="170330"/>
                  <a:pt x="11953" y="289860"/>
                  <a:pt x="0" y="32273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0" name="Szabadkézi sokszög 44">
            <a:extLst>
              <a:ext uri="{FF2B5EF4-FFF2-40B4-BE49-F238E27FC236}">
                <a16:creationId xmlns="" xmlns:a16="http://schemas.microsoft.com/office/drawing/2014/main" id="{C994010E-6F32-4B35-96E2-0183240E7235}"/>
              </a:ext>
            </a:extLst>
          </p:cNvPr>
          <p:cNvSpPr/>
          <p:nvPr/>
        </p:nvSpPr>
        <p:spPr>
          <a:xfrm>
            <a:off x="4772663" y="4699731"/>
            <a:ext cx="98425" cy="284162"/>
          </a:xfrm>
          <a:custGeom>
            <a:avLst/>
            <a:gdLst>
              <a:gd name="connsiteX0" fmla="*/ 0 w 71718"/>
              <a:gd name="connsiteY0" fmla="*/ 0 h 322730"/>
              <a:gd name="connsiteX1" fmla="*/ 71718 w 71718"/>
              <a:gd name="connsiteY1" fmla="*/ 116542 h 322730"/>
              <a:gd name="connsiteX2" fmla="*/ 0 w 71718"/>
              <a:gd name="connsiteY2" fmla="*/ 322730 h 3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8" h="322730">
                <a:moveTo>
                  <a:pt x="0" y="0"/>
                </a:moveTo>
                <a:cubicBezTo>
                  <a:pt x="35859" y="31377"/>
                  <a:pt x="71718" y="62754"/>
                  <a:pt x="71718" y="116542"/>
                </a:cubicBezTo>
                <a:cubicBezTo>
                  <a:pt x="71718" y="170330"/>
                  <a:pt x="11953" y="289860"/>
                  <a:pt x="0" y="32273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1" name="Szabadkézi sokszög 45">
            <a:extLst>
              <a:ext uri="{FF2B5EF4-FFF2-40B4-BE49-F238E27FC236}">
                <a16:creationId xmlns="" xmlns:a16="http://schemas.microsoft.com/office/drawing/2014/main" id="{BACE761E-0B28-471A-BFA7-FD0D0301B628}"/>
              </a:ext>
            </a:extLst>
          </p:cNvPr>
          <p:cNvSpPr/>
          <p:nvPr/>
        </p:nvSpPr>
        <p:spPr>
          <a:xfrm>
            <a:off x="4569463" y="3623406"/>
            <a:ext cx="717550" cy="1344612"/>
          </a:xfrm>
          <a:custGeom>
            <a:avLst/>
            <a:gdLst>
              <a:gd name="connsiteX0" fmla="*/ 0 w 717176"/>
              <a:gd name="connsiteY0" fmla="*/ 0 h 1344706"/>
              <a:gd name="connsiteX1" fmla="*/ 627529 w 717176"/>
              <a:gd name="connsiteY1" fmla="*/ 510988 h 1344706"/>
              <a:gd name="connsiteX2" fmla="*/ 537882 w 717176"/>
              <a:gd name="connsiteY2" fmla="*/ 1344706 h 134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76" h="1344706">
                <a:moveTo>
                  <a:pt x="0" y="0"/>
                </a:moveTo>
                <a:cubicBezTo>
                  <a:pt x="268941" y="143435"/>
                  <a:pt x="537882" y="286870"/>
                  <a:pt x="627529" y="510988"/>
                </a:cubicBezTo>
                <a:cubicBezTo>
                  <a:pt x="717176" y="735106"/>
                  <a:pt x="627529" y="1039906"/>
                  <a:pt x="537882" y="1344706"/>
                </a:cubicBezTo>
              </a:path>
            </a:pathLst>
          </a:cu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2" name="Szabadkézi sokszög 46">
            <a:extLst>
              <a:ext uri="{FF2B5EF4-FFF2-40B4-BE49-F238E27FC236}">
                <a16:creationId xmlns="" xmlns:a16="http://schemas.microsoft.com/office/drawing/2014/main" id="{015401C2-6562-4D52-8557-56060E3C229E}"/>
              </a:ext>
            </a:extLst>
          </p:cNvPr>
          <p:cNvSpPr/>
          <p:nvPr/>
        </p:nvSpPr>
        <p:spPr>
          <a:xfrm>
            <a:off x="4844100" y="3043968"/>
            <a:ext cx="144463" cy="430213"/>
          </a:xfrm>
          <a:custGeom>
            <a:avLst/>
            <a:gdLst>
              <a:gd name="connsiteX0" fmla="*/ 0 w 71718"/>
              <a:gd name="connsiteY0" fmla="*/ 0 h 322730"/>
              <a:gd name="connsiteX1" fmla="*/ 71718 w 71718"/>
              <a:gd name="connsiteY1" fmla="*/ 116542 h 322730"/>
              <a:gd name="connsiteX2" fmla="*/ 0 w 71718"/>
              <a:gd name="connsiteY2" fmla="*/ 322730 h 3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8" h="322730">
                <a:moveTo>
                  <a:pt x="0" y="0"/>
                </a:moveTo>
                <a:cubicBezTo>
                  <a:pt x="35859" y="31377"/>
                  <a:pt x="71718" y="62754"/>
                  <a:pt x="71718" y="116542"/>
                </a:cubicBezTo>
                <a:cubicBezTo>
                  <a:pt x="71718" y="170330"/>
                  <a:pt x="11953" y="289860"/>
                  <a:pt x="0" y="322730"/>
                </a:cubicBezTo>
              </a:path>
            </a:pathLst>
          </a:cu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3" name="Szabadkézi sokszög 47">
            <a:extLst>
              <a:ext uri="{FF2B5EF4-FFF2-40B4-BE49-F238E27FC236}">
                <a16:creationId xmlns="" xmlns:a16="http://schemas.microsoft.com/office/drawing/2014/main" id="{A67D7334-F4F6-44E9-BC5A-2F3376A669EF}"/>
              </a:ext>
            </a:extLst>
          </p:cNvPr>
          <p:cNvSpPr/>
          <p:nvPr/>
        </p:nvSpPr>
        <p:spPr>
          <a:xfrm>
            <a:off x="4256725" y="4152043"/>
            <a:ext cx="342900" cy="617538"/>
          </a:xfrm>
          <a:custGeom>
            <a:avLst/>
            <a:gdLst>
              <a:gd name="connsiteX0" fmla="*/ 0 w 343647"/>
              <a:gd name="connsiteY0" fmla="*/ 0 h 618564"/>
              <a:gd name="connsiteX1" fmla="*/ 304800 w 343647"/>
              <a:gd name="connsiteY1" fmla="*/ 224117 h 618564"/>
              <a:gd name="connsiteX2" fmla="*/ 233082 w 343647"/>
              <a:gd name="connsiteY2" fmla="*/ 618564 h 6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47" h="618564">
                <a:moveTo>
                  <a:pt x="0" y="0"/>
                </a:moveTo>
                <a:cubicBezTo>
                  <a:pt x="132976" y="60511"/>
                  <a:pt x="265953" y="121023"/>
                  <a:pt x="304800" y="224117"/>
                </a:cubicBezTo>
                <a:cubicBezTo>
                  <a:pt x="343647" y="327211"/>
                  <a:pt x="288364" y="472887"/>
                  <a:pt x="233082" y="61856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4" name="Szabadkézi sokszög 48">
            <a:extLst>
              <a:ext uri="{FF2B5EF4-FFF2-40B4-BE49-F238E27FC236}">
                <a16:creationId xmlns="" xmlns:a16="http://schemas.microsoft.com/office/drawing/2014/main" id="{F7E00647-FDF4-4052-B87D-1C8F42BCF9A3}"/>
              </a:ext>
            </a:extLst>
          </p:cNvPr>
          <p:cNvSpPr/>
          <p:nvPr/>
        </p:nvSpPr>
        <p:spPr>
          <a:xfrm>
            <a:off x="4417063" y="2807431"/>
            <a:ext cx="422275" cy="206375"/>
          </a:xfrm>
          <a:custGeom>
            <a:avLst/>
            <a:gdLst>
              <a:gd name="connsiteX0" fmla="*/ 0 w 421341"/>
              <a:gd name="connsiteY0" fmla="*/ 98611 h 206188"/>
              <a:gd name="connsiteX1" fmla="*/ 233082 w 421341"/>
              <a:gd name="connsiteY1" fmla="*/ 17929 h 206188"/>
              <a:gd name="connsiteX2" fmla="*/ 421341 w 421341"/>
              <a:gd name="connsiteY2" fmla="*/ 206188 h 20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341" h="206188">
                <a:moveTo>
                  <a:pt x="0" y="98611"/>
                </a:moveTo>
                <a:cubicBezTo>
                  <a:pt x="81429" y="49305"/>
                  <a:pt x="162859" y="0"/>
                  <a:pt x="233082" y="17929"/>
                </a:cubicBezTo>
                <a:cubicBezTo>
                  <a:pt x="303306" y="35859"/>
                  <a:pt x="362323" y="121023"/>
                  <a:pt x="421341" y="206188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5" name="Line 68">
            <a:extLst>
              <a:ext uri="{FF2B5EF4-FFF2-40B4-BE49-F238E27FC236}">
                <a16:creationId xmlns="" xmlns:a16="http://schemas.microsoft.com/office/drawing/2014/main" id="{624FFA5B-D7CA-460B-8DEC-908C6FD0D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5573" y="4336194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6" name="Line 69">
            <a:extLst>
              <a:ext uri="{FF2B5EF4-FFF2-40B4-BE49-F238E27FC236}">
                <a16:creationId xmlns="" xmlns:a16="http://schemas.microsoft.com/office/drawing/2014/main" id="{24742E48-C412-431A-B45F-73D32F41B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5573" y="5480781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7" name="Line 70">
            <a:extLst>
              <a:ext uri="{FF2B5EF4-FFF2-40B4-BE49-F238E27FC236}">
                <a16:creationId xmlns="" xmlns:a16="http://schemas.microsoft.com/office/drawing/2014/main" id="{2D83488A-9DD4-4FCF-B546-4E023ED406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5573" y="4761644"/>
            <a:ext cx="8636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" name="Text Box 71">
            <a:extLst>
              <a:ext uri="{FF2B5EF4-FFF2-40B4-BE49-F238E27FC236}">
                <a16:creationId xmlns="" xmlns:a16="http://schemas.microsoft.com/office/drawing/2014/main" id="{892DD402-0DEF-4DDD-9EE1-C3546A2C5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9173" y="4480656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e(x,y)</a:t>
            </a:r>
          </a:p>
        </p:txBody>
      </p:sp>
      <p:sp>
        <p:nvSpPr>
          <p:cNvPr id="49" name="Text Box 74">
            <a:extLst>
              <a:ext uri="{FF2B5EF4-FFF2-40B4-BE49-F238E27FC236}">
                <a16:creationId xmlns="" xmlns:a16="http://schemas.microsoft.com/office/drawing/2014/main" id="{A32A9340-8073-473F-BE3B-BE8647442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411" y="4301922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/>
              <a:t>Y</a:t>
            </a:r>
          </a:p>
        </p:txBody>
      </p:sp>
      <p:sp>
        <p:nvSpPr>
          <p:cNvPr id="50" name="Line 68">
            <a:extLst>
              <a:ext uri="{FF2B5EF4-FFF2-40B4-BE49-F238E27FC236}">
                <a16:creationId xmlns="" xmlns:a16="http://schemas.microsoft.com/office/drawing/2014/main" id="{3D113EDC-EA4A-4581-8897-FB60DAEA2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69173" y="476799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1" name="Line 68">
            <a:extLst>
              <a:ext uri="{FF2B5EF4-FFF2-40B4-BE49-F238E27FC236}">
                <a16:creationId xmlns="" xmlns:a16="http://schemas.microsoft.com/office/drawing/2014/main" id="{F06EC3CD-A04B-4262-B96A-8338D8DC26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5573" y="476799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3" name="Text Box 74">
            <a:extLst>
              <a:ext uri="{FF2B5EF4-FFF2-40B4-BE49-F238E27FC236}">
                <a16:creationId xmlns="" xmlns:a16="http://schemas.microsoft.com/office/drawing/2014/main" id="{E565AC12-837B-4396-956E-1B26D7F92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5420" y="5595874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55989AC-33B2-44EC-B29A-9CD5DDBE5336}"/>
              </a:ext>
            </a:extLst>
          </p:cNvPr>
          <p:cNvSpPr txBox="1"/>
          <p:nvPr/>
        </p:nvSpPr>
        <p:spPr>
          <a:xfrm>
            <a:off x="9302120" y="5112180"/>
            <a:ext cx="36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u-HU" b="1" dirty="0">
                <a:latin typeface="Symbol" panose="05050102010706020507" pitchFamily="18" charset="2"/>
              </a:rPr>
              <a:t>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bject 11">
                <a:extLst>
                  <a:ext uri="{FF2B5EF4-FFF2-40B4-BE49-F238E27FC236}">
                    <a16:creationId xmlns="" xmlns:a16="http://schemas.microsoft.com/office/drawing/2014/main" id="{452553B0-5401-427A-8000-DB5C50229967}"/>
                  </a:ext>
                </a:extLst>
              </p:cNvPr>
              <p:cNvSpPr txBox="1"/>
              <p:nvPr/>
            </p:nvSpPr>
            <p:spPr bwMode="auto">
              <a:xfrm>
                <a:off x="5807459" y="3056015"/>
                <a:ext cx="4071690" cy="8420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hu-HU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hu-HU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hu-HU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0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sSub>
                                  <m:sSubPr>
                                    <m:ctrlP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sSub>
                                  <m:sSubPr>
                                    <m:ctrlP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2000" b="1" dirty="0"/>
              </a:p>
            </p:txBody>
          </p:sp>
        </mc:Choice>
        <mc:Fallback xmlns="">
          <p:sp>
            <p:nvSpPr>
              <p:cNvPr id="55" name="Object 11">
                <a:extLst>
                  <a:ext uri="{FF2B5EF4-FFF2-40B4-BE49-F238E27FC236}">
                    <a16:creationId xmlns:a16="http://schemas.microsoft.com/office/drawing/2014/main" id="{452553B0-5401-427A-8000-DB5C50229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7459" y="3056015"/>
                <a:ext cx="4071690" cy="8420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Szabadkézi sokszög 44">
            <a:extLst>
              <a:ext uri="{FF2B5EF4-FFF2-40B4-BE49-F238E27FC236}">
                <a16:creationId xmlns="" xmlns:a16="http://schemas.microsoft.com/office/drawing/2014/main" id="{59784796-FBE8-4DA2-9261-5B34B36A2343}"/>
              </a:ext>
            </a:extLst>
          </p:cNvPr>
          <p:cNvSpPr/>
          <p:nvPr/>
        </p:nvSpPr>
        <p:spPr>
          <a:xfrm>
            <a:off x="9313863" y="5236549"/>
            <a:ext cx="46038" cy="243213"/>
          </a:xfrm>
          <a:custGeom>
            <a:avLst/>
            <a:gdLst>
              <a:gd name="connsiteX0" fmla="*/ 0 w 71718"/>
              <a:gd name="connsiteY0" fmla="*/ 0 h 322730"/>
              <a:gd name="connsiteX1" fmla="*/ 71718 w 71718"/>
              <a:gd name="connsiteY1" fmla="*/ 116542 h 322730"/>
              <a:gd name="connsiteX2" fmla="*/ 0 w 71718"/>
              <a:gd name="connsiteY2" fmla="*/ 322730 h 3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18" h="322730">
                <a:moveTo>
                  <a:pt x="0" y="0"/>
                </a:moveTo>
                <a:cubicBezTo>
                  <a:pt x="35859" y="31377"/>
                  <a:pt x="71718" y="62754"/>
                  <a:pt x="71718" y="116542"/>
                </a:cubicBezTo>
                <a:cubicBezTo>
                  <a:pt x="71718" y="170330"/>
                  <a:pt x="11953" y="289860"/>
                  <a:pt x="0" y="32273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bject 13">
                <a:extLst>
                  <a:ext uri="{FF2B5EF4-FFF2-40B4-BE49-F238E27FC236}">
                    <a16:creationId xmlns="" xmlns:a16="http://schemas.microsoft.com/office/drawing/2014/main" id="{BFF256C3-D775-4906-B5F7-00EBEB842734}"/>
                  </a:ext>
                </a:extLst>
              </p:cNvPr>
              <p:cNvSpPr txBox="1"/>
              <p:nvPr/>
            </p:nvSpPr>
            <p:spPr bwMode="auto">
              <a:xfrm>
                <a:off x="3600297" y="1996996"/>
                <a:ext cx="6233157" cy="740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sSub>
                        <m:sSubPr>
                          <m:ctrlPr>
                            <a:rPr lang="hu-HU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hu-H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hu-HU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80" name="Object 13">
                <a:extLst>
                  <a:ext uri="{FF2B5EF4-FFF2-40B4-BE49-F238E27FC236}">
                    <a16:creationId xmlns:a16="http://schemas.microsoft.com/office/drawing/2014/main" id="{BFF256C3-D775-4906-B5F7-00EBEB842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297" y="1996996"/>
                <a:ext cx="6233157" cy="7404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églalap 50">
            <a:extLst>
              <a:ext uri="{FF2B5EF4-FFF2-40B4-BE49-F238E27FC236}">
                <a16:creationId xmlns="" xmlns:a16="http://schemas.microsoft.com/office/drawing/2014/main" id="{7D81731F-CF12-4074-A81F-DB167D6A4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149" y="2016950"/>
            <a:ext cx="13837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b="1" dirty="0">
                <a:solidFill>
                  <a:srgbClr val="FF0000"/>
                </a:solidFill>
              </a:rPr>
              <a:t>S = sine     </a:t>
            </a:r>
          </a:p>
          <a:p>
            <a:pPr eaLnBrk="1" hangingPunct="1"/>
            <a:r>
              <a:rPr lang="hu-HU" altLang="hu-HU" b="1" dirty="0">
                <a:solidFill>
                  <a:srgbClr val="FF0000"/>
                </a:solidFill>
              </a:rPr>
              <a:t>c = cosine</a:t>
            </a:r>
            <a:endParaRPr lang="en-GB" altLang="hu-HU" b="1" dirty="0">
              <a:solidFill>
                <a:srgbClr val="FF0000"/>
              </a:solidFill>
            </a:endParaRPr>
          </a:p>
        </p:txBody>
      </p:sp>
      <p:sp>
        <p:nvSpPr>
          <p:cNvPr id="84" name="Text Box 75">
            <a:extLst>
              <a:ext uri="{FF2B5EF4-FFF2-40B4-BE49-F238E27FC236}">
                <a16:creationId xmlns="" xmlns:a16="http://schemas.microsoft.com/office/drawing/2014/main" id="{BA8D9A8F-EA3F-4F27-8F18-B5BCF6B5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344" y="4626720"/>
            <a:ext cx="1441450" cy="87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hu-HU" altLang="hu-HU" b="1" dirty="0"/>
              <a:t>Cos(</a:t>
            </a:r>
            <a:r>
              <a:rPr lang="en-US" altLang="hu-HU" b="1" dirty="0">
                <a:latin typeface="Symbol" panose="05050102010706020507" pitchFamily="18" charset="2"/>
              </a:rPr>
              <a:t>a</a:t>
            </a:r>
            <a:r>
              <a:rPr lang="hu-HU" altLang="hu-HU" b="1" dirty="0"/>
              <a:t>)= x  Sin(</a:t>
            </a:r>
            <a:r>
              <a:rPr lang="en-US" altLang="hu-HU" b="1" dirty="0">
                <a:latin typeface="Symbol" panose="05050102010706020507" pitchFamily="18" charset="2"/>
              </a:rPr>
              <a:t>a</a:t>
            </a:r>
            <a:r>
              <a:rPr lang="hu-HU" altLang="hu-HU" b="1" dirty="0"/>
              <a:t>)</a:t>
            </a:r>
            <a:r>
              <a:rPr lang="en-US" altLang="hu-HU" b="1" dirty="0"/>
              <a:t> </a:t>
            </a:r>
            <a:r>
              <a:rPr lang="hu-HU" altLang="hu-HU" b="1" dirty="0"/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150879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>
            <a:extLst>
              <a:ext uri="{FF2B5EF4-FFF2-40B4-BE49-F238E27FC236}">
                <a16:creationId xmlns="" xmlns:a16="http://schemas.microsoft.com/office/drawing/2014/main" id="{3E2E2E9B-6F17-4070-8487-503FDD1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F3565-CD2A-4BB0-BB1B-44887B8CD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674"/>
          <a:stretch/>
        </p:blipFill>
        <p:spPr>
          <a:xfrm>
            <a:off x="921407" y="627849"/>
            <a:ext cx="682606" cy="1285819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F142FAD-1292-4485-8F46-4E82964CD1EE}"/>
              </a:ext>
            </a:extLst>
          </p:cNvPr>
          <p:cNvSpPr txBox="1">
            <a:spLocks/>
          </p:cNvSpPr>
          <p:nvPr/>
        </p:nvSpPr>
        <p:spPr>
          <a:xfrm>
            <a:off x="1855788" y="1072638"/>
            <a:ext cx="8964612" cy="3491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hu-HU" sz="2800" dirty="0"/>
          </a:p>
          <a:p>
            <a:r>
              <a:rPr lang="en-US" altLang="hu-HU" sz="4400" b="1" dirty="0"/>
              <a:t>Distance</a:t>
            </a:r>
            <a:r>
              <a:rPr lang="hu-HU" altLang="hu-HU" sz="4400" b="1" dirty="0"/>
              <a:t>:</a:t>
            </a:r>
            <a:r>
              <a:rPr lang="en-US" altLang="hu-HU" sz="4400" b="1" dirty="0"/>
              <a:t> </a:t>
            </a:r>
            <a:r>
              <a:rPr lang="hu-HU" altLang="hu-HU" sz="4400" b="1" dirty="0"/>
              <a:t>	     </a:t>
            </a:r>
            <a:r>
              <a:rPr lang="en-US" altLang="hu-HU" sz="4400" dirty="0"/>
              <a:t>is the </a:t>
            </a:r>
            <a:r>
              <a:rPr lang="en-US" altLang="hu-HU" sz="4400" dirty="0" smtClean="0"/>
              <a:t>length of </a:t>
            </a:r>
            <a:r>
              <a:rPr lang="en-US" altLang="hu-HU" sz="4400" dirty="0"/>
              <a:t>traveled path</a:t>
            </a:r>
          </a:p>
          <a:p>
            <a:r>
              <a:rPr lang="en-US" altLang="hu-HU" sz="4400" b="1" dirty="0"/>
              <a:t>Displacement</a:t>
            </a:r>
            <a:r>
              <a:rPr lang="hu-HU" altLang="hu-HU" sz="4400" b="1" dirty="0"/>
              <a:t>: </a:t>
            </a:r>
            <a:r>
              <a:rPr lang="en-US" altLang="hu-HU" sz="4400" b="1" dirty="0"/>
              <a:t>  </a:t>
            </a:r>
            <a:r>
              <a:rPr lang="en-US" altLang="hu-HU" sz="4400" dirty="0"/>
              <a:t>is the </a:t>
            </a:r>
            <a:r>
              <a:rPr lang="en-US" altLang="hu-HU" sz="4400" dirty="0" err="1" smtClean="0"/>
              <a:t>vectoril</a:t>
            </a:r>
            <a:r>
              <a:rPr lang="en-US" altLang="hu-HU" sz="4400" dirty="0" smtClean="0"/>
              <a:t> difference </a:t>
            </a:r>
            <a:r>
              <a:rPr lang="en-US" altLang="hu-HU" sz="4400" dirty="0"/>
              <a:t>between two positions (e.g. </a:t>
            </a:r>
            <a:r>
              <a:rPr lang="en-US" altLang="hu-HU" sz="4400" dirty="0" smtClean="0"/>
              <a:t>between the </a:t>
            </a:r>
            <a:r>
              <a:rPr lang="en-US" altLang="hu-HU" sz="4400" dirty="0"/>
              <a:t>starting and the final position of a </a:t>
            </a:r>
            <a:r>
              <a:rPr lang="en-US" altLang="hu-HU" sz="4400" dirty="0" smtClean="0"/>
              <a:t>moving point</a:t>
            </a:r>
            <a:r>
              <a:rPr lang="en-US" altLang="hu-HU" sz="4400" dirty="0"/>
              <a:t>)</a:t>
            </a:r>
            <a:endParaRPr lang="hu-HU" altLang="hu-HU" sz="4400" dirty="0"/>
          </a:p>
          <a:p>
            <a:endParaRPr lang="hu-HU" altLang="hu-HU" sz="4400" b="1" dirty="0"/>
          </a:p>
          <a:p>
            <a:pPr>
              <a:lnSpc>
                <a:spcPct val="110000"/>
              </a:lnSpc>
            </a:pPr>
            <a:r>
              <a:rPr lang="en-US" altLang="hu-HU" sz="4400" b="1" dirty="0"/>
              <a:t>Velocity: </a:t>
            </a:r>
            <a:r>
              <a:rPr lang="hu-HU" altLang="hu-HU" sz="4400" dirty="0"/>
              <a:t>is</a:t>
            </a:r>
            <a:r>
              <a:rPr lang="en-US" altLang="hu-HU" sz="4400" b="1" dirty="0"/>
              <a:t> </a:t>
            </a:r>
            <a:r>
              <a:rPr lang="en-US" altLang="hu-HU" sz="4400" dirty="0"/>
              <a:t>the time rate of change of position</a:t>
            </a:r>
          </a:p>
          <a:p>
            <a:pPr>
              <a:lnSpc>
                <a:spcPct val="110000"/>
              </a:lnSpc>
            </a:pPr>
            <a:r>
              <a:rPr lang="en-US" altLang="hu-HU" sz="4400" b="1" dirty="0"/>
              <a:t>Speed:  </a:t>
            </a:r>
            <a:r>
              <a:rPr lang="hu-HU" altLang="hu-HU" sz="4400" b="1" dirty="0"/>
              <a:t>  </a:t>
            </a:r>
            <a:r>
              <a:rPr lang="en-US" altLang="hu-HU" sz="4400" dirty="0"/>
              <a:t>is the magnitude of velocity (rate of change of </a:t>
            </a:r>
            <a:r>
              <a:rPr lang="hu-HU" altLang="hu-HU" sz="4400" dirty="0"/>
              <a:t>	       </a:t>
            </a:r>
            <a:r>
              <a:rPr lang="en-US" altLang="hu-HU" sz="4400" dirty="0"/>
              <a:t>distance covered by the moving point)</a:t>
            </a:r>
            <a:endParaRPr lang="hu-HU" altLang="hu-HU" sz="4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0B43B46-120E-4B84-A820-4DC63CA8F441}"/>
              </a:ext>
            </a:extLst>
          </p:cNvPr>
          <p:cNvSpPr txBox="1"/>
          <p:nvPr/>
        </p:nvSpPr>
        <p:spPr>
          <a:xfrm>
            <a:off x="1386840" y="4724400"/>
            <a:ext cx="98069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Note that ...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altLang="hu-HU" sz="2000" dirty="0"/>
              <a:t>The sequence of translational displacements of a point is commutative (the order of consecutive translations do not effect the final displacement)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altLang="hu-HU" sz="2000" dirty="0"/>
              <a:t>The sequence of rotational displacements of a point is </a:t>
            </a:r>
            <a:r>
              <a:rPr lang="en-US" altLang="hu-HU" sz="2000" dirty="0" smtClean="0"/>
              <a:t>commutative in 2D space but not </a:t>
            </a:r>
            <a:r>
              <a:rPr lang="en-US" altLang="hu-HU" sz="2000" dirty="0"/>
              <a:t>commutative in the 3D space.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915360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98F88696894046938BD46D06F6C7C8" ma:contentTypeVersion="4" ma:contentTypeDescription="Create a new document." ma:contentTypeScope="" ma:versionID="bef921742e84523680cd16516a1afa9e">
  <xsd:schema xmlns:xsd="http://www.w3.org/2001/XMLSchema" xmlns:xs="http://www.w3.org/2001/XMLSchema" xmlns:p="http://schemas.microsoft.com/office/2006/metadata/properties" xmlns:ns2="a2feabf3-deda-40b1-a038-74fcbbc527ef" targetNamespace="http://schemas.microsoft.com/office/2006/metadata/properties" ma:root="true" ma:fieldsID="e5b97b75d9679af3043c792268d3ca50" ns2:_="">
    <xsd:import namespace="a2feabf3-deda-40b1-a038-74fcbbc527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eabf3-deda-40b1-a038-74fcbbc527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D5BE62-3D27-499A-ABCC-FEBA23765411}"/>
</file>

<file path=customXml/itemProps2.xml><?xml version="1.0" encoding="utf-8"?>
<ds:datastoreItem xmlns:ds="http://schemas.openxmlformats.org/officeDocument/2006/customXml" ds:itemID="{157D71DC-4400-4B4B-AD2C-17D2C4143490}"/>
</file>

<file path=customXml/itemProps3.xml><?xml version="1.0" encoding="utf-8"?>
<ds:datastoreItem xmlns:ds="http://schemas.openxmlformats.org/officeDocument/2006/customXml" ds:itemID="{764D7097-E530-4FDE-ACF6-0A662A8DB23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1589</Words>
  <Application>Microsoft Macintosh PowerPoint</Application>
  <PresentationFormat>Widescreen</PresentationFormat>
  <Paragraphs>237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Cambria Math</vt:lpstr>
      <vt:lpstr>Symbol</vt:lpstr>
      <vt:lpstr>Tahoma</vt:lpstr>
      <vt:lpstr>Times New Roman</vt:lpstr>
      <vt:lpstr>Trebuchet MS</vt:lpstr>
      <vt:lpstr>Tw Cen MT</vt:lpstr>
      <vt:lpstr>Arial</vt:lpstr>
      <vt:lpstr>Circuit</vt:lpstr>
      <vt:lpstr>Equation</vt:lpstr>
      <vt:lpstr>Neuromorph Movement control</vt:lpstr>
      <vt:lpstr>Realtion between modeling and experiment</vt:lpstr>
      <vt:lpstr>Sensation – Execution Receptors sensitive to angular changes – Actuators to move</vt:lpstr>
      <vt:lpstr>PowerPoint Presentation</vt:lpstr>
      <vt:lpstr>Definition of limb from biological point of view</vt:lpstr>
      <vt:lpstr>PowerPoint Presentation</vt:lpstr>
      <vt:lpstr>Direct Kinematics (forward kinematics) </vt:lpstr>
      <vt:lpstr>Computation of Joint coordinates</vt:lpstr>
      <vt:lpstr>PowerPoint Presentation</vt:lpstr>
      <vt:lpstr>Computation of the velocity vector in the endpoint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Neuromorph Movement control</dc:title>
  <dc:creator>RadarComputer</dc:creator>
  <cp:lastModifiedBy>Jozsef Laczko</cp:lastModifiedBy>
  <cp:revision>37</cp:revision>
  <dcterms:created xsi:type="dcterms:W3CDTF">2022-01-08T11:58:31Z</dcterms:created>
  <dcterms:modified xsi:type="dcterms:W3CDTF">2024-03-20T06:32:15Z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0x010100D598F88696894046938BD46D06F6C7C8</vt:lpwstr>
  </property>
</Properties>
</file>