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0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3F9D1B-5152-4512-83EF-A45D9EFFB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2A5809-3041-4D09-AFC0-0FA0AF52D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F684B0-A9B4-47D6-9193-101D0FBD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BE9072-5DF5-447D-9F79-37A3E731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2CC8C6-4566-472B-A320-F47ED7CE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13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EF72B9-EB13-4C60-BC2D-7AF782B5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CDCDDF7-ABD7-4CBF-80F8-AA9A01469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F537B3-C7F4-46A1-B377-04098EA1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D0F6B-7E9D-47E8-BAA2-064417F7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8FF268-EA96-483F-A132-79A26CBA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4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A6E38EB-F1EB-46AE-9F4A-ECBCE6F16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E8F47F8-DE9B-4FBB-8891-D8CE9B1C4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AF8284-2845-44E0-8BC2-3C3F816F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D739EF-4ABD-420A-B1FF-31B17FCB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EC4E79-11A8-493F-897F-592F7DCE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5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301EB5-0332-452A-93D3-C51168FE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40F55E-49B8-49CF-941C-7AA7F375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8F4484-EFFB-4D6E-94B8-99034D5C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C5E010-3ACC-46CD-BD24-4EDB3761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3369FA-5038-4DB5-AA19-981BF88F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97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62A7D1-5E94-434E-80BB-AA14132B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D3FFDC2-D689-40D7-B417-F35FA777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792A284-184C-41C5-AC0F-0B3E2705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5B012B-366B-418F-AF93-99AC55D6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60B128-9320-44C2-A1F0-ED58E9AE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1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B2766E-E593-466A-B2BC-6A589C20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D9B80E-0523-451F-8927-78E4D108D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06173C-30E6-4074-882B-5545767E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39946D-113B-4BAA-AA06-0CA90D30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5A996C-A9B7-4484-A326-272C4444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68BF02-1AE0-4CB9-B28D-4B381159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6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75AAA6-C684-4E19-B3D4-89879D59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4AFA0A-7B67-4839-B475-D320D8B0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A0313C1-06B9-4FFB-92DF-4D1E160F1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580B28F-18B9-40DF-979D-83D163919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C55A3C7-443F-464B-A901-958A243F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20550E-722A-4DBB-BF9D-52966875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B8AB494-15FB-424A-A695-BB5E6524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286129E-FBA2-4A46-AE2C-48ACA8D5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9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5F6C5A-516F-4C60-AFD9-BE953038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AB76E9B-765C-447C-9EAE-439BE125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CB5E417-5362-4761-BE3B-F504BD35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3392D1E-BC77-4A8B-8157-E57BB530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4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B4D49B8-6E2A-4057-958A-E1A08815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E4E8853-305E-430B-AF34-C8AFE68E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91EC0D1-3057-4CEC-99BA-1D4406B2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3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31D21E-D77B-488A-A528-074F5B04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FBF0D6-9915-41DC-8D94-071ADFFD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ED2FA59-FCF8-49AD-8342-5D1561BA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307CBA0-A731-48D7-8F92-15078929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E15474-F089-4BB5-926D-A4AB8A25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0FCA5D8-1513-40B0-9D22-12C71CE6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8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643AC2-0B7F-4310-B905-D3E028C7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0E0E75E-1F6C-46EB-8C96-BE0617912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6557B0-1CB5-4B71-AAEA-F2E38B6C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431CC2C-46F6-4566-8EDD-7DAC4416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CA7512-A1E1-42CE-BA6B-B027DFBB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4575B99-68D6-40B1-806E-C7D9995B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6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3D38DA8-BED6-4E0E-9766-EB5E12AF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7AD4C8-5F0C-49F9-BA60-E8EFD064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91E13B-C39E-445D-B0C2-955AA59B2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4BE089-4EFE-4662-A648-88AAEBFB6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0B1975-7CEC-4A92-BE66-C5638FF28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C200C49-EFDB-4E88-AEDE-1047C76218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81" y="34416"/>
            <a:ext cx="1009364" cy="14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pythonthehardway.org" TargetMode="External"/><Relationship Id="rId2" Type="http://schemas.openxmlformats.org/officeDocument/2006/relationships/hyperlink" Target="http://www.python-course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wacoding.files.wordpress.com/2017/01/uml-distilled-3rd-ed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gitbranching.js.org/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037AF6-97FA-49CE-B523-3FC8CD2FD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4096" y="623926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 err="1">
                <a:latin typeface="Arial Rounded MT Bold" panose="020F0704030504030204" pitchFamily="34" charset="0"/>
              </a:rPr>
              <a:t>Scientific</a:t>
            </a:r>
            <a:r>
              <a:rPr lang="hu-HU" dirty="0">
                <a:latin typeface="Arial Rounded MT Bold" panose="020F0704030504030204" pitchFamily="34" charset="0"/>
              </a:rPr>
              <a:t> </a:t>
            </a:r>
            <a:br>
              <a:rPr lang="hu-HU" dirty="0">
                <a:latin typeface="Arial Rounded MT Bold" panose="020F0704030504030204" pitchFamily="34" charset="0"/>
              </a:rPr>
            </a:br>
            <a:r>
              <a:rPr lang="hu-HU" dirty="0">
                <a:latin typeface="Arial Rounded MT Bold" panose="020F0704030504030204" pitchFamily="34" charset="0"/>
              </a:rPr>
              <a:t>Python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8A3F756-2416-48E9-B9E4-1BEECF393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4" y="4029076"/>
            <a:ext cx="9144000" cy="1655762"/>
          </a:xfrm>
        </p:spPr>
        <p:txBody>
          <a:bodyPr/>
          <a:lstStyle/>
          <a:p>
            <a:r>
              <a:rPr lang="hu-HU" dirty="0"/>
              <a:t>Marcell Miski</a:t>
            </a:r>
            <a:br>
              <a:rPr lang="hu-HU" dirty="0"/>
            </a:br>
            <a:r>
              <a:rPr lang="hu-HU" dirty="0"/>
              <a:t>2023</a:t>
            </a:r>
            <a:endParaRPr lang="en-GB" dirty="0"/>
          </a:p>
        </p:txBody>
      </p:sp>
      <p:sp>
        <p:nvSpPr>
          <p:cNvPr id="5" name="AutoShape 4" descr="https://www.computerworld.pl/g1/news/thumbnails/3/1/313987_aaa_png_80_resize_800x137.webp">
            <a:extLst>
              <a:ext uri="{FF2B5EF4-FFF2-40B4-BE49-F238E27FC236}">
                <a16:creationId xmlns:a16="http://schemas.microsoft.com/office/drawing/2014/main" id="{894B7FFB-1393-4E06-B537-4F47B0916B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061855" cy="30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4A1B41C-5DCE-463D-891C-93B580FF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99" y="1731245"/>
            <a:ext cx="5566931" cy="336477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E7E4BF9-CA1B-42BF-AA74-2C5A5032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" y="6076950"/>
            <a:ext cx="3067050" cy="7810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289CFDB-CF3F-4DA2-BD08-FD08FF809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44" y="6205537"/>
            <a:ext cx="1666875" cy="5238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81CBC4B-E12D-4A72-A252-1345922A8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524" y="6182588"/>
            <a:ext cx="1885950" cy="6191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C135E0D-3F07-4F5C-93EE-F60F7B928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933" y="6214985"/>
            <a:ext cx="1809750" cy="5334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BDE5DAA-FD95-4D52-A968-13D86B35C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6096" y="6192980"/>
            <a:ext cx="1123950" cy="5334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2381778-8858-4726-BC89-CEBE1C1888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2627" y="6300279"/>
            <a:ext cx="1647825" cy="542925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2838E82F-9FE8-4FB3-ABBF-F80DABD4B49C}"/>
              </a:ext>
            </a:extLst>
          </p:cNvPr>
          <p:cNvSpPr/>
          <p:nvPr/>
        </p:nvSpPr>
        <p:spPr>
          <a:xfrm>
            <a:off x="7873958" y="3261700"/>
            <a:ext cx="26216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err="1">
                <a:latin typeface="Arial Rounded MT Bold" panose="020F0704030504030204" pitchFamily="34" charset="0"/>
              </a:rPr>
              <a:t>Introduction</a:t>
            </a:r>
            <a:endParaRPr lang="en-GB" sz="3200" dirty="0">
              <a:latin typeface="Arial Rounded MT Bold" panose="020F0704030504030204" pitchFamily="34" charset="0"/>
            </a:endParaRPr>
          </a:p>
        </p:txBody>
      </p:sp>
      <p:sp>
        <p:nvSpPr>
          <p:cNvPr id="16" name="PB">
            <a:extLst>
              <a:ext uri="{FF2B5EF4-FFF2-40B4-BE49-F238E27FC236}">
                <a16:creationId xmlns:a16="http://schemas.microsoft.com/office/drawing/2014/main" id="{7E90465A-5FC1-4A63-A255-7F106C4C2429}"/>
              </a:ext>
            </a:extLst>
          </p:cNvPr>
          <p:cNvSpPr/>
          <p:nvPr/>
        </p:nvSpPr>
        <p:spPr>
          <a:xfrm>
            <a:off x="0" y="6705600"/>
            <a:ext cx="2709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3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8D5CE5-B55A-416E-BE04-4EC0FCE9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The Zen of Python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79F1AE-F8D8-41F3-A635-D77B9ABB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Although that way may not be obvious at first unless you're Dutch.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No comment...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Now is better than never.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Python2 vs Python3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Although never is often better than *right* now.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Language moratorium</a:t>
            </a: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Not everything goes into </a:t>
            </a:r>
            <a:r>
              <a:rPr lang="en-GB" i="1" dirty="0" err="1">
                <a:latin typeface="Arial"/>
                <a:ea typeface="Arial"/>
                <a:cs typeface="Arial"/>
                <a:sym typeface="Arial"/>
              </a:rPr>
              <a:t>stdlib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anymore</a:t>
            </a:r>
          </a:p>
          <a:p>
            <a:pPr marL="0" lvl="0" indent="0">
              <a:spcBef>
                <a:spcPts val="600"/>
              </a:spcBef>
              <a:buNone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0F30B07E-BCB1-4DE7-B5F8-650DF954B7D6}"/>
              </a:ext>
            </a:extLst>
          </p:cNvPr>
          <p:cNvSpPr/>
          <p:nvPr/>
        </p:nvSpPr>
        <p:spPr>
          <a:xfrm>
            <a:off x="0" y="6705600"/>
            <a:ext cx="27093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5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41510B-9B62-4D16-820F-5FFA8B81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The Zen of Python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068A40-C193-4183-A181-BF42DB39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If the implementation is hard to explain, it's a bad idea.</a:t>
            </a:r>
          </a:p>
          <a:p>
            <a:pPr marL="0" lvl="0" indent="0">
              <a:spcBef>
                <a:spcPts val="600"/>
              </a:spcBef>
              <a:buNone/>
            </a:pPr>
            <a:endParaRPr lang="en-GB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If the implementation is easy to explain, it may be a good idea.</a:t>
            </a:r>
          </a:p>
          <a:p>
            <a:pPr marL="0" lvl="0" indent="0">
              <a:spcBef>
                <a:spcPts val="600"/>
              </a:spcBef>
              <a:buNone/>
            </a:pPr>
            <a:endParaRPr lang="en-GB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Namespaces are one honking great idea -- let's do more of those!</a:t>
            </a:r>
          </a:p>
          <a:p>
            <a:pPr marL="0" lvl="0" indent="0">
              <a:spcBef>
                <a:spcPts val="600"/>
              </a:spcBef>
              <a:buNone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>
              <a:spcBef>
                <a:spcPts val="600"/>
              </a:spcBef>
              <a:buNone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http://www.slideshare.net/doughellmann/an-introduction-to-the-zen-of-python</a:t>
            </a:r>
          </a:p>
          <a:p>
            <a:pPr marL="0" lvl="0" indent="0">
              <a:spcBef>
                <a:spcPts val="600"/>
              </a:spcBef>
              <a:buNone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C3732E07-75E0-4A77-8D3B-45D2349B5173}"/>
              </a:ext>
            </a:extLst>
          </p:cNvPr>
          <p:cNvSpPr/>
          <p:nvPr/>
        </p:nvSpPr>
        <p:spPr>
          <a:xfrm>
            <a:off x="0" y="6705600"/>
            <a:ext cx="29802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9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5D3EB9-A9DB-459D-B316-CCE47A29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Why do people use Python?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53018C-DFCB-41EE-9C71-3ED3C0F5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457200" lvl="0" indent="-342900">
              <a:spcBef>
                <a:spcPts val="600"/>
              </a:spcBef>
              <a:buSzPts val="1800"/>
              <a:buFont typeface="Arial"/>
              <a:buChar char="●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Roughly 1 million Python users worldwide</a:t>
            </a: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GB"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Main benefits</a:t>
            </a:r>
          </a:p>
          <a:p>
            <a:pPr marL="914400" lvl="1" indent="-342900"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Software quality</a:t>
            </a:r>
          </a:p>
          <a:p>
            <a:pPr marL="914400" lvl="1" indent="-342900"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Developer productivity</a:t>
            </a:r>
          </a:p>
          <a:p>
            <a:pPr marL="914400" lvl="1" indent="-342900"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Program portability</a:t>
            </a:r>
          </a:p>
          <a:p>
            <a:pPr marL="914400" lvl="1" indent="-342900"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Support libraries</a:t>
            </a:r>
          </a:p>
          <a:p>
            <a:pPr marL="914400" lvl="1" indent="-342900"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Component integration</a:t>
            </a:r>
          </a:p>
          <a:p>
            <a:endParaRPr lang="en-GB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1E37692-B2FA-40F9-B2EC-D4D8C6F327E9}"/>
              </a:ext>
            </a:extLst>
          </p:cNvPr>
          <p:cNvSpPr/>
          <p:nvPr/>
        </p:nvSpPr>
        <p:spPr>
          <a:xfrm>
            <a:off x="7521196" y="1640959"/>
            <a:ext cx="1970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" dirty="0"/>
              <a:t>Technical strengths</a:t>
            </a:r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BE46B63-8F96-46F9-9A58-0709B51ADA50}"/>
              </a:ext>
            </a:extLst>
          </p:cNvPr>
          <p:cNvSpPr/>
          <p:nvPr/>
        </p:nvSpPr>
        <p:spPr>
          <a:xfrm>
            <a:off x="7065818" y="22704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spcBef>
                <a:spcPts val="600"/>
              </a:spcBef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Object-Oriented and Functional</a:t>
            </a:r>
          </a:p>
          <a:p>
            <a:pPr marL="457200" lvl="0" indent="-342900"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Free</a:t>
            </a:r>
          </a:p>
          <a:p>
            <a:pPr marL="457200" lvl="0" indent="-342900"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Portable</a:t>
            </a:r>
          </a:p>
          <a:p>
            <a:pPr marL="457200" lvl="0" indent="-342900"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Powerful</a:t>
            </a:r>
          </a:p>
          <a:p>
            <a:pPr marL="457200" lvl="0" indent="-342900"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Mixable</a:t>
            </a:r>
          </a:p>
          <a:p>
            <a:pPr marL="457200" lvl="0" indent="-342900"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Relatively Easy to Use</a:t>
            </a:r>
          </a:p>
          <a:p>
            <a:pPr marL="457200" lvl="0" indent="-342900"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Relatively Easy to Learn</a:t>
            </a:r>
          </a:p>
        </p:txBody>
      </p:sp>
      <p:sp>
        <p:nvSpPr>
          <p:cNvPr id="8" name="PB">
            <a:extLst>
              <a:ext uri="{FF2B5EF4-FFF2-40B4-BE49-F238E27FC236}">
                <a16:creationId xmlns:a16="http://schemas.microsoft.com/office/drawing/2014/main" id="{475566E6-0629-408F-AEC9-A687B6614C54}"/>
              </a:ext>
            </a:extLst>
          </p:cNvPr>
          <p:cNvSpPr/>
          <p:nvPr/>
        </p:nvSpPr>
        <p:spPr>
          <a:xfrm>
            <a:off x="0" y="6705600"/>
            <a:ext cx="32512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820E7-7D64-4D63-885B-C7C2A9CD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The Python Virtual Machine (PVM)</a:t>
            </a:r>
            <a:endParaRPr lang="en-GB" dirty="0"/>
          </a:p>
        </p:txBody>
      </p:sp>
      <p:pic>
        <p:nvPicPr>
          <p:cNvPr id="4" name="Google Shape;299;p32">
            <a:extLst>
              <a:ext uri="{FF2B5EF4-FFF2-40B4-BE49-F238E27FC236}">
                <a16:creationId xmlns:a16="http://schemas.microsoft.com/office/drawing/2014/main" id="{A0338347-E1FA-433C-BDA4-F6478EACF29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8722" y="1627593"/>
            <a:ext cx="6018259" cy="21783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0592385E-64F9-4A15-ACB8-B8A70382BA30}"/>
              </a:ext>
            </a:extLst>
          </p:cNvPr>
          <p:cNvSpPr/>
          <p:nvPr/>
        </p:nvSpPr>
        <p:spPr>
          <a:xfrm>
            <a:off x="332509" y="49072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spcBef>
                <a:spcPts val="600"/>
              </a:spcBef>
              <a:buSzPts val="1800"/>
              <a:buFont typeface="Arial"/>
              <a:buChar char="●"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Start </a:t>
            </a:r>
            <a:r>
              <a:rPr lang="en-GB" b="1" dirty="0" err="1">
                <a:latin typeface="Arial"/>
                <a:ea typeface="Arial"/>
                <a:cs typeface="Arial"/>
                <a:sym typeface="Arial"/>
              </a:rPr>
              <a:t>iPython</a:t>
            </a: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 and type: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print(‘Hello World!’)</a:t>
            </a:r>
          </a:p>
        </p:txBody>
      </p:sp>
      <p:sp>
        <p:nvSpPr>
          <p:cNvPr id="8" name="PB">
            <a:extLst>
              <a:ext uri="{FF2B5EF4-FFF2-40B4-BE49-F238E27FC236}">
                <a16:creationId xmlns:a16="http://schemas.microsoft.com/office/drawing/2014/main" id="{33101AB0-151B-4438-9960-57407C44047F}"/>
              </a:ext>
            </a:extLst>
          </p:cNvPr>
          <p:cNvSpPr/>
          <p:nvPr/>
        </p:nvSpPr>
        <p:spPr>
          <a:xfrm>
            <a:off x="0" y="6705600"/>
            <a:ext cx="35221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50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9260DE-1547-4D1D-A455-D37994F5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 World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832AB5-91DB-4FEB-8487-B5B8CC79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600"/>
              </a:spcBef>
              <a:buSzPts val="1800"/>
              <a:buFont typeface="Arial"/>
              <a:buChar char="●"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Start create the file “hello.py” with the following content: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#!/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/bin/python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print(“Hello World!”)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	return 0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●"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Give execute permission and run: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+x hello.py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 ./hello.py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pic>
        <p:nvPicPr>
          <p:cNvPr id="4" name="Picture 4" descr="A Linux születése | VIRA">
            <a:extLst>
              <a:ext uri="{FF2B5EF4-FFF2-40B4-BE49-F238E27FC236}">
                <a16:creationId xmlns:a16="http://schemas.microsoft.com/office/drawing/2014/main" id="{4AD8D90D-783B-4827-A99A-73EA894B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17" y="202479"/>
            <a:ext cx="2695623" cy="14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555C2F78-0C2A-4445-9B61-D86EDBD65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22" y="5141769"/>
            <a:ext cx="2826327" cy="8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93375E6D-61C2-4ED3-A9FC-901E319F4462}"/>
              </a:ext>
            </a:extLst>
          </p:cNvPr>
          <p:cNvSpPr/>
          <p:nvPr/>
        </p:nvSpPr>
        <p:spPr>
          <a:xfrm>
            <a:off x="1249461" y="612723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/>
                <a:ea typeface="Courier New"/>
                <a:cs typeface="Courier New"/>
                <a:sym typeface="Courier New"/>
              </a:rPr>
              <a:t>File -&gt; New Project…</a:t>
            </a:r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5393654-11FD-487C-B411-BE9A74ACF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259" y="3495273"/>
            <a:ext cx="4510519" cy="3157363"/>
          </a:xfrm>
          <a:prstGeom prst="rect">
            <a:avLst/>
          </a:prstGeom>
        </p:spPr>
      </p:pic>
      <p:sp>
        <p:nvSpPr>
          <p:cNvPr id="10" name="PB">
            <a:extLst>
              <a:ext uri="{FF2B5EF4-FFF2-40B4-BE49-F238E27FC236}">
                <a16:creationId xmlns:a16="http://schemas.microsoft.com/office/drawing/2014/main" id="{4C7A4FA6-D841-4296-960C-667A53859472}"/>
              </a:ext>
            </a:extLst>
          </p:cNvPr>
          <p:cNvSpPr/>
          <p:nvPr/>
        </p:nvSpPr>
        <p:spPr>
          <a:xfrm>
            <a:off x="0" y="6705600"/>
            <a:ext cx="37930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64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09061E-0B94-4417-91BE-57B348D6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The Python Conceptual Hierarchy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965B6B-9561-4B21-808E-295C098D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AutoNum type="arabicPeriod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Programs are composed of modules.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AutoNum type="arabicPeriod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Modules contain statements.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AutoNum type="arabicPeriod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Statements contain expressions.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AutoNum type="arabicPeriod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Expressions create and process </a:t>
            </a:r>
            <a:r>
              <a:rPr lang="en-GB" b="1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45BCB27F-8EEC-4664-BE4A-E4D2C1C4D0AA}"/>
              </a:ext>
            </a:extLst>
          </p:cNvPr>
          <p:cNvSpPr/>
          <p:nvPr/>
        </p:nvSpPr>
        <p:spPr>
          <a:xfrm>
            <a:off x="0" y="6705600"/>
            <a:ext cx="40640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83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74C040-7158-4A27-B0F0-90D56A16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Built-in objects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C04ED8-B745-4CB9-A6AC-90BFBE9E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02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… make programs easy to write</a:t>
            </a:r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… are components of extensions</a:t>
            </a:r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… are often more efficient than custom data structures</a:t>
            </a:r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… are a standard part of the language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B49A6F19-A8FA-4DE5-B1CD-F76E96E3C395}"/>
              </a:ext>
            </a:extLst>
          </p:cNvPr>
          <p:cNvSpPr/>
          <p:nvPr/>
        </p:nvSpPr>
        <p:spPr>
          <a:xfrm>
            <a:off x="0" y="6705600"/>
            <a:ext cx="43349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47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2906D-EE8E-4BD1-965A-B38023B6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FE49B7-537B-4E8B-8021-87A7C0A6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Types and examples</a:t>
            </a:r>
          </a:p>
          <a:p>
            <a:pPr marL="457200" lvl="0" indent="-317500">
              <a:lnSpc>
                <a:spcPct val="115000"/>
              </a:lnSpc>
              <a:spcBef>
                <a:spcPts val="1400"/>
              </a:spcBef>
              <a:buClr>
                <a:srgbClr val="617A86"/>
              </a:buClr>
              <a:buSzPts val="1400"/>
              <a:buFont typeface="Courier New"/>
              <a:buChar char="●"/>
            </a:pP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				123, 3.14, 3+4j, Decimal()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Courier New"/>
              <a:buChar char="●"/>
            </a:pP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Strings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				‘spam’, “Hello World!”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Courier New"/>
              <a:buChar char="●"/>
            </a:pP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Lists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				[1, [2, 'three'], 4.5]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Courier New"/>
              <a:buChar char="●"/>
            </a:pP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Dictionaries			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{'food': 'spam', 'taste': 'yum'}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Courier New"/>
              <a:buChar char="●"/>
            </a:pP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Tuples				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(1, 'spam', 4, 'U')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Courier New"/>
              <a:buChar char="●"/>
            </a:pP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Files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				open('eggs.txt')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Courier New"/>
              <a:buChar char="●"/>
            </a:pP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Sets	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				set('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') , {'a', 'b', 'c'}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Courier New"/>
              <a:buChar char="●"/>
            </a:pP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Other core types		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Booleans, types, None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Courier New"/>
              <a:buChar char="●"/>
            </a:pP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Program unit types	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Functions, modules, classes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Courier New"/>
              <a:buChar char="●"/>
            </a:pP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Implementation-		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Compiled code, stack tracebacks</a:t>
            </a:r>
            <a:b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related types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23A3FE6E-9871-49E4-B597-1E0576611CBC}"/>
              </a:ext>
            </a:extLst>
          </p:cNvPr>
          <p:cNvSpPr/>
          <p:nvPr/>
        </p:nvSpPr>
        <p:spPr>
          <a:xfrm>
            <a:off x="0" y="6705600"/>
            <a:ext cx="46058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3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F3A5C4-AD5E-4047-B401-D366017A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Numbers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AB16F1-2460-4E42-86D1-96530EAA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Basics</a:t>
            </a: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123 + 222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345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1.5 * 4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6.0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2 ** 100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1267650600228229401496703205376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math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math.pi</a:t>
            </a: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3.141592653589793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math.sqrt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(85)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9.219544457292887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B4C7ED1C-FF52-401D-9C31-C74FC4BDA523}"/>
              </a:ext>
            </a:extLst>
          </p:cNvPr>
          <p:cNvSpPr/>
          <p:nvPr/>
        </p:nvSpPr>
        <p:spPr>
          <a:xfrm>
            <a:off x="0" y="6705600"/>
            <a:ext cx="48768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66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06259-B127-439D-8BE2-74646EA4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Strings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83E947-FF3C-40DD-B96B-869593F8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Sequence </a:t>
            </a:r>
            <a:r>
              <a:rPr lang="en-GB" sz="4000" dirty="0">
                <a:latin typeface="Arial"/>
                <a:ea typeface="Arial"/>
                <a:cs typeface="Arial"/>
                <a:sym typeface="Arial"/>
              </a:rPr>
              <a:t>operations</a:t>
            </a:r>
            <a:endParaRPr lang="en-GB" sz="4000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'Spam'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(S)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S[0]   # index from the first item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'S'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S[1]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S[-1]  # index backward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S[-2]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S[1:3] # range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'pa'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9C12024B-6252-414D-81B1-75F3120A5407}"/>
              </a:ext>
            </a:extLst>
          </p:cNvPr>
          <p:cNvSpPr/>
          <p:nvPr/>
        </p:nvSpPr>
        <p:spPr>
          <a:xfrm>
            <a:off x="0" y="6705600"/>
            <a:ext cx="51477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5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799EFD-F15B-4BB2-AE36-07F4BFBD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421"/>
            <a:ext cx="10515600" cy="1325563"/>
          </a:xfrm>
        </p:spPr>
        <p:txBody>
          <a:bodyPr/>
          <a:lstStyle/>
          <a:p>
            <a:r>
              <a:rPr lang="hu" dirty="0"/>
              <a:t>Recommended literature</a:t>
            </a:r>
            <a:br>
              <a:rPr lang="hu" dirty="0"/>
            </a:b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B12420-A0C6-4A44-BB33-C690BA94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555673"/>
          </a:xfrm>
        </p:spPr>
        <p:txBody>
          <a:bodyPr>
            <a:normAutofit fontScale="92500" lnSpcReduction="20000"/>
          </a:bodyPr>
          <a:lstStyle/>
          <a:p>
            <a:pPr marL="457200" lvl="0" indent="-304800">
              <a:lnSpc>
                <a:spcPct val="115000"/>
              </a:lnSpc>
              <a:spcBef>
                <a:spcPts val="60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Bernd Klein: Python course</a:t>
            </a:r>
          </a:p>
          <a:p>
            <a:pPr marL="457200" lv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http://www.python-course.eu/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>
              <a:lnSpc>
                <a:spcPct val="115000"/>
              </a:lnSpc>
              <a:spcBef>
                <a:spcPts val="60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Guido van Rossum: An Introduction to Python</a:t>
            </a:r>
          </a:p>
          <a:p>
            <a:pPr marL="457200" lvl="0" indent="-3048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Guido van Rossum: Python for Unix/C Programmers</a:t>
            </a:r>
          </a:p>
          <a:p>
            <a:pPr marL="457200" lvl="0" indent="-3048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Mark Lutz: Learning Python (5th edition)</a:t>
            </a:r>
          </a:p>
          <a:p>
            <a:pPr marL="457200" lvl="0" indent="-3048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Mark Lutz: Programming Python (4th edition)</a:t>
            </a:r>
          </a:p>
          <a:p>
            <a:pPr marL="457200" lvl="0" indent="-3048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Zed A. Shaw: Learn Python - The hard way (Third edition)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https://learnpythonthehardway.org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>
              <a:lnSpc>
                <a:spcPct val="115000"/>
              </a:lnSpc>
              <a:spcBef>
                <a:spcPts val="60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Martin Fowler: UML distilled (3rd edition)	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https://dewacoding.files.wordpress.com/2017/01/uml-distilled-3rd-ed.pdf</a:t>
            </a:r>
            <a:endParaRPr lang="en-GB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We are going to use figures, examples from these sites and books along the entire slideshow.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DAD03F52-D9E3-44C7-8AF7-EC6366386006}"/>
              </a:ext>
            </a:extLst>
          </p:cNvPr>
          <p:cNvSpPr/>
          <p:nvPr/>
        </p:nvSpPr>
        <p:spPr>
          <a:xfrm>
            <a:off x="0" y="6705600"/>
            <a:ext cx="5418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6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9CD7C9-14CA-4BB6-B56D-CDBF0BD3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Strings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F3F450-7364-48CE-BB22-27E9C7F5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S[1:]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'pam'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'Spam'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S[0:3]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'Spa'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S[:3]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+ 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xyz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 # Concatenation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Spamxyz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        # S is unchanged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'Spam'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* 8     # Repetition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SpamSpamSpamSpamSpamSpamSpamSpam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5418FA64-FF40-48D9-8E94-28DA2B8D6B48}"/>
              </a:ext>
            </a:extLst>
          </p:cNvPr>
          <p:cNvSpPr/>
          <p:nvPr/>
        </p:nvSpPr>
        <p:spPr>
          <a:xfrm>
            <a:off x="0" y="6705600"/>
            <a:ext cx="54186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30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C19982-50C9-4B8E-9CE9-8E5B77D0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Strings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FB3D2E-0C26-4D7B-B4FF-5036A6B3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Immutability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'Spam'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Immutable objects cannot be changed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S[0] = 'z'          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: 'str' object does not support item assignment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But we can run expressions to make new objects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'z' + S[1:]     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zpam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A workaround?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A081CDC5-6B0F-47F9-B1CC-48D2D9C9AFE0}"/>
              </a:ext>
            </a:extLst>
          </p:cNvPr>
          <p:cNvSpPr/>
          <p:nvPr/>
        </p:nvSpPr>
        <p:spPr>
          <a:xfrm>
            <a:off x="0" y="6705600"/>
            <a:ext cx="56896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6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6D991F-9B90-4768-82A0-459B79E1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Strings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E5BFD4-CB23-42AF-8943-05ABABF0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String manipulator methods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('pa')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('pa', 'XYZ')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SXYZm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'Spam'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line = 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aaa,bbb,ccccc,dd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(',')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bbb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ccccc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', 'dd']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88FBE29A-12C9-4665-BE2A-1E16B807FDC9}"/>
              </a:ext>
            </a:extLst>
          </p:cNvPr>
          <p:cNvSpPr/>
          <p:nvPr/>
        </p:nvSpPr>
        <p:spPr>
          <a:xfrm>
            <a:off x="0" y="6705600"/>
            <a:ext cx="59605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4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E3741F-BFBF-4EA7-85EA-66316952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Strings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BEC3F6-4D0D-4109-9D34-5C1D3BC3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String manipulator methods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'spam8'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'SPAM8'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()		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False				True</a:t>
            </a: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line = 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aaa,bbb,ccccc,dd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\n'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Remove whitespace characters on the right side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aaa,bbb,ccccc,dd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Combine two operations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(',')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bbb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ccccc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', 'dd']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CB08777E-5121-4AB0-BF31-63DBE25ABDD3}"/>
              </a:ext>
            </a:extLst>
          </p:cNvPr>
          <p:cNvSpPr/>
          <p:nvPr/>
        </p:nvSpPr>
        <p:spPr>
          <a:xfrm>
            <a:off x="0" y="6705600"/>
            <a:ext cx="62314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782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06F6AC-0BA0-49D5-9219-A61A67BA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Strings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B5CFF7-B18A-456C-B508-CEDB1F12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String manipulator methods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'%s, eggs, and %s' % ('spam', 'SPAM!')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'spam, eggs, and SPAM!' # Formatting expression (all)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'{0}, eggs, and {1}'.format('spam', 'SPAM!')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'spam, eggs, and SPAM!' # Formatting method (2.6+, 3.0+)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'{}, eggs, and {}'.format('spam', 'SPAM!')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'spam, eggs, and SPAM!'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'{:,.2f}'.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(296999.2567)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'296,999.26'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'%.2f | %+05d' % (3.14159, −42)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'3.14 | −0042'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B1C9760A-6304-486B-A838-AB87EA533BCB}"/>
              </a:ext>
            </a:extLst>
          </p:cNvPr>
          <p:cNvSpPr/>
          <p:nvPr/>
        </p:nvSpPr>
        <p:spPr>
          <a:xfrm>
            <a:off x="0" y="6705600"/>
            <a:ext cx="65024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10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6E55BF-78C8-43BA-8B2A-141F6F31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Strings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DF089C-E676-4EE4-9AAA-8031D431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match = 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re.match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('Hello[ \t]*(.*)world', 'Hello   Python world')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match.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'Python '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match = 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re.match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('[/:](.*)[/:](.*)[/:](.*)', '/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home:lumberjack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match.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groups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', 'home', 'lumberjack')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re.split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('[/:]', '/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/home/lumberjack')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['', 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', 'home', 'lumberjack']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B8D146FD-4B68-4908-BE35-B4C84345E3EE}"/>
              </a:ext>
            </a:extLst>
          </p:cNvPr>
          <p:cNvSpPr/>
          <p:nvPr/>
        </p:nvSpPr>
        <p:spPr>
          <a:xfrm>
            <a:off x="0" y="6705600"/>
            <a:ext cx="67733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75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5C153-7256-4824-B08E-9C42D8C8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Lists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666373-E7DE-433C-9729-38824E3F4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Sequence Operations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 = [123, 'spam', 1.23]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(L)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L[0]           # 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Indexing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by position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L[:-1]         # 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Slicing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a list returns a new list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[123, 'spam']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 + [4, 5, 6]  # 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/repeat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make new lists too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[123, 'spam', 1.23, 4, 5, 6]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 * 2       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[123, 'spam', 1.23, 123, 'spam', 1.23]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             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[123, 'spam', 1.23]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B12CF40A-708F-4A95-96A1-FC95131C280E}"/>
              </a:ext>
            </a:extLst>
          </p:cNvPr>
          <p:cNvSpPr/>
          <p:nvPr/>
        </p:nvSpPr>
        <p:spPr>
          <a:xfrm>
            <a:off x="0" y="6705600"/>
            <a:ext cx="70442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39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9FFC4C-0A66-4CF3-95D0-C8726CA5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Lists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31C6A3-C11E-48DD-81E5-A8F8BB1B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Type-Specific Operations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L.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('NI')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[123, 'spam', 1.23, 'NI']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L.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(2)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1.23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[123, 'spam', 'NI']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 = ['bb', 'aa', 'cc']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M.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()  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['aa', 'bb', 'cc']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M.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['cc', 'bb', 'aa']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B996B2CF-D0F9-4F59-B5C5-11D938BC8EA0}"/>
              </a:ext>
            </a:extLst>
          </p:cNvPr>
          <p:cNvSpPr/>
          <p:nvPr/>
        </p:nvSpPr>
        <p:spPr>
          <a:xfrm>
            <a:off x="0" y="6705600"/>
            <a:ext cx="73152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141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1940A6-B792-42E1-801A-3284D324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Lists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CF4ED3-049A-4078-B2B8-CA294540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Nesting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 = [[1, 2, 3],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        [4, 5, 6],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        [7, 8, 9]]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[[1, 2, 3], [4, 5, 6], [7, 8, 9]]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M[1]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[4, 5, 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M[1][2]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A0F778E8-6955-4D6D-9166-A5C4CD06D260}"/>
              </a:ext>
            </a:extLst>
          </p:cNvPr>
          <p:cNvSpPr/>
          <p:nvPr/>
        </p:nvSpPr>
        <p:spPr>
          <a:xfrm>
            <a:off x="0" y="6705600"/>
            <a:ext cx="75861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793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24EB7-DE88-4CC3-9DF9-72992F5E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Lists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1215E7-D026-448C-A523-1CE12120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Comprehensions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A powerful way to process structures.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&gt;&gt;&gt; M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[[1, 2, 3], [4, 5, 6], [7, 8, 9]]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&gt;&gt;&gt; col2 = [row[1] </a:t>
            </a:r>
            <a:r>
              <a:rPr lang="en-GB" b="1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 row </a:t>
            </a:r>
            <a:r>
              <a:rPr lang="en-GB" b="1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 M]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&gt;&gt;&gt; col2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[2, 5, 8]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# Add 1 to each item in column 2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&gt;&gt;&gt; [row[1] + 1 for row in M]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[3, 6, 9]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9D5129AE-27C0-47FD-8B66-1F3AFABDD675}"/>
              </a:ext>
            </a:extLst>
          </p:cNvPr>
          <p:cNvSpPr/>
          <p:nvPr/>
        </p:nvSpPr>
        <p:spPr>
          <a:xfrm>
            <a:off x="0" y="6705600"/>
            <a:ext cx="78570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05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F97203-BA67-4D9B-B9F5-E3977336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Software environment</a:t>
            </a:r>
            <a:endParaRPr lang="en-GB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A2910B0-A80F-42E6-9589-F0FD6410437C}"/>
              </a:ext>
            </a:extLst>
          </p:cNvPr>
          <p:cNvSpPr/>
          <p:nvPr/>
        </p:nvSpPr>
        <p:spPr>
          <a:xfrm>
            <a:off x="1524001" y="1449388"/>
            <a:ext cx="2826327" cy="84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For</a:t>
            </a:r>
            <a:r>
              <a:rPr lang="hu-HU" dirty="0"/>
              <a:t> Linux</a:t>
            </a:r>
            <a:endParaRPr lang="en-GB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C862A15-BBC1-4EF8-9792-493CEB4027A5}"/>
              </a:ext>
            </a:extLst>
          </p:cNvPr>
          <p:cNvSpPr/>
          <p:nvPr/>
        </p:nvSpPr>
        <p:spPr>
          <a:xfrm>
            <a:off x="5458691" y="1449387"/>
            <a:ext cx="2826327" cy="84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For</a:t>
            </a:r>
            <a:r>
              <a:rPr lang="hu-HU" dirty="0"/>
              <a:t> Windows</a:t>
            </a:r>
            <a:endParaRPr lang="en-GB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7029B61-429F-4C30-B373-108696164D58}"/>
              </a:ext>
            </a:extLst>
          </p:cNvPr>
          <p:cNvSpPr/>
          <p:nvPr/>
        </p:nvSpPr>
        <p:spPr>
          <a:xfrm>
            <a:off x="1052946" y="2751284"/>
            <a:ext cx="3768436" cy="1976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version </a:t>
            </a: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will be covered</a:t>
            </a: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For text editor you can use </a:t>
            </a:r>
            <a:r>
              <a:rPr lang="en-GB" b="1" dirty="0" err="1">
                <a:latin typeface="Arial"/>
                <a:ea typeface="Arial"/>
                <a:cs typeface="Arial"/>
                <a:sym typeface="Arial"/>
              </a:rPr>
              <a:t>gedit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vim</a:t>
            </a: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For interactive interpreter we’ll be using </a:t>
            </a:r>
            <a:r>
              <a:rPr lang="en-GB" b="1" dirty="0" err="1">
                <a:latin typeface="Arial"/>
                <a:ea typeface="Arial"/>
                <a:cs typeface="Arial"/>
                <a:sym typeface="Arial"/>
              </a:rPr>
              <a:t>iPython</a:t>
            </a:r>
            <a:endParaRPr lang="en-GB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E7C40D60-7F96-4A0E-9E19-12F319371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91" y="2674212"/>
            <a:ext cx="2826327" cy="8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CB112251-5653-4776-A253-AB6D0115AA2F}"/>
              </a:ext>
            </a:extLst>
          </p:cNvPr>
          <p:cNvSpPr/>
          <p:nvPr/>
        </p:nvSpPr>
        <p:spPr>
          <a:xfrm>
            <a:off x="5182597" y="3725556"/>
            <a:ext cx="377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https://www.jetbrains.com/pycharm/</a:t>
            </a:r>
            <a:r>
              <a:rPr lang="hu-HU" dirty="0"/>
              <a:t> </a:t>
            </a:r>
            <a:endParaRPr lang="en-GB" dirty="0"/>
          </a:p>
        </p:txBody>
      </p:sp>
      <p:pic>
        <p:nvPicPr>
          <p:cNvPr id="2052" name="Picture 4" descr="Was ist GitHub?">
            <a:extLst>
              <a:ext uri="{FF2B5EF4-FFF2-40B4-BE49-F238E27FC236}">
                <a16:creationId xmlns:a16="http://schemas.microsoft.com/office/drawing/2014/main" id="{CA4ACDF7-586F-4C4F-9CA1-A6829A1F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1449387"/>
            <a:ext cx="3352800" cy="111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C696690E-8051-4801-86B1-29E5EF82223B}"/>
              </a:ext>
            </a:extLst>
          </p:cNvPr>
          <p:cNvSpPr/>
          <p:nvPr/>
        </p:nvSpPr>
        <p:spPr>
          <a:xfrm>
            <a:off x="9365715" y="2775542"/>
            <a:ext cx="2110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https://github.com/</a:t>
            </a:r>
            <a:r>
              <a:rPr lang="hu-HU" dirty="0"/>
              <a:t> </a:t>
            </a:r>
            <a:endParaRPr lang="en-GB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43FA380F-6BA7-419C-8DF0-6E6C111022FE}"/>
              </a:ext>
            </a:extLst>
          </p:cNvPr>
          <p:cNvSpPr/>
          <p:nvPr/>
        </p:nvSpPr>
        <p:spPr>
          <a:xfrm>
            <a:off x="8956964" y="3300854"/>
            <a:ext cx="327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6"/>
              </a:rPr>
              <a:t>https://learngitbranching.js.org/</a:t>
            </a:r>
            <a:r>
              <a:rPr lang="hu-HU" dirty="0"/>
              <a:t> </a:t>
            </a:r>
            <a:endParaRPr lang="en-GB" dirty="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7D42F8E3-CA69-4D36-B9F3-CC3472B3B5EC}"/>
              </a:ext>
            </a:extLst>
          </p:cNvPr>
          <p:cNvSpPr/>
          <p:nvPr/>
        </p:nvSpPr>
        <p:spPr>
          <a:xfrm>
            <a:off x="7370620" y="4599061"/>
            <a:ext cx="4364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group should create a GitHub project to share with me</a:t>
            </a:r>
            <a:r>
              <a:rPr lang="hu-HU" dirty="0"/>
              <a:t>(misma2)</a:t>
            </a:r>
            <a:r>
              <a:rPr lang="en-GB" dirty="0"/>
              <a:t>. All three people must have their own bran</a:t>
            </a:r>
            <a:r>
              <a:rPr lang="hu-HU" dirty="0" err="1"/>
              <a:t>ch</a:t>
            </a:r>
            <a:r>
              <a:rPr lang="en-GB" dirty="0"/>
              <a:t> in addition to the main one.</a:t>
            </a:r>
          </a:p>
        </p:txBody>
      </p:sp>
      <p:sp>
        <p:nvSpPr>
          <p:cNvPr id="17" name="PB">
            <a:extLst>
              <a:ext uri="{FF2B5EF4-FFF2-40B4-BE49-F238E27FC236}">
                <a16:creationId xmlns:a16="http://schemas.microsoft.com/office/drawing/2014/main" id="{4C098975-4385-4291-B6CF-B3E40EA882CC}"/>
              </a:ext>
            </a:extLst>
          </p:cNvPr>
          <p:cNvSpPr/>
          <p:nvPr/>
        </p:nvSpPr>
        <p:spPr>
          <a:xfrm>
            <a:off x="0" y="6705600"/>
            <a:ext cx="8128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643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F6056-02EB-4447-B15E-D01B443F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Lists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9B0949-6442-4B13-9EB7-7A24F6DA5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Comprehensions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# Filter out odd items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&gt;&gt;&gt; [row[1] for row in M if row[1] % 2 == 0]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[2, 8]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# Collect a diagonal from matrix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diag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 = [M[</a:t>
            </a:r>
            <a:r>
              <a:rPr lang="en-GB" dirty="0" err="1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-GB" dirty="0" err="1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] for </a:t>
            </a:r>
            <a:r>
              <a:rPr lang="en-GB" dirty="0" err="1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 in [0, 1, 2]]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diag</a:t>
            </a: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[1, 5, 9]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# Repeat characters in a string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&gt;&gt;&gt; doubles = [c * 2 for c in 'spam']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&gt;&gt;&gt; doubles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['ss', 'pp', 'aa', 'mm']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F6B04C0F-C203-4B3D-BF9C-1436E7401CB5}"/>
              </a:ext>
            </a:extLst>
          </p:cNvPr>
          <p:cNvSpPr/>
          <p:nvPr/>
        </p:nvSpPr>
        <p:spPr>
          <a:xfrm>
            <a:off x="0" y="6705600"/>
            <a:ext cx="81280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517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EEF713-5E82-4BD7-ABED-7838DD24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Lists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FA572A-D1E8-4DCE-9F8D-BEC74A72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Comprehensions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GB" sz="3200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0..3 (list() required in 3.X)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(4))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−6 to +6 by 2 (need list() in 3.X)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(−6, 7, 2))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[−6, −4, −2, 0, 2, 4, 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Multiple values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[[x ** 2, x ** 3] for x in range(4)]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[[0, 0], [1, 1], [4, 8], [9, 27]]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19B17FF5-77DA-45F4-B187-4D4EBE71F9E9}"/>
              </a:ext>
            </a:extLst>
          </p:cNvPr>
          <p:cNvSpPr/>
          <p:nvPr/>
        </p:nvSpPr>
        <p:spPr>
          <a:xfrm>
            <a:off x="0" y="6705600"/>
            <a:ext cx="83989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245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844F66-079C-4BDC-8A1D-9B09928B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Dictionaries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AECA38-203E-4DA1-978B-2EED86BB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“And now for something completely different...”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Not sequences, instead mappings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Key - value pairs 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Relative position doesn’t matter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Mutable (may be changed in place)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Can grow and shrink on demand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1D3939B7-FE98-4101-89A2-ABCF95287C55}"/>
              </a:ext>
            </a:extLst>
          </p:cNvPr>
          <p:cNvSpPr/>
          <p:nvPr/>
        </p:nvSpPr>
        <p:spPr>
          <a:xfrm>
            <a:off x="0" y="6705600"/>
            <a:ext cx="86698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939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D7F637-9660-4389-8A8F-EC0157F1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Dictionaries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BBBF58-E94F-401A-B251-A25A7088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Mapping Operations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n-GB" sz="3200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D = {'food': 'Spam', 'quantity': 4}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D['food']</a:t>
            </a:r>
          </a:p>
          <a:p>
            <a:pPr marL="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'Spam'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D['quantity'] += 1</a:t>
            </a:r>
          </a:p>
          <a:p>
            <a:pPr marL="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</a:t>
            </a:r>
          </a:p>
          <a:p>
            <a:pPr marL="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{'food': 'Spam', 'quantity': 5}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D = {}</a:t>
            </a:r>
          </a:p>
          <a:p>
            <a:pPr marL="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D['name'] = 'Bob'</a:t>
            </a:r>
          </a:p>
          <a:p>
            <a:pPr mar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D['job'] = 'dev'</a:t>
            </a:r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64D75483-FA42-4826-8501-7E4F57822D93}"/>
              </a:ext>
            </a:extLst>
          </p:cNvPr>
          <p:cNvSpPr/>
          <p:nvPr/>
        </p:nvSpPr>
        <p:spPr>
          <a:xfrm>
            <a:off x="0" y="6705600"/>
            <a:ext cx="89408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14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44776-59DF-4255-9A83-9CA17098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Dictionaries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661738-A6D7-4F49-9B15-CD891D101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Nesting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n-GB" sz="3200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rec = {'name': {'first': 'Bob', 'last': 'Smith'},</a:t>
            </a:r>
          </a:p>
          <a:p>
            <a:pPr marL="137160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'jobs': ['dev', '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mgr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'],</a:t>
            </a:r>
          </a:p>
          <a:p>
            <a:pPr marL="91440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'age': 40.5}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rec['name']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{'last': 'Smith', 'first': 'Bob'}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rec['name']['last']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'Smith'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4A18C16F-F42B-4A8E-BAEA-1D9B703CAF32}"/>
              </a:ext>
            </a:extLst>
          </p:cNvPr>
          <p:cNvSpPr/>
          <p:nvPr/>
        </p:nvSpPr>
        <p:spPr>
          <a:xfrm>
            <a:off x="0" y="6705600"/>
            <a:ext cx="92117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00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5B8454-6ABD-4A09-B282-344BC1A0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Tuples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D3F923-8DD8-42B5-9CBF-21C73AB11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A list, that can not be changed.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Pronounced “</a:t>
            </a:r>
            <a:r>
              <a:rPr lang="en-GB" dirty="0" err="1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toople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” or “</a:t>
            </a:r>
            <a:r>
              <a:rPr lang="en-GB" dirty="0" err="1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tuhple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,”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Sequences, like lists, but they are </a:t>
            </a:r>
            <a:r>
              <a:rPr lang="en-GB" sz="3600" b="1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, like strings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Used to represent fixed collections of items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Have type-specific callable methods, but not as many as lists have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Support mixed types and nesting, but they don’t grow and shrink because they are immutable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2467DF1C-771C-45DA-B363-2B574681E605}"/>
              </a:ext>
            </a:extLst>
          </p:cNvPr>
          <p:cNvSpPr/>
          <p:nvPr/>
        </p:nvSpPr>
        <p:spPr>
          <a:xfrm>
            <a:off x="0" y="6705600"/>
            <a:ext cx="94826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97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99C44E-E9EB-413A-8794-4335D78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Tuples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3ACE44-4FBC-41FF-B68B-6C61550B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A list, that can not be changed.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n-GB" sz="3200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 = (1, 2, 3, 4)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(T)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T[0]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T.index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(4)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Tuples are immutable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T[0] = 2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does not support item assignment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AE632889-B0CE-428F-9D54-F30CEDDB1C99}"/>
              </a:ext>
            </a:extLst>
          </p:cNvPr>
          <p:cNvSpPr/>
          <p:nvPr/>
        </p:nvSpPr>
        <p:spPr>
          <a:xfrm>
            <a:off x="0" y="6705600"/>
            <a:ext cx="97536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78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89775-A8F6-4C00-A2DC-B2A27552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Files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FA1D26-CF15-43AD-8ED1-E2A64289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Make a new file in output mode ('w' is write)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('data.txt', 'w')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Write strings of characters to it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('Hello\n')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Return number of items written in Python 3.X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('world\n')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Close to flush output buffers to disk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BA819123-6AD8-4525-A789-CEC0A8DEDC58}"/>
              </a:ext>
            </a:extLst>
          </p:cNvPr>
          <p:cNvSpPr/>
          <p:nvPr/>
        </p:nvSpPr>
        <p:spPr>
          <a:xfrm>
            <a:off x="0" y="6705600"/>
            <a:ext cx="100245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240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4B1C7-9AB0-41E4-AB9B-B6821717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Files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F541AE-2467-4754-B6A5-B4FA072F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0" indent="0"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'r' (read) is the default processing mode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('data.txt')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Read entire file into a string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text =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lang="en-GB" b="1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text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'Hello\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nworld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\n'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print interprets control characters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print(text)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world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File content is always a </a:t>
            </a:r>
            <a:r>
              <a:rPr lang="en-GB" b="1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text.split</a:t>
            </a: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['Hello', 'world']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303430EE-26B9-4F80-9A62-6638931DCBCE}"/>
              </a:ext>
            </a:extLst>
          </p:cNvPr>
          <p:cNvSpPr/>
          <p:nvPr/>
        </p:nvSpPr>
        <p:spPr>
          <a:xfrm>
            <a:off x="0" y="6705600"/>
            <a:ext cx="102954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4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4B1C7-9AB0-41E4-AB9B-B6821717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Core Data Types: Files </a:t>
            </a:r>
            <a:r>
              <a:rPr lang="en-GB" dirty="0"/>
              <a:t>J</a:t>
            </a:r>
            <a:r>
              <a:rPr lang="hu-HU" dirty="0"/>
              <a:t>SON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F541AE-2467-4754-B6A5-B4FA072F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0" indent="0"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# 'r' (read) </a:t>
            </a:r>
            <a:r>
              <a:rPr lang="hu-HU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JSON file </a:t>
            </a:r>
            <a:r>
              <a:rPr lang="hu-HU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hu-HU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hu-HU" dirty="0" err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Dictionary</a:t>
            </a: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07F604-F4D2-48D8-BC02-341037BDA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073" y="2751592"/>
            <a:ext cx="604058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(file)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data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json.load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f.close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C0A276-14F8-446D-9037-A03FFF35E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73" y="5276443"/>
            <a:ext cx="845127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hu-HU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filename.json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outfile.write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json.dumps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(newdata1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sort_keys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outfile.close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F1FFBA-111F-49F2-81F3-66BD71DE5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072" y="1027906"/>
            <a:ext cx="238298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B">
            <a:extLst>
              <a:ext uri="{FF2B5EF4-FFF2-40B4-BE49-F238E27FC236}">
                <a16:creationId xmlns:a16="http://schemas.microsoft.com/office/drawing/2014/main" id="{FAE159EB-526E-48A9-BAB5-37B489B16A18}"/>
              </a:ext>
            </a:extLst>
          </p:cNvPr>
          <p:cNvSpPr/>
          <p:nvPr/>
        </p:nvSpPr>
        <p:spPr>
          <a:xfrm>
            <a:off x="0" y="6705600"/>
            <a:ext cx="105664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2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A7ECAF-1435-434E-83A2-14527360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The Zen of Python - </a:t>
            </a:r>
            <a:r>
              <a:rPr lang="en-GB" dirty="0"/>
              <a:t>C</a:t>
            </a:r>
            <a:r>
              <a:rPr lang="hu-HU" dirty="0" err="1"/>
              <a:t>learcoding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E7D36B-611F-43AE-804F-D15F2171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1690688"/>
            <a:ext cx="10515600" cy="4351338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Beautiful is better than ugly.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Simple extension syntax</a:t>
            </a: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Consistent syntax and behaviour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Explicit is better than implicit.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No “hidden” loop variables</a:t>
            </a: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Use “self” to refer to object inside a method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Simple is better than complex.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Rely on garbage collection</a:t>
            </a: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Test statements with the interactive interpreter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83D505EA-DE92-439D-9603-F7F14C432615}"/>
              </a:ext>
            </a:extLst>
          </p:cNvPr>
          <p:cNvSpPr/>
          <p:nvPr/>
        </p:nvSpPr>
        <p:spPr>
          <a:xfrm>
            <a:off x="0" y="6705600"/>
            <a:ext cx="10837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94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5E350F-B8AF-4665-9757-6E5505E4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Dynamic Typing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B60E1E-EDCA-4B7D-BE97-2C106E18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Variables, Objects, and References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Variable creation</a:t>
            </a:r>
          </a:p>
          <a:p>
            <a:pPr marL="914400" lvl="0" indent="-317500">
              <a:lnSpc>
                <a:spcPct val="10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when your code first assigns it a value</a:t>
            </a:r>
          </a:p>
          <a:p>
            <a:pPr marL="914400" lvl="0" indent="-317500">
              <a:lnSpc>
                <a:spcPct val="10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initial assignments make variables</a:t>
            </a: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name</a:t>
            </a: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>
              <a:lnSpc>
                <a:spcPct val="10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has no type information or constraints associated with it</a:t>
            </a:r>
          </a:p>
          <a:p>
            <a:pPr marL="914400" lvl="0" indent="-317500">
              <a:lnSpc>
                <a:spcPct val="10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they always simply refer to a particular object at a particular point in time</a:t>
            </a:r>
          </a:p>
          <a:p>
            <a:pPr marL="457200" lvl="0" indent="-317500"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Variable use</a:t>
            </a:r>
          </a:p>
          <a:p>
            <a:pPr marL="914400" lvl="0" indent="-317500"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When a variable appears in an expression, it is immediately replaced with the object that it currently refers to, whatever that may be</a:t>
            </a:r>
          </a:p>
          <a:p>
            <a:pPr marL="914400" lvl="0" indent="-317500"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referencing unassigned variables results in errors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5A0E8E81-269D-4F4F-9471-BFEA3CD9C7AB}"/>
              </a:ext>
            </a:extLst>
          </p:cNvPr>
          <p:cNvSpPr/>
          <p:nvPr/>
        </p:nvSpPr>
        <p:spPr>
          <a:xfrm>
            <a:off x="0" y="6705600"/>
            <a:ext cx="108373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984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45C64C-3B7E-4B0E-A3CE-C36C6F04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Dynamic Typing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EE01C3-0D52-446E-9C5B-AB1E529F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2400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3     # Assign a name to an object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sz="2400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Python will perform three distinct steps to carry out the request. These steps reflect the operation of all assignments in the Python language: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1. Create an object to represent the value 3 .</a:t>
            </a:r>
          </a:p>
          <a:p>
            <a:pPr marL="45720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2. Create the variable a , if it does not yet exist.</a:t>
            </a:r>
          </a:p>
          <a:p>
            <a:pPr marL="45720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3. Link the variable a to the new object 3.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pic>
        <p:nvPicPr>
          <p:cNvPr id="4" name="Google Shape;474;p61">
            <a:extLst>
              <a:ext uri="{FF2B5EF4-FFF2-40B4-BE49-F238E27FC236}">
                <a16:creationId xmlns:a16="http://schemas.microsoft.com/office/drawing/2014/main" id="{65C2ACD2-0252-4AA5-9FB0-9E19A1096DF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1902" y="5273615"/>
            <a:ext cx="3127975" cy="13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B">
            <a:extLst>
              <a:ext uri="{FF2B5EF4-FFF2-40B4-BE49-F238E27FC236}">
                <a16:creationId xmlns:a16="http://schemas.microsoft.com/office/drawing/2014/main" id="{108A9050-E5DD-4EAA-A8AF-210E93AB0AE5}"/>
              </a:ext>
            </a:extLst>
          </p:cNvPr>
          <p:cNvSpPr/>
          <p:nvPr/>
        </p:nvSpPr>
        <p:spPr>
          <a:xfrm>
            <a:off x="0" y="6705600"/>
            <a:ext cx="111082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07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9D5F76-3391-45E2-8CEA-D26EDAA1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Dynamic Typing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7F3DD8-3D2A-4493-B965-2C96E2A2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Python automatically follows the variable-to-object links: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b="1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 are entries in a system table, with spaces for links to objects.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b="1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 are pieces of allocated memory, with enough space to represent the values for which they stand.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b="1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 are automatically followed pointers from variables to objects.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15C14B28-5074-4998-BF2B-77226EF6B38A}"/>
              </a:ext>
            </a:extLst>
          </p:cNvPr>
          <p:cNvSpPr/>
          <p:nvPr/>
        </p:nvSpPr>
        <p:spPr>
          <a:xfrm>
            <a:off x="0" y="6705600"/>
            <a:ext cx="113792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858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700F4-933E-414B-A3C4-E546DEA8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Dynamic Typing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496C8C-C9A0-4203-8F74-84630ACF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sz="2400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3        # It's an integer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sz="2400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'spam'   # Now it's a string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1.23     # Now it's a floating point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b="1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Names have no types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, types live with objects, not names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We haven’t actually changed the type of the variable “a”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We’ve simply </a:t>
            </a:r>
            <a:r>
              <a:rPr lang="en-GB" b="1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made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 the variable </a:t>
            </a:r>
            <a:r>
              <a:rPr lang="en-GB" b="1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reference a different type of object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Objects, </a:t>
            </a:r>
            <a:r>
              <a:rPr lang="en-GB" i="1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know</a:t>
            </a: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 what type they are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dirty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87AFAF6F-D11C-4701-A4C4-E24D69754E95}"/>
              </a:ext>
            </a:extLst>
          </p:cNvPr>
          <p:cNvSpPr/>
          <p:nvPr/>
        </p:nvSpPr>
        <p:spPr>
          <a:xfrm>
            <a:off x="0" y="6705600"/>
            <a:ext cx="116501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47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2B1996-C929-401C-AFD7-19B67A88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Dynamic Typing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662BD6-9D3B-41B0-957D-B9ACE78B2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Objects Are Garbage-Collected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3600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Whenever a name is assigned to a new object, the space held by the prior object is reclaimed if it is not referenced by any other name or object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3600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Shared references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sz="3600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400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3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400" dirty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b = a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GB" sz="3600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3600" dirty="0">
              <a:solidFill>
                <a:srgbClr val="617A86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pic>
        <p:nvPicPr>
          <p:cNvPr id="4" name="Google Shape;493;p64">
            <a:extLst>
              <a:ext uri="{FF2B5EF4-FFF2-40B4-BE49-F238E27FC236}">
                <a16:creationId xmlns:a16="http://schemas.microsoft.com/office/drawing/2014/main" id="{29FA2FEC-E9A1-443B-BEC6-6B16DE601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4108" y="4001294"/>
            <a:ext cx="4819927" cy="19700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B">
            <a:extLst>
              <a:ext uri="{FF2B5EF4-FFF2-40B4-BE49-F238E27FC236}">
                <a16:creationId xmlns:a16="http://schemas.microsoft.com/office/drawing/2014/main" id="{B434B77A-29F1-45D7-BA80-D4F1FE00A80B}"/>
              </a:ext>
            </a:extLst>
          </p:cNvPr>
          <p:cNvSpPr/>
          <p:nvPr/>
        </p:nvSpPr>
        <p:spPr>
          <a:xfrm>
            <a:off x="0" y="6705600"/>
            <a:ext cx="119210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395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A8A10-6FC3-4192-B775-DAB447DD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Dynamic Typing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CA0C35-5C35-48E2-B966-9CBEAC47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2636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&gt;&gt;&gt; A = 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&gt;&gt;&gt; B = 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&gt;&gt;&gt; B = 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&gt;&gt;&gt; 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endParaRPr lang="en-GB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E8478C3-06C1-4834-AAFB-599EB3F99629}"/>
              </a:ext>
            </a:extLst>
          </p:cNvPr>
          <p:cNvSpPr/>
          <p:nvPr/>
        </p:nvSpPr>
        <p:spPr>
          <a:xfrm>
            <a:off x="4378035" y="1690688"/>
            <a:ext cx="64562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30200"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Initially, variables A and B shares the same object (holding the 8), but</a:t>
            </a:r>
          </a:p>
          <a:p>
            <a:pPr marL="457200" lvl="0" indent="-330200"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two names are never linked together in Python</a:t>
            </a:r>
          </a:p>
          <a:p>
            <a:pPr marL="457200" lvl="0" indent="-330200"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When 6 gets assigned to variable B a new object is created, and linked to variable B</a:t>
            </a:r>
          </a:p>
          <a:p>
            <a:pPr marL="457200" lvl="0" indent="-330200"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Thus, setting B to a different object has no effect on A</a:t>
            </a:r>
          </a:p>
        </p:txBody>
      </p:sp>
      <p:sp>
        <p:nvSpPr>
          <p:cNvPr id="7" name="PB">
            <a:extLst>
              <a:ext uri="{FF2B5EF4-FFF2-40B4-BE49-F238E27FC236}">
                <a16:creationId xmlns:a16="http://schemas.microsoft.com/office/drawing/2014/main" id="{2A7D7911-AE62-4C39-8DA7-06FD7E17A55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9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CEBF3-E08D-4542-8609-E11238E5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The Zen of Python - </a:t>
            </a:r>
            <a:r>
              <a:rPr lang="en-GB" dirty="0"/>
              <a:t>M</a:t>
            </a:r>
            <a:r>
              <a:rPr lang="hu-HU" dirty="0" err="1"/>
              <a:t>odules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A7A4D8-131A-4FA8-8303-B8E791D5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Complex is better than complicated.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Use the right packages to solve a problem, without making your code complicated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Flat is better than nested.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Use modules from the standard library</a:t>
            </a: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Namespaces are flat</a:t>
            </a: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No need to use long module names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Sparse is better than dense.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Standard lib’s are kept small, use pip to install the rest.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70EA04AD-5FD7-44A6-83CE-B81A5C0D13B8}"/>
              </a:ext>
            </a:extLst>
          </p:cNvPr>
          <p:cNvSpPr/>
          <p:nvPr/>
        </p:nvSpPr>
        <p:spPr>
          <a:xfrm>
            <a:off x="0" y="6705600"/>
            <a:ext cx="13546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286D9E-9629-4CD4-9F03-63FC9D3B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Install</a:t>
            </a:r>
            <a:r>
              <a:rPr lang="hu-HU" dirty="0"/>
              <a:t> </a:t>
            </a:r>
            <a:r>
              <a:rPr lang="hu-HU" dirty="0" err="1"/>
              <a:t>Modules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86E125-799C-4A68-AEE7-C5567FE1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3015096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pip</a:t>
            </a:r>
            <a:r>
              <a:rPr lang="hu-HU" dirty="0"/>
              <a:t> program, </a:t>
            </a:r>
            <a:r>
              <a:rPr lang="en-GB" dirty="0"/>
              <a:t>if you don't already have it</a:t>
            </a:r>
            <a:r>
              <a:rPr lang="hu-HU" dirty="0"/>
              <a:t> – </a:t>
            </a:r>
            <a:r>
              <a:rPr lang="hu-HU" dirty="0" err="1"/>
              <a:t>install</a:t>
            </a:r>
            <a:r>
              <a:rPr lang="hu-HU" dirty="0"/>
              <a:t>:</a:t>
            </a:r>
          </a:p>
          <a:p>
            <a:pPr marL="0" indent="0">
              <a:buNone/>
            </a:pPr>
            <a:br>
              <a:rPr lang="hu-HU" i="1" dirty="0"/>
            </a:br>
            <a:r>
              <a:rPr lang="hu-HU" i="1" dirty="0"/>
              <a:t>	</a:t>
            </a:r>
            <a:r>
              <a:rPr lang="en-GB" i="1" dirty="0" err="1"/>
              <a:t>sudo</a:t>
            </a:r>
            <a:r>
              <a:rPr lang="en-GB" i="1" dirty="0"/>
              <a:t> apt install pip</a:t>
            </a:r>
            <a:endParaRPr lang="hu-HU" i="1" dirty="0"/>
          </a:p>
          <a:p>
            <a:pPr marL="0" indent="0">
              <a:buNone/>
            </a:pPr>
            <a:r>
              <a:rPr lang="en-GB" dirty="0"/>
              <a:t>then you can install the package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i="1" dirty="0" err="1"/>
              <a:t>pip</a:t>
            </a:r>
            <a:r>
              <a:rPr lang="hu-HU" i="1" dirty="0"/>
              <a:t> </a:t>
            </a:r>
            <a:r>
              <a:rPr lang="hu-HU" i="1" dirty="0" err="1"/>
              <a:t>install</a:t>
            </a:r>
            <a:r>
              <a:rPr lang="hu-HU" i="1" dirty="0"/>
              <a:t> &lt;</a:t>
            </a:r>
            <a:r>
              <a:rPr lang="hu-HU" i="1" dirty="0" err="1"/>
              <a:t>package_name</a:t>
            </a:r>
            <a:r>
              <a:rPr lang="hu-HU" i="1" dirty="0"/>
              <a:t>&gt;</a:t>
            </a:r>
            <a:endParaRPr lang="en-GB" i="1" dirty="0"/>
          </a:p>
        </p:txBody>
      </p:sp>
      <p:pic>
        <p:nvPicPr>
          <p:cNvPr id="3076" name="Picture 4" descr="A Linux születése | VIRA">
            <a:extLst>
              <a:ext uri="{FF2B5EF4-FFF2-40B4-BE49-F238E27FC236}">
                <a16:creationId xmlns:a16="http://schemas.microsoft.com/office/drawing/2014/main" id="{CBA716C0-79BC-41D3-8840-C748FB421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1" y="1387908"/>
            <a:ext cx="2947359" cy="16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45C850A3-08B8-4595-BBE9-8F12D9044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94" y="140278"/>
            <a:ext cx="2826327" cy="8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11F0149-CD90-43FE-BE23-549BD6F3D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233" y="1191487"/>
            <a:ext cx="3057525" cy="2667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BDEC925-9C5D-4C23-8A11-F51B55034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152" y="4066949"/>
            <a:ext cx="2247900" cy="12668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52BA6C2-9FD3-4680-8FFE-8744231FC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4582" y="4101218"/>
            <a:ext cx="1895475" cy="8001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138BE73-7EB7-4862-9EE0-70E5537FA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5506" y="5144049"/>
            <a:ext cx="2333625" cy="885825"/>
          </a:xfrm>
          <a:prstGeom prst="rect">
            <a:avLst/>
          </a:prstGeom>
        </p:spPr>
      </p:pic>
      <p:sp>
        <p:nvSpPr>
          <p:cNvPr id="14" name="PB">
            <a:extLst>
              <a:ext uri="{FF2B5EF4-FFF2-40B4-BE49-F238E27FC236}">
                <a16:creationId xmlns:a16="http://schemas.microsoft.com/office/drawing/2014/main" id="{B31C03FA-98D5-4B68-ADA7-BCC83F0E31A9}"/>
              </a:ext>
            </a:extLst>
          </p:cNvPr>
          <p:cNvSpPr/>
          <p:nvPr/>
        </p:nvSpPr>
        <p:spPr>
          <a:xfrm>
            <a:off x="0" y="6705600"/>
            <a:ext cx="16256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86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BC276F-5022-4920-B7C5-0C79B05D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The Zen of Python - </a:t>
            </a:r>
            <a:r>
              <a:rPr lang="en-GB" dirty="0"/>
              <a:t>R</a:t>
            </a:r>
            <a:r>
              <a:rPr lang="hu-HU" dirty="0" err="1"/>
              <a:t>eadability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3FD8A1-219A-4BBE-A4E1-6A9403AB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Readability counts.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Whitespace for block structures</a:t>
            </a: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Minimal punctuation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Special cases aren't special enough to break the rules.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Everything is an object</a:t>
            </a: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Methods and functions differ by scope</a:t>
            </a: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Keep most features in external modules</a:t>
            </a:r>
          </a:p>
          <a:p>
            <a:endParaRPr lang="en-GB" dirty="0"/>
          </a:p>
        </p:txBody>
      </p:sp>
      <p:sp>
        <p:nvSpPr>
          <p:cNvPr id="7" name="PB">
            <a:extLst>
              <a:ext uri="{FF2B5EF4-FFF2-40B4-BE49-F238E27FC236}">
                <a16:creationId xmlns:a16="http://schemas.microsoft.com/office/drawing/2014/main" id="{348DD186-9353-4E00-B6ED-2888F95B7F7D}"/>
              </a:ext>
            </a:extLst>
          </p:cNvPr>
          <p:cNvSpPr/>
          <p:nvPr/>
        </p:nvSpPr>
        <p:spPr>
          <a:xfrm>
            <a:off x="0" y="6705600"/>
            <a:ext cx="18965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043753-E1D1-4771-A2E4-38149651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The Zen of Python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5010BC-786C-49A6-9BB6-69E4109C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Although practicality beats purity.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Multiple programming models (OOP, Procedural, Functional)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Errors should never pass silently.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Exception based error handling</a:t>
            </a: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Tracebacks aid debugging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Unless explicitly silenced.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Catch exceptions with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try:except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Process / Convert / Ignore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31B117FB-C6B3-4B08-8992-C52FEE5076BF}"/>
              </a:ext>
            </a:extLst>
          </p:cNvPr>
          <p:cNvSpPr/>
          <p:nvPr/>
        </p:nvSpPr>
        <p:spPr>
          <a:xfrm>
            <a:off x="0" y="6705600"/>
            <a:ext cx="21674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6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8C2149-150E-4134-9F13-9A817732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The Zen of Python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2B73F6-88C5-4BBC-8D1F-AE5EF8C9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In the face of ambiguity, refuse the temptation to guess.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Coarse types only when not surprising</a:t>
            </a: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Can not add a String to a number, but you can multiply a string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There should be one-- and preferably only one --obvious way to do it.</a:t>
            </a:r>
          </a:p>
          <a:p>
            <a:pPr marL="457200" lvl="0" indent="-342900">
              <a:spcBef>
                <a:spcPts val="60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Eliminate redundancy</a:t>
            </a:r>
          </a:p>
          <a:p>
            <a:pPr marL="457200" lvl="0" indent="-342900">
              <a:spcBef>
                <a:spcPts val="0"/>
              </a:spcBef>
              <a:buSzPts val="1800"/>
              <a:buFont typeface="Arial"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Easier to learn and remember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740697EE-58F0-41DE-9099-FAA30C758768}"/>
              </a:ext>
            </a:extLst>
          </p:cNvPr>
          <p:cNvSpPr/>
          <p:nvPr/>
        </p:nvSpPr>
        <p:spPr>
          <a:xfrm>
            <a:off x="0" y="6705600"/>
            <a:ext cx="24384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11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3006</Words>
  <Application>Microsoft Office PowerPoint</Application>
  <PresentationFormat>Szélesvásznú</PresentationFormat>
  <Paragraphs>524</Paragraphs>
  <Slides>45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52" baseType="lpstr">
      <vt:lpstr>Arial</vt:lpstr>
      <vt:lpstr>Arial Rounded MT Bold</vt:lpstr>
      <vt:lpstr>Calibri</vt:lpstr>
      <vt:lpstr>Calibri Light</vt:lpstr>
      <vt:lpstr>Courier New</vt:lpstr>
      <vt:lpstr>JetBrains Mono</vt:lpstr>
      <vt:lpstr>Office-téma</vt:lpstr>
      <vt:lpstr>Scientific  Python</vt:lpstr>
      <vt:lpstr>Recommended literature </vt:lpstr>
      <vt:lpstr>Software environment</vt:lpstr>
      <vt:lpstr>The Zen of Python - Clearcoding</vt:lpstr>
      <vt:lpstr>The Zen of Python - Modules</vt:lpstr>
      <vt:lpstr>Install Modules</vt:lpstr>
      <vt:lpstr>The Zen of Python - Readability</vt:lpstr>
      <vt:lpstr>The Zen of Python</vt:lpstr>
      <vt:lpstr>The Zen of Python</vt:lpstr>
      <vt:lpstr>The Zen of Python</vt:lpstr>
      <vt:lpstr>The Zen of Python</vt:lpstr>
      <vt:lpstr>Why do people use Python?</vt:lpstr>
      <vt:lpstr>The Python Virtual Machine (PVM)</vt:lpstr>
      <vt:lpstr>Hello World</vt:lpstr>
      <vt:lpstr>The Python Conceptual Hierarchy</vt:lpstr>
      <vt:lpstr>Built-in objects</vt:lpstr>
      <vt:lpstr>Core Data Types</vt:lpstr>
      <vt:lpstr>Core Data Types: Numbers</vt:lpstr>
      <vt:lpstr>Core Data Types: Strings</vt:lpstr>
      <vt:lpstr>Core Data Types: Strings</vt:lpstr>
      <vt:lpstr>Core Data Types: Strings</vt:lpstr>
      <vt:lpstr>Core Data Types: Strings</vt:lpstr>
      <vt:lpstr>Core Data Types: Strings</vt:lpstr>
      <vt:lpstr>Core Data Types: Strings</vt:lpstr>
      <vt:lpstr>Core Data Types: Strings</vt:lpstr>
      <vt:lpstr>Core Data Types: Lists</vt:lpstr>
      <vt:lpstr>Core Data Types: Lists</vt:lpstr>
      <vt:lpstr>Core Data Types: Lists</vt:lpstr>
      <vt:lpstr>Core Data Types: Lists</vt:lpstr>
      <vt:lpstr>Core Data Types: Lists</vt:lpstr>
      <vt:lpstr>Core Data Types: Lists</vt:lpstr>
      <vt:lpstr>Core Data Types: Dictionaries</vt:lpstr>
      <vt:lpstr>Core Data Types: Dictionaries</vt:lpstr>
      <vt:lpstr>Core Data Types: Dictionaries</vt:lpstr>
      <vt:lpstr>Core Data Types: Tuples</vt:lpstr>
      <vt:lpstr>Core Data Types: Tuples</vt:lpstr>
      <vt:lpstr>Core Data Types: Files</vt:lpstr>
      <vt:lpstr>Core Data Types: Files</vt:lpstr>
      <vt:lpstr>Core Data Types: Files JSON</vt:lpstr>
      <vt:lpstr>Dynamic Typing</vt:lpstr>
      <vt:lpstr>Dynamic Typing</vt:lpstr>
      <vt:lpstr>Dynamic Typing</vt:lpstr>
      <vt:lpstr>Dynamic Typing</vt:lpstr>
      <vt:lpstr>Dynamic Typing</vt:lpstr>
      <vt:lpstr>Dynamic Typing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Miski Marcell</dc:creator>
  <cp:lastModifiedBy>Miski Marcell</cp:lastModifiedBy>
  <cp:revision>18</cp:revision>
  <dcterms:created xsi:type="dcterms:W3CDTF">2023-03-05T16:25:51Z</dcterms:created>
  <dcterms:modified xsi:type="dcterms:W3CDTF">2023-03-12T09:51:39Z</dcterms:modified>
</cp:coreProperties>
</file>