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02" r:id="rId7"/>
    <p:sldId id="301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3F9D1B-5152-4512-83EF-A45D9EFFB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2A5809-3041-4D09-AFC0-0FA0AF52D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F684B0-A9B4-47D6-9193-101D0FBD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BE9072-5DF5-447D-9F79-37A3E731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2CC8C6-4566-472B-A320-F47ED7CE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13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EF72B9-EB13-4C60-BC2D-7AF782B5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CDCDDF7-ABD7-4CBF-80F8-AA9A01469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F537B3-C7F4-46A1-B377-04098EA1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AD0F6B-7E9D-47E8-BAA2-064417F7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8FF268-EA96-483F-A132-79A26CBA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24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A6E38EB-F1EB-46AE-9F4A-ECBCE6F16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E8F47F8-DE9B-4FBB-8891-D8CE9B1C4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AF8284-2845-44E0-8BC2-3C3F816F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D739EF-4ABD-420A-B1FF-31B17FCB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EC4E79-11A8-493F-897F-592F7DCE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5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301EB5-0332-452A-93D3-C51168FE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40F55E-49B8-49CF-941C-7AA7F3751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8F4484-EFFB-4D6E-94B8-99034D5C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C5E010-3ACC-46CD-BD24-4EDB3761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73369FA-5038-4DB5-AA19-981BF88F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97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62A7D1-5E94-434E-80BB-AA14132B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D3FFDC2-D689-40D7-B417-F35FA7775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792A284-184C-41C5-AC0F-0B3E2705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5B012B-366B-418F-AF93-99AC55D6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B60B128-9320-44C2-A1F0-ED58E9AE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71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B2766E-E593-466A-B2BC-6A589C20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D9B80E-0523-451F-8927-78E4D108D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506173C-30E6-4074-882B-5545767EC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39946D-113B-4BAA-AA06-0CA90D30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5A996C-A9B7-4484-A326-272C4444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F68BF02-1AE0-4CB9-B28D-4B381159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36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75AAA6-C684-4E19-B3D4-89879D59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4AFA0A-7B67-4839-B475-D320D8B08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A0313C1-06B9-4FFB-92DF-4D1E160F1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580B28F-18B9-40DF-979D-83D163919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C55A3C7-443F-464B-A901-958A243F5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720550E-722A-4DBB-BF9D-52966875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B8AB494-15FB-424A-A695-BB5E6524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286129E-FBA2-4A46-AE2C-48ACA8D5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99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5F6C5A-516F-4C60-AFD9-BE953038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AB76E9B-765C-447C-9EAE-439BE125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CB5E417-5362-4761-BE3B-F504BD35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3392D1E-BC77-4A8B-8157-E57BB530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34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B4D49B8-6E2A-4057-958A-E1A08815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E4E8853-305E-430B-AF34-C8AFE68E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91EC0D1-3057-4CEC-99BA-1D4406B2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39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31D21E-D77B-488A-A528-074F5B04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FBF0D6-9915-41DC-8D94-071ADFFD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ED2FA59-FCF8-49AD-8342-5D1561BA7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307CBA0-A731-48D7-8F92-15078929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E15474-F089-4BB5-926D-A4AB8A25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0FCA5D8-1513-40B0-9D22-12C71CE6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80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643AC2-0B7F-4310-B905-D3E028C7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0E0E75E-1F6C-46EB-8C96-BE0617912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B6557B0-1CB5-4B71-AAEA-F2E38B6CC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431CC2C-46F6-4566-8EDD-7DAC4416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DCA7512-A1E1-42CE-BA6B-B027DFBB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4575B99-68D6-40B1-806E-C7D9995B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46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3D38DA8-BED6-4E0E-9766-EB5E12AF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F7AD4C8-5F0C-49F9-BA60-E8EFD064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91E13B-C39E-445D-B0C2-955AA59B2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097A0-57C2-44CE-889F-911F75F1A03F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4BE089-4EFE-4662-A648-88AAEBFB6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0B1975-7CEC-4A92-BE66-C5638FF28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0B6E-EDD7-4600-A313-4C490E00D36C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C200C49-EFDB-4E88-AEDE-1047C762180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81" y="34416"/>
            <a:ext cx="1009364" cy="14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0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pythonthehardway.org" TargetMode="External"/><Relationship Id="rId2" Type="http://schemas.openxmlformats.org/officeDocument/2006/relationships/hyperlink" Target="http://www.python-course.e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wacoding.files.wordpress.com/2017/01/uml-distilled-3rd-ed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037AF6-97FA-49CE-B523-3FC8CD2FD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4096" y="623926"/>
            <a:ext cx="9144000" cy="2387600"/>
          </a:xfrm>
        </p:spPr>
        <p:txBody>
          <a:bodyPr>
            <a:normAutofit/>
          </a:bodyPr>
          <a:lstStyle/>
          <a:p>
            <a:r>
              <a:rPr lang="hu-HU" dirty="0" err="1">
                <a:latin typeface="Arial Rounded MT Bold" panose="020F0704030504030204" pitchFamily="34" charset="0"/>
              </a:rPr>
              <a:t>Scientific</a:t>
            </a:r>
            <a:r>
              <a:rPr lang="hu-HU" dirty="0">
                <a:latin typeface="Arial Rounded MT Bold" panose="020F0704030504030204" pitchFamily="34" charset="0"/>
              </a:rPr>
              <a:t> </a:t>
            </a:r>
            <a:br>
              <a:rPr lang="hu-HU" dirty="0">
                <a:latin typeface="Arial Rounded MT Bold" panose="020F0704030504030204" pitchFamily="34" charset="0"/>
              </a:rPr>
            </a:br>
            <a:r>
              <a:rPr lang="hu-HU" dirty="0">
                <a:latin typeface="Arial Rounded MT Bold" panose="020F0704030504030204" pitchFamily="34" charset="0"/>
              </a:rPr>
              <a:t>Python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8A3F756-2416-48E9-B9E4-1BEECF393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4" y="4029076"/>
            <a:ext cx="9144000" cy="1655762"/>
          </a:xfrm>
        </p:spPr>
        <p:txBody>
          <a:bodyPr/>
          <a:lstStyle/>
          <a:p>
            <a:r>
              <a:rPr lang="hu-HU" dirty="0"/>
              <a:t>Marcell Miski</a:t>
            </a:r>
            <a:br>
              <a:rPr lang="hu-HU" dirty="0"/>
            </a:br>
            <a:r>
              <a:rPr lang="hu-HU" dirty="0"/>
              <a:t>2023</a:t>
            </a:r>
            <a:endParaRPr lang="en-GB" dirty="0"/>
          </a:p>
        </p:txBody>
      </p:sp>
      <p:sp>
        <p:nvSpPr>
          <p:cNvPr id="5" name="AutoShape 4" descr="https://www.computerworld.pl/g1/news/thumbnails/3/1/313987_aaa_png_80_resize_800x137.webp">
            <a:extLst>
              <a:ext uri="{FF2B5EF4-FFF2-40B4-BE49-F238E27FC236}">
                <a16:creationId xmlns:a16="http://schemas.microsoft.com/office/drawing/2014/main" id="{894B7FFB-1393-4E06-B537-4F47B0916B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061855" cy="30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4A1B41C-5DCE-463D-891C-93B580FF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99" y="1731245"/>
            <a:ext cx="5566931" cy="336477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E7E4BF9-CA1B-42BF-AA74-2C5A50325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" y="6076950"/>
            <a:ext cx="3067050" cy="7810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289CFDB-CF3F-4DA2-BD08-FD08FF809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844" y="6205537"/>
            <a:ext cx="1666875" cy="5238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81CBC4B-E12D-4A72-A252-1345922A8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524" y="6182588"/>
            <a:ext cx="1885950" cy="61912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C135E0D-3F07-4F5C-93EE-F60F7B928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933" y="6214985"/>
            <a:ext cx="1809750" cy="5334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BDE5DAA-FD95-4D52-A968-13D86B35C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6096" y="6192980"/>
            <a:ext cx="1123950" cy="5334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D2381778-8858-4726-BC89-CEBE1C1888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2627" y="6300279"/>
            <a:ext cx="1647825" cy="542925"/>
          </a:xfrm>
          <a:prstGeom prst="rect">
            <a:avLst/>
          </a:prstGeom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2838E82F-9FE8-4FB3-ABBF-F80DABD4B49C}"/>
              </a:ext>
            </a:extLst>
          </p:cNvPr>
          <p:cNvSpPr/>
          <p:nvPr/>
        </p:nvSpPr>
        <p:spPr>
          <a:xfrm>
            <a:off x="6979987" y="2976557"/>
            <a:ext cx="442281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dirty="0" err="1">
                <a:latin typeface="Arial Rounded MT Bold" panose="020F0704030504030204" pitchFamily="34" charset="0"/>
              </a:rPr>
              <a:t>Scopes,Memoization</a:t>
            </a:r>
            <a:r>
              <a:rPr lang="hu-HU" sz="3200" dirty="0">
                <a:latin typeface="Arial Rounded MT Bold" panose="020F0704030504030204" pitchFamily="34" charset="0"/>
              </a:rPr>
              <a:t>,</a:t>
            </a:r>
            <a:br>
              <a:rPr lang="hu-HU" sz="3200" dirty="0">
                <a:latin typeface="Arial Rounded MT Bold" panose="020F0704030504030204" pitchFamily="34" charset="0"/>
              </a:rPr>
            </a:br>
            <a:r>
              <a:rPr lang="hu-HU" sz="3200" dirty="0" err="1">
                <a:latin typeface="Arial Rounded MT Bold" panose="020F0704030504030204" pitchFamily="34" charset="0"/>
              </a:rPr>
              <a:t>Exception</a:t>
            </a:r>
            <a:r>
              <a:rPr lang="hu-HU" sz="3200" dirty="0">
                <a:latin typeface="Arial Rounded MT Bold" panose="020F0704030504030204" pitchFamily="34" charset="0"/>
              </a:rPr>
              <a:t> </a:t>
            </a:r>
            <a:r>
              <a:rPr lang="hu-HU" sz="3200" dirty="0" err="1">
                <a:latin typeface="Arial Rounded MT Bold" panose="020F0704030504030204" pitchFamily="34" charset="0"/>
              </a:rPr>
              <a:t>handling</a:t>
            </a:r>
            <a:endParaRPr lang="en-GB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3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AD8AF0-9419-4BEB-A12D-8CE8ACEC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Memoization with Decorators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D93F41-5753-4C2F-973C-14228B67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800"/>
              <a:buFont typeface="Arial"/>
              <a:buChar char="●"/>
            </a:pP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Memoization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can be explicitly coded by the programmer, i.e. using a simple array for storing the results, but Python provides mechanisms to automatically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memoize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functions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We will use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decorators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to implement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memoization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endParaRPr lang="en-GB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1C3D1126-1C44-48C4-963A-064A6B9972ED}"/>
              </a:ext>
            </a:extLst>
          </p:cNvPr>
          <p:cNvSpPr/>
          <p:nvPr/>
        </p:nvSpPr>
        <p:spPr>
          <a:xfrm>
            <a:off x="5611091" y="4807528"/>
            <a:ext cx="6774873" cy="1252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15000"/>
              </a:lnSpc>
              <a:buClr>
                <a:srgbClr val="617A86"/>
              </a:buClr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We can use a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decorator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for the same purpose</a:t>
            </a:r>
          </a:p>
          <a:p>
            <a:pPr lvl="0">
              <a:lnSpc>
                <a:spcPct val="115000"/>
              </a:lnSpc>
            </a:pPr>
            <a:r>
              <a:rPr lang="en-GB" sz="1200" b="1" dirty="0">
                <a:latin typeface="Courier New"/>
                <a:ea typeface="Courier New"/>
                <a:cs typeface="Courier New"/>
                <a:sym typeface="Courier New"/>
              </a:rPr>
              <a:t>		@</a:t>
            </a:r>
            <a:r>
              <a:rPr lang="en-GB" sz="1200" b="1" dirty="0" err="1">
                <a:latin typeface="Courier New"/>
                <a:ea typeface="Courier New"/>
                <a:cs typeface="Courier New"/>
                <a:sym typeface="Courier New"/>
              </a:rPr>
              <a:t>memoize</a:t>
            </a:r>
            <a:endParaRPr lang="en-GB"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def fib(n):</a:t>
            </a:r>
          </a:p>
          <a:p>
            <a:pPr marL="457200" lvl="0" indent="457200">
              <a:lnSpc>
                <a:spcPct val="115000"/>
              </a:lnSpc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   if n == 0:</a:t>
            </a:r>
          </a:p>
          <a:p>
            <a:pPr marL="457200" lvl="0" indent="457200">
              <a:lnSpc>
                <a:spcPct val="115000"/>
              </a:lnSpc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889F7DC-9AEE-4BFC-8752-D9034B4BC779}"/>
              </a:ext>
            </a:extLst>
          </p:cNvPr>
          <p:cNvSpPr/>
          <p:nvPr/>
        </p:nvSpPr>
        <p:spPr>
          <a:xfrm>
            <a:off x="0" y="6705600"/>
            <a:ext cx="4204138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FF817B2B-DBB1-411C-8386-9E38B919A078}"/>
              </a:ext>
            </a:extLst>
          </p:cNvPr>
          <p:cNvSpPr/>
          <p:nvPr/>
        </p:nvSpPr>
        <p:spPr>
          <a:xfrm>
            <a:off x="0" y="6705600"/>
            <a:ext cx="4204138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34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02599D-EB16-4CA6-B8AD-8728015D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Memoization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fibonacci</a:t>
            </a:r>
            <a:r>
              <a:rPr lang="hu-HU" dirty="0"/>
              <a:t>- </a:t>
            </a:r>
            <a:r>
              <a:rPr lang="hu-HU" dirty="0" err="1"/>
              <a:t>explicitly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9F6504-BCB1-449A-BAB5-400547DD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6855" cy="4351338"/>
          </a:xfrm>
        </p:spPr>
        <p:txBody>
          <a:bodyPr/>
          <a:lstStyle/>
          <a:p>
            <a:r>
              <a:rPr lang="en-GB" dirty="0">
                <a:solidFill>
                  <a:srgbClr val="69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#!/</a:t>
            </a:r>
            <a:r>
              <a:rPr lang="en-GB" dirty="0" err="1">
                <a:solidFill>
                  <a:srgbClr val="69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-GB" dirty="0">
                <a:solidFill>
                  <a:srgbClr val="69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/bin/python3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memoize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memo 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helper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memo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memo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memo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helper</a:t>
            </a:r>
          </a:p>
          <a:p>
            <a:endParaRPr lang="en-GB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DA68A3C-CC3B-456A-8FAB-A108A6F298D9}"/>
              </a:ext>
            </a:extLst>
          </p:cNvPr>
          <p:cNvSpPr/>
          <p:nvPr/>
        </p:nvSpPr>
        <p:spPr>
          <a:xfrm>
            <a:off x="6691746" y="1881477"/>
            <a:ext cx="6096000" cy="35859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</a:pPr>
            <a:endParaRPr lang="en-GB" b="1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</a:pP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fib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lang="en-GB" dirty="0">
                <a:solidFill>
                  <a:srgbClr val="44AA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lang="en-GB" dirty="0">
                <a:solidFill>
                  <a:srgbClr val="44AA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fib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dirty="0">
                <a:solidFill>
                  <a:srgbClr val="44AA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44AA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fib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dirty="0">
                <a:solidFill>
                  <a:srgbClr val="44AA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fib 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memoize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fib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fib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rgbClr val="4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GB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F5A6A8DA-B2DC-4EE5-9CE2-430981659D2B}"/>
              </a:ext>
            </a:extLst>
          </p:cNvPr>
          <p:cNvCxnSpPr/>
          <p:nvPr/>
        </p:nvCxnSpPr>
        <p:spPr>
          <a:xfrm>
            <a:off x="6096000" y="1881477"/>
            <a:ext cx="0" cy="4295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6">
            <a:extLst>
              <a:ext uri="{FF2B5EF4-FFF2-40B4-BE49-F238E27FC236}">
                <a16:creationId xmlns:a16="http://schemas.microsoft.com/office/drawing/2014/main" id="{6B4784AD-A753-4CBA-8567-64CD112FFDA9}"/>
              </a:ext>
            </a:extLst>
          </p:cNvPr>
          <p:cNvSpPr/>
          <p:nvPr/>
        </p:nvSpPr>
        <p:spPr>
          <a:xfrm>
            <a:off x="6096000" y="5658248"/>
            <a:ext cx="6096000" cy="10209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>
              <a:lnSpc>
                <a:spcPct val="115000"/>
              </a:lnSpc>
              <a:buClr>
                <a:srgbClr val="617A86"/>
              </a:buClr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After having executed fib =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memoize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(fib) fib points to the body of the helper function, which had been returned by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memoize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B9ED87C3-5687-4769-B98D-4DE1EDE86290}"/>
              </a:ext>
            </a:extLst>
          </p:cNvPr>
          <p:cNvSpPr/>
          <p:nvPr/>
        </p:nvSpPr>
        <p:spPr>
          <a:xfrm>
            <a:off x="0" y="5518531"/>
            <a:ext cx="6096000" cy="13394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>
              <a:lnSpc>
                <a:spcPct val="115000"/>
              </a:lnSpc>
              <a:buClr>
                <a:srgbClr val="617A86"/>
              </a:buClr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There is no other way anymore to call the original fib directly: the code of the original fib function can from now on only be reached via the "f" function of the helper function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A857DD68-DCDA-462E-8A7B-023E7F4DC74C}"/>
              </a:ext>
            </a:extLst>
          </p:cNvPr>
          <p:cNvSpPr/>
          <p:nvPr/>
        </p:nvSpPr>
        <p:spPr>
          <a:xfrm>
            <a:off x="0" y="6705600"/>
            <a:ext cx="4624552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E45D8EAB-F69A-4D78-B0BE-A4D6030D7F8A}"/>
              </a:ext>
            </a:extLst>
          </p:cNvPr>
          <p:cNvSpPr/>
          <p:nvPr/>
        </p:nvSpPr>
        <p:spPr>
          <a:xfrm>
            <a:off x="0" y="6705600"/>
            <a:ext cx="4624552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761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EC7524-BAAE-43E9-9D59-4016C14D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Exception</a:t>
            </a:r>
            <a:r>
              <a:rPr lang="hu-HU" dirty="0"/>
              <a:t> </a:t>
            </a:r>
            <a:r>
              <a:rPr lang="hu-HU" dirty="0" err="1"/>
              <a:t>handling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097A80-D0BD-4642-8D94-C2584AE1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Exceptions can modify the flow of control though a program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In Python, exceptions are triggered automatically on errors, and they can be triggered and intercepted by your code</a:t>
            </a:r>
          </a:p>
          <a:p>
            <a:endParaRPr lang="en-GB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55ABC3E-A181-4FFF-9620-2F52F93143AC}"/>
              </a:ext>
            </a:extLst>
          </p:cNvPr>
          <p:cNvSpPr/>
          <p:nvPr/>
        </p:nvSpPr>
        <p:spPr>
          <a:xfrm>
            <a:off x="0" y="6705600"/>
            <a:ext cx="5044966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0CE3AB6-1074-4C8D-BD4B-227BC86256C2}"/>
              </a:ext>
            </a:extLst>
          </p:cNvPr>
          <p:cNvSpPr/>
          <p:nvPr/>
        </p:nvSpPr>
        <p:spPr>
          <a:xfrm>
            <a:off x="0" y="6705600"/>
            <a:ext cx="5044966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475DF4-4DF4-4543-95C4-175698C6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Exception</a:t>
            </a:r>
            <a:r>
              <a:rPr lang="hu-HU" dirty="0"/>
              <a:t> </a:t>
            </a:r>
            <a:r>
              <a:rPr lang="hu-HU" dirty="0" err="1"/>
              <a:t>handling</a:t>
            </a:r>
            <a:r>
              <a:rPr lang="hu-HU" dirty="0"/>
              <a:t>- </a:t>
            </a:r>
            <a:r>
              <a:rPr lang="hu-HU" dirty="0" err="1"/>
              <a:t>keywords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A9FEFF-ECC2-41E5-A7F0-9F723229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317500">
              <a:lnSpc>
                <a:spcPct val="115000"/>
              </a:lnSpc>
              <a:spcBef>
                <a:spcPts val="0"/>
              </a:spcBef>
              <a:buSzPts val="1400"/>
              <a:buFont typeface="Arial"/>
              <a:buChar char="●"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try / except</a:t>
            </a:r>
          </a:p>
          <a:p>
            <a:pPr marL="45720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Catch and recover from exceptions raised by Python, or by you.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SzPts val="1400"/>
              <a:buFont typeface="Arial"/>
              <a:buChar char="●"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try / finally</a:t>
            </a:r>
          </a:p>
          <a:p>
            <a:pPr marL="45720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Perform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cleanup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actions, whether exceptions occur or not.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SzPts val="1400"/>
              <a:buFont typeface="Arial"/>
              <a:buChar char="●"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raise</a:t>
            </a:r>
          </a:p>
          <a:p>
            <a:pPr marL="45720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Trigger an exception manually in your code.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SzPts val="1400"/>
              <a:buFont typeface="Arial"/>
              <a:buChar char="●"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assert</a:t>
            </a:r>
          </a:p>
          <a:p>
            <a:pPr marL="45720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Conditionally trigger an exception in your code.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SzPts val="1400"/>
              <a:buFont typeface="Arial"/>
              <a:buChar char="●"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with / as</a:t>
            </a:r>
          </a:p>
          <a:p>
            <a:pPr marL="45720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Implement context managers</a:t>
            </a:r>
          </a:p>
          <a:p>
            <a:endParaRPr lang="en-GB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3D5F4A99-9497-4F48-BC79-3F7881ACAEA6}"/>
              </a:ext>
            </a:extLst>
          </p:cNvPr>
          <p:cNvSpPr/>
          <p:nvPr/>
        </p:nvSpPr>
        <p:spPr>
          <a:xfrm>
            <a:off x="0" y="6705600"/>
            <a:ext cx="5465379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9998A4E5-499E-4ABE-8422-8E6524484966}"/>
              </a:ext>
            </a:extLst>
          </p:cNvPr>
          <p:cNvSpPr/>
          <p:nvPr/>
        </p:nvSpPr>
        <p:spPr>
          <a:xfrm>
            <a:off x="0" y="6705600"/>
            <a:ext cx="5465379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01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24C2B1-C5BD-4B8E-A00E-80C762C0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Example 1: </a:t>
            </a:r>
            <a:r>
              <a:rPr lang="hu-HU" dirty="0">
                <a:latin typeface="Arial"/>
                <a:ea typeface="Arial"/>
                <a:cs typeface="Arial"/>
                <a:sym typeface="Arial"/>
              </a:rPr>
              <a:t>Index </a:t>
            </a:r>
            <a:r>
              <a:rPr lang="hu-HU" dirty="0" err="1">
                <a:latin typeface="Arial"/>
                <a:ea typeface="Arial"/>
                <a:cs typeface="Arial"/>
                <a:sym typeface="Arial"/>
              </a:rPr>
              <a:t>Error</a:t>
            </a:r>
            <a:br>
              <a:rPr lang="en-GB" dirty="0">
                <a:latin typeface="Arial"/>
                <a:ea typeface="Arial"/>
                <a:cs typeface="Arial"/>
                <a:sym typeface="Arial"/>
              </a:rPr>
            </a:b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D95583-324D-423F-A035-FE416D0C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hu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fetcher(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, index):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hu-HU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[index]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= 'spam'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GB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fetcher(x, 4)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IndexError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print('got exception')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got exception</a:t>
            </a:r>
          </a:p>
          <a:p>
            <a:endParaRPr lang="en-GB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27C031F5-4E1D-4563-B4D5-650633EB0E4C}"/>
              </a:ext>
            </a:extLst>
          </p:cNvPr>
          <p:cNvSpPr/>
          <p:nvPr/>
        </p:nvSpPr>
        <p:spPr>
          <a:xfrm>
            <a:off x="0" y="6705600"/>
            <a:ext cx="5885793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5339DFF-E255-4C5B-B7C4-774C0DB0AE83}"/>
              </a:ext>
            </a:extLst>
          </p:cNvPr>
          <p:cNvSpPr/>
          <p:nvPr/>
        </p:nvSpPr>
        <p:spPr>
          <a:xfrm>
            <a:off x="0" y="6705600"/>
            <a:ext cx="5885793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478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A305C9-CBDB-4F79-9A02-ECDE6351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Example</a:t>
            </a:r>
            <a:r>
              <a:rPr lang="hu-HU" dirty="0"/>
              <a:t> 2: </a:t>
            </a:r>
            <a:r>
              <a:rPr lang="hu-HU" dirty="0" err="1"/>
              <a:t>continuing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403E56-70BE-4515-BFFF-8C6039F9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&gt;&gt;&gt; def catcher():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  fetcher(x, 4)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IndexError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  print('got exception')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print('continuing')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&gt;&gt;&gt; catcher()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got exception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continuing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endParaRPr lang="en-GB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AB567CD-07D2-4087-AD31-9CD67BA6C85A}"/>
              </a:ext>
            </a:extLst>
          </p:cNvPr>
          <p:cNvSpPr/>
          <p:nvPr/>
        </p:nvSpPr>
        <p:spPr>
          <a:xfrm>
            <a:off x="0" y="6705600"/>
            <a:ext cx="6306207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BD52C72-36B6-4184-A885-2C439B152FA8}"/>
              </a:ext>
            </a:extLst>
          </p:cNvPr>
          <p:cNvSpPr/>
          <p:nvPr/>
        </p:nvSpPr>
        <p:spPr>
          <a:xfrm>
            <a:off x="0" y="6705600"/>
            <a:ext cx="6306207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91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4391F6-2C04-4682-8212-08E1D771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Example 3: Raising exceptions</a:t>
            </a:r>
            <a:br>
              <a:rPr lang="en-GB" dirty="0">
                <a:latin typeface="Arial"/>
                <a:ea typeface="Arial"/>
                <a:cs typeface="Arial"/>
                <a:sym typeface="Arial"/>
              </a:rPr>
            </a:b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7D59C9-F84E-43B8-ACA4-F80EE0206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IndexError</a:t>
            </a:r>
            <a:endParaRPr lang="en-GB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IndexError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...     print('got exception')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got exception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endParaRPr lang="en-GB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78105B4-0F5A-4F7C-90E1-10478A9F9E27}"/>
              </a:ext>
            </a:extLst>
          </p:cNvPr>
          <p:cNvSpPr/>
          <p:nvPr/>
        </p:nvSpPr>
        <p:spPr>
          <a:xfrm>
            <a:off x="0" y="6705600"/>
            <a:ext cx="6726620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79A05330-2553-4A48-B34E-1D6D6CE3DE78}"/>
              </a:ext>
            </a:extLst>
          </p:cNvPr>
          <p:cNvSpPr/>
          <p:nvPr/>
        </p:nvSpPr>
        <p:spPr>
          <a:xfrm>
            <a:off x="0" y="6705600"/>
            <a:ext cx="6726620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732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809460-B9F2-4F81-B48C-0636E171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Example 4: User defined exceptions</a:t>
            </a:r>
            <a:br>
              <a:rPr lang="en-GB" dirty="0">
                <a:latin typeface="Arial"/>
                <a:ea typeface="Arial"/>
                <a:cs typeface="Arial"/>
                <a:sym typeface="Arial"/>
              </a:rPr>
            </a:b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739926-483F-4C98-BC8D-59D255B8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AlreadyGotOne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(Exception): pass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grail():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AlreadyGotOne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                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...   grail()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AlreadyGotOne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                  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...   print('got exception')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got exception</a:t>
            </a:r>
            <a:endParaRPr lang="en-GB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23B48BF-5318-4870-8CF1-8BED07A63A4A}"/>
              </a:ext>
            </a:extLst>
          </p:cNvPr>
          <p:cNvSpPr/>
          <p:nvPr/>
        </p:nvSpPr>
        <p:spPr>
          <a:xfrm>
            <a:off x="0" y="6705600"/>
            <a:ext cx="7147034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F8C6E96-D661-4D8E-BE80-96EED064C6A0}"/>
              </a:ext>
            </a:extLst>
          </p:cNvPr>
          <p:cNvSpPr/>
          <p:nvPr/>
        </p:nvSpPr>
        <p:spPr>
          <a:xfrm>
            <a:off x="0" y="6705600"/>
            <a:ext cx="7147034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1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6E7E79-8692-4C83-95C3-6E454246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lang="hu-HU" dirty="0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: Termination actions</a:t>
            </a:r>
            <a:br>
              <a:rPr lang="en-GB" dirty="0">
                <a:latin typeface="Arial"/>
                <a:ea typeface="Arial"/>
                <a:cs typeface="Arial"/>
                <a:sym typeface="Arial"/>
              </a:rPr>
            </a:b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9B325A-6930-43C3-9A2E-A3FA1FA7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GB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...   fetcher(x, 3)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...   print('after fetch')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'm'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after fetch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endParaRPr lang="en-GB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CD057611-4368-48BA-855C-8665B654E7AE}"/>
              </a:ext>
            </a:extLst>
          </p:cNvPr>
          <p:cNvSpPr/>
          <p:nvPr/>
        </p:nvSpPr>
        <p:spPr>
          <a:xfrm>
            <a:off x="0" y="6705600"/>
            <a:ext cx="7567448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DC73E81E-54A1-4F1B-A511-51575D4ABFA0}"/>
              </a:ext>
            </a:extLst>
          </p:cNvPr>
          <p:cNvSpPr/>
          <p:nvPr/>
        </p:nvSpPr>
        <p:spPr>
          <a:xfrm>
            <a:off x="0" y="6705600"/>
            <a:ext cx="7567448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6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F9F052-94E7-4593-9BCA-F04591DE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Example 5: Termination actions</a:t>
            </a:r>
            <a:br>
              <a:rPr lang="en-GB" dirty="0">
                <a:latin typeface="Arial"/>
                <a:ea typeface="Arial"/>
                <a:cs typeface="Arial"/>
                <a:sym typeface="Arial"/>
              </a:rPr>
            </a:b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AA928C-8F97-4D9E-8406-3BC4DF58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after():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  fetcher(x, 3)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  print('after fetch')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print('after try?')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&gt;&gt;&gt; after()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after fetch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after try?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endParaRPr lang="en-GB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A7F2BED-A8B1-4A92-BA89-C8A517C9719A}"/>
              </a:ext>
            </a:extLst>
          </p:cNvPr>
          <p:cNvSpPr/>
          <p:nvPr/>
        </p:nvSpPr>
        <p:spPr>
          <a:xfrm>
            <a:off x="0" y="6705600"/>
            <a:ext cx="7987862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50BBAEB4-93EC-42E6-BD2F-C0DAD07B0023}"/>
              </a:ext>
            </a:extLst>
          </p:cNvPr>
          <p:cNvSpPr/>
          <p:nvPr/>
        </p:nvSpPr>
        <p:spPr>
          <a:xfrm>
            <a:off x="0" y="6705600"/>
            <a:ext cx="7987862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30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799EFD-F15B-4BB2-AE36-07F4BFBD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421"/>
            <a:ext cx="10515600" cy="1325563"/>
          </a:xfrm>
        </p:spPr>
        <p:txBody>
          <a:bodyPr/>
          <a:lstStyle/>
          <a:p>
            <a:r>
              <a:rPr lang="hu" dirty="0"/>
              <a:t>Recommended literature</a:t>
            </a:r>
            <a:br>
              <a:rPr lang="hu" dirty="0"/>
            </a:b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B12420-A0C6-4A44-BB33-C690BA94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555673"/>
          </a:xfrm>
        </p:spPr>
        <p:txBody>
          <a:bodyPr>
            <a:normAutofit fontScale="92500" lnSpcReduction="20000"/>
          </a:bodyPr>
          <a:lstStyle/>
          <a:p>
            <a:pPr marL="457200" lvl="0" indent="-304800">
              <a:lnSpc>
                <a:spcPct val="115000"/>
              </a:lnSpc>
              <a:spcBef>
                <a:spcPts val="600"/>
              </a:spcBef>
              <a:buClr>
                <a:srgbClr val="617A86"/>
              </a:buClr>
              <a:buSzPts val="1200"/>
              <a:buFont typeface="Arial"/>
              <a:buChar char="●"/>
            </a:pPr>
            <a:r>
              <a:rPr lang="en-GB" dirty="0">
                <a:solidFill>
                  <a:srgbClr val="617A86"/>
                </a:solidFill>
                <a:latin typeface="Arial"/>
                <a:ea typeface="Arial"/>
                <a:cs typeface="Arial"/>
                <a:sym typeface="Arial"/>
              </a:rPr>
              <a:t>Bernd Klein: Python course</a:t>
            </a:r>
          </a:p>
          <a:p>
            <a:pPr marL="457200" lv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GB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http://www.python-course.eu/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>
              <a:lnSpc>
                <a:spcPct val="115000"/>
              </a:lnSpc>
              <a:spcBef>
                <a:spcPts val="600"/>
              </a:spcBef>
              <a:buClr>
                <a:srgbClr val="617A86"/>
              </a:buClr>
              <a:buSzPts val="12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Guido van Rossum: An Introduction to Python</a:t>
            </a:r>
          </a:p>
          <a:p>
            <a:pPr marL="457200" lvl="0" indent="-3048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2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Guido van Rossum: Python for Unix/C Programmers</a:t>
            </a:r>
          </a:p>
          <a:p>
            <a:pPr marL="457200" lvl="0" indent="-3048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2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Mark Lutz: Learning Python (5th edition)</a:t>
            </a:r>
          </a:p>
          <a:p>
            <a:pPr marL="457200" lvl="0" indent="-3048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2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Mark Lutz: Programming Python (4th edition)</a:t>
            </a:r>
          </a:p>
          <a:p>
            <a:pPr marL="457200" lvl="0" indent="-3048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2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Zed A. Shaw: Learn Python - The hard way (Third edition)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https://learnpythonthehardway.org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>
              <a:lnSpc>
                <a:spcPct val="115000"/>
              </a:lnSpc>
              <a:spcBef>
                <a:spcPts val="600"/>
              </a:spcBef>
              <a:buClr>
                <a:srgbClr val="617A86"/>
              </a:buClr>
              <a:buSzPts val="12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Martin Fowler: UML distilled (3rd edition)	</a:t>
            </a:r>
            <a:r>
              <a:rPr lang="en-GB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https://dewacoding.files.wordpress.com/2017/01/uml-distilled-3rd-ed.pdf</a:t>
            </a:r>
            <a:endParaRPr lang="en-GB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We are going to use figures, examples from these sites and books along the entire slideshow.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DAD03F52-D9E3-44C7-8AF7-EC6366386006}"/>
              </a:ext>
            </a:extLst>
          </p:cNvPr>
          <p:cNvSpPr/>
          <p:nvPr/>
        </p:nvSpPr>
        <p:spPr>
          <a:xfrm>
            <a:off x="0" y="6705600"/>
            <a:ext cx="541867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86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C9C160-EE39-4028-A74B-4103F27C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try Statement Clauses</a:t>
            </a:r>
            <a:br>
              <a:rPr lang="en-GB" dirty="0">
                <a:latin typeface="Arial"/>
                <a:ea typeface="Arial"/>
                <a:cs typeface="Arial"/>
                <a:sym typeface="Arial"/>
              </a:rPr>
            </a:b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AAAC27-578B-4022-AD14-54CFFF82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0" indent="-29845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100"/>
              <a:buFont typeface="Courier New"/>
              <a:buChar char="●"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45720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Catch all (or all other) exception types.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100"/>
              <a:buFont typeface="Courier New"/>
              <a:buChar char="●"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except name:</a:t>
            </a:r>
          </a:p>
          <a:p>
            <a:pPr marL="45720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Catch a specific exception only.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100"/>
              <a:buFont typeface="Courier New"/>
              <a:buChar char="●"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except name as value:</a:t>
            </a:r>
          </a:p>
          <a:p>
            <a:pPr marL="45720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Catch the listed exception and assign its instance.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100"/>
              <a:buFont typeface="Courier New"/>
              <a:buChar char="●"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except (name1, name2):</a:t>
            </a:r>
          </a:p>
          <a:p>
            <a:pPr marL="45720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Catch any of the listed exceptions.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100"/>
              <a:buFont typeface="Courier New"/>
              <a:buChar char="●"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except (name1, name2) as value:</a:t>
            </a:r>
          </a:p>
          <a:p>
            <a:pPr marL="45720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Catch any listed exception and assign its instance.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100"/>
              <a:buFont typeface="Courier New"/>
              <a:buChar char="●"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try … else:</a:t>
            </a:r>
          </a:p>
          <a:p>
            <a:pPr marL="45720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Run if no exceptions are raised in the try block.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100"/>
              <a:buFont typeface="Courier New"/>
              <a:buChar char="●"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try … finally:</a:t>
            </a:r>
          </a:p>
          <a:p>
            <a:pPr marL="45720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Always perform this block on exit.</a:t>
            </a: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3F643C9C-FFD7-4EC6-A915-31AA636D36CB}"/>
              </a:ext>
            </a:extLst>
          </p:cNvPr>
          <p:cNvSpPr/>
          <p:nvPr/>
        </p:nvSpPr>
        <p:spPr>
          <a:xfrm>
            <a:off x="0" y="6705600"/>
            <a:ext cx="8408276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158F084-0092-49FE-BA46-DE80CD56D124}"/>
              </a:ext>
            </a:extLst>
          </p:cNvPr>
          <p:cNvSpPr/>
          <p:nvPr/>
        </p:nvSpPr>
        <p:spPr>
          <a:xfrm>
            <a:off x="0" y="6705600"/>
            <a:ext cx="8408276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833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2DB0A8-4BB4-4C95-83B9-F0E216E0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Example 6: except … as … raise</a:t>
            </a:r>
            <a:br>
              <a:rPr lang="en-GB" dirty="0">
                <a:latin typeface="Arial"/>
                <a:ea typeface="Arial"/>
                <a:cs typeface="Arial"/>
                <a:sym typeface="Arial"/>
              </a:rPr>
            </a:b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043FB4-0074-4C64-84EB-7B124DDA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...     1 / 0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Exception as E: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...     raise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('A bad thing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happend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') from E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GB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GB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SzPts val="14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Direct cause: 		</a:t>
            </a:r>
            <a:r>
              <a:rPr lang="en-GB" b="1" dirty="0" err="1">
                <a:latin typeface="Arial"/>
                <a:ea typeface="Arial"/>
                <a:cs typeface="Arial"/>
                <a:sym typeface="Arial"/>
              </a:rPr>
              <a:t>ZeroDivisionError</a:t>
            </a: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: division by zero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SzPts val="14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Resulted exception: 	</a:t>
            </a:r>
            <a:r>
              <a:rPr lang="en-GB" b="1" dirty="0" err="1">
                <a:latin typeface="Arial"/>
                <a:ea typeface="Arial"/>
                <a:cs typeface="Arial"/>
                <a:sym typeface="Arial"/>
              </a:rPr>
              <a:t>TypeError</a:t>
            </a: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: A bad thing </a:t>
            </a:r>
            <a:r>
              <a:rPr lang="en-GB" b="1" dirty="0" err="1">
                <a:latin typeface="Arial"/>
                <a:ea typeface="Arial"/>
                <a:cs typeface="Arial"/>
                <a:sym typeface="Arial"/>
              </a:rPr>
              <a:t>happend</a:t>
            </a:r>
            <a:endParaRPr lang="en-GB" b="1" dirty="0">
              <a:latin typeface="Arial"/>
              <a:ea typeface="Arial"/>
              <a:cs typeface="Arial"/>
              <a:sym typeface="Arial"/>
            </a:endParaRPr>
          </a:p>
          <a:p>
            <a:endParaRPr lang="en-GB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8CC52D6-C8C0-4895-AA0E-DE71F321358A}"/>
              </a:ext>
            </a:extLst>
          </p:cNvPr>
          <p:cNvSpPr/>
          <p:nvPr/>
        </p:nvSpPr>
        <p:spPr>
          <a:xfrm>
            <a:off x="0" y="6705600"/>
            <a:ext cx="8828690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1D25E64-0E83-4593-8F3F-418396B787BE}"/>
              </a:ext>
            </a:extLst>
          </p:cNvPr>
          <p:cNvSpPr/>
          <p:nvPr/>
        </p:nvSpPr>
        <p:spPr>
          <a:xfrm>
            <a:off x="0" y="6705600"/>
            <a:ext cx="8828690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68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23C1C1-54F5-4592-81E6-050FA692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Exception</a:t>
            </a:r>
            <a:r>
              <a:rPr lang="hu-HU" dirty="0"/>
              <a:t> </a:t>
            </a:r>
            <a:r>
              <a:rPr lang="hu-HU" dirty="0" err="1"/>
              <a:t>handling</a:t>
            </a:r>
            <a:r>
              <a:rPr lang="hu-HU" dirty="0"/>
              <a:t> - </a:t>
            </a:r>
            <a:r>
              <a:rPr lang="hu-HU" dirty="0" err="1"/>
              <a:t>assertion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817C2C-E162-4D92-86B7-9DB9A5011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3200" dirty="0">
                <a:latin typeface="Arial"/>
                <a:ea typeface="Arial"/>
                <a:cs typeface="Arial"/>
                <a:sym typeface="Arial"/>
              </a:rPr>
              <a:t>The assert Statement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GB" sz="24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6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Can be thought of as a conditional raise statement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assert test, data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# data is optional</a:t>
            </a:r>
          </a:p>
          <a:p>
            <a:pPr marL="457200" lvl="0" indent="-3302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6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Works like the following code: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if __debug__:</a:t>
            </a:r>
          </a:p>
          <a:p>
            <a:pPr marL="91440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if not test:</a:t>
            </a:r>
          </a:p>
          <a:p>
            <a:pPr marL="137160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raise 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AssertionError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(data)</a:t>
            </a:r>
          </a:p>
          <a:p>
            <a:pPr marL="457200" lvl="0" indent="-3302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6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If the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evaluates to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, Python raises an exception</a:t>
            </a:r>
          </a:p>
          <a:p>
            <a:pPr marL="457200" lvl="0" indent="-3302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6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Like all exceptions,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AssertionError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exception will kill your program, if it’s not caught</a:t>
            </a:r>
          </a:p>
          <a:p>
            <a:endParaRPr lang="en-GB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F4E3DC1-D496-46FF-BC0E-E657847E783F}"/>
              </a:ext>
            </a:extLst>
          </p:cNvPr>
          <p:cNvSpPr/>
          <p:nvPr/>
        </p:nvSpPr>
        <p:spPr>
          <a:xfrm>
            <a:off x="0" y="6705600"/>
            <a:ext cx="9249104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22A924F-DA26-416E-A346-F29E8F99ADBF}"/>
              </a:ext>
            </a:extLst>
          </p:cNvPr>
          <p:cNvSpPr/>
          <p:nvPr/>
        </p:nvSpPr>
        <p:spPr>
          <a:xfrm>
            <a:off x="0" y="6705600"/>
            <a:ext cx="9249104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900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F116E2-A8C3-4C1C-8C34-2638F796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Example</a:t>
            </a:r>
            <a:r>
              <a:rPr lang="hu-HU" dirty="0"/>
              <a:t>: </a:t>
            </a:r>
            <a:r>
              <a:rPr lang="hu-HU" dirty="0" err="1"/>
              <a:t>Assertion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512088-B203-4BBB-855A-CBF8186CE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asserter.py</a:t>
            </a:r>
          </a:p>
          <a:p>
            <a:pPr marL="45720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def f(x):</a:t>
            </a:r>
          </a:p>
          <a:p>
            <a:pPr marL="45720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assert x &lt; 0, 'x must be negative'</a:t>
            </a:r>
          </a:p>
          <a:p>
            <a:pPr marL="45720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return x ** 2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GB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&gt;&gt;&gt; import asserter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asserter.f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45720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(...)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AssertionError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 x must be negative</a:t>
            </a:r>
          </a:p>
          <a:p>
            <a:endParaRPr lang="en-GB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6F35BCD-CE3D-498F-A7B7-FD9041779213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838200" y="4001294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6">
            <a:extLst>
              <a:ext uri="{FF2B5EF4-FFF2-40B4-BE49-F238E27FC236}">
                <a16:creationId xmlns:a16="http://schemas.microsoft.com/office/drawing/2014/main" id="{740127A7-525D-47C4-8A61-13627CCE36FA}"/>
              </a:ext>
            </a:extLst>
          </p:cNvPr>
          <p:cNvSpPr/>
          <p:nvPr/>
        </p:nvSpPr>
        <p:spPr>
          <a:xfrm>
            <a:off x="0" y="6705600"/>
            <a:ext cx="9669518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043B0E0-4901-4FA1-A356-9EC5C7A61A26}"/>
              </a:ext>
            </a:extLst>
          </p:cNvPr>
          <p:cNvSpPr/>
          <p:nvPr/>
        </p:nvSpPr>
        <p:spPr>
          <a:xfrm>
            <a:off x="0" y="6705600"/>
            <a:ext cx="9669518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921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ABC026-0883-4B8D-BFF7-01B5FD46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With</a:t>
            </a:r>
            <a:r>
              <a:rPr lang="hu-HU" dirty="0"/>
              <a:t>/</a:t>
            </a:r>
            <a:r>
              <a:rPr lang="hu-HU" dirty="0" err="1"/>
              <a:t>as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9FE2D2-5E76-4560-84AC-D7AE7AEAC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011"/>
            <a:ext cx="4717473" cy="4667250"/>
          </a:xfrm>
        </p:spPr>
        <p:txBody>
          <a:bodyPr>
            <a:normAutofit fontScale="92500" lnSpcReduction="10000"/>
          </a:bodyPr>
          <a:lstStyle/>
          <a:p>
            <a:pPr marL="457200" lvl="0" indent="-3175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An alternative to a common try / finally usage idiom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Intended for specifying termination-time or </a:t>
            </a:r>
          </a:p>
          <a:p>
            <a:pPr mar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GB" sz="2000" dirty="0" err="1">
                <a:latin typeface="Arial"/>
                <a:ea typeface="Arial"/>
                <a:cs typeface="Arial"/>
                <a:sym typeface="Arial"/>
              </a:rPr>
              <a:t>cleanup</a:t>
            </a: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” activities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Handles entry actions, can reduce code size, and allows code contexts to be managed with full OOP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Built-in tools with context managers: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SzPts val="1400"/>
              <a:buFont typeface="Arial"/>
              <a:buChar char="○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Files that automatically close themselves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SzPts val="1400"/>
              <a:buFont typeface="Arial"/>
              <a:buChar char="○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Thread locks that automatically lock and unlock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400"/>
              <a:buFont typeface="Arial"/>
              <a:buChar char="●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Programmers can code context managers of their own</a:t>
            </a:r>
          </a:p>
          <a:p>
            <a:endParaRPr lang="en-GB" sz="4000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0D01532A-F782-4A81-800E-EB349A117C12}"/>
              </a:ext>
            </a:extLst>
          </p:cNvPr>
          <p:cNvSpPr/>
          <p:nvPr/>
        </p:nvSpPr>
        <p:spPr>
          <a:xfrm>
            <a:off x="5721927" y="1387489"/>
            <a:ext cx="6096000" cy="491429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</a:pP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with/as Context Managers: Basic usage</a:t>
            </a:r>
          </a:p>
          <a:p>
            <a:pPr lvl="0">
              <a:lnSpc>
                <a:spcPct val="115000"/>
              </a:lnSpc>
            </a:pPr>
            <a:endParaRPr lang="en-GB" sz="16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with expression [as variable]:</a:t>
            </a:r>
          </a:p>
          <a:p>
            <a:pPr lvl="0" indent="45720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with-block</a:t>
            </a:r>
          </a:p>
          <a:p>
            <a:pPr lvl="0">
              <a:lnSpc>
                <a:spcPct val="115000"/>
              </a:lnSpc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>
              <a:lnSpc>
                <a:spcPct val="115000"/>
              </a:lnSpc>
              <a:buSzPts val="14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here is assumed to return an object that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supports the context management protocol</a:t>
            </a:r>
          </a:p>
          <a:p>
            <a:pPr marL="457200" lvl="0" indent="-317500">
              <a:lnSpc>
                <a:spcPct val="115000"/>
              </a:lnSpc>
              <a:buSzPts val="14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may also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return a value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that will be assigned to the name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if the optional as clause is present</a:t>
            </a:r>
          </a:p>
          <a:p>
            <a:pPr marL="457200" lvl="0" indent="-317500">
              <a:lnSpc>
                <a:spcPct val="115000"/>
              </a:lnSpc>
              <a:buSzPts val="14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The object returned by the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may run </a:t>
            </a:r>
            <a:r>
              <a:rPr lang="en-GB" i="1" dirty="0" err="1">
                <a:latin typeface="Arial"/>
                <a:ea typeface="Arial"/>
                <a:cs typeface="Arial"/>
                <a:sym typeface="Arial"/>
              </a:rPr>
              <a:t>startup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 code 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before the with-block is started, as well as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termination code 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after the block is done, regardless of whether the block raised an exception or not.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937B412-B258-4FC4-B68B-1F8BFCC187C5}"/>
              </a:ext>
            </a:extLst>
          </p:cNvPr>
          <p:cNvSpPr/>
          <p:nvPr/>
        </p:nvSpPr>
        <p:spPr>
          <a:xfrm>
            <a:off x="0" y="6705600"/>
            <a:ext cx="10089931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9932B53-0885-49B3-9E20-797024EAB028}"/>
              </a:ext>
            </a:extLst>
          </p:cNvPr>
          <p:cNvSpPr/>
          <p:nvPr/>
        </p:nvSpPr>
        <p:spPr>
          <a:xfrm>
            <a:off x="0" y="6705600"/>
            <a:ext cx="10089931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88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5269AE-BE58-43F7-9FCA-EE2230E2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with/as Context Managers: Built-in example</a:t>
            </a:r>
            <a:br>
              <a:rPr lang="en-GB" dirty="0">
                <a:latin typeface="Arial"/>
                <a:ea typeface="Arial"/>
                <a:cs typeface="Arial"/>
                <a:sym typeface="Arial"/>
              </a:rPr>
            </a:b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120DDA-09C9-4486-9906-A136127A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open(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r'C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:\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misc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\data') as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myfile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for line in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myfile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45720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myfile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= open(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r'C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:\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misc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\data')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for line in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myfile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45720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myfile.close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endParaRPr lang="en-GB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0A4DE503-57E0-4B31-9007-6883C992AB42}"/>
              </a:ext>
            </a:extLst>
          </p:cNvPr>
          <p:cNvCxnSpPr/>
          <p:nvPr/>
        </p:nvCxnSpPr>
        <p:spPr>
          <a:xfrm>
            <a:off x="838200" y="3429000"/>
            <a:ext cx="10619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églalap 5">
            <a:extLst>
              <a:ext uri="{FF2B5EF4-FFF2-40B4-BE49-F238E27FC236}">
                <a16:creationId xmlns:a16="http://schemas.microsoft.com/office/drawing/2014/main" id="{A3B86D9B-4AC4-4C7D-AE4F-9BECAD2AF624}"/>
              </a:ext>
            </a:extLst>
          </p:cNvPr>
          <p:cNvSpPr/>
          <p:nvPr/>
        </p:nvSpPr>
        <p:spPr>
          <a:xfrm>
            <a:off x="8765303" y="2977708"/>
            <a:ext cx="3275256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GB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These snippets are identical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EFC086C-58DF-4448-992A-A1EC93CF6D37}"/>
              </a:ext>
            </a:extLst>
          </p:cNvPr>
          <p:cNvSpPr/>
          <p:nvPr/>
        </p:nvSpPr>
        <p:spPr>
          <a:xfrm>
            <a:off x="0" y="6705600"/>
            <a:ext cx="10510345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DF3D2F8-80A5-4016-9B92-F67DB6F35F5F}"/>
              </a:ext>
            </a:extLst>
          </p:cNvPr>
          <p:cNvSpPr/>
          <p:nvPr/>
        </p:nvSpPr>
        <p:spPr>
          <a:xfrm>
            <a:off x="0" y="6705600"/>
            <a:ext cx="10510345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568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EB0CBC-D6F6-4EBC-912D-99763C33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with/as Context Managers: How it works?</a:t>
            </a:r>
            <a:br>
              <a:rPr lang="en-GB" dirty="0">
                <a:latin typeface="Arial"/>
                <a:ea typeface="Arial"/>
                <a:cs typeface="Arial"/>
                <a:sym typeface="Arial"/>
              </a:rPr>
            </a:b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920F01-40C6-45FE-B4C3-03011EFB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317500">
              <a:lnSpc>
                <a:spcPct val="115000"/>
              </a:lnSpc>
              <a:spcBef>
                <a:spcPts val="0"/>
              </a:spcBef>
              <a:buSzPts val="1400"/>
              <a:buFont typeface="Arial"/>
              <a:buAutoNum type="arabicPeriod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The expression is evaluated, resulting in an object known as a context manager that must have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__enter__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__exit__ 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methods.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SzPts val="1400"/>
              <a:buFont typeface="Arial"/>
              <a:buAutoNum type="arabicPeriod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The context manager’s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__enter__ 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method is called. The value it returns is assigned to the variable in the as clause if present, or simply discarded otherwise.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SzPts val="1400"/>
              <a:buFont typeface="Arial"/>
              <a:buAutoNum type="arabicPeriod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The code in the nested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block is executed. </a:t>
            </a:r>
          </a:p>
          <a:p>
            <a:endParaRPr lang="en-GB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308DF67-7A61-4166-88AA-018436F40F32}"/>
              </a:ext>
            </a:extLst>
          </p:cNvPr>
          <p:cNvSpPr/>
          <p:nvPr/>
        </p:nvSpPr>
        <p:spPr>
          <a:xfrm>
            <a:off x="0" y="6705600"/>
            <a:ext cx="10930758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5B61B6FE-451F-4A42-9428-ACB963120F41}"/>
              </a:ext>
            </a:extLst>
          </p:cNvPr>
          <p:cNvSpPr/>
          <p:nvPr/>
        </p:nvSpPr>
        <p:spPr>
          <a:xfrm>
            <a:off x="0" y="6705600"/>
            <a:ext cx="10930758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71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D0B185-D704-4FE9-ABB2-F88F5B0C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with/as Context Managers: How it works?</a:t>
            </a:r>
            <a:br>
              <a:rPr lang="en-GB" dirty="0">
                <a:latin typeface="Arial"/>
                <a:ea typeface="Arial"/>
                <a:cs typeface="Arial"/>
                <a:sym typeface="Arial"/>
              </a:rPr>
            </a:b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0CF934-3FD2-4B91-BD0E-2FC8E0D7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39700" lvl="0" indent="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400"/>
              <a:buNone/>
            </a:pPr>
            <a:r>
              <a:rPr lang="hu-HU" dirty="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If the with block raises an exception, the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__exit__(type, value, traceback)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method is called with the exception details. If this method returns a false value, the exception is </a:t>
            </a:r>
            <a:r>
              <a:rPr lang="en-GB" i="1" dirty="0" err="1">
                <a:latin typeface="Arial"/>
                <a:ea typeface="Arial"/>
                <a:cs typeface="Arial"/>
                <a:sym typeface="Arial"/>
              </a:rPr>
              <a:t>reraised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; otherwise, the exception is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terminated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. The exception should normally be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reraised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so that it is propagated outside the with statement.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400"/>
              <a:buNone/>
            </a:pPr>
            <a:r>
              <a:rPr lang="hu-HU" dirty="0"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If the with block does not raise an exception, the __exit__ method is still called, but its type , value , and traceback arguments are all passed in as None.</a:t>
            </a:r>
          </a:p>
          <a:p>
            <a:endParaRPr lang="en-GB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B5732DC0-0E01-4F93-8D6F-A1DA2064F9E9}"/>
              </a:ext>
            </a:extLst>
          </p:cNvPr>
          <p:cNvSpPr/>
          <p:nvPr/>
        </p:nvSpPr>
        <p:spPr>
          <a:xfrm>
            <a:off x="0" y="6705600"/>
            <a:ext cx="11351172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34F5807-666B-46BF-A545-25D07006CDF1}"/>
              </a:ext>
            </a:extLst>
          </p:cNvPr>
          <p:cNvSpPr/>
          <p:nvPr/>
        </p:nvSpPr>
        <p:spPr>
          <a:xfrm>
            <a:off x="0" y="6705600"/>
            <a:ext cx="11351172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080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BCB6CE-131D-485F-BEB0-F3638132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/</a:t>
            </a:r>
            <a:r>
              <a:rPr lang="hu-HU" dirty="0" err="1"/>
              <a:t>as</a:t>
            </a:r>
            <a:r>
              <a:rPr lang="hu-HU" dirty="0"/>
              <a:t> –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BFCBFE-545A-4EB9-8A57-859395A9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TraceBlock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message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'running '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44AA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0747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__enter__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'starting with block'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self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0747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__exit__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exc_type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exc_value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exc_tb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exc_type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0747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'exited normally</a:t>
            </a:r>
            <a:r>
              <a:rPr lang="en-GB" dirty="0">
                <a:solidFill>
                  <a:srgbClr val="0F69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GB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'raise an exception! '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44AA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4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exc_type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0747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dirty="0">
                <a:solidFill>
                  <a:srgbClr val="69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Propagate</a:t>
            </a:r>
            <a:endParaRPr lang="en-GB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50BBE10-D8B5-4E39-A1C7-8338C3616049}"/>
              </a:ext>
            </a:extLst>
          </p:cNvPr>
          <p:cNvSpPr/>
          <p:nvPr/>
        </p:nvSpPr>
        <p:spPr>
          <a:xfrm>
            <a:off x="0" y="6705600"/>
            <a:ext cx="11771586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22D3CA8-3D2B-4EB5-8CE0-54BB75B0166F}"/>
              </a:ext>
            </a:extLst>
          </p:cNvPr>
          <p:cNvSpPr/>
          <p:nvPr/>
        </p:nvSpPr>
        <p:spPr>
          <a:xfrm>
            <a:off x="0" y="6705600"/>
            <a:ext cx="11771586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418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F6CA88-17BB-4136-B03B-5E79C170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Example</a:t>
            </a:r>
            <a:r>
              <a:rPr lang="hu-HU" dirty="0"/>
              <a:t>: </a:t>
            </a:r>
            <a:r>
              <a:rPr lang="hu-HU" dirty="0" err="1"/>
              <a:t>with</a:t>
            </a:r>
            <a:r>
              <a:rPr lang="hu-HU" dirty="0"/>
              <a:t>/</a:t>
            </a:r>
            <a:r>
              <a:rPr lang="hu-HU" dirty="0" err="1"/>
              <a:t>as</a:t>
            </a:r>
            <a:r>
              <a:rPr lang="hu-HU" dirty="0"/>
              <a:t> - </a:t>
            </a:r>
            <a:r>
              <a:rPr lang="hu-HU" dirty="0" err="1"/>
              <a:t>the</a:t>
            </a:r>
            <a:r>
              <a:rPr lang="hu-HU" dirty="0"/>
              <a:t> main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D09B2B-C69B-4621-81A9-3DC0D600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0747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44AA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TraceBlock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action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-GB" dirty="0" err="1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'test 1'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'reached'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TraceBlock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action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-GB" dirty="0" err="1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'test 2'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rgbClr val="0747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'not reached'</a:t>
            </a:r>
            <a:r>
              <a:rPr lang="en-GB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GB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9B1411B-A8FD-4C32-BA9F-C018DD537E54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A58094C-AA98-48BD-8B77-06E0FFBD8FBE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5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F97203-BA67-4D9B-B9F5-E3977336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2" y="206516"/>
            <a:ext cx="10515600" cy="1325563"/>
          </a:xfrm>
        </p:spPr>
        <p:txBody>
          <a:bodyPr/>
          <a:lstStyle/>
          <a:p>
            <a:r>
              <a:rPr lang="en-GB" dirty="0"/>
              <a:t>J</a:t>
            </a:r>
            <a:r>
              <a:rPr lang="hu-HU" dirty="0" err="1"/>
              <a:t>umping</a:t>
            </a:r>
            <a:r>
              <a:rPr lang="hu-HU" dirty="0"/>
              <a:t> </a:t>
            </a:r>
            <a:r>
              <a:rPr lang="hu-HU" dirty="0" err="1"/>
              <a:t>forward</a:t>
            </a:r>
            <a:endParaRPr lang="en-GB" dirty="0"/>
          </a:p>
        </p:txBody>
      </p:sp>
      <p:sp>
        <p:nvSpPr>
          <p:cNvPr id="17" name="PB">
            <a:extLst>
              <a:ext uri="{FF2B5EF4-FFF2-40B4-BE49-F238E27FC236}">
                <a16:creationId xmlns:a16="http://schemas.microsoft.com/office/drawing/2014/main" id="{4C098975-4385-4291-B6CF-B3E40EA882CC}"/>
              </a:ext>
            </a:extLst>
          </p:cNvPr>
          <p:cNvSpPr/>
          <p:nvPr/>
        </p:nvSpPr>
        <p:spPr>
          <a:xfrm>
            <a:off x="0" y="6705600"/>
            <a:ext cx="812800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F8485EB9-54F4-4D38-9F27-15EE7ABAF028}"/>
              </a:ext>
            </a:extLst>
          </p:cNvPr>
          <p:cNvSpPr/>
          <p:nvPr/>
        </p:nvSpPr>
        <p:spPr>
          <a:xfrm>
            <a:off x="1047750" y="1535469"/>
            <a:ext cx="7010400" cy="3787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The omitted topics</a:t>
            </a:r>
          </a:p>
          <a:p>
            <a:pPr marL="457200" lvl="0" indent="-330200">
              <a:lnSpc>
                <a:spcPct val="150000"/>
              </a:lnSpc>
              <a:buClr>
                <a:srgbClr val="617A86"/>
              </a:buClr>
              <a:buSzPts val="16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Statements basics</a:t>
            </a:r>
          </a:p>
          <a:p>
            <a:pPr marL="457200" lvl="0" indent="-330200">
              <a:lnSpc>
                <a:spcPct val="150000"/>
              </a:lnSpc>
              <a:buClr>
                <a:srgbClr val="617A86"/>
              </a:buClr>
              <a:buSzPts val="16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Assignments, Expressions, Prints</a:t>
            </a:r>
          </a:p>
          <a:p>
            <a:pPr marL="457200" lvl="0" indent="-330200">
              <a:lnSpc>
                <a:spcPct val="150000"/>
              </a:lnSpc>
              <a:buClr>
                <a:srgbClr val="617A86"/>
              </a:buClr>
              <a:buSzPts val="1600"/>
              <a:buFont typeface="Arial"/>
              <a:buChar char="●"/>
            </a:pP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Statements</a:t>
            </a:r>
          </a:p>
          <a:p>
            <a:pPr marL="457200" lvl="0" indent="-330200">
              <a:lnSpc>
                <a:spcPct val="150000"/>
              </a:lnSpc>
              <a:buClr>
                <a:srgbClr val="617A86"/>
              </a:buClr>
              <a:buSzPts val="1600"/>
              <a:buFont typeface="Arial"/>
              <a:buChar char="●"/>
            </a:pP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Loops</a:t>
            </a:r>
          </a:p>
          <a:p>
            <a:pPr marL="457200" lvl="0" indent="-330200">
              <a:lnSpc>
                <a:spcPct val="150000"/>
              </a:lnSpc>
              <a:buClr>
                <a:srgbClr val="617A86"/>
              </a:buClr>
              <a:buSzPts val="16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Iterations and Comprehensions</a:t>
            </a:r>
          </a:p>
          <a:p>
            <a:pPr marL="457200" lvl="0" indent="-330200">
              <a:lnSpc>
                <a:spcPct val="150000"/>
              </a:lnSpc>
              <a:buClr>
                <a:srgbClr val="617A86"/>
              </a:buClr>
              <a:buSzPts val="16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Python Documentation</a:t>
            </a:r>
          </a:p>
          <a:p>
            <a:pPr marL="457200" lvl="0" indent="-330200">
              <a:lnSpc>
                <a:spcPct val="150000"/>
              </a:lnSpc>
              <a:buClr>
                <a:srgbClr val="617A86"/>
              </a:buClr>
              <a:buSzPts val="16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Function basics</a:t>
            </a:r>
          </a:p>
          <a:p>
            <a:pPr lvl="0">
              <a:lnSpc>
                <a:spcPct val="150000"/>
              </a:lnSpc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(see recommended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literatur</a:t>
            </a:r>
            <a:r>
              <a:rPr lang="hu-HU" dirty="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64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A7ECAF-1435-434E-83A2-14527360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Scopes</a:t>
            </a:r>
            <a:r>
              <a:rPr lang="hu-HU" dirty="0"/>
              <a:t>?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E7D36B-611F-43AE-804F-D15F2171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5" y="1690688"/>
            <a:ext cx="10515600" cy="4351338"/>
          </a:xfrm>
        </p:spPr>
        <p:txBody>
          <a:bodyPr/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Scopes help prevent name clashes across your program’s code: names defined in one program unit don’t interfere with names in another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When you use a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in a program, Python creates, changes, or looks up the name in what is known as a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namespace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The location of a name’s assignment in your source code determines the scope of the name’s visibility to your code</a:t>
            </a:r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83D505EA-DE92-439D-9603-F7F14C432615}"/>
              </a:ext>
            </a:extLst>
          </p:cNvPr>
          <p:cNvSpPr/>
          <p:nvPr/>
        </p:nvSpPr>
        <p:spPr>
          <a:xfrm>
            <a:off x="0" y="6705600"/>
            <a:ext cx="1083733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59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2CEBF3-E08D-4542-8609-E11238E5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an extra </a:t>
            </a:r>
            <a:r>
              <a:rPr lang="hu-HU" dirty="0" err="1"/>
              <a:t>namespace</a:t>
            </a:r>
            <a:r>
              <a:rPr lang="hu-HU" dirty="0"/>
              <a:t> </a:t>
            </a:r>
            <a:r>
              <a:rPr lang="hu-HU" dirty="0" err="1"/>
              <a:t>layer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A7A4D8-131A-4FA8-8303-B8E791D5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800"/>
              <a:buFont typeface="Arial"/>
              <a:buChar char="●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GB" sz="1800" i="1" dirty="0">
                <a:latin typeface="Arial"/>
                <a:ea typeface="Arial"/>
                <a:cs typeface="Arial"/>
                <a:sym typeface="Arial"/>
              </a:rPr>
              <a:t>place</a:t>
            </a: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 where you assign a name in your source code determines the </a:t>
            </a:r>
            <a:r>
              <a:rPr lang="en-GB" sz="1800" i="1" dirty="0"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 it will live in, and hence its </a:t>
            </a:r>
            <a:r>
              <a:rPr lang="en-GB" sz="1800" i="1" dirty="0">
                <a:latin typeface="Arial"/>
                <a:ea typeface="Arial"/>
                <a:cs typeface="Arial"/>
                <a:sym typeface="Arial"/>
              </a:rPr>
              <a:t>scope of visibility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800"/>
              <a:buFont typeface="Arial"/>
              <a:buChar char="●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Functions add an extra namespace layer to your programs to minimize the potential for collisions among variables of the same name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○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Names assigned inside a </a:t>
            </a:r>
            <a:r>
              <a:rPr lang="en-GB" sz="1800" i="1" dirty="0"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 can only be seen by the code within that </a:t>
            </a:r>
            <a:r>
              <a:rPr lang="en-GB" sz="1800" i="1" dirty="0">
                <a:latin typeface="Arial"/>
                <a:ea typeface="Arial"/>
                <a:cs typeface="Arial"/>
                <a:sym typeface="Arial"/>
              </a:rPr>
              <a:t>def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○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Names assigned inside a </a:t>
            </a:r>
            <a:r>
              <a:rPr lang="en-GB" sz="1800" i="1" dirty="0"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 do not clash with variables outside the </a:t>
            </a:r>
            <a:r>
              <a:rPr lang="en-GB" sz="1800" i="1" dirty="0">
                <a:latin typeface="Arial"/>
                <a:ea typeface="Arial"/>
                <a:cs typeface="Arial"/>
                <a:sym typeface="Arial"/>
              </a:rPr>
              <a:t>def</a:t>
            </a:r>
          </a:p>
          <a:p>
            <a:endParaRPr lang="en-GB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70EA04AD-5FD7-44A6-83CE-B81A5C0D13B8}"/>
              </a:ext>
            </a:extLst>
          </p:cNvPr>
          <p:cNvSpPr/>
          <p:nvPr/>
        </p:nvSpPr>
        <p:spPr>
          <a:xfrm>
            <a:off x="0" y="6705600"/>
            <a:ext cx="1354667" cy="152400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4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8BD036-692F-46DA-AD53-294FABAD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dirty="0" err="1"/>
              <a:t>Scopes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3D664F-7D22-4FC9-960A-D96562D7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273"/>
            <a:ext cx="10855036" cy="6040581"/>
          </a:xfrm>
        </p:spPr>
        <p:txBody>
          <a:bodyPr>
            <a:normAutofit fontScale="32500" lnSpcReduction="20000"/>
          </a:bodyPr>
          <a:lstStyle/>
          <a:p>
            <a:pPr marL="114300" indent="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800"/>
              <a:buNone/>
            </a:pPr>
            <a:r>
              <a:rPr lang="hu-HU" sz="6200" dirty="0">
                <a:latin typeface="Arial"/>
                <a:cs typeface="Arial"/>
                <a:sym typeface="Arial"/>
              </a:rPr>
              <a:t>1. </a:t>
            </a:r>
            <a:r>
              <a:rPr lang="en-GB" sz="6200" dirty="0">
                <a:latin typeface="Arial"/>
                <a:cs typeface="Arial"/>
                <a:sym typeface="Arial"/>
              </a:rPr>
              <a:t>The </a:t>
            </a:r>
            <a:r>
              <a:rPr lang="en-GB" sz="6200" b="1" dirty="0">
                <a:latin typeface="Arial"/>
                <a:cs typeface="Arial"/>
                <a:sym typeface="Arial"/>
              </a:rPr>
              <a:t>enclosing module</a:t>
            </a:r>
            <a:r>
              <a:rPr lang="en-GB" sz="6200" dirty="0">
                <a:latin typeface="Arial"/>
                <a:cs typeface="Arial"/>
                <a:sym typeface="Arial"/>
              </a:rPr>
              <a:t> is a global scope</a:t>
            </a:r>
          </a:p>
          <a:p>
            <a:pPr marL="914400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○"/>
            </a:pPr>
            <a:r>
              <a:rPr lang="en-GB" sz="6200" dirty="0">
                <a:latin typeface="Arial"/>
                <a:cs typeface="Arial"/>
                <a:sym typeface="Arial"/>
              </a:rPr>
              <a:t>Global variables become attributes of a module object to the outside world after imports</a:t>
            </a:r>
          </a:p>
          <a:p>
            <a:pPr marL="914400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○"/>
            </a:pPr>
            <a:r>
              <a:rPr lang="en-GB" sz="6200" dirty="0">
                <a:latin typeface="Arial"/>
                <a:cs typeface="Arial"/>
                <a:sym typeface="Arial"/>
              </a:rPr>
              <a:t>Can also be used as simple variables within the module file itself.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800"/>
              <a:buFont typeface="Arial"/>
              <a:buAutoNum type="arabicPeriod" startAt="2"/>
            </a:pPr>
            <a:r>
              <a:rPr lang="en-GB" sz="6200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GB" sz="6200" b="1" dirty="0">
                <a:latin typeface="Arial"/>
                <a:ea typeface="Arial"/>
                <a:cs typeface="Arial"/>
                <a:sym typeface="Arial"/>
              </a:rPr>
              <a:t>global scope </a:t>
            </a:r>
            <a:r>
              <a:rPr lang="en-GB" sz="6200" dirty="0">
                <a:latin typeface="Arial"/>
                <a:ea typeface="Arial"/>
                <a:cs typeface="Arial"/>
                <a:sym typeface="Arial"/>
              </a:rPr>
              <a:t>spans a single file only</a:t>
            </a:r>
          </a:p>
          <a:p>
            <a:pPr marL="914400" lvl="0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○"/>
            </a:pPr>
            <a:r>
              <a:rPr lang="en-GB" sz="6200" dirty="0">
                <a:latin typeface="Arial"/>
                <a:ea typeface="Arial"/>
                <a:cs typeface="Arial"/>
                <a:sym typeface="Arial"/>
              </a:rPr>
              <a:t>Names at the top level of a file are global to code within that single file only</a:t>
            </a:r>
          </a:p>
          <a:p>
            <a:pPr marL="914400" lvl="0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○"/>
            </a:pPr>
            <a:r>
              <a:rPr lang="en-GB" sz="6200" dirty="0">
                <a:latin typeface="Arial"/>
                <a:ea typeface="Arial"/>
                <a:cs typeface="Arial"/>
                <a:sym typeface="Arial"/>
              </a:rPr>
              <a:t>You must always import a module explicitly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800"/>
              <a:buFont typeface="Arial"/>
              <a:buAutoNum type="arabicPeriod" startAt="3"/>
            </a:pPr>
            <a:r>
              <a:rPr lang="en-GB" sz="6200" b="1" dirty="0">
                <a:latin typeface="Arial"/>
                <a:ea typeface="Arial"/>
                <a:cs typeface="Arial"/>
                <a:sym typeface="Arial"/>
              </a:rPr>
              <a:t>Assigned names are </a:t>
            </a:r>
            <a:r>
              <a:rPr lang="en-GB" sz="6200" b="1" i="1" dirty="0">
                <a:latin typeface="Arial"/>
                <a:ea typeface="Arial"/>
                <a:cs typeface="Arial"/>
                <a:sym typeface="Arial"/>
              </a:rPr>
              <a:t>local</a:t>
            </a:r>
            <a:r>
              <a:rPr lang="en-GB" sz="6200" b="1" dirty="0">
                <a:latin typeface="Arial"/>
                <a:ea typeface="Arial"/>
                <a:cs typeface="Arial"/>
                <a:sym typeface="Arial"/>
              </a:rPr>
              <a:t> unless declared </a:t>
            </a:r>
            <a:r>
              <a:rPr lang="en-GB" sz="6200" b="1" i="1" dirty="0">
                <a:latin typeface="Arial"/>
                <a:ea typeface="Arial"/>
                <a:cs typeface="Arial"/>
                <a:sym typeface="Arial"/>
              </a:rPr>
              <a:t>global</a:t>
            </a:r>
            <a:r>
              <a:rPr lang="en-GB" sz="6200" b="1" dirty="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GB" sz="6200" b="1" i="1" dirty="0">
                <a:latin typeface="Arial"/>
                <a:ea typeface="Arial"/>
                <a:cs typeface="Arial"/>
                <a:sym typeface="Arial"/>
              </a:rPr>
              <a:t>nonlocal</a:t>
            </a:r>
          </a:p>
          <a:p>
            <a:pPr marL="914400" lvl="0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○"/>
            </a:pPr>
            <a:r>
              <a:rPr lang="en-GB" sz="6200" dirty="0">
                <a:latin typeface="Arial"/>
                <a:ea typeface="Arial"/>
                <a:cs typeface="Arial"/>
                <a:sym typeface="Arial"/>
              </a:rPr>
              <a:t>local: function scope</a:t>
            </a:r>
          </a:p>
          <a:p>
            <a:pPr marL="914400" lvl="0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○"/>
            </a:pPr>
            <a:r>
              <a:rPr lang="en-GB" sz="6200" dirty="0">
                <a:latin typeface="Arial"/>
                <a:ea typeface="Arial"/>
                <a:cs typeface="Arial"/>
                <a:sym typeface="Arial"/>
              </a:rPr>
              <a:t>nonlocal: enclosing function scope</a:t>
            </a:r>
          </a:p>
          <a:p>
            <a:pPr marL="914400" lvl="0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○"/>
            </a:pPr>
            <a:r>
              <a:rPr lang="en-GB" sz="6200" dirty="0">
                <a:latin typeface="Arial"/>
                <a:ea typeface="Arial"/>
                <a:cs typeface="Arial"/>
                <a:sym typeface="Arial"/>
              </a:rPr>
              <a:t>global: module scope</a:t>
            </a:r>
            <a:endParaRPr lang="hu-HU" sz="6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800"/>
              <a:buFont typeface="Arial"/>
              <a:buAutoNum type="arabicPeriod" startAt="4"/>
            </a:pPr>
            <a:r>
              <a:rPr lang="en-GB" sz="6200" dirty="0">
                <a:latin typeface="Arial"/>
                <a:ea typeface="Arial"/>
                <a:cs typeface="Arial"/>
                <a:sym typeface="Arial"/>
              </a:rPr>
              <a:t>Each call to a function creates a new local scope</a:t>
            </a:r>
          </a:p>
          <a:p>
            <a:pPr marL="914400" lvl="0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○"/>
            </a:pPr>
            <a:r>
              <a:rPr lang="en-GB" sz="6200" dirty="0">
                <a:latin typeface="Arial"/>
                <a:ea typeface="Arial"/>
                <a:cs typeface="Arial"/>
                <a:sym typeface="Arial"/>
              </a:rPr>
              <a:t>each def statement (and lambda expression) defines a new local scope, but the local scope actually corresponds to a function call</a:t>
            </a:r>
          </a:p>
          <a:p>
            <a:pPr marL="914400" lvl="0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○"/>
            </a:pPr>
            <a:r>
              <a:rPr lang="en-GB" sz="6200" dirty="0">
                <a:latin typeface="Arial"/>
                <a:ea typeface="Arial"/>
                <a:cs typeface="Arial"/>
                <a:sym typeface="Arial"/>
              </a:rPr>
              <a:t>Recursive function: each active call receives its own copy of the function’s local variables</a:t>
            </a:r>
          </a:p>
          <a:p>
            <a:pPr marL="914400" lvl="0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○"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endParaRPr lang="en-GB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78FD8CA-98BF-42A1-A59C-E78E6F78E850}"/>
              </a:ext>
            </a:extLst>
          </p:cNvPr>
          <p:cNvSpPr/>
          <p:nvPr/>
        </p:nvSpPr>
        <p:spPr>
          <a:xfrm>
            <a:off x="0" y="6705600"/>
            <a:ext cx="2522483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E5B3E31-4341-45F5-9E95-6ACF7ECFDF92}"/>
              </a:ext>
            </a:extLst>
          </p:cNvPr>
          <p:cNvSpPr/>
          <p:nvPr/>
        </p:nvSpPr>
        <p:spPr>
          <a:xfrm>
            <a:off x="0" y="6705600"/>
            <a:ext cx="2522483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3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784539-538F-474B-8C4B-46A99A72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Lexical</a:t>
            </a:r>
            <a:r>
              <a:rPr lang="hu-HU" dirty="0"/>
              <a:t> </a:t>
            </a:r>
            <a:r>
              <a:rPr lang="hu-HU" dirty="0" err="1"/>
              <a:t>Scoping</a:t>
            </a:r>
            <a:r>
              <a:rPr lang="hu-HU" dirty="0"/>
              <a:t>	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28B760-F1D8-4AD0-9F6F-41740B09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3727" cy="4351338"/>
          </a:xfrm>
        </p:spPr>
        <p:txBody>
          <a:bodyPr/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800"/>
              <a:buFont typeface="Arial"/>
              <a:buChar char="●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Lexical scoping: variable scopes are determined by the </a:t>
            </a:r>
            <a:r>
              <a:rPr lang="en-GB" sz="1800" dirty="0" err="1">
                <a:latin typeface="Arial"/>
                <a:ea typeface="Arial"/>
                <a:cs typeface="Arial"/>
                <a:sym typeface="Arial"/>
              </a:rPr>
              <a:t>loaction</a:t>
            </a: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, not by function calls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○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If a variable is assigned inside a </a:t>
            </a:r>
            <a:r>
              <a:rPr lang="en-GB" sz="1800" i="1" dirty="0"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, it is </a:t>
            </a:r>
            <a:r>
              <a:rPr lang="en-GB" sz="1800" i="1" dirty="0">
                <a:latin typeface="Arial"/>
                <a:ea typeface="Arial"/>
                <a:cs typeface="Arial"/>
                <a:sym typeface="Arial"/>
              </a:rPr>
              <a:t>local</a:t>
            </a: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 to that function.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○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If a variable is assigned in an </a:t>
            </a:r>
            <a:r>
              <a:rPr lang="en-GB" sz="1800" i="1" dirty="0">
                <a:latin typeface="Arial"/>
                <a:ea typeface="Arial"/>
                <a:cs typeface="Arial"/>
                <a:sym typeface="Arial"/>
              </a:rPr>
              <a:t>enclosing def</a:t>
            </a: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, it is </a:t>
            </a:r>
            <a:r>
              <a:rPr lang="en-GB" sz="1800" i="1" dirty="0">
                <a:latin typeface="Arial"/>
                <a:ea typeface="Arial"/>
                <a:cs typeface="Arial"/>
                <a:sym typeface="Arial"/>
              </a:rPr>
              <a:t>nonlocal</a:t>
            </a: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 to nested functions.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○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If a variable is assigned </a:t>
            </a:r>
            <a:r>
              <a:rPr lang="en-GB" sz="1800" i="1" dirty="0">
                <a:latin typeface="Arial"/>
                <a:ea typeface="Arial"/>
                <a:cs typeface="Arial"/>
                <a:sym typeface="Arial"/>
              </a:rPr>
              <a:t>outside all </a:t>
            </a:r>
            <a:r>
              <a:rPr lang="en-GB" sz="1800" i="1" dirty="0" err="1">
                <a:latin typeface="Arial"/>
                <a:ea typeface="Arial"/>
                <a:cs typeface="Arial"/>
                <a:sym typeface="Arial"/>
              </a:rPr>
              <a:t>def’s</a:t>
            </a: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, it is </a:t>
            </a:r>
            <a:r>
              <a:rPr lang="en-GB" sz="1800" i="1" dirty="0">
                <a:latin typeface="Arial"/>
                <a:ea typeface="Arial"/>
                <a:cs typeface="Arial"/>
                <a:sym typeface="Arial"/>
              </a:rPr>
              <a:t>global</a:t>
            </a: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 to the entire file.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800"/>
              <a:buFont typeface="Arial"/>
              <a:buChar char="●"/>
            </a:pPr>
            <a:r>
              <a:rPr lang="en-GB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Overuse of </a:t>
            </a:r>
            <a:r>
              <a:rPr lang="en-GB" sz="1800" b="1" i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globals</a:t>
            </a:r>
            <a:r>
              <a:rPr lang="en-GB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is a generally bad thing</a:t>
            </a:r>
          </a:p>
          <a:p>
            <a:endParaRPr lang="en-GB" dirty="0"/>
          </a:p>
        </p:txBody>
      </p:sp>
      <p:pic>
        <p:nvPicPr>
          <p:cNvPr id="4" name="Google Shape;561;p75">
            <a:extLst>
              <a:ext uri="{FF2B5EF4-FFF2-40B4-BE49-F238E27FC236}">
                <a16:creationId xmlns:a16="http://schemas.microsoft.com/office/drawing/2014/main" id="{9C52971E-A6AC-414F-BF5C-AB3A99A266F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32763" y="1494173"/>
            <a:ext cx="6028202" cy="50142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57006B80-CD40-421D-B3DD-4D4502CD6414}"/>
              </a:ext>
            </a:extLst>
          </p:cNvPr>
          <p:cNvSpPr/>
          <p:nvPr/>
        </p:nvSpPr>
        <p:spPr>
          <a:xfrm>
            <a:off x="0" y="6705600"/>
            <a:ext cx="2942897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FD462EAD-2BAC-4EC7-9D14-012918599025}"/>
              </a:ext>
            </a:extLst>
          </p:cNvPr>
          <p:cNvSpPr/>
          <p:nvPr/>
        </p:nvSpPr>
        <p:spPr>
          <a:xfrm>
            <a:off x="0" y="6705600"/>
            <a:ext cx="2942897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9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F89F54-C10D-485E-9D04-6F48DA8A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Example</a:t>
            </a:r>
            <a:r>
              <a:rPr lang="hu-HU" dirty="0"/>
              <a:t>: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81F087-B8F1-4124-8A7F-A355C7E9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9655" cy="435133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An example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GB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●"/>
            </a:pP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Crerate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a file named i.e. </a:t>
            </a:r>
            <a:r>
              <a:rPr lang="en-GB" i="1" dirty="0">
                <a:latin typeface="Arial"/>
                <a:ea typeface="Arial"/>
                <a:cs typeface="Arial"/>
                <a:sym typeface="Arial"/>
              </a:rPr>
              <a:t>scopes.py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And run: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./scopes.py </a:t>
            </a:r>
          </a:p>
          <a:p>
            <a:pPr mar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outer	 2</a:t>
            </a:r>
          </a:p>
          <a:p>
            <a:pPr mar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global	 3</a:t>
            </a:r>
          </a:p>
          <a:p>
            <a:endParaRPr lang="en-GB" dirty="0"/>
          </a:p>
        </p:txBody>
      </p:sp>
      <p:sp>
        <p:nvSpPr>
          <p:cNvPr id="4" name="Google Shape;568;p76">
            <a:extLst>
              <a:ext uri="{FF2B5EF4-FFF2-40B4-BE49-F238E27FC236}">
                <a16:creationId xmlns:a16="http://schemas.microsoft.com/office/drawing/2014/main" id="{EAD83C1B-154C-4563-B204-3A81CA7DCB56}"/>
              </a:ext>
            </a:extLst>
          </p:cNvPr>
          <p:cNvSpPr txBox="1">
            <a:spLocks noGrp="1"/>
          </p:cNvSpPr>
          <p:nvPr/>
        </p:nvSpPr>
        <p:spPr>
          <a:xfrm>
            <a:off x="5099344" y="0"/>
            <a:ext cx="5443965" cy="494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 dirty="0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#!/usr/bin/python3 #</a:t>
            </a:r>
            <a:r>
              <a:rPr lang="en-GB" sz="1800" dirty="0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hu-HU" sz="1800" dirty="0" err="1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hu-HU" sz="1800" dirty="0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 Linux </a:t>
            </a:r>
            <a:r>
              <a:rPr lang="hu-HU" sz="1800" dirty="0" err="1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only</a:t>
            </a:r>
            <a:b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hu" sz="1800" b="1" dirty="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 b="1" dirty="0">
              <a:solidFill>
                <a:srgbClr val="0000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" sz="1800" b="1" dirty="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hu" sz="1800" b="1" dirty="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b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x = </a:t>
            </a:r>
            <a:r>
              <a:rPr lang="hu" sz="1800" b="1" dirty="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 b="1" dirty="0">
              <a:solidFill>
                <a:srgbClr val="0000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hu" sz="1800" b="1" dirty="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hu" sz="1800" b="1" dirty="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b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hu" sz="1800" b="1" dirty="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b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x = </a:t>
            </a:r>
            <a:r>
              <a:rPr lang="hu" sz="1800" b="1" dirty="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b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8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hu" sz="1800" b="1" dirty="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hu" sz="1800" b="1" dirty="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innermost</a:t>
            </a: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b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hu" sz="1800" b="1" dirty="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b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x = </a:t>
            </a:r>
            <a:r>
              <a:rPr lang="hu" sz="1800" b="1" dirty="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b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8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innermost()</a:t>
            </a:r>
            <a:endParaRPr sz="18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inner()</a:t>
            </a:r>
            <a:b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hu" sz="1800" b="1" dirty="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hu" sz="1800" dirty="0">
                <a:solidFill>
                  <a:srgbClr val="333333"/>
                </a:solidFill>
                <a:highlight>
                  <a:srgbClr val="FFF0F0"/>
                </a:highlight>
                <a:latin typeface="Courier New"/>
                <a:ea typeface="Courier New"/>
                <a:cs typeface="Courier New"/>
                <a:sym typeface="Courier New"/>
              </a:rPr>
              <a:t>'outer</a:t>
            </a:r>
            <a:r>
              <a:rPr lang="hu" sz="1800" b="1" dirty="0">
                <a:solidFill>
                  <a:schemeClr val="dk2"/>
                </a:solidFill>
                <a:highlight>
                  <a:srgbClr val="FFF0F0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lang="hu" sz="1800" dirty="0">
                <a:solidFill>
                  <a:srgbClr val="333333"/>
                </a:solidFill>
                <a:highlight>
                  <a:srgbClr val="FFF0F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x)</a:t>
            </a:r>
            <a:b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outer()</a:t>
            </a:r>
            <a:b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" sz="1800" b="1" dirty="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hu" sz="1800" dirty="0">
                <a:solidFill>
                  <a:srgbClr val="333333"/>
                </a:solidFill>
                <a:highlight>
                  <a:srgbClr val="FFF0F0"/>
                </a:highlight>
                <a:latin typeface="Courier New"/>
                <a:ea typeface="Courier New"/>
                <a:cs typeface="Courier New"/>
                <a:sym typeface="Courier New"/>
              </a:rPr>
              <a:t>'global</a:t>
            </a:r>
            <a:r>
              <a:rPr lang="hu" sz="1800" b="1" dirty="0">
                <a:solidFill>
                  <a:schemeClr val="dk2"/>
                </a:solidFill>
                <a:highlight>
                  <a:srgbClr val="FFF0F0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lang="hu" sz="1800" dirty="0">
                <a:solidFill>
                  <a:srgbClr val="333333"/>
                </a:solidFill>
                <a:highlight>
                  <a:srgbClr val="FFF0F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hu" sz="1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x)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E7B1128-A89E-48EF-8DC5-599F151C0BF3}"/>
              </a:ext>
            </a:extLst>
          </p:cNvPr>
          <p:cNvSpPr/>
          <p:nvPr/>
        </p:nvSpPr>
        <p:spPr>
          <a:xfrm>
            <a:off x="0" y="6705600"/>
            <a:ext cx="3363310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7FA6092-B5CD-43ED-9D81-0AACCB392F3F}"/>
              </a:ext>
            </a:extLst>
          </p:cNvPr>
          <p:cNvSpPr/>
          <p:nvPr/>
        </p:nvSpPr>
        <p:spPr>
          <a:xfrm>
            <a:off x="0" y="6705600"/>
            <a:ext cx="3363310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48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B9B4D3-E71C-49CA-8204-D1249E11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" dirty="0"/>
              <a:t>Memoizatio</a:t>
            </a:r>
            <a:r>
              <a:rPr lang="en-GB" dirty="0"/>
              <a:t>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75EBF1-CF09-4163-A435-12BC460BD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Based on the Latin word memorandum, meaning "to be remembered"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A technique used in computing to speed up programs: memorizing the calculation results of processed input such as the results of function calls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617A86"/>
              </a:buClr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If the same input or a function call with the same parameters is used, the previously stored results can be used again and unnecessary calculation are avoided</a:t>
            </a:r>
          </a:p>
          <a:p>
            <a:endParaRPr lang="en-GB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A3913D8-E859-4747-BEC0-A0EA9BC5DF39}"/>
              </a:ext>
            </a:extLst>
          </p:cNvPr>
          <p:cNvSpPr/>
          <p:nvPr/>
        </p:nvSpPr>
        <p:spPr>
          <a:xfrm>
            <a:off x="0" y="6705600"/>
            <a:ext cx="3783724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0398777-13DA-41D0-B178-449355F635F3}"/>
              </a:ext>
            </a:extLst>
          </p:cNvPr>
          <p:cNvSpPr/>
          <p:nvPr/>
        </p:nvSpPr>
        <p:spPr>
          <a:xfrm>
            <a:off x="0" y="6705600"/>
            <a:ext cx="3783724" cy="152400"/>
          </a:xfrm>
          <a:prstGeom prst="rect">
            <a:avLst/>
          </a:prstGeom>
          <a:solidFill>
            <a:srgbClr val="1737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33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2131</Words>
  <Application>Microsoft Office PowerPoint</Application>
  <PresentationFormat>Szélesvásznú</PresentationFormat>
  <Paragraphs>254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6" baseType="lpstr">
      <vt:lpstr>Arial</vt:lpstr>
      <vt:lpstr>Arial Rounded MT Bold</vt:lpstr>
      <vt:lpstr>Calibri</vt:lpstr>
      <vt:lpstr>Calibri Light</vt:lpstr>
      <vt:lpstr>Courier New</vt:lpstr>
      <vt:lpstr>Varela Round</vt:lpstr>
      <vt:lpstr>Office-téma</vt:lpstr>
      <vt:lpstr>Scientific  Python</vt:lpstr>
      <vt:lpstr>Recommended literature </vt:lpstr>
      <vt:lpstr>Jumping forward</vt:lpstr>
      <vt:lpstr>Why to use Scopes?</vt:lpstr>
      <vt:lpstr>Functions as an extra namespace layer</vt:lpstr>
      <vt:lpstr>Types of Scopes</vt:lpstr>
      <vt:lpstr>Lexical Scoping </vt:lpstr>
      <vt:lpstr>Example:</vt:lpstr>
      <vt:lpstr>Memoization</vt:lpstr>
      <vt:lpstr>Memoization with Decorators</vt:lpstr>
      <vt:lpstr>Memoization example – fibonacci- explicitly</vt:lpstr>
      <vt:lpstr>Exception handling</vt:lpstr>
      <vt:lpstr>Exception handling- keywords</vt:lpstr>
      <vt:lpstr>Example 1: Index Error </vt:lpstr>
      <vt:lpstr>Example 2: continuing</vt:lpstr>
      <vt:lpstr>Example 3: Raising exceptions </vt:lpstr>
      <vt:lpstr>Example 4: User defined exceptions </vt:lpstr>
      <vt:lpstr>Example 5: Termination actions </vt:lpstr>
      <vt:lpstr>Example 5: Termination actions </vt:lpstr>
      <vt:lpstr>try Statement Clauses </vt:lpstr>
      <vt:lpstr>Example 6: except … as … raise </vt:lpstr>
      <vt:lpstr>Exception handling - assertion</vt:lpstr>
      <vt:lpstr>Example: Assertion</vt:lpstr>
      <vt:lpstr>With/as</vt:lpstr>
      <vt:lpstr>with/as Context Managers: Built-in example </vt:lpstr>
      <vt:lpstr>with/as Context Managers: How it works? </vt:lpstr>
      <vt:lpstr>with/as Context Managers: How it works? </vt:lpstr>
      <vt:lpstr>Example with/as – the class</vt:lpstr>
      <vt:lpstr>Example: with/as - the 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Miski Marcell</dc:creator>
  <cp:lastModifiedBy>Miski Marcell</cp:lastModifiedBy>
  <cp:revision>28</cp:revision>
  <dcterms:created xsi:type="dcterms:W3CDTF">2023-03-05T16:25:51Z</dcterms:created>
  <dcterms:modified xsi:type="dcterms:W3CDTF">2023-03-12T09:58:54Z</dcterms:modified>
</cp:coreProperties>
</file>