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8444A-E8C5-4F0C-BB3E-6DC882EFD45E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2843-F50C-4879-82F9-A6814A72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5088-1DB9-45F3-9CA5-1754A7FC21E2}" type="datetime1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0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98D1-33B5-4C12-8533-694C8278BD99}" type="datetime1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07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FD91-A1FD-4041-8CAD-56BAB71044E2}" type="datetime1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B09-BD3A-4232-ACF7-EE15780F0CC0}" type="datetime1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4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1810-8CDE-4EB3-A610-E546E3279C42}" type="datetime1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7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316-3E58-4FB0-A691-69A3A53E6EA4}" type="datetime1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20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661-5868-4D02-BEA3-E5C82AC3A65B}" type="datetime1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E0ED-2220-4309-9B14-0B2F39EC8D3F}" type="datetime1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25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104D-606A-43F6-AA93-82E14EED734E}" type="datetime1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8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285E-52A1-4954-881F-D8D4CC5F7146}" type="datetime1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93A6-EF6E-44B0-A991-A56AB7E0A53E}" type="datetime1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2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1BB7-16C3-4F6D-AC67-011FF4B5FF73}" type="datetime1">
              <a:rPr lang="ja-JP" altLang="en-US" smtClean="0"/>
              <a:pPr/>
              <a:t>2014/12/15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511A-E7F9-4652-98E8-6F55839A4EC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71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 bwMode="auto">
          <a:xfrm>
            <a:off x="5173930" y="1633582"/>
            <a:ext cx="3655790" cy="29523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Storm</a:t>
            </a:r>
            <a:r>
              <a:rPr lang="ja-JP" altLang="en-US" sz="16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Topology</a:t>
            </a:r>
            <a:endParaRPr kumimoji="1" lang="ja-JP" altLang="en-US" sz="16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A0E537-4448-4000-9E1E-3B5F483BEDF3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5" name="角丸四角形 4"/>
          <p:cNvSpPr/>
          <p:nvPr/>
        </p:nvSpPr>
        <p:spPr bwMode="auto">
          <a:xfrm>
            <a:off x="2881908" y="1671683"/>
            <a:ext cx="1063503" cy="29523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Camel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1523281" y="2667303"/>
            <a:ext cx="1220409" cy="282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SNMP</a:t>
            </a:r>
          </a:p>
        </p:txBody>
      </p:sp>
      <p:sp>
        <p:nvSpPr>
          <p:cNvPr id="7" name="円/楕円 6"/>
          <p:cNvSpPr/>
          <p:nvPr/>
        </p:nvSpPr>
        <p:spPr bwMode="auto">
          <a:xfrm>
            <a:off x="3003768" y="2701907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9" name="直線コネクタ 8"/>
          <p:cNvCxnSpPr>
            <a:endCxn id="7" idx="2"/>
          </p:cNvCxnSpPr>
          <p:nvPr/>
        </p:nvCxnSpPr>
        <p:spPr bwMode="auto">
          <a:xfrm>
            <a:off x="2737892" y="2808745"/>
            <a:ext cx="265876" cy="1175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角丸四角形 12"/>
          <p:cNvSpPr/>
          <p:nvPr/>
        </p:nvSpPr>
        <p:spPr bwMode="auto">
          <a:xfrm>
            <a:off x="1523281" y="3403405"/>
            <a:ext cx="1220409" cy="282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HTTP</a:t>
            </a:r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（</a:t>
            </a:r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JSON</a:t>
            </a:r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）</a:t>
            </a:r>
            <a:endParaRPr lang="en-US" altLang="ja-JP" sz="12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3003768" y="3438009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15" name="直線コネクタ 14"/>
          <p:cNvCxnSpPr>
            <a:endCxn id="14" idx="2"/>
          </p:cNvCxnSpPr>
          <p:nvPr/>
        </p:nvCxnSpPr>
        <p:spPr bwMode="auto">
          <a:xfrm>
            <a:off x="2737892" y="3544846"/>
            <a:ext cx="265876" cy="1175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線コネクタ 86"/>
          <p:cNvCxnSpPr>
            <a:endCxn id="44" idx="1"/>
          </p:cNvCxnSpPr>
          <p:nvPr/>
        </p:nvCxnSpPr>
        <p:spPr bwMode="auto">
          <a:xfrm flipV="1">
            <a:off x="6145646" y="2586631"/>
            <a:ext cx="346453" cy="451685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直線コネクタ 93"/>
          <p:cNvCxnSpPr>
            <a:endCxn id="45" idx="1"/>
          </p:cNvCxnSpPr>
          <p:nvPr/>
        </p:nvCxnSpPr>
        <p:spPr bwMode="auto">
          <a:xfrm>
            <a:off x="6145646" y="3649324"/>
            <a:ext cx="367186" cy="334014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5" name="直線コネクタ 104"/>
          <p:cNvCxnSpPr>
            <a:stCxn id="45" idx="3"/>
            <a:endCxn id="50" idx="1"/>
          </p:cNvCxnSpPr>
          <p:nvPr/>
        </p:nvCxnSpPr>
        <p:spPr bwMode="auto">
          <a:xfrm>
            <a:off x="7100104" y="3983338"/>
            <a:ext cx="411315" cy="5353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0" name="フローチャート : 磁気ディスク 109"/>
          <p:cNvSpPr/>
          <p:nvPr/>
        </p:nvSpPr>
        <p:spPr bwMode="auto">
          <a:xfrm>
            <a:off x="7348353" y="4797153"/>
            <a:ext cx="930565" cy="91707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データ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</a:br>
            <a:r>
              <a:rPr kumimoji="1"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ストア</a:t>
            </a:r>
          </a:p>
        </p:txBody>
      </p:sp>
      <p:cxnSp>
        <p:nvCxnSpPr>
          <p:cNvPr id="111" name="直線コネクタ 110"/>
          <p:cNvCxnSpPr>
            <a:stCxn id="50" idx="2"/>
            <a:endCxn id="110" idx="1"/>
          </p:cNvCxnSpPr>
          <p:nvPr/>
        </p:nvCxnSpPr>
        <p:spPr bwMode="auto">
          <a:xfrm>
            <a:off x="7805055" y="4298449"/>
            <a:ext cx="8581" cy="498704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線コネクタ 128"/>
          <p:cNvCxnSpPr>
            <a:stCxn id="44" idx="3"/>
            <a:endCxn id="47" idx="1"/>
          </p:cNvCxnSpPr>
          <p:nvPr/>
        </p:nvCxnSpPr>
        <p:spPr bwMode="auto">
          <a:xfrm>
            <a:off x="7079371" y="2586631"/>
            <a:ext cx="425032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2" name="テキスト ボックス 131"/>
          <p:cNvSpPr txBox="1"/>
          <p:nvPr/>
        </p:nvSpPr>
        <p:spPr>
          <a:xfrm>
            <a:off x="8159491" y="2428259"/>
            <a:ext cx="53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・・・</a:t>
            </a:r>
            <a:endParaRPr kumimoji="1" lang="ja-JP" altLang="en-US" sz="1800" dirty="0"/>
          </a:p>
        </p:txBody>
      </p:sp>
      <p:sp>
        <p:nvSpPr>
          <p:cNvPr id="65" name="角丸四角形 64"/>
          <p:cNvSpPr/>
          <p:nvPr/>
        </p:nvSpPr>
        <p:spPr>
          <a:xfrm>
            <a:off x="323528" y="1671682"/>
            <a:ext cx="1063491" cy="29523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Snmp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Toolkit</a:t>
            </a:r>
            <a:endParaRPr kumimoji="1" lang="ja-JP" altLang="en-US" dirty="0"/>
          </a:p>
        </p:txBody>
      </p:sp>
      <p:sp>
        <p:nvSpPr>
          <p:cNvPr id="75" name="二等辺三角形 74"/>
          <p:cNvSpPr/>
          <p:nvPr/>
        </p:nvSpPr>
        <p:spPr bwMode="auto">
          <a:xfrm rot="5400000">
            <a:off x="1137772" y="2908727"/>
            <a:ext cx="432048" cy="550247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824270" y="4643060"/>
            <a:ext cx="1661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smtClean="0"/>
              <a:t>JDBC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smtClean="0"/>
              <a:t>HDFS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err="1" smtClean="0"/>
              <a:t>HBase</a:t>
            </a:r>
            <a:endParaRPr lang="en-US" altLang="ja-JP" sz="120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err="1" smtClean="0"/>
              <a:t>Cassandara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等のデータストアに、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データを保存</a:t>
            </a:r>
            <a:endParaRPr kumimoji="1" lang="ja-JP" altLang="en-US" sz="1200" dirty="0"/>
          </a:p>
        </p:txBody>
      </p:sp>
      <p:cxnSp>
        <p:nvCxnSpPr>
          <p:cNvPr id="86" name="直線コネクタ 85"/>
          <p:cNvCxnSpPr/>
          <p:nvPr/>
        </p:nvCxnSpPr>
        <p:spPr bwMode="auto">
          <a:xfrm flipV="1">
            <a:off x="6974984" y="2917129"/>
            <a:ext cx="549109" cy="823384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099" y="2276872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2832" y="3673579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4403" y="2276872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1419" y="3678932"/>
            <a:ext cx="587272" cy="619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239" y="3013056"/>
            <a:ext cx="691407" cy="669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2" name="角丸四角形 61"/>
          <p:cNvSpPr/>
          <p:nvPr/>
        </p:nvSpPr>
        <p:spPr bwMode="auto">
          <a:xfrm>
            <a:off x="4030446" y="2925995"/>
            <a:ext cx="1063503" cy="8177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Kestrel</a:t>
            </a:r>
          </a:p>
        </p:txBody>
      </p:sp>
      <p:sp>
        <p:nvSpPr>
          <p:cNvPr id="52" name="円/楕円 51"/>
          <p:cNvSpPr/>
          <p:nvPr/>
        </p:nvSpPr>
        <p:spPr bwMode="auto">
          <a:xfrm>
            <a:off x="4775115" y="3239155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53" name="直線コネクタ 52"/>
          <p:cNvCxnSpPr>
            <a:stCxn id="52" idx="6"/>
            <a:endCxn id="56" idx="1"/>
          </p:cNvCxnSpPr>
          <p:nvPr/>
        </p:nvCxnSpPr>
        <p:spPr bwMode="auto">
          <a:xfrm>
            <a:off x="4974522" y="3347168"/>
            <a:ext cx="479717" cy="789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円/楕円 62"/>
          <p:cNvSpPr/>
          <p:nvPr/>
        </p:nvSpPr>
        <p:spPr bwMode="auto">
          <a:xfrm>
            <a:off x="4174669" y="3246884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dirty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64" name="直線コネクタ 63"/>
          <p:cNvCxnSpPr>
            <a:endCxn id="63" idx="2"/>
          </p:cNvCxnSpPr>
          <p:nvPr/>
        </p:nvCxnSpPr>
        <p:spPr bwMode="auto">
          <a:xfrm>
            <a:off x="3810000" y="3352800"/>
            <a:ext cx="364669" cy="2097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テキスト ボックス 28"/>
          <p:cNvSpPr txBox="1"/>
          <p:nvPr/>
        </p:nvSpPr>
        <p:spPr>
          <a:xfrm>
            <a:off x="5177169" y="3711938"/>
            <a:ext cx="131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データ取得</a:t>
            </a:r>
            <a:endParaRPr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>Spout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122339" y="3039343"/>
            <a:ext cx="131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r>
              <a:rPr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変換</a:t>
            </a:r>
            <a:endParaRPr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>Bolt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36296" y="2862461"/>
            <a:ext cx="131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データ処理</a:t>
            </a:r>
            <a:endParaRPr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>Bolt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850532" y="3779515"/>
            <a:ext cx="121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r>
              <a:rPr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保存</a:t>
            </a:r>
            <a:endParaRPr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>Bolt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0" name="円/楕円 79"/>
          <p:cNvSpPr/>
          <p:nvPr/>
        </p:nvSpPr>
        <p:spPr bwMode="auto">
          <a:xfrm>
            <a:off x="3626371" y="3251076"/>
            <a:ext cx="199407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 bwMode="auto">
          <a:xfrm>
            <a:off x="1557982" y="1340768"/>
            <a:ext cx="7499473" cy="35283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ja-JP" sz="1400" b="1" dirty="0" err="1" smtClean="0">
                <a:solidFill>
                  <a:schemeClr val="tx1"/>
                </a:solidFill>
                <a:latin typeface="Verdana" pitchFamily="34" charset="0"/>
              </a:rPr>
              <a:t>HttpWordCountTopology</a:t>
            </a:r>
            <a:endParaRPr lang="en-US" altLang="ja-JP" sz="1400" b="1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6" name="円/楕円 5"/>
          <p:cNvSpPr/>
          <p:nvPr/>
        </p:nvSpPr>
        <p:spPr bwMode="auto">
          <a:xfrm>
            <a:off x="1879347" y="2732533"/>
            <a:ext cx="936104" cy="7559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</a:rPr>
              <a:t>メッセージ</a:t>
            </a:r>
            <a:r>
              <a:rPr lang="en-US" altLang="ja-JP" sz="1400" b="1" dirty="0">
                <a:ea typeface="ＭＳ Ｐゴシック" pitchFamily="50" charset="-128"/>
              </a:rPr>
              <a:t/>
            </a:r>
            <a:br>
              <a:rPr lang="en-US" altLang="ja-JP" sz="1400" b="1" dirty="0">
                <a:ea typeface="ＭＳ Ｐゴシック" pitchFamily="50" charset="-128"/>
              </a:rPr>
            </a:br>
            <a:r>
              <a:rPr lang="ja-JP" altLang="en-US" sz="1400" b="1" dirty="0" smtClean="0">
                <a:solidFill>
                  <a:schemeClr val="tx1"/>
                </a:solidFill>
                <a:ea typeface="ＭＳ Ｐゴシック" pitchFamily="50" charset="-128"/>
              </a:rPr>
              <a:t>取得</a:t>
            </a: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>Spout</a:t>
            </a:r>
            <a:endParaRPr kumimoji="1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3607539" y="2788144"/>
            <a:ext cx="936104" cy="7559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 smtClean="0">
                <a:solidFill>
                  <a:schemeClr val="tx1"/>
                </a:solidFill>
                <a:ea typeface="ＭＳ Ｐゴシック" pitchFamily="50" charset="-128"/>
              </a:rPr>
              <a:t>メッセージ</a:t>
            </a:r>
            <a: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  <a:t/>
            </a:r>
            <a:b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</a:br>
            <a:r>
              <a:rPr lang="ja-JP" altLang="en-US" sz="1400" b="1" dirty="0" smtClean="0">
                <a:solidFill>
                  <a:schemeClr val="tx1"/>
                </a:solidFill>
                <a:ea typeface="ＭＳ Ｐゴシック" pitchFamily="50" charset="-128"/>
              </a:rPr>
              <a:t>抽出</a:t>
            </a: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>Bolt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187" y="2653984"/>
            <a:ext cx="74136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ボックス 8"/>
          <p:cNvSpPr txBox="1"/>
          <p:nvPr/>
        </p:nvSpPr>
        <p:spPr>
          <a:xfrm>
            <a:off x="-15552" y="3590146"/>
            <a:ext cx="15735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/>
              <a:t>Web</a:t>
            </a:r>
            <a:r>
              <a:rPr kumimoji="1" lang="ja-JP" altLang="en-US" sz="1400" b="1" dirty="0" smtClean="0"/>
              <a:t>サーバ</a:t>
            </a:r>
            <a:endParaRPr kumimoji="1" lang="en-US" altLang="ja-JP" sz="1400" b="1" dirty="0" smtClean="0"/>
          </a:p>
          <a:p>
            <a:pPr algn="ctr"/>
            <a:r>
              <a:rPr lang="en-US" altLang="ja-JP" sz="1400" b="1" dirty="0"/>
              <a:t>(</a:t>
            </a:r>
            <a:r>
              <a:rPr lang="en-US" altLang="ja-JP" sz="1400" b="1" dirty="0" err="1" smtClean="0"/>
              <a:t>WireMock</a:t>
            </a:r>
            <a:r>
              <a:rPr lang="en-US" altLang="ja-JP" sz="1400" b="1" dirty="0"/>
              <a:t>)</a:t>
            </a:r>
            <a:endParaRPr kumimoji="1" lang="ja-JP" altLang="en-US" sz="1400" b="1" dirty="0"/>
          </a:p>
        </p:txBody>
      </p:sp>
      <p:sp>
        <p:nvSpPr>
          <p:cNvPr id="10" name="フリーフォーム 9"/>
          <p:cNvSpPr/>
          <p:nvPr/>
        </p:nvSpPr>
        <p:spPr bwMode="auto">
          <a:xfrm>
            <a:off x="1140950" y="2975533"/>
            <a:ext cx="720080" cy="262070"/>
          </a:xfrm>
          <a:custGeom>
            <a:avLst/>
            <a:gdLst>
              <a:gd name="connsiteX0" fmla="*/ 635976 w 635976"/>
              <a:gd name="connsiteY0" fmla="*/ 26377 h 213946"/>
              <a:gd name="connsiteX1" fmla="*/ 108438 w 635976"/>
              <a:gd name="connsiteY1" fmla="*/ 26377 h 213946"/>
              <a:gd name="connsiteX2" fmla="*/ 82061 w 635976"/>
              <a:gd name="connsiteY2" fmla="*/ 184638 h 213946"/>
              <a:gd name="connsiteX3" fmla="*/ 600807 w 635976"/>
              <a:gd name="connsiteY3" fmla="*/ 202223 h 213946"/>
              <a:gd name="connsiteX4" fmla="*/ 600807 w 635976"/>
              <a:gd name="connsiteY4" fmla="*/ 202223 h 213946"/>
              <a:gd name="connsiteX0" fmla="*/ 635976 w 792088"/>
              <a:gd name="connsiteY0" fmla="*/ 26377 h 216024"/>
              <a:gd name="connsiteX1" fmla="*/ 108438 w 792088"/>
              <a:gd name="connsiteY1" fmla="*/ 26377 h 216024"/>
              <a:gd name="connsiteX2" fmla="*/ 82061 w 792088"/>
              <a:gd name="connsiteY2" fmla="*/ 184638 h 216024"/>
              <a:gd name="connsiteX3" fmla="*/ 600807 w 792088"/>
              <a:gd name="connsiteY3" fmla="*/ 202223 h 216024"/>
              <a:gd name="connsiteX4" fmla="*/ 792088 w 792088"/>
              <a:gd name="connsiteY4" fmla="*/ 216024 h 216024"/>
              <a:gd name="connsiteX0" fmla="*/ 667857 w 823969"/>
              <a:gd name="connsiteY0" fmla="*/ 26377 h 216246"/>
              <a:gd name="connsiteX1" fmla="*/ 140319 w 823969"/>
              <a:gd name="connsiteY1" fmla="*/ 26377 h 216246"/>
              <a:gd name="connsiteX2" fmla="*/ 113942 w 823969"/>
              <a:gd name="connsiteY2" fmla="*/ 184638 h 216246"/>
              <a:gd name="connsiteX3" fmla="*/ 823969 w 823969"/>
              <a:gd name="connsiteY3" fmla="*/ 216024 h 216246"/>
              <a:gd name="connsiteX0" fmla="*/ 655855 w 739960"/>
              <a:gd name="connsiteY0" fmla="*/ 26377 h 216246"/>
              <a:gd name="connsiteX1" fmla="*/ 128317 w 739960"/>
              <a:gd name="connsiteY1" fmla="*/ 26377 h 216246"/>
              <a:gd name="connsiteX2" fmla="*/ 101940 w 739960"/>
              <a:gd name="connsiteY2" fmla="*/ 184638 h 216246"/>
              <a:gd name="connsiteX3" fmla="*/ 739960 w 739960"/>
              <a:gd name="connsiteY3" fmla="*/ 216024 h 216246"/>
              <a:gd name="connsiteX0" fmla="*/ 655855 w 808003"/>
              <a:gd name="connsiteY0" fmla="*/ 30773 h 220642"/>
              <a:gd name="connsiteX1" fmla="*/ 720080 w 808003"/>
              <a:gd name="connsiteY1" fmla="*/ 4396 h 220642"/>
              <a:gd name="connsiteX2" fmla="*/ 128317 w 808003"/>
              <a:gd name="connsiteY2" fmla="*/ 30773 h 220642"/>
              <a:gd name="connsiteX3" fmla="*/ 101940 w 808003"/>
              <a:gd name="connsiteY3" fmla="*/ 189034 h 220642"/>
              <a:gd name="connsiteX4" fmla="*/ 739960 w 808003"/>
              <a:gd name="connsiteY4" fmla="*/ 220420 h 220642"/>
              <a:gd name="connsiteX0" fmla="*/ 655855 w 739960"/>
              <a:gd name="connsiteY0" fmla="*/ 26377 h 216246"/>
              <a:gd name="connsiteX1" fmla="*/ 128317 w 739960"/>
              <a:gd name="connsiteY1" fmla="*/ 26377 h 216246"/>
              <a:gd name="connsiteX2" fmla="*/ 101940 w 739960"/>
              <a:gd name="connsiteY2" fmla="*/ 184638 h 216246"/>
              <a:gd name="connsiteX3" fmla="*/ 739960 w 739960"/>
              <a:gd name="connsiteY3" fmla="*/ 216024 h 216246"/>
              <a:gd name="connsiteX0" fmla="*/ 720080 w 739960"/>
              <a:gd name="connsiteY0" fmla="*/ 4396 h 220642"/>
              <a:gd name="connsiteX1" fmla="*/ 128317 w 739960"/>
              <a:gd name="connsiteY1" fmla="*/ 30773 h 220642"/>
              <a:gd name="connsiteX2" fmla="*/ 101940 w 739960"/>
              <a:gd name="connsiteY2" fmla="*/ 189034 h 220642"/>
              <a:gd name="connsiteX3" fmla="*/ 739960 w 739960"/>
              <a:gd name="connsiteY3" fmla="*/ 220420 h 2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60" h="220642">
                <a:moveTo>
                  <a:pt x="720080" y="4396"/>
                </a:moveTo>
                <a:cubicBezTo>
                  <a:pt x="610176" y="4396"/>
                  <a:pt x="231340" y="0"/>
                  <a:pt x="128317" y="30773"/>
                </a:cubicBezTo>
                <a:cubicBezTo>
                  <a:pt x="25294" y="61546"/>
                  <a:pt x="0" y="157426"/>
                  <a:pt x="101940" y="189034"/>
                </a:cubicBezTo>
                <a:cubicBezTo>
                  <a:pt x="203880" y="220642"/>
                  <a:pt x="592038" y="213881"/>
                  <a:pt x="739960" y="220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3584848" y="1772816"/>
            <a:ext cx="936104" cy="7559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 smtClean="0">
                <a:solidFill>
                  <a:schemeClr val="tx1"/>
                </a:solidFill>
                <a:ea typeface="ＭＳ Ｐゴシック" pitchFamily="50" charset="-128"/>
              </a:rPr>
              <a:t>メッセージ</a:t>
            </a:r>
            <a: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  <a:t/>
            </a:r>
            <a:b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</a:br>
            <a:r>
              <a:rPr lang="ja-JP" altLang="en-US" sz="1400" b="1" dirty="0" smtClean="0">
                <a:solidFill>
                  <a:schemeClr val="tx1"/>
                </a:solidFill>
                <a:ea typeface="ＭＳ Ｐゴシック" pitchFamily="50" charset="-128"/>
              </a:rPr>
              <a:t>抽出</a:t>
            </a: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>Bolt</a:t>
            </a:r>
          </a:p>
        </p:txBody>
      </p:sp>
      <p:sp>
        <p:nvSpPr>
          <p:cNvPr id="12" name="円/楕円 11"/>
          <p:cNvSpPr/>
          <p:nvPr/>
        </p:nvSpPr>
        <p:spPr bwMode="auto">
          <a:xfrm>
            <a:off x="3584848" y="3789040"/>
            <a:ext cx="936104" cy="7559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 smtClean="0">
                <a:solidFill>
                  <a:schemeClr val="tx1"/>
                </a:solidFill>
                <a:ea typeface="ＭＳ Ｐゴシック" pitchFamily="50" charset="-128"/>
              </a:rPr>
              <a:t>メッセージ</a:t>
            </a:r>
            <a: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  <a:t/>
            </a:r>
            <a:b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</a:br>
            <a:r>
              <a:rPr lang="ja-JP" altLang="en-US" sz="1400" b="1" dirty="0" smtClean="0">
                <a:solidFill>
                  <a:schemeClr val="tx1"/>
                </a:solidFill>
                <a:ea typeface="ＭＳ Ｐゴシック" pitchFamily="50" charset="-128"/>
              </a:rPr>
              <a:t>抽出</a:t>
            </a: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>Bolt</a:t>
            </a:r>
          </a:p>
        </p:txBody>
      </p:sp>
      <p:sp>
        <p:nvSpPr>
          <p:cNvPr id="13" name="右矢印 12"/>
          <p:cNvSpPr/>
          <p:nvPr/>
        </p:nvSpPr>
        <p:spPr bwMode="auto">
          <a:xfrm>
            <a:off x="2871732" y="2222821"/>
            <a:ext cx="697389" cy="19442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5279" y="2115604"/>
            <a:ext cx="615553" cy="22108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Shuffle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Grouping</a:t>
            </a:r>
            <a:endParaRPr kumimoji="1" lang="ja-JP" altLang="en-US" sz="1400" dirty="0"/>
          </a:p>
        </p:txBody>
      </p:sp>
      <p:sp>
        <p:nvSpPr>
          <p:cNvPr id="15" name="円/楕円 14"/>
          <p:cNvSpPr/>
          <p:nvPr/>
        </p:nvSpPr>
        <p:spPr bwMode="auto">
          <a:xfrm>
            <a:off x="5457056" y="2788144"/>
            <a:ext cx="936104" cy="7559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 smtClean="0">
                <a:solidFill>
                  <a:schemeClr val="tx1"/>
                </a:solidFill>
                <a:ea typeface="ＭＳ Ｐゴシック" pitchFamily="50" charset="-128"/>
              </a:rPr>
              <a:t>文章分割</a:t>
            </a: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/>
            </a:r>
            <a:b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</a:b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>Bolt</a:t>
            </a:r>
          </a:p>
        </p:txBody>
      </p:sp>
      <p:sp>
        <p:nvSpPr>
          <p:cNvPr id="16" name="円/楕円 15"/>
          <p:cNvSpPr/>
          <p:nvPr/>
        </p:nvSpPr>
        <p:spPr bwMode="auto">
          <a:xfrm>
            <a:off x="5434365" y="1772816"/>
            <a:ext cx="936104" cy="7559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 smtClean="0">
                <a:solidFill>
                  <a:schemeClr val="tx1"/>
                </a:solidFill>
                <a:ea typeface="ＭＳ Ｐゴシック" pitchFamily="50" charset="-128"/>
              </a:rPr>
              <a:t>文章</a:t>
            </a:r>
            <a:r>
              <a:rPr lang="ja-JP" altLang="en-US" sz="1400" b="1" dirty="0">
                <a:solidFill>
                  <a:schemeClr val="tx1"/>
                </a:solidFill>
                <a:ea typeface="ＭＳ Ｐゴシック" pitchFamily="50" charset="-128"/>
              </a:rPr>
              <a:t>分割</a:t>
            </a:r>
            <a: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  <a:t/>
            </a:r>
            <a:b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</a:b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>Bolt</a:t>
            </a:r>
          </a:p>
        </p:txBody>
      </p:sp>
      <p:sp>
        <p:nvSpPr>
          <p:cNvPr id="17" name="円/楕円 16"/>
          <p:cNvSpPr/>
          <p:nvPr/>
        </p:nvSpPr>
        <p:spPr bwMode="auto">
          <a:xfrm>
            <a:off x="5434365" y="3789040"/>
            <a:ext cx="936104" cy="7559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 smtClean="0">
                <a:solidFill>
                  <a:schemeClr val="tx1"/>
                </a:solidFill>
                <a:ea typeface="ＭＳ Ｐゴシック" pitchFamily="50" charset="-128"/>
              </a:rPr>
              <a:t>文章</a:t>
            </a:r>
            <a:r>
              <a:rPr lang="ja-JP" altLang="en-US" sz="1400" b="1" dirty="0">
                <a:solidFill>
                  <a:schemeClr val="tx1"/>
                </a:solidFill>
                <a:ea typeface="ＭＳ Ｐゴシック" pitchFamily="50" charset="-128"/>
              </a:rPr>
              <a:t>分割</a:t>
            </a:r>
            <a: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  <a:t/>
            </a:r>
            <a:b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</a:b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>Bolt</a:t>
            </a:r>
          </a:p>
        </p:txBody>
      </p:sp>
      <p:sp>
        <p:nvSpPr>
          <p:cNvPr id="18" name="右矢印 17"/>
          <p:cNvSpPr/>
          <p:nvPr/>
        </p:nvSpPr>
        <p:spPr bwMode="auto">
          <a:xfrm>
            <a:off x="4687659" y="2219821"/>
            <a:ext cx="697389" cy="19442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41206" y="2112604"/>
            <a:ext cx="615553" cy="22108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Shuffle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Grouping</a:t>
            </a:r>
            <a:endParaRPr kumimoji="1" lang="ja-JP" altLang="en-US" sz="1400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7423963" y="2788144"/>
            <a:ext cx="936104" cy="7559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>
                <a:solidFill>
                  <a:schemeClr val="tx1"/>
                </a:solidFill>
                <a:ea typeface="ＭＳ Ｐゴシック" pitchFamily="50" charset="-128"/>
              </a:rPr>
              <a:t>カウント</a:t>
            </a: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/>
            </a:r>
            <a:b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</a:b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>Bolt</a:t>
            </a:r>
          </a:p>
        </p:txBody>
      </p:sp>
      <p:sp>
        <p:nvSpPr>
          <p:cNvPr id="21" name="円/楕円 20"/>
          <p:cNvSpPr/>
          <p:nvPr/>
        </p:nvSpPr>
        <p:spPr bwMode="auto">
          <a:xfrm>
            <a:off x="7401272" y="1772816"/>
            <a:ext cx="936104" cy="7559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>
                <a:solidFill>
                  <a:schemeClr val="tx1"/>
                </a:solidFill>
                <a:ea typeface="ＭＳ Ｐゴシック" pitchFamily="50" charset="-128"/>
              </a:rPr>
              <a:t>カウント</a:t>
            </a:r>
            <a: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  <a:t/>
            </a:r>
            <a:b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</a:b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>Bolt</a:t>
            </a:r>
          </a:p>
        </p:txBody>
      </p:sp>
      <p:sp>
        <p:nvSpPr>
          <p:cNvPr id="22" name="円/楕円 21"/>
          <p:cNvSpPr/>
          <p:nvPr/>
        </p:nvSpPr>
        <p:spPr bwMode="auto">
          <a:xfrm>
            <a:off x="7401272" y="3789040"/>
            <a:ext cx="936104" cy="7559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>
                <a:solidFill>
                  <a:schemeClr val="tx1"/>
                </a:solidFill>
                <a:ea typeface="ＭＳ Ｐゴシック" pitchFamily="50" charset="-128"/>
              </a:rPr>
              <a:t>カウント</a:t>
            </a:r>
            <a: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  <a:t/>
            </a:r>
            <a:br>
              <a:rPr lang="en-US" altLang="ja-JP" sz="1400" b="1" dirty="0">
                <a:solidFill>
                  <a:schemeClr val="tx1"/>
                </a:solidFill>
                <a:ea typeface="ＭＳ Ｐゴシック" pitchFamily="50" charset="-128"/>
              </a:rPr>
            </a:br>
            <a:r>
              <a:rPr lang="en-US" altLang="ja-JP" sz="1400" b="1" dirty="0" smtClean="0">
                <a:solidFill>
                  <a:schemeClr val="tx1"/>
                </a:solidFill>
                <a:ea typeface="ＭＳ Ｐゴシック" pitchFamily="50" charset="-128"/>
              </a:rPr>
              <a:t>Bolt</a:t>
            </a:r>
          </a:p>
        </p:txBody>
      </p:sp>
      <p:sp>
        <p:nvSpPr>
          <p:cNvPr id="23" name="右矢印 22"/>
          <p:cNvSpPr/>
          <p:nvPr/>
        </p:nvSpPr>
        <p:spPr bwMode="auto">
          <a:xfrm>
            <a:off x="6631875" y="2211195"/>
            <a:ext cx="697389" cy="19442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85422" y="2103978"/>
            <a:ext cx="615553" cy="22108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1400" dirty="0" smtClean="0"/>
              <a:t>Fields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Grouping</a:t>
            </a:r>
          </a:p>
        </p:txBody>
      </p:sp>
      <p:sp>
        <p:nvSpPr>
          <p:cNvPr id="25" name="四角形吹き出し 24"/>
          <p:cNvSpPr/>
          <p:nvPr/>
        </p:nvSpPr>
        <p:spPr bwMode="auto">
          <a:xfrm>
            <a:off x="1475545" y="3792608"/>
            <a:ext cx="1575072" cy="430887"/>
          </a:xfrm>
          <a:prstGeom prst="wedgeRectCallout">
            <a:avLst>
              <a:gd name="adj1" fmla="val 7450"/>
              <a:gd name="adj2" fmla="val -1396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HTTPGet</a:t>
            </a: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で</a:t>
            </a:r>
            <a:r>
              <a:rPr kumimoji="1" lang="en-US" altLang="ja-JP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JSON</a:t>
            </a: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形式のメッセージを取得</a:t>
            </a:r>
          </a:p>
        </p:txBody>
      </p:sp>
      <p:sp>
        <p:nvSpPr>
          <p:cNvPr id="26" name="四角形吹き出し 25"/>
          <p:cNvSpPr/>
          <p:nvPr/>
        </p:nvSpPr>
        <p:spPr bwMode="auto">
          <a:xfrm>
            <a:off x="3133055" y="4869160"/>
            <a:ext cx="1575072" cy="430887"/>
          </a:xfrm>
          <a:prstGeom prst="wedgeRectCallout">
            <a:avLst>
              <a:gd name="adj1" fmla="val 7450"/>
              <a:gd name="adj2" fmla="val -1396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JSON</a:t>
            </a: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メッセージから</a:t>
            </a:r>
            <a:r>
              <a:rPr kumimoji="1" lang="en-US" altLang="ja-JP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/>
            </a:r>
            <a:br>
              <a:rPr kumimoji="1" lang="en-US" altLang="ja-JP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</a:b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文章を抽出</a:t>
            </a:r>
          </a:p>
        </p:txBody>
      </p:sp>
      <p:sp>
        <p:nvSpPr>
          <p:cNvPr id="27" name="四角形吹き出し 26"/>
          <p:cNvSpPr/>
          <p:nvPr/>
        </p:nvSpPr>
        <p:spPr bwMode="auto">
          <a:xfrm>
            <a:off x="5034112" y="4826840"/>
            <a:ext cx="1575072" cy="515526"/>
          </a:xfrm>
          <a:prstGeom prst="wedgeRectCallout">
            <a:avLst>
              <a:gd name="adj1" fmla="val 4712"/>
              <a:gd name="adj2" fmla="val -11832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文章を単語単位に分割</a:t>
            </a:r>
            <a:endParaRPr kumimoji="1" lang="en-US" altLang="ja-JP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小文字に統一</a:t>
            </a:r>
          </a:p>
        </p:txBody>
      </p:sp>
      <p:sp>
        <p:nvSpPr>
          <p:cNvPr id="28" name="四角形吹き出し 27"/>
          <p:cNvSpPr/>
          <p:nvPr/>
        </p:nvSpPr>
        <p:spPr bwMode="auto">
          <a:xfrm>
            <a:off x="7329264" y="4879964"/>
            <a:ext cx="1575072" cy="430887"/>
          </a:xfrm>
          <a:prstGeom prst="wedgeRectCallout">
            <a:avLst>
              <a:gd name="adj1" fmla="val -3503"/>
              <a:gd name="adj2" fmla="val -1385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単語ごとにカウント</a:t>
            </a:r>
            <a:r>
              <a:rPr kumimoji="1" lang="en-US" altLang="ja-JP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/>
            </a:r>
            <a:br>
              <a:rPr kumimoji="1" lang="en-US" altLang="ja-JP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</a:b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結果をログ出力</a:t>
            </a:r>
          </a:p>
        </p:txBody>
      </p:sp>
      <p:sp>
        <p:nvSpPr>
          <p:cNvPr id="29" name="四角形吹き出し 28"/>
          <p:cNvSpPr/>
          <p:nvPr/>
        </p:nvSpPr>
        <p:spPr bwMode="auto">
          <a:xfrm>
            <a:off x="6651003" y="811452"/>
            <a:ext cx="1575072" cy="769441"/>
          </a:xfrm>
          <a:prstGeom prst="wedgeRectCallout">
            <a:avLst>
              <a:gd name="adj1" fmla="val -26506"/>
              <a:gd name="adj2" fmla="val 16604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単語でグルーピング</a:t>
            </a:r>
            <a:r>
              <a:rPr kumimoji="1" lang="en-US" altLang="ja-JP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/>
            </a:r>
            <a:br>
              <a:rPr kumimoji="1" lang="en-US" altLang="ja-JP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</a:b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同じ単語は同じ</a:t>
            </a:r>
            <a:r>
              <a:rPr lang="ja-JP" altLang="en-US" sz="11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カウント</a:t>
            </a:r>
            <a:r>
              <a:rPr lang="en-US" altLang="ja-JP" sz="11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Bolt</a:t>
            </a:r>
            <a:r>
              <a:rPr lang="ja-JP" altLang="en-US" sz="11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スレッドに到達するようになる</a:t>
            </a:r>
            <a:endParaRPr kumimoji="1" lang="ja-JP" alt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30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82</Words>
  <Application>Microsoft Office PowerPoint</Application>
  <PresentationFormat>画面に合わせる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ＢＦＰ社内検証環境構成</dc:title>
  <dc:creator>秋葉 誠</dc:creator>
  <cp:lastModifiedBy>Acroquest</cp:lastModifiedBy>
  <cp:revision>332</cp:revision>
  <cp:lastPrinted>2012-03-17T06:56:26Z</cp:lastPrinted>
  <dcterms:created xsi:type="dcterms:W3CDTF">2011-12-17T12:34:54Z</dcterms:created>
  <dcterms:modified xsi:type="dcterms:W3CDTF">2014-12-15T01:52:09Z</dcterms:modified>
</cp:coreProperties>
</file>