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77" r:id="rId2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6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8444A-E8C5-4F0C-BB3E-6DC882EFD45E}" type="datetimeFigureOut">
              <a:rPr kumimoji="1" lang="ja-JP" altLang="en-US" smtClean="0"/>
              <a:pPr/>
              <a:t>2014/1/24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F2843-F50C-4879-82F9-A6814A7226D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0560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5088-1DB9-45F3-9CA5-1754A7FC21E2}" type="datetime1">
              <a:rPr kumimoji="1" lang="ja-JP" altLang="en-US" smtClean="0"/>
              <a:pPr/>
              <a:t>2014/1/24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288202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98D1-33B5-4C12-8533-694C8278BD99}" type="datetime1">
              <a:rPr kumimoji="1" lang="ja-JP" altLang="en-US" smtClean="0"/>
              <a:pPr/>
              <a:t>2014/1/24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26707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FD91-A1FD-4041-8CAD-56BAB71044E2}" type="datetime1">
              <a:rPr kumimoji="1" lang="ja-JP" altLang="en-US" smtClean="0"/>
              <a:pPr/>
              <a:t>2014/1/24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16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B09-BD3A-4232-ACF7-EE15780F0CC0}" type="datetime1">
              <a:rPr kumimoji="1" lang="ja-JP" altLang="en-US" smtClean="0"/>
              <a:pPr/>
              <a:t>2014/1/24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96543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1810-8CDE-4EB3-A610-E546E3279C42}" type="datetime1">
              <a:rPr kumimoji="1" lang="ja-JP" altLang="en-US" smtClean="0"/>
              <a:pPr/>
              <a:t>2014/1/24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90573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0316-3E58-4FB0-A691-69A3A53E6EA4}" type="datetime1">
              <a:rPr kumimoji="1" lang="ja-JP" altLang="en-US" smtClean="0"/>
              <a:pPr/>
              <a:t>2014/1/24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21020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C661-5868-4D02-BEA3-E5C82AC3A65B}" type="datetime1">
              <a:rPr kumimoji="1" lang="ja-JP" altLang="en-US" smtClean="0"/>
              <a:pPr/>
              <a:t>2014/1/24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428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E0ED-2220-4309-9B14-0B2F39EC8D3F}" type="datetime1">
              <a:rPr kumimoji="1" lang="ja-JP" altLang="en-US" smtClean="0"/>
              <a:pPr/>
              <a:t>2014/1/24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48325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104D-606A-43F6-AA93-82E14EED734E}" type="datetime1">
              <a:rPr kumimoji="1" lang="ja-JP" altLang="en-US" smtClean="0"/>
              <a:pPr/>
              <a:t>2014/1/24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79288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285E-52A1-4954-881F-D8D4CC5F7146}" type="datetime1">
              <a:rPr kumimoji="1" lang="ja-JP" altLang="en-US" smtClean="0"/>
              <a:pPr/>
              <a:t>2014/1/24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11043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93A6-EF6E-44B0-A991-A56AB7E0A53E}" type="datetime1">
              <a:rPr kumimoji="1" lang="ja-JP" altLang="en-US" smtClean="0"/>
              <a:pPr/>
              <a:t>2014/1/24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smtClean="0"/>
              <a:t>BFP</a:t>
            </a:r>
            <a:r>
              <a:rPr kumimoji="1" lang="zh-TW" altLang="en-US" smtClean="0"/>
              <a:t>社内検証環境構成　</a:t>
            </a:r>
            <a:r>
              <a:rPr kumimoji="1" lang="en-US" altLang="zh-TW" smtClean="0"/>
              <a:t>0.2</a:t>
            </a:r>
            <a:r>
              <a:rPr kumimoji="1" lang="zh-TW" altLang="en-US" smtClean="0"/>
              <a:t>版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511A-E7F9-4652-98E8-6F55839A4EC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7625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1BB7-16C3-4F6D-AC67-011FF4B5FF73}" type="datetime1">
              <a:rPr lang="ja-JP" altLang="en-US" smtClean="0"/>
              <a:pPr/>
              <a:t>2014/1/24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BFP</a:t>
            </a:r>
            <a:r>
              <a:rPr lang="zh-TW" altLang="en-US" dirty="0" smtClean="0"/>
              <a:t>社内検証環境構成　</a:t>
            </a:r>
            <a:r>
              <a:rPr lang="en-US" altLang="zh-TW" dirty="0" smtClean="0"/>
              <a:t>0.3</a:t>
            </a:r>
            <a:r>
              <a:rPr lang="zh-TW" altLang="en-US" dirty="0" smtClean="0"/>
              <a:t>版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525344"/>
            <a:ext cx="2133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E511A-E7F9-4652-98E8-6F55839A4EC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12717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author/display/ISPN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角丸四角形 83"/>
          <p:cNvSpPr/>
          <p:nvPr/>
        </p:nvSpPr>
        <p:spPr bwMode="auto">
          <a:xfrm>
            <a:off x="1835696" y="404664"/>
            <a:ext cx="5472608" cy="40324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0" rIns="9144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Arial" pitchFamily="34" charset="0"/>
                <a:ea typeface="HGP創英角ｺﾞｼｯｸUB" panose="020B0900000000000000" pitchFamily="50" charset="-128"/>
              </a:rPr>
              <a:t>Storm</a:t>
            </a:r>
            <a:r>
              <a:rPr lang="ja-JP" altLang="en-US" sz="1400" b="1" dirty="0" smtClean="0">
                <a:solidFill>
                  <a:schemeClr val="tx1"/>
                </a:solidFill>
                <a:latin typeface="Arial" pitchFamily="34" charset="0"/>
                <a:ea typeface="HGP創英角ｺﾞｼｯｸUB" panose="020B0900000000000000" pitchFamily="50" charset="-128"/>
              </a:rPr>
              <a:t> </a:t>
            </a:r>
            <a:r>
              <a:rPr lang="en-US" altLang="ja-JP" sz="1400" b="1" dirty="0" smtClean="0">
                <a:solidFill>
                  <a:schemeClr val="tx1"/>
                </a:solidFill>
                <a:latin typeface="Arial" pitchFamily="34" charset="0"/>
                <a:ea typeface="HGP創英角ｺﾞｼｯｸUB" panose="020B0900000000000000" pitchFamily="50" charset="-128"/>
              </a:rPr>
              <a:t>Trident Topology</a:t>
            </a:r>
            <a:endParaRPr kumimoji="1" lang="ja-JP" altLang="en-US" sz="1400" b="1" dirty="0" smtClean="0">
              <a:solidFill>
                <a:schemeClr val="tx1"/>
              </a:solidFill>
              <a:latin typeface="Arial" pitchFamily="34" charset="0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A0E537-4448-4000-9E1E-3B5F483BEDF3}" type="slidenum">
              <a:rPr lang="ja-JP" altLang="en-US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77" name="円/楕円 76"/>
          <p:cNvSpPr>
            <a:spLocks/>
          </p:cNvSpPr>
          <p:nvPr/>
        </p:nvSpPr>
        <p:spPr bwMode="auto">
          <a:xfrm>
            <a:off x="2267744" y="1312193"/>
            <a:ext cx="936104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データ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/>
            </a:r>
            <a:br>
              <a:rPr kumimoji="1" lang="en-US" altLang="ja-JP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</a:br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取得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2085628" y="880145"/>
            <a:ext cx="4968552" cy="1656184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学習ストリーム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1" name="円/楕円 80"/>
          <p:cNvSpPr>
            <a:spLocks/>
          </p:cNvSpPr>
          <p:nvPr/>
        </p:nvSpPr>
        <p:spPr bwMode="auto">
          <a:xfrm>
            <a:off x="4139952" y="1024161"/>
            <a:ext cx="792088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解析</a:t>
            </a:r>
          </a:p>
        </p:txBody>
      </p:sp>
      <p:sp>
        <p:nvSpPr>
          <p:cNvPr id="82" name="円/楕円 81"/>
          <p:cNvSpPr>
            <a:spLocks/>
          </p:cNvSpPr>
          <p:nvPr/>
        </p:nvSpPr>
        <p:spPr bwMode="auto">
          <a:xfrm>
            <a:off x="4139952" y="1744241"/>
            <a:ext cx="792088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解析</a:t>
            </a:r>
          </a:p>
        </p:txBody>
      </p:sp>
      <p:sp>
        <p:nvSpPr>
          <p:cNvPr id="83" name="円/楕円 82"/>
          <p:cNvSpPr>
            <a:spLocks/>
          </p:cNvSpPr>
          <p:nvPr/>
        </p:nvSpPr>
        <p:spPr bwMode="auto">
          <a:xfrm>
            <a:off x="5940152" y="1024161"/>
            <a:ext cx="792088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解析</a:t>
            </a:r>
          </a:p>
        </p:txBody>
      </p:sp>
      <p:sp>
        <p:nvSpPr>
          <p:cNvPr id="85" name="円/楕円 84"/>
          <p:cNvSpPr>
            <a:spLocks/>
          </p:cNvSpPr>
          <p:nvPr/>
        </p:nvSpPr>
        <p:spPr bwMode="auto">
          <a:xfrm>
            <a:off x="5940152" y="1744241"/>
            <a:ext cx="792088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解析</a:t>
            </a:r>
          </a:p>
        </p:txBody>
      </p:sp>
      <p:cxnSp>
        <p:nvCxnSpPr>
          <p:cNvPr id="86" name="直線コネクタ 85"/>
          <p:cNvCxnSpPr>
            <a:stCxn id="77" idx="6"/>
            <a:endCxn id="81" idx="2"/>
          </p:cNvCxnSpPr>
          <p:nvPr/>
        </p:nvCxnSpPr>
        <p:spPr bwMode="auto">
          <a:xfrm flipV="1">
            <a:off x="3203848" y="1348197"/>
            <a:ext cx="936104" cy="288032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1" name="直線コネクタ 90"/>
          <p:cNvCxnSpPr>
            <a:stCxn id="77" idx="6"/>
            <a:endCxn id="82" idx="2"/>
          </p:cNvCxnSpPr>
          <p:nvPr/>
        </p:nvCxnSpPr>
        <p:spPr bwMode="auto">
          <a:xfrm>
            <a:off x="3203848" y="1636229"/>
            <a:ext cx="936104" cy="432048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直線コネクタ 93"/>
          <p:cNvCxnSpPr>
            <a:stCxn id="81" idx="6"/>
            <a:endCxn id="83" idx="2"/>
          </p:cNvCxnSpPr>
          <p:nvPr/>
        </p:nvCxnSpPr>
        <p:spPr bwMode="auto">
          <a:xfrm>
            <a:off x="4932040" y="1348197"/>
            <a:ext cx="1008112" cy="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7" name="直線コネクタ 96"/>
          <p:cNvCxnSpPr>
            <a:stCxn id="81" idx="6"/>
            <a:endCxn id="85" idx="2"/>
          </p:cNvCxnSpPr>
          <p:nvPr/>
        </p:nvCxnSpPr>
        <p:spPr bwMode="auto">
          <a:xfrm>
            <a:off x="4932040" y="1348197"/>
            <a:ext cx="1008112" cy="72008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0" name="直線コネクタ 99"/>
          <p:cNvCxnSpPr>
            <a:stCxn id="82" idx="6"/>
            <a:endCxn id="85" idx="2"/>
          </p:cNvCxnSpPr>
          <p:nvPr/>
        </p:nvCxnSpPr>
        <p:spPr bwMode="auto">
          <a:xfrm>
            <a:off x="4932040" y="2068277"/>
            <a:ext cx="1008112" cy="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3" name="直線コネクタ 102"/>
          <p:cNvCxnSpPr>
            <a:stCxn id="82" idx="6"/>
            <a:endCxn id="83" idx="2"/>
          </p:cNvCxnSpPr>
          <p:nvPr/>
        </p:nvCxnSpPr>
        <p:spPr bwMode="auto">
          <a:xfrm flipV="1">
            <a:off x="4932040" y="1348197"/>
            <a:ext cx="1008112" cy="72008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9" name="円/楕円 118"/>
          <p:cNvSpPr>
            <a:spLocks/>
          </p:cNvSpPr>
          <p:nvPr/>
        </p:nvSpPr>
        <p:spPr bwMode="auto">
          <a:xfrm>
            <a:off x="2339752" y="3026668"/>
            <a:ext cx="864096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データ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/>
            </a:r>
            <a:br>
              <a:rPr kumimoji="1" lang="en-US" altLang="ja-JP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</a:br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取得</a:t>
            </a:r>
          </a:p>
        </p:txBody>
      </p:sp>
      <p:sp>
        <p:nvSpPr>
          <p:cNvPr id="120" name="角丸四角形 119"/>
          <p:cNvSpPr/>
          <p:nvPr/>
        </p:nvSpPr>
        <p:spPr>
          <a:xfrm>
            <a:off x="2085628" y="2594620"/>
            <a:ext cx="4968552" cy="1656184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評価ストリーム</a:t>
            </a:r>
            <a:endParaRPr kumimoji="1" lang="ja-JP" altLang="en-US" sz="1200" dirty="0">
              <a:solidFill>
                <a:schemeClr val="tx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21" name="円/楕円 120"/>
          <p:cNvSpPr>
            <a:spLocks/>
          </p:cNvSpPr>
          <p:nvPr/>
        </p:nvSpPr>
        <p:spPr bwMode="auto">
          <a:xfrm>
            <a:off x="4139952" y="2738636"/>
            <a:ext cx="792088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解析</a:t>
            </a:r>
          </a:p>
        </p:txBody>
      </p:sp>
      <p:sp>
        <p:nvSpPr>
          <p:cNvPr id="122" name="円/楕円 121"/>
          <p:cNvSpPr>
            <a:spLocks/>
          </p:cNvSpPr>
          <p:nvPr/>
        </p:nvSpPr>
        <p:spPr bwMode="auto">
          <a:xfrm>
            <a:off x="4139952" y="3458716"/>
            <a:ext cx="792088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解析</a:t>
            </a:r>
          </a:p>
        </p:txBody>
      </p:sp>
      <p:sp>
        <p:nvSpPr>
          <p:cNvPr id="123" name="円/楕円 122"/>
          <p:cNvSpPr>
            <a:spLocks/>
          </p:cNvSpPr>
          <p:nvPr/>
        </p:nvSpPr>
        <p:spPr bwMode="auto">
          <a:xfrm>
            <a:off x="5940152" y="2738636"/>
            <a:ext cx="792088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解析</a:t>
            </a:r>
          </a:p>
        </p:txBody>
      </p:sp>
      <p:sp>
        <p:nvSpPr>
          <p:cNvPr id="124" name="円/楕円 123"/>
          <p:cNvSpPr>
            <a:spLocks/>
          </p:cNvSpPr>
          <p:nvPr/>
        </p:nvSpPr>
        <p:spPr bwMode="auto">
          <a:xfrm>
            <a:off x="5940152" y="3458716"/>
            <a:ext cx="792088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rPr>
              <a:t>解析</a:t>
            </a:r>
          </a:p>
        </p:txBody>
      </p:sp>
      <p:cxnSp>
        <p:nvCxnSpPr>
          <p:cNvPr id="125" name="直線コネクタ 124"/>
          <p:cNvCxnSpPr>
            <a:stCxn id="119" idx="6"/>
            <a:endCxn id="121" idx="2"/>
          </p:cNvCxnSpPr>
          <p:nvPr/>
        </p:nvCxnSpPr>
        <p:spPr bwMode="auto">
          <a:xfrm flipV="1">
            <a:off x="3203848" y="3062672"/>
            <a:ext cx="936104" cy="288032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6" name="直線コネクタ 125"/>
          <p:cNvCxnSpPr>
            <a:stCxn id="119" idx="6"/>
            <a:endCxn id="122" idx="2"/>
          </p:cNvCxnSpPr>
          <p:nvPr/>
        </p:nvCxnSpPr>
        <p:spPr bwMode="auto">
          <a:xfrm>
            <a:off x="3203848" y="3350704"/>
            <a:ext cx="936104" cy="432048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7" name="直線コネクタ 126"/>
          <p:cNvCxnSpPr>
            <a:stCxn id="121" idx="6"/>
            <a:endCxn id="123" idx="2"/>
          </p:cNvCxnSpPr>
          <p:nvPr/>
        </p:nvCxnSpPr>
        <p:spPr bwMode="auto">
          <a:xfrm>
            <a:off x="4932040" y="3062672"/>
            <a:ext cx="1008112" cy="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8" name="直線コネクタ 127"/>
          <p:cNvCxnSpPr>
            <a:stCxn id="121" idx="6"/>
            <a:endCxn id="124" idx="2"/>
          </p:cNvCxnSpPr>
          <p:nvPr/>
        </p:nvCxnSpPr>
        <p:spPr bwMode="auto">
          <a:xfrm>
            <a:off x="4932040" y="3062672"/>
            <a:ext cx="1008112" cy="72008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0" name="直線コネクタ 129"/>
          <p:cNvCxnSpPr>
            <a:stCxn id="122" idx="6"/>
            <a:endCxn id="124" idx="2"/>
          </p:cNvCxnSpPr>
          <p:nvPr/>
        </p:nvCxnSpPr>
        <p:spPr bwMode="auto">
          <a:xfrm>
            <a:off x="4932040" y="3782752"/>
            <a:ext cx="1008112" cy="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1" name="直線コネクタ 130"/>
          <p:cNvCxnSpPr>
            <a:stCxn id="122" idx="6"/>
            <a:endCxn id="123" idx="2"/>
          </p:cNvCxnSpPr>
          <p:nvPr/>
        </p:nvCxnSpPr>
        <p:spPr bwMode="auto">
          <a:xfrm flipV="1">
            <a:off x="4932040" y="3062672"/>
            <a:ext cx="1008112" cy="720080"/>
          </a:xfrm>
          <a:prstGeom prst="line">
            <a:avLst/>
          </a:prstGeom>
          <a:solidFill>
            <a:srgbClr val="99CC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142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745459" cy="95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3" name="グループ化 142"/>
          <p:cNvGrpSpPr/>
          <p:nvPr/>
        </p:nvGrpSpPr>
        <p:grpSpPr>
          <a:xfrm>
            <a:off x="708947" y="2708919"/>
            <a:ext cx="576064" cy="569392"/>
            <a:chOff x="2256971" y="3189072"/>
            <a:chExt cx="518433" cy="597621"/>
          </a:xfrm>
        </p:grpSpPr>
        <p:sp>
          <p:nvSpPr>
            <p:cNvPr id="144" name="メモ 143"/>
            <p:cNvSpPr/>
            <p:nvPr/>
          </p:nvSpPr>
          <p:spPr>
            <a:xfrm>
              <a:off x="2256971" y="3189072"/>
              <a:ext cx="289726" cy="39010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45" name="メモ 144"/>
            <p:cNvSpPr/>
            <p:nvPr/>
          </p:nvSpPr>
          <p:spPr>
            <a:xfrm>
              <a:off x="2360712" y="3284984"/>
              <a:ext cx="289726" cy="39010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146" name="メモ 145"/>
            <p:cNvSpPr/>
            <p:nvPr/>
          </p:nvSpPr>
          <p:spPr>
            <a:xfrm>
              <a:off x="2485678" y="3396585"/>
              <a:ext cx="289726" cy="390108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</p:grpSp>
      <p:sp>
        <p:nvSpPr>
          <p:cNvPr id="149" name="角丸四角形 148"/>
          <p:cNvSpPr/>
          <p:nvPr/>
        </p:nvSpPr>
        <p:spPr bwMode="auto">
          <a:xfrm>
            <a:off x="1835696" y="4941168"/>
            <a:ext cx="5400600" cy="12934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Arial" pitchFamily="34" charset="0"/>
                <a:ea typeface="HGP創英角ｺﾞｼｯｸUB" panose="020B0900000000000000" pitchFamily="50" charset="-128"/>
              </a:rPr>
              <a:t>In-Memory DB</a:t>
            </a:r>
            <a:r>
              <a:rPr lang="ja-JP" altLang="en-US" sz="1400" b="1" dirty="0" smtClean="0">
                <a:solidFill>
                  <a:schemeClr val="tx1"/>
                </a:solidFill>
                <a:latin typeface="Arial" pitchFamily="34" charset="0"/>
                <a:ea typeface="HGP創英角ｺﾞｼｯｸUB" panose="020B0900000000000000" pitchFamily="50" charset="-128"/>
              </a:rPr>
              <a:t> （</a:t>
            </a:r>
            <a:r>
              <a:rPr lang="en-US" altLang="ja-JP" sz="1400" b="1" dirty="0" err="1" smtClean="0">
                <a:solidFill>
                  <a:schemeClr val="tx1"/>
                </a:solidFill>
                <a:latin typeface="Arial" pitchFamily="34" charset="0"/>
                <a:ea typeface="HGP創英角ｺﾞｼｯｸUB" panose="020B0900000000000000" pitchFamily="50" charset="-128"/>
              </a:rPr>
              <a:t>Infinispan</a:t>
            </a:r>
            <a:r>
              <a:rPr lang="ja-JP" altLang="en-US" sz="1400" b="1" dirty="0" smtClean="0">
                <a:solidFill>
                  <a:schemeClr val="tx1"/>
                </a:solidFill>
                <a:latin typeface="Arial" pitchFamily="34" charset="0"/>
                <a:ea typeface="HGP創英角ｺﾞｼｯｸUB" panose="020B0900000000000000" pitchFamily="50" charset="-128"/>
              </a:rPr>
              <a:t> </a:t>
            </a:r>
            <a:r>
              <a:rPr lang="en-US" altLang="ja-JP" sz="1400" b="1" dirty="0" smtClean="0">
                <a:solidFill>
                  <a:schemeClr val="tx1"/>
                </a:solidFill>
                <a:latin typeface="Arial" pitchFamily="34" charset="0"/>
                <a:ea typeface="HGP創英角ｺﾞｼｯｸUB" panose="020B0900000000000000" pitchFamily="50" charset="-128"/>
              </a:rPr>
              <a:t>Cluster</a:t>
            </a:r>
            <a:r>
              <a:rPr lang="ja-JP" altLang="en-US" sz="1400" b="1" dirty="0" smtClean="0">
                <a:solidFill>
                  <a:schemeClr val="tx1"/>
                </a:solidFill>
                <a:latin typeface="Arial" pitchFamily="34" charset="0"/>
                <a:ea typeface="HGP創英角ｺﾞｼｯｸUB" panose="020B0900000000000000" pitchFamily="50" charset="-128"/>
              </a:rPr>
              <a:t>）</a:t>
            </a:r>
          </a:p>
        </p:txBody>
      </p:sp>
      <p:sp>
        <p:nvSpPr>
          <p:cNvPr id="150" name="フローチャート : 磁気ディスク 149"/>
          <p:cNvSpPr/>
          <p:nvPr/>
        </p:nvSpPr>
        <p:spPr bwMode="auto">
          <a:xfrm>
            <a:off x="2771800" y="5388406"/>
            <a:ext cx="720080" cy="70489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2" name="上下矢印 151"/>
          <p:cNvSpPr/>
          <p:nvPr/>
        </p:nvSpPr>
        <p:spPr>
          <a:xfrm>
            <a:off x="4274443" y="4456162"/>
            <a:ext cx="576064" cy="451098"/>
          </a:xfrm>
          <a:prstGeom prst="upDownArrow">
            <a:avLst>
              <a:gd name="adj1" fmla="val 50000"/>
              <a:gd name="adj2" fmla="val 2519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3" name="Picture 2" descr="https://docs.jboss.org/author/download/attachments/3737207/ISPN?version=2&amp;modificationDate=1312285907000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1820" y="5661248"/>
            <a:ext cx="360041" cy="360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4" name="フローチャート : 磁気ディスク 153"/>
          <p:cNvSpPr/>
          <p:nvPr/>
        </p:nvSpPr>
        <p:spPr bwMode="auto">
          <a:xfrm>
            <a:off x="4211960" y="5388406"/>
            <a:ext cx="720080" cy="70489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55" name="Picture 2" descr="https://docs.jboss.org/author/download/attachments/3737207/ISPN?version=2&amp;modificationDate=1312285907000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1980" y="5661248"/>
            <a:ext cx="360041" cy="360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6" name="フローチャート : 磁気ディスク 155"/>
          <p:cNvSpPr/>
          <p:nvPr/>
        </p:nvSpPr>
        <p:spPr bwMode="auto">
          <a:xfrm>
            <a:off x="5652120" y="5388406"/>
            <a:ext cx="720080" cy="70489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57" name="Picture 2" descr="https://docs.jboss.org/author/download/attachments/3737207/ISPN?version=2&amp;modificationDate=1312285907000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2140" y="5661248"/>
            <a:ext cx="360041" cy="360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8" name="左右矢印 157"/>
          <p:cNvSpPr/>
          <p:nvPr/>
        </p:nvSpPr>
        <p:spPr>
          <a:xfrm>
            <a:off x="3520455" y="5604430"/>
            <a:ext cx="648072" cy="360040"/>
          </a:xfrm>
          <a:prstGeom prst="leftRightArrow">
            <a:avLst>
              <a:gd name="adj1" fmla="val 38208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左右矢印 158"/>
          <p:cNvSpPr/>
          <p:nvPr/>
        </p:nvSpPr>
        <p:spPr>
          <a:xfrm>
            <a:off x="4960615" y="5604430"/>
            <a:ext cx="648072" cy="360040"/>
          </a:xfrm>
          <a:prstGeom prst="leftRightArrow">
            <a:avLst>
              <a:gd name="adj1" fmla="val 38208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4788024" y="4537695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学習結果のオンライン更新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61" name="フローチャート : 磁気ディスク 160"/>
          <p:cNvSpPr/>
          <p:nvPr/>
        </p:nvSpPr>
        <p:spPr bwMode="auto">
          <a:xfrm>
            <a:off x="7783785" y="3668365"/>
            <a:ext cx="936104" cy="864096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kumimoji="1" lang="en-US" altLang="ja-JP" sz="12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kumimoji="1" lang="ja-JP" altLang="en-US" sz="12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ストア</a:t>
            </a:r>
          </a:p>
        </p:txBody>
      </p:sp>
      <p:sp>
        <p:nvSpPr>
          <p:cNvPr id="162" name="右矢印 161"/>
          <p:cNvSpPr/>
          <p:nvPr/>
        </p:nvSpPr>
        <p:spPr>
          <a:xfrm rot="1057442">
            <a:off x="6962140" y="3670545"/>
            <a:ext cx="704655" cy="3896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7740352" y="465313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評価結果の</a:t>
            </a:r>
            <a:r>
              <a:rPr kumimoji="1" lang="en-US" altLang="ja-JP" sz="1200" dirty="0" smtClean="0">
                <a:latin typeface="HGP創英角ｺﾞｼｯｸUB" pitchFamily="50" charset="-128"/>
                <a:ea typeface="HGP創英角ｺﾞｼｯｸUB" pitchFamily="50" charset="-128"/>
              </a:rPr>
              <a:t/>
            </a:r>
            <a:br>
              <a:rPr kumimoji="1" lang="en-US" altLang="ja-JP" sz="1200" dirty="0" smtClean="0">
                <a:latin typeface="HGP創英角ｺﾞｼｯｸUB" pitchFamily="50" charset="-128"/>
                <a:ea typeface="HGP創英角ｺﾞｼｯｸUB" pitchFamily="50" charset="-128"/>
              </a:rPr>
            </a:br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保存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251520" y="335699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学習</a:t>
            </a:r>
            <a:r>
              <a:rPr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・分析</a:t>
            </a:r>
            <a:r>
              <a:rPr lang="en-US" altLang="ja-JP" sz="1200" dirty="0" smtClean="0">
                <a:latin typeface="HGP創英角ｺﾞｼｯｸUB" pitchFamily="50" charset="-128"/>
                <a:ea typeface="HGP創英角ｺﾞｼｯｸUB" pitchFamily="50" charset="-128"/>
              </a:rPr>
              <a:t/>
            </a:r>
            <a:br>
              <a:rPr lang="en-US" altLang="ja-JP" sz="1200" dirty="0" smtClean="0">
                <a:latin typeface="HGP創英角ｺﾞｼｯｸUB" pitchFamily="50" charset="-128"/>
                <a:ea typeface="HGP創英角ｺﾞｼｯｸUB" pitchFamily="50" charset="-128"/>
              </a:rPr>
            </a:br>
            <a:r>
              <a:rPr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データ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68" name="右カーブ矢印 167"/>
          <p:cNvSpPr/>
          <p:nvPr/>
        </p:nvSpPr>
        <p:spPr>
          <a:xfrm>
            <a:off x="1145281" y="2348880"/>
            <a:ext cx="868339" cy="576064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69" name="Picture 8" descr="C:\Users\takanori\AppData\Local\Microsoft\Windows\Temporary Internet Files\Content.IE5\Q2YN9JZ6\MC90043983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7" y="2186119"/>
            <a:ext cx="1026857" cy="10268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右矢印 170"/>
          <p:cNvSpPr/>
          <p:nvPr/>
        </p:nvSpPr>
        <p:spPr>
          <a:xfrm rot="20542558" flipV="1">
            <a:off x="6962140" y="2878458"/>
            <a:ext cx="704655" cy="3896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7740352" y="314096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評価結果の</a:t>
            </a:r>
            <a:r>
              <a:rPr kumimoji="1" lang="en-US" altLang="ja-JP" sz="1200" dirty="0" smtClean="0">
                <a:latin typeface="HGP創英角ｺﾞｼｯｸUB" pitchFamily="50" charset="-128"/>
                <a:ea typeface="HGP創英角ｺﾞｼｯｸUB" pitchFamily="50" charset="-128"/>
              </a:rPr>
              <a:t/>
            </a:r>
            <a:br>
              <a:rPr kumimoji="1" lang="en-US" altLang="ja-JP" sz="1200" dirty="0" smtClean="0">
                <a:latin typeface="HGP創英角ｺﾞｼｯｸUB" pitchFamily="50" charset="-128"/>
                <a:ea typeface="HGP創英角ｺﾞｼｯｸUB" pitchFamily="50" charset="-128"/>
              </a:rPr>
            </a:br>
            <a:r>
              <a:rPr lang="ja-JP" altLang="en-US" sz="1200" dirty="0" smtClean="0">
                <a:latin typeface="HGP創英角ｺﾞｼｯｸUB" pitchFamily="50" charset="-128"/>
                <a:ea typeface="HGP創英角ｺﾞｼｯｸUB" pitchFamily="50" charset="-128"/>
              </a:rPr>
              <a:t>可視化</a:t>
            </a:r>
            <a:endParaRPr kumimoji="1" lang="ja-JP" altLang="en-US" sz="1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85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39</Words>
  <Application>Microsoft Office PowerPoint</Application>
  <PresentationFormat>画面に合わせる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ＢＦＰ社内検証環境構成</dc:title>
  <dc:creator>秋葉 誠</dc:creator>
  <cp:lastModifiedBy>鈴木 貴典</cp:lastModifiedBy>
  <cp:revision>467</cp:revision>
  <cp:lastPrinted>2012-03-17T06:56:26Z</cp:lastPrinted>
  <dcterms:created xsi:type="dcterms:W3CDTF">2011-12-17T12:34:54Z</dcterms:created>
  <dcterms:modified xsi:type="dcterms:W3CDTF">2014-01-24T01:33:13Z</dcterms:modified>
</cp:coreProperties>
</file>