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276" r:id="rId2"/>
  </p:sldIdLst>
  <p:sldSz cx="9144000" cy="6858000" type="screen4x3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040" y="-4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28444A-E8C5-4F0C-BB3E-6DC882EFD45E}" type="datetimeFigureOut">
              <a:rPr kumimoji="1" lang="ja-JP" altLang="en-US" smtClean="0"/>
              <a:t>2014/1/16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F2843-F50C-4879-82F9-A6814A72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601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5088-1DB9-45F3-9CA5-1754A7FC21E2}" type="datetime1">
              <a:rPr kumimoji="1" lang="ja-JP" altLang="en-US" smtClean="0"/>
              <a:t>2014/1/16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BFP</a:t>
            </a:r>
            <a:r>
              <a:rPr kumimoji="1" lang="zh-TW" altLang="en-US" smtClean="0"/>
              <a:t>社内検証環境構成　</a:t>
            </a:r>
            <a:r>
              <a:rPr kumimoji="1" lang="en-US" altLang="zh-TW" smtClean="0"/>
              <a:t>0.2</a:t>
            </a:r>
            <a:r>
              <a:rPr kumimoji="1" lang="zh-TW" altLang="en-US" smtClean="0"/>
              <a:t>版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511A-E7F9-4652-98E8-6F55839A4E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8202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98D1-33B5-4C12-8533-694C8278BD99}" type="datetime1">
              <a:rPr kumimoji="1" lang="ja-JP" altLang="en-US" smtClean="0"/>
              <a:t>2014/1/16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BFP</a:t>
            </a:r>
            <a:r>
              <a:rPr kumimoji="1" lang="zh-TW" altLang="en-US" smtClean="0"/>
              <a:t>社内検証環境構成　</a:t>
            </a:r>
            <a:r>
              <a:rPr kumimoji="1" lang="en-US" altLang="zh-TW" smtClean="0"/>
              <a:t>0.2</a:t>
            </a:r>
            <a:r>
              <a:rPr kumimoji="1" lang="zh-TW" altLang="en-US" smtClean="0"/>
              <a:t>版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511A-E7F9-4652-98E8-6F55839A4E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7076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FD91-A1FD-4041-8CAD-56BAB71044E2}" type="datetime1">
              <a:rPr kumimoji="1" lang="ja-JP" altLang="en-US" smtClean="0"/>
              <a:t>2014/1/16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BFP</a:t>
            </a:r>
            <a:r>
              <a:rPr kumimoji="1" lang="zh-TW" altLang="en-US" smtClean="0"/>
              <a:t>社内検証環境構成　</a:t>
            </a:r>
            <a:r>
              <a:rPr kumimoji="1" lang="en-US" altLang="zh-TW" smtClean="0"/>
              <a:t>0.2</a:t>
            </a:r>
            <a:r>
              <a:rPr kumimoji="1" lang="zh-TW" altLang="en-US" smtClean="0"/>
              <a:t>版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511A-E7F9-4652-98E8-6F55839A4E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169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7B09-BD3A-4232-ACF7-EE15780F0CC0}" type="datetime1">
              <a:rPr kumimoji="1" lang="ja-JP" altLang="en-US" smtClean="0"/>
              <a:t>2014/1/16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BFP</a:t>
            </a:r>
            <a:r>
              <a:rPr kumimoji="1" lang="zh-TW" altLang="en-US" smtClean="0"/>
              <a:t>社内検証環境構成　</a:t>
            </a:r>
            <a:r>
              <a:rPr kumimoji="1" lang="en-US" altLang="zh-TW" smtClean="0"/>
              <a:t>0.2</a:t>
            </a:r>
            <a:r>
              <a:rPr kumimoji="1" lang="zh-TW" altLang="en-US" smtClean="0"/>
              <a:t>版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511A-E7F9-4652-98E8-6F55839A4E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5433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D1810-8CDE-4EB3-A610-E546E3279C42}" type="datetime1">
              <a:rPr kumimoji="1" lang="ja-JP" altLang="en-US" smtClean="0"/>
              <a:t>2014/1/16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BFP</a:t>
            </a:r>
            <a:r>
              <a:rPr kumimoji="1" lang="zh-TW" altLang="en-US" smtClean="0"/>
              <a:t>社内検証環境構成　</a:t>
            </a:r>
            <a:r>
              <a:rPr kumimoji="1" lang="en-US" altLang="zh-TW" smtClean="0"/>
              <a:t>0.2</a:t>
            </a:r>
            <a:r>
              <a:rPr kumimoji="1" lang="zh-TW" altLang="en-US" smtClean="0"/>
              <a:t>版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511A-E7F9-4652-98E8-6F55839A4E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5738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0316-3E58-4FB0-A691-69A3A53E6EA4}" type="datetime1">
              <a:rPr kumimoji="1" lang="ja-JP" altLang="en-US" smtClean="0"/>
              <a:t>2014/1/16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BFP</a:t>
            </a:r>
            <a:r>
              <a:rPr kumimoji="1" lang="zh-TW" altLang="en-US" smtClean="0"/>
              <a:t>社内検証環境構成　</a:t>
            </a:r>
            <a:r>
              <a:rPr kumimoji="1" lang="en-US" altLang="zh-TW" smtClean="0"/>
              <a:t>0.2</a:t>
            </a:r>
            <a:r>
              <a:rPr kumimoji="1" lang="zh-TW" altLang="en-US" smtClean="0"/>
              <a:t>版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511A-E7F9-4652-98E8-6F55839A4E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0205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C661-5868-4D02-BEA3-E5C82AC3A65B}" type="datetime1">
              <a:rPr kumimoji="1" lang="ja-JP" altLang="en-US" smtClean="0"/>
              <a:t>2014/1/16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BFP</a:t>
            </a:r>
            <a:r>
              <a:rPr kumimoji="1" lang="zh-TW" altLang="en-US" smtClean="0"/>
              <a:t>社内検証環境構成　</a:t>
            </a:r>
            <a:r>
              <a:rPr kumimoji="1" lang="en-US" altLang="zh-TW" smtClean="0"/>
              <a:t>0.2</a:t>
            </a:r>
            <a:r>
              <a:rPr kumimoji="1" lang="zh-TW" altLang="en-US" smtClean="0"/>
              <a:t>版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511A-E7F9-4652-98E8-6F55839A4E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878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E0ED-2220-4309-9B14-0B2F39EC8D3F}" type="datetime1">
              <a:rPr kumimoji="1" lang="ja-JP" altLang="en-US" smtClean="0"/>
              <a:t>2014/1/16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BFP</a:t>
            </a:r>
            <a:r>
              <a:rPr kumimoji="1" lang="zh-TW" altLang="en-US" smtClean="0"/>
              <a:t>社内検証環境構成　</a:t>
            </a:r>
            <a:r>
              <a:rPr kumimoji="1" lang="en-US" altLang="zh-TW" smtClean="0"/>
              <a:t>0.2</a:t>
            </a:r>
            <a:r>
              <a:rPr kumimoji="1" lang="zh-TW" altLang="en-US" smtClean="0"/>
              <a:t>版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511A-E7F9-4652-98E8-6F55839A4E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3256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D104D-606A-43F6-AA93-82E14EED734E}" type="datetime1">
              <a:rPr kumimoji="1" lang="ja-JP" altLang="en-US" smtClean="0"/>
              <a:t>2014/1/16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BFP</a:t>
            </a:r>
            <a:r>
              <a:rPr kumimoji="1" lang="zh-TW" altLang="en-US" smtClean="0"/>
              <a:t>社内検証環境構成　</a:t>
            </a:r>
            <a:r>
              <a:rPr kumimoji="1" lang="en-US" altLang="zh-TW" smtClean="0"/>
              <a:t>0.2</a:t>
            </a:r>
            <a:r>
              <a:rPr kumimoji="1" lang="zh-TW" altLang="en-US" smtClean="0"/>
              <a:t>版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511A-E7F9-4652-98E8-6F55839A4E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2883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285E-52A1-4954-881F-D8D4CC5F7146}" type="datetime1">
              <a:rPr kumimoji="1" lang="ja-JP" altLang="en-US" smtClean="0"/>
              <a:t>2014/1/16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BFP</a:t>
            </a:r>
            <a:r>
              <a:rPr kumimoji="1" lang="zh-TW" altLang="en-US" smtClean="0"/>
              <a:t>社内検証環境構成　</a:t>
            </a:r>
            <a:r>
              <a:rPr kumimoji="1" lang="en-US" altLang="zh-TW" smtClean="0"/>
              <a:t>0.2</a:t>
            </a:r>
            <a:r>
              <a:rPr kumimoji="1" lang="zh-TW" altLang="en-US" smtClean="0"/>
              <a:t>版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511A-E7F9-4652-98E8-6F55839A4E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434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93A6-EF6E-44B0-A991-A56AB7E0A53E}" type="datetime1">
              <a:rPr kumimoji="1" lang="ja-JP" altLang="en-US" smtClean="0"/>
              <a:t>2014/1/16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BFP</a:t>
            </a:r>
            <a:r>
              <a:rPr kumimoji="1" lang="zh-TW" altLang="en-US" smtClean="0"/>
              <a:t>社内検証環境構成　</a:t>
            </a:r>
            <a:r>
              <a:rPr kumimoji="1" lang="en-US" altLang="zh-TW" smtClean="0"/>
              <a:t>0.2</a:t>
            </a:r>
            <a:r>
              <a:rPr kumimoji="1" lang="zh-TW" altLang="en-US" smtClean="0"/>
              <a:t>版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511A-E7F9-4652-98E8-6F55839A4E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6252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908720"/>
            <a:ext cx="8229600" cy="5544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525344"/>
            <a:ext cx="2133600" cy="196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71BB7-16C3-4F6D-AC67-011FF4B5FF73}" type="datetime1">
              <a:rPr lang="ja-JP" altLang="en-US" smtClean="0"/>
              <a:pPr/>
              <a:t>2014/1/16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196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BFP</a:t>
            </a:r>
            <a:r>
              <a:rPr lang="zh-TW" altLang="en-US" dirty="0" smtClean="0"/>
              <a:t>社内検証環境構成　</a:t>
            </a:r>
            <a:r>
              <a:rPr lang="en-US" altLang="zh-TW" dirty="0" smtClean="0"/>
              <a:t>0.3</a:t>
            </a:r>
            <a:r>
              <a:rPr lang="zh-TW" altLang="en-US" dirty="0" smtClean="0"/>
              <a:t>版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525344"/>
            <a:ext cx="2133600" cy="196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E511A-E7F9-4652-98E8-6F55839A4EC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27177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kumimoji="1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角丸四角形 83"/>
          <p:cNvSpPr/>
          <p:nvPr/>
        </p:nvSpPr>
        <p:spPr bwMode="auto">
          <a:xfrm>
            <a:off x="2437626" y="1436582"/>
            <a:ext cx="3655790" cy="29523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Storm</a:t>
            </a:r>
            <a:r>
              <a:rPr lang="ja-JP" altLang="en-US" sz="16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lang="en-US" altLang="ja-JP" sz="16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Trident Topology</a:t>
            </a:r>
            <a:endParaRPr kumimoji="1" lang="ja-JP" altLang="en-US" sz="1600" dirty="0" smtClean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8A0E537-4448-4000-9E1E-3B5F483BEDF3}" type="slidenum">
              <a:rPr lang="ja-JP" altLang="en-US" smtClean="0"/>
              <a:pPr>
                <a:defRPr/>
              </a:pPr>
              <a:t>1</a:t>
            </a:fld>
            <a:endParaRPr lang="en-US" altLang="ja-JP"/>
          </a:p>
        </p:txBody>
      </p:sp>
      <p:cxnSp>
        <p:nvCxnSpPr>
          <p:cNvPr id="87" name="直線コネクタ 86"/>
          <p:cNvCxnSpPr>
            <a:stCxn id="56" idx="3"/>
            <a:endCxn id="44" idx="1"/>
          </p:cNvCxnSpPr>
          <p:nvPr/>
        </p:nvCxnSpPr>
        <p:spPr bwMode="auto">
          <a:xfrm>
            <a:off x="3409342" y="2373994"/>
            <a:ext cx="499186" cy="6138"/>
          </a:xfrm>
          <a:prstGeom prst="line">
            <a:avLst/>
          </a:prstGeom>
          <a:solidFill>
            <a:srgbClr val="99CC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9" name="直線コネクタ 128"/>
          <p:cNvCxnSpPr>
            <a:stCxn id="44" idx="3"/>
            <a:endCxn id="47" idx="1"/>
          </p:cNvCxnSpPr>
          <p:nvPr/>
        </p:nvCxnSpPr>
        <p:spPr bwMode="auto">
          <a:xfrm>
            <a:off x="4495800" y="2380132"/>
            <a:ext cx="569048" cy="0"/>
          </a:xfrm>
          <a:prstGeom prst="line">
            <a:avLst/>
          </a:prstGeom>
          <a:solidFill>
            <a:srgbClr val="99CC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08528" y="2070373"/>
            <a:ext cx="587272" cy="6195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64848" y="2070373"/>
            <a:ext cx="587272" cy="6195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7935" y="2039093"/>
            <a:ext cx="691407" cy="6698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2" name="角丸四角形 61"/>
          <p:cNvSpPr/>
          <p:nvPr/>
        </p:nvSpPr>
        <p:spPr bwMode="auto">
          <a:xfrm>
            <a:off x="624470" y="2420888"/>
            <a:ext cx="1715282" cy="106820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Apache Kafka</a:t>
            </a:r>
          </a:p>
        </p:txBody>
      </p:sp>
      <p:sp>
        <p:nvSpPr>
          <p:cNvPr id="52" name="円/楕円 51"/>
          <p:cNvSpPr/>
          <p:nvPr/>
        </p:nvSpPr>
        <p:spPr bwMode="auto">
          <a:xfrm>
            <a:off x="2038811" y="2734048"/>
            <a:ext cx="199407" cy="2160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53" name="直線コネクタ 52"/>
          <p:cNvCxnSpPr>
            <a:stCxn id="52" idx="6"/>
            <a:endCxn id="56" idx="1"/>
          </p:cNvCxnSpPr>
          <p:nvPr/>
        </p:nvCxnSpPr>
        <p:spPr bwMode="auto">
          <a:xfrm flipV="1">
            <a:off x="2238218" y="2373994"/>
            <a:ext cx="479717" cy="468067"/>
          </a:xfrm>
          <a:prstGeom prst="line">
            <a:avLst/>
          </a:prstGeom>
          <a:solidFill>
            <a:srgbClr val="99CC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テキスト ボックス 67"/>
          <p:cNvSpPr txBox="1"/>
          <p:nvPr/>
        </p:nvSpPr>
        <p:spPr>
          <a:xfrm>
            <a:off x="2398647" y="2663549"/>
            <a:ext cx="1310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 smtClean="0">
                <a:latin typeface="HGP創英角ｺﾞｼｯｸUB" pitchFamily="50" charset="-128"/>
                <a:ea typeface="HGP創英角ｺﾞｼｯｸUB" pitchFamily="50" charset="-128"/>
              </a:rPr>
              <a:t>データ取得</a:t>
            </a:r>
            <a:r>
              <a:rPr lang="en-US" altLang="ja-JP" sz="1200" dirty="0" smtClean="0">
                <a:latin typeface="HGP創英角ｺﾞｼｯｸUB" pitchFamily="50" charset="-128"/>
                <a:ea typeface="HGP創英角ｺﾞｼｯｸUB" pitchFamily="50" charset="-128"/>
              </a:rPr>
              <a:t>Spout</a:t>
            </a:r>
            <a:endParaRPr kumimoji="1" lang="ja-JP" altLang="en-US" sz="12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pic>
        <p:nvPicPr>
          <p:cNvPr id="41" name="Picture 2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7026" y="1384547"/>
            <a:ext cx="576064" cy="73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7" name="グループ化 36"/>
          <p:cNvGrpSpPr/>
          <p:nvPr/>
        </p:nvGrpSpPr>
        <p:grpSpPr>
          <a:xfrm>
            <a:off x="1331640" y="1751259"/>
            <a:ext cx="432048" cy="381597"/>
            <a:chOff x="2256971" y="3189072"/>
            <a:chExt cx="518433" cy="597621"/>
          </a:xfrm>
        </p:grpSpPr>
        <p:sp>
          <p:nvSpPr>
            <p:cNvPr id="38" name="メモ 37"/>
            <p:cNvSpPr/>
            <p:nvPr/>
          </p:nvSpPr>
          <p:spPr>
            <a:xfrm>
              <a:off x="2256971" y="3189072"/>
              <a:ext cx="289726" cy="390108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8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</p:txBody>
        </p:sp>
        <p:sp>
          <p:nvSpPr>
            <p:cNvPr id="39" name="メモ 38"/>
            <p:cNvSpPr/>
            <p:nvPr/>
          </p:nvSpPr>
          <p:spPr>
            <a:xfrm>
              <a:off x="2360712" y="3284984"/>
              <a:ext cx="289726" cy="390108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8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</p:txBody>
        </p:sp>
        <p:sp>
          <p:nvSpPr>
            <p:cNvPr id="40" name="メモ 39"/>
            <p:cNvSpPr/>
            <p:nvPr/>
          </p:nvSpPr>
          <p:spPr>
            <a:xfrm>
              <a:off x="2485678" y="3396585"/>
              <a:ext cx="289726" cy="390108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8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</p:txBody>
        </p:sp>
      </p:grpSp>
      <p:sp>
        <p:nvSpPr>
          <p:cNvPr id="31" name="フローチャート : 磁気ディスク 30"/>
          <p:cNvSpPr/>
          <p:nvPr/>
        </p:nvSpPr>
        <p:spPr bwMode="auto">
          <a:xfrm>
            <a:off x="7659194" y="2091228"/>
            <a:ext cx="864096" cy="550247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kumimoji="1" lang="ja-JP" altLang="en-US" sz="1200" dirty="0" smtClean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268" y="2163499"/>
            <a:ext cx="452693" cy="448255"/>
          </a:xfrm>
          <a:prstGeom prst="rect">
            <a:avLst/>
          </a:prstGeom>
        </p:spPr>
      </p:pic>
      <p:sp>
        <p:nvSpPr>
          <p:cNvPr id="34" name="フローチャート : 磁気ディスク 33"/>
          <p:cNvSpPr/>
          <p:nvPr/>
        </p:nvSpPr>
        <p:spPr bwMode="auto">
          <a:xfrm>
            <a:off x="7658819" y="2938844"/>
            <a:ext cx="864096" cy="550247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kumimoji="1" lang="ja-JP" altLang="en-US" sz="1200" dirty="0" smtClean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893" y="3011115"/>
            <a:ext cx="452693" cy="448255"/>
          </a:xfrm>
          <a:prstGeom prst="rect">
            <a:avLst/>
          </a:prstGeom>
        </p:spPr>
      </p:pic>
      <p:sp>
        <p:nvSpPr>
          <p:cNvPr id="36" name="フローチャート : 磁気ディスク 35"/>
          <p:cNvSpPr/>
          <p:nvPr/>
        </p:nvSpPr>
        <p:spPr bwMode="auto">
          <a:xfrm>
            <a:off x="7668344" y="3783890"/>
            <a:ext cx="864096" cy="550247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kumimoji="1" lang="ja-JP" altLang="en-US" sz="1200" dirty="0" smtClean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42" name="図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418" y="3856161"/>
            <a:ext cx="452693" cy="448255"/>
          </a:xfrm>
          <a:prstGeom prst="rect">
            <a:avLst/>
          </a:prstGeom>
        </p:spPr>
      </p:pic>
      <p:sp>
        <p:nvSpPr>
          <p:cNvPr id="43" name="角丸四角形 42"/>
          <p:cNvSpPr/>
          <p:nvPr/>
        </p:nvSpPr>
        <p:spPr bwMode="auto">
          <a:xfrm>
            <a:off x="7234830" y="1340768"/>
            <a:ext cx="1729658" cy="3262801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Infinispan</a:t>
            </a:r>
          </a:p>
          <a:p>
            <a:pPr algn="ctr"/>
            <a:r>
              <a:rPr lang="en-US" altLang="ja-JP" sz="16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Cluster</a:t>
            </a:r>
            <a:endParaRPr kumimoji="1" lang="ja-JP" altLang="en-US" sz="1600" dirty="0" smtClean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755647" y="1107202"/>
            <a:ext cx="1214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データファイル</a:t>
            </a:r>
            <a:endParaRPr kumimoji="1" lang="ja-JP" altLang="en-US" sz="12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592463" y="2657470"/>
            <a:ext cx="1310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 err="1" smtClean="0">
                <a:latin typeface="HGP創英角ｺﾞｼｯｸUB" pitchFamily="50" charset="-128"/>
                <a:ea typeface="HGP創英角ｺﾞｼｯｸUB" pitchFamily="50" charset="-128"/>
              </a:rPr>
              <a:t>TridentFunction</a:t>
            </a:r>
            <a:endParaRPr kumimoji="1" lang="ja-JP" altLang="en-US" sz="12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701229" y="2655962"/>
            <a:ext cx="1310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 err="1" smtClean="0">
                <a:latin typeface="HGP創英角ｺﾞｼｯｸUB" pitchFamily="50" charset="-128"/>
                <a:ea typeface="HGP創英角ｺﾞｼｯｸUB" pitchFamily="50" charset="-128"/>
              </a:rPr>
              <a:t>TridentFunction</a:t>
            </a:r>
            <a:endParaRPr kumimoji="1" lang="ja-JP" altLang="en-US" sz="12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8" name="右矢印 7"/>
          <p:cNvSpPr/>
          <p:nvPr/>
        </p:nvSpPr>
        <p:spPr>
          <a:xfrm>
            <a:off x="6232376" y="2222048"/>
            <a:ext cx="864096" cy="331155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5980383" y="1971778"/>
            <a:ext cx="1310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latin typeface="HGP創英角ｺﾞｼｯｸUB" pitchFamily="50" charset="-128"/>
                <a:ea typeface="HGP創英角ｺﾞｼｯｸUB" pitchFamily="50" charset="-128"/>
              </a:rPr>
              <a:t>学習</a:t>
            </a:r>
            <a:r>
              <a:rPr lang="ja-JP" altLang="en-US" sz="1200" dirty="0" smtClean="0">
                <a:latin typeface="HGP創英角ｺﾞｼｯｸUB" pitchFamily="50" charset="-128"/>
                <a:ea typeface="HGP創英角ｺﾞｼｯｸUB" pitchFamily="50" charset="-128"/>
              </a:rPr>
              <a:t>データ保存</a:t>
            </a:r>
            <a:endParaRPr kumimoji="1" lang="ja-JP" altLang="en-US" sz="12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pic>
        <p:nvPicPr>
          <p:cNvPr id="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56942" y="3495675"/>
            <a:ext cx="691407" cy="6698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7" name="テキスト ボックス 56"/>
          <p:cNvSpPr txBox="1"/>
          <p:nvPr/>
        </p:nvSpPr>
        <p:spPr>
          <a:xfrm>
            <a:off x="2411760" y="4116680"/>
            <a:ext cx="1310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 err="1" smtClean="0">
                <a:latin typeface="HGP創英角ｺﾞｼｯｸUB" pitchFamily="50" charset="-128"/>
                <a:ea typeface="HGP創英角ｺﾞｼｯｸUB" pitchFamily="50" charset="-128"/>
              </a:rPr>
              <a:t>DRPCSpout</a:t>
            </a:r>
            <a:endParaRPr kumimoji="1" lang="ja-JP" altLang="en-US" sz="12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9" name="右カーブ矢印 8"/>
          <p:cNvSpPr/>
          <p:nvPr/>
        </p:nvSpPr>
        <p:spPr>
          <a:xfrm>
            <a:off x="1898656" y="1556792"/>
            <a:ext cx="679124" cy="576064"/>
          </a:xfrm>
          <a:prstGeom prst="curv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896" y="2842060"/>
            <a:ext cx="352784" cy="550344"/>
          </a:xfrm>
          <a:prstGeom prst="rect">
            <a:avLst/>
          </a:prstGeom>
        </p:spPr>
      </p:pic>
      <p:cxnSp>
        <p:nvCxnSpPr>
          <p:cNvPr id="59" name="直線コネクタ 58"/>
          <p:cNvCxnSpPr>
            <a:stCxn id="60" idx="3"/>
            <a:endCxn id="61" idx="1"/>
          </p:cNvCxnSpPr>
          <p:nvPr/>
        </p:nvCxnSpPr>
        <p:spPr bwMode="auto">
          <a:xfrm>
            <a:off x="4495800" y="3839322"/>
            <a:ext cx="569048" cy="0"/>
          </a:xfrm>
          <a:prstGeom prst="line">
            <a:avLst/>
          </a:prstGeom>
          <a:solidFill>
            <a:srgbClr val="99CC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08528" y="3529563"/>
            <a:ext cx="587272" cy="6195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64848" y="3529563"/>
            <a:ext cx="587272" cy="6195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64" name="直線コネクタ 63"/>
          <p:cNvCxnSpPr>
            <a:stCxn id="55" idx="3"/>
            <a:endCxn id="60" idx="1"/>
          </p:cNvCxnSpPr>
          <p:nvPr/>
        </p:nvCxnSpPr>
        <p:spPr bwMode="auto">
          <a:xfrm>
            <a:off x="3448349" y="3830576"/>
            <a:ext cx="460179" cy="8746"/>
          </a:xfrm>
          <a:prstGeom prst="line">
            <a:avLst/>
          </a:prstGeom>
          <a:solidFill>
            <a:srgbClr val="99CC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65" name="テキスト ボックス 64"/>
          <p:cNvSpPr txBox="1"/>
          <p:nvPr/>
        </p:nvSpPr>
        <p:spPr>
          <a:xfrm>
            <a:off x="3535313" y="4097630"/>
            <a:ext cx="1310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 err="1" smtClean="0">
                <a:latin typeface="HGP創英角ｺﾞｼｯｸUB" pitchFamily="50" charset="-128"/>
                <a:ea typeface="HGP創英角ｺﾞｼｯｸUB" pitchFamily="50" charset="-128"/>
              </a:rPr>
              <a:t>TridentFunction</a:t>
            </a:r>
            <a:endParaRPr kumimoji="1" lang="ja-JP" altLang="en-US" sz="12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4754187" y="4105647"/>
            <a:ext cx="1310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 err="1" smtClean="0">
                <a:latin typeface="HGP創英角ｺﾞｼｯｸUB" pitchFamily="50" charset="-128"/>
                <a:ea typeface="HGP創英角ｺﾞｼｯｸUB" pitchFamily="50" charset="-128"/>
              </a:rPr>
              <a:t>TridentQuery</a:t>
            </a:r>
            <a:endParaRPr kumimoji="1" lang="ja-JP" altLang="en-US" sz="12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3" name="左カーブ矢印 12"/>
          <p:cNvSpPr/>
          <p:nvPr/>
        </p:nvSpPr>
        <p:spPr>
          <a:xfrm>
            <a:off x="5868144" y="3545700"/>
            <a:ext cx="1656184" cy="1251451"/>
          </a:xfrm>
          <a:prstGeom prst="curved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6064047" y="3253904"/>
            <a:ext cx="1310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 smtClean="0">
                <a:latin typeface="HGP創英角ｺﾞｼｯｸUB" pitchFamily="50" charset="-128"/>
                <a:ea typeface="HGP創英角ｺﾞｼｯｸUB" pitchFamily="50" charset="-128"/>
              </a:rPr>
              <a:t>結果</a:t>
            </a:r>
            <a:r>
              <a:rPr lang="ja-JP" altLang="en-US" sz="1200" dirty="0">
                <a:latin typeface="HGP創英角ｺﾞｼｯｸUB" pitchFamily="50" charset="-128"/>
                <a:ea typeface="HGP創英角ｺﾞｼｯｸUB" pitchFamily="50" charset="-128"/>
              </a:rPr>
              <a:t>算出</a:t>
            </a:r>
            <a:endParaRPr kumimoji="1" lang="ja-JP" altLang="en-US" sz="12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72" name="角丸四角形 71"/>
          <p:cNvSpPr/>
          <p:nvPr/>
        </p:nvSpPr>
        <p:spPr bwMode="auto">
          <a:xfrm>
            <a:off x="624470" y="3717032"/>
            <a:ext cx="1715282" cy="106820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600" dirty="0" err="1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DRPC</a:t>
            </a:r>
            <a:r>
              <a:rPr kumimoji="1" lang="en-US" altLang="ja-JP" sz="16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Client</a:t>
            </a:r>
            <a:endParaRPr kumimoji="1" lang="en-US" altLang="ja-JP" sz="1600" dirty="0" smtClean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3" name="円/楕円 72"/>
          <p:cNvSpPr/>
          <p:nvPr/>
        </p:nvSpPr>
        <p:spPr bwMode="auto">
          <a:xfrm>
            <a:off x="2043725" y="4196403"/>
            <a:ext cx="199407" cy="2160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74" name="直線コネクタ 73"/>
          <p:cNvCxnSpPr>
            <a:stCxn id="73" idx="7"/>
            <a:endCxn id="55" idx="1"/>
          </p:cNvCxnSpPr>
          <p:nvPr/>
        </p:nvCxnSpPr>
        <p:spPr bwMode="auto">
          <a:xfrm flipV="1">
            <a:off x="2213930" y="3830576"/>
            <a:ext cx="543012" cy="397463"/>
          </a:xfrm>
          <a:prstGeom prst="line">
            <a:avLst/>
          </a:prstGeom>
          <a:solidFill>
            <a:srgbClr val="99CC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直線コネクタ 74"/>
          <p:cNvCxnSpPr/>
          <p:nvPr/>
        </p:nvCxnSpPr>
        <p:spPr bwMode="auto">
          <a:xfrm flipH="1">
            <a:off x="2213930" y="4509120"/>
            <a:ext cx="3648646" cy="0"/>
          </a:xfrm>
          <a:prstGeom prst="line">
            <a:avLst/>
          </a:prstGeom>
          <a:solidFill>
            <a:srgbClr val="99CC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6" name="テキスト ボックス 75"/>
          <p:cNvSpPr txBox="1"/>
          <p:nvPr/>
        </p:nvSpPr>
        <p:spPr>
          <a:xfrm>
            <a:off x="3434078" y="4520152"/>
            <a:ext cx="1310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 smtClean="0">
                <a:latin typeface="HGP創英角ｺﾞｼｯｸUB" pitchFamily="50" charset="-128"/>
                <a:ea typeface="HGP創英角ｺﾞｼｯｸUB" pitchFamily="50" charset="-128"/>
              </a:rPr>
              <a:t>結果</a:t>
            </a:r>
            <a:r>
              <a:rPr lang="ja-JP" altLang="en-US" sz="1200" dirty="0">
                <a:latin typeface="HGP創英角ｺﾞｼｯｸUB" pitchFamily="50" charset="-128"/>
                <a:ea typeface="HGP創英角ｺﾞｼｯｸUB" pitchFamily="50" charset="-128"/>
              </a:rPr>
              <a:t>応答</a:t>
            </a:r>
            <a:endParaRPr kumimoji="1" lang="ja-JP" altLang="en-US" sz="12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855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26</Words>
  <Application>Microsoft Office PowerPoint</Application>
  <PresentationFormat>画面に合わせる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ＢＦＰ社内検証環境構成</dc:title>
  <dc:creator>秋葉 誠</dc:creator>
  <cp:lastModifiedBy>Acroquest</cp:lastModifiedBy>
  <cp:revision>378</cp:revision>
  <cp:lastPrinted>2012-03-17T06:56:26Z</cp:lastPrinted>
  <dcterms:created xsi:type="dcterms:W3CDTF">2011-12-17T12:34:54Z</dcterms:created>
  <dcterms:modified xsi:type="dcterms:W3CDTF">2014-01-16T07:00:16Z</dcterms:modified>
</cp:coreProperties>
</file>