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59" r:id="rId8"/>
    <p:sldId id="294" r:id="rId9"/>
    <p:sldId id="260" r:id="rId10"/>
    <p:sldId id="262" r:id="rId11"/>
    <p:sldId id="297" r:id="rId12"/>
    <p:sldId id="261" r:id="rId13"/>
    <p:sldId id="296" r:id="rId14"/>
    <p:sldId id="302" r:id="rId15"/>
    <p:sldId id="303" r:id="rId16"/>
    <p:sldId id="295" r:id="rId17"/>
    <p:sldId id="272" r:id="rId18"/>
    <p:sldId id="299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OC3huqHr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323533a0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egear.co.kr/11238" TargetMode="External"/><Relationship Id="rId2" Type="http://schemas.openxmlformats.org/officeDocument/2006/relationships/hyperlink" Target="http://cyberoro.com/orozone/event/promotion/news_view.oro?div_no=&amp;num=521264&amp;p_num=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yobobook.co.kr/product/detailViewKor.laf?barcode=979118589042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B%B9%88_%EB%AF%BC%EC%8A%A4%ED%82%A4" TargetMode="External"/><Relationship Id="rId2" Type="http://schemas.openxmlformats.org/officeDocument/2006/relationships/hyperlink" Target="https://brunch.co.kr/@kospoll-lab/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fent.com/mbweb/news/view.html?news_id=118495" TargetMode="External"/><Relationship Id="rId4" Type="http://schemas.openxmlformats.org/officeDocument/2006/relationships/hyperlink" Target="http://blog.naver.com/PostView.nhn?blogId=cjh9217&amp;logNo=22072121173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idericksen/deep-learning-presentation" TargetMode="External"/><Relationship Id="rId2" Type="http://schemas.openxmlformats.org/officeDocument/2006/relationships/hyperlink" Target="http://www.cs.toronto.edu/~hinton/geoff6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인공지능의 겨울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2096064"/>
            <a:ext cx="3315305" cy="3695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/>
              <a:t>첫 번째 겨울</a:t>
            </a:r>
            <a:r>
              <a:rPr lang="en-US" altLang="ko-KR" dirty="0"/>
              <a:t>(1974~1980)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err="1"/>
              <a:t>연결주의론의</a:t>
            </a:r>
            <a:r>
              <a:rPr lang="ko-KR" altLang="en-US" dirty="0"/>
              <a:t> 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연결주의론</a:t>
            </a:r>
            <a:r>
              <a:rPr lang="en-US" altLang="ko-KR" dirty="0"/>
              <a:t>: </a:t>
            </a:r>
            <a:r>
              <a:rPr lang="ko-KR" altLang="en-US" dirty="0"/>
              <a:t>당시의 인공신경망</a:t>
            </a:r>
            <a:r>
              <a:rPr lang="en-US" altLang="ko-KR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마빈 </a:t>
            </a:r>
            <a:r>
              <a:rPr lang="ko-KR" altLang="en-US" dirty="0" err="1"/>
              <a:t>민스키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시모어</a:t>
            </a:r>
            <a:r>
              <a:rPr lang="ko-KR" altLang="en-US" dirty="0" smtClean="0"/>
              <a:t> </a:t>
            </a:r>
            <a:r>
              <a:rPr lang="ko-KR" altLang="en-US" dirty="0" err="1"/>
              <a:t>페퍼트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퍼셉트론의</a:t>
            </a:r>
            <a:r>
              <a:rPr lang="ko-KR" altLang="en-US" dirty="0"/>
              <a:t> 한계를 증명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(XOR </a:t>
            </a:r>
            <a:r>
              <a:rPr lang="ko-KR" altLang="en-US" dirty="0"/>
              <a:t>선형 분리 문제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학계의 외면 및 연구지원 </a:t>
            </a:r>
            <a:r>
              <a:rPr lang="ko-KR" altLang="en-US" dirty="0" smtClean="0"/>
              <a:t>감소</a:t>
            </a:r>
            <a:endParaRPr lang="en-US" altLang="ko-KR" dirty="0"/>
          </a:p>
        </p:txBody>
      </p:sp>
      <p:pic>
        <p:nvPicPr>
          <p:cNvPr id="7" name="Picture 6" descr="민스키 페퍼트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5"/>
          <a:stretch/>
        </p:blipFill>
        <p:spPr bwMode="auto">
          <a:xfrm>
            <a:off x="4351564" y="1738995"/>
            <a:ext cx="3477986" cy="3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시모어 페퍼트 (2006년 5월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/>
          <a:stretch/>
        </p:blipFill>
        <p:spPr bwMode="auto">
          <a:xfrm>
            <a:off x="7829550" y="1738994"/>
            <a:ext cx="3438006" cy="36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인공지능의 겨울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2096064"/>
            <a:ext cx="331530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XOR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직선 하나는 불가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직선 둘 이상은 가능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500" dirty="0" smtClean="0"/>
              <a:t>그러나</a:t>
            </a:r>
            <a:r>
              <a:rPr lang="en-US" altLang="ko-KR" sz="1500" dirty="0" smtClean="0"/>
              <a:t>,</a:t>
            </a:r>
          </a:p>
          <a:p>
            <a:pPr marL="0" indent="0">
              <a:buNone/>
            </a:pPr>
            <a:r>
              <a:rPr lang="ko-KR" altLang="en-US" sz="1500" dirty="0" smtClean="0"/>
              <a:t>직선 둘 이상에 대한 학습 방법이 그 당시 없었음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6" name="Picture 4" descr="http://postfiles15.naver.net/20141118_238/dunopiorg_14162745490784Hpom_JPEG/%C4%B8%C3%B33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9" y="1935922"/>
            <a:ext cx="6050577" cy="414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겨울</a:t>
            </a:r>
          </a:p>
        </p:txBody>
      </p:sp>
      <p:sp>
        <p:nvSpPr>
          <p:cNvPr id="18" name="내용 개체 틀 3"/>
          <p:cNvSpPr>
            <a:spLocks noGrp="1"/>
          </p:cNvSpPr>
          <p:nvPr>
            <p:ph idx="1"/>
          </p:nvPr>
        </p:nvSpPr>
        <p:spPr>
          <a:xfrm>
            <a:off x="913795" y="2096064"/>
            <a:ext cx="458077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두 </a:t>
            </a:r>
            <a:r>
              <a:rPr lang="ko-KR" altLang="en-US" dirty="0"/>
              <a:t>번째 겨울</a:t>
            </a:r>
            <a:r>
              <a:rPr lang="en-US" altLang="ko-KR" dirty="0"/>
              <a:t>(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말</a:t>
            </a:r>
            <a:r>
              <a:rPr lang="en-US" altLang="ko-KR" dirty="0" smtClean="0"/>
              <a:t>~1990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성공적으로 </a:t>
            </a:r>
            <a:r>
              <a:rPr lang="ko-KR" altLang="en-US" dirty="0" err="1" smtClean="0"/>
              <a:t>평가받았던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전문가 </a:t>
            </a:r>
            <a:r>
              <a:rPr lang="ko-KR" altLang="en-US" dirty="0"/>
              <a:t>시스템의 문제점 발견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연구지원의 방향성에 따라 변하는 상황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9" name="Picture 2" descr="expert syste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5" y="1935921"/>
            <a:ext cx="5859235" cy="381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신경망의 부활</a:t>
            </a:r>
            <a:endParaRPr lang="ko-KR" altLang="en-US" dirty="0"/>
          </a:p>
        </p:txBody>
      </p:sp>
      <p:sp>
        <p:nvSpPr>
          <p:cNvPr id="18" name="내용 개체 틀 3"/>
          <p:cNvSpPr>
            <a:spLocks noGrp="1"/>
          </p:cNvSpPr>
          <p:nvPr>
            <p:ph idx="1"/>
          </p:nvPr>
        </p:nvSpPr>
        <p:spPr>
          <a:xfrm>
            <a:off x="913795" y="2096064"/>
            <a:ext cx="458077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David E. </a:t>
            </a:r>
            <a:r>
              <a:rPr lang="en-US" altLang="ko-KR" dirty="0" err="1" smtClean="0"/>
              <a:t>Rumelhart</a:t>
            </a:r>
            <a:r>
              <a:rPr lang="en-US" altLang="ko-KR" dirty="0" smtClean="0"/>
              <a:t>, Geoffrey E. Hinton</a:t>
            </a:r>
          </a:p>
          <a:p>
            <a:pPr marL="0" indent="0">
              <a:buNone/>
            </a:pPr>
            <a:r>
              <a:rPr lang="en-US" altLang="ko-KR" dirty="0" smtClean="0"/>
              <a:t>“Learning representations by back-propagation errors”, 1986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퍼셉트론에</a:t>
            </a:r>
            <a:r>
              <a:rPr lang="ko-KR" altLang="en-US" dirty="0" smtClean="0"/>
              <a:t> 대한 학습 방법 제시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오류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935921"/>
            <a:ext cx="3495156" cy="36236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27335" y="5606534"/>
            <a:ext cx="19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Geoffrey E. Hinton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시대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935921"/>
            <a:ext cx="10353761" cy="4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시대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913794" y="1935921"/>
            <a:ext cx="3968449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YOLO(You Only Look Once)</a:t>
            </a:r>
          </a:p>
          <a:p>
            <a:pPr lvl="1"/>
            <a:r>
              <a:rPr lang="en-US" altLang="ko-KR" dirty="0" smtClean="0"/>
              <a:t>Object Detection</a:t>
            </a:r>
          </a:p>
          <a:p>
            <a:pPr lvl="1"/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youtu.be/VOC3huqHrss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92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i="1" dirty="0" err="1"/>
              <a:t>Rumelhart</a:t>
            </a:r>
            <a:r>
              <a:rPr lang="en-US" altLang="ko-KR" i="1" dirty="0"/>
              <a:t>, David E.; Hinton, Geoffrey E.; Williams, Ronald J. (8 October 1986). "Learning representations by back-propagating errors". Nature. </a:t>
            </a:r>
            <a:r>
              <a:rPr lang="en-US" altLang="ko-KR" b="1" i="1" dirty="0"/>
              <a:t>323</a:t>
            </a:r>
            <a:r>
              <a:rPr lang="en-US" altLang="ko-KR" i="1" dirty="0"/>
              <a:t> (6088): 533–536. </a:t>
            </a:r>
            <a:r>
              <a:rPr lang="en-US" altLang="ko-KR" i="1" dirty="0">
                <a:hlinkClick r:id="rId2" tooltip="Digital object identifier"/>
              </a:rPr>
              <a:t>doi</a:t>
            </a:r>
            <a:r>
              <a:rPr lang="en-US" altLang="ko-KR" i="1" dirty="0"/>
              <a:t>:</a:t>
            </a:r>
            <a:r>
              <a:rPr lang="en-US" altLang="ko-KR" i="1" dirty="0">
                <a:hlinkClick r:id="rId3"/>
              </a:rPr>
              <a:t>10.1038/323533a0</a:t>
            </a:r>
            <a:r>
              <a:rPr lang="en-US" altLang="ko-K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김의중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위키북스</a:t>
            </a:r>
            <a:r>
              <a:rPr lang="en-US" altLang="ko-KR" dirty="0" smtClean="0"/>
              <a:t>, 2016.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Redmon</a:t>
            </a:r>
            <a:r>
              <a:rPr lang="en-US" altLang="ko-KR" dirty="0"/>
              <a:t>, Joseph, et al. "You only look once: Unified, real-time object detection."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2016.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알파고와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이세돌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2"/>
              </a:rPr>
              <a:t>http://cyberoro.com/orozone/event/promotion/news_view.oro?div_no=&amp;num=521264&amp;p_num=19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딥마인드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3"/>
              </a:rPr>
              <a:t>http://thegear.co.kr/11238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현대적 접근방식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4"/>
              </a:rPr>
              <a:t>http://www.kyobobook.co.kr/product/detailViewKor.laf?barcode=9791185890425</a:t>
            </a:r>
            <a:endParaRPr lang="en-US" altLang="ko-KR" dirty="0" smtClean="0"/>
          </a:p>
          <a:p>
            <a:r>
              <a:rPr lang="ko-KR" altLang="en-US" dirty="0" err="1" smtClean="0"/>
              <a:t>앨런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http://science.khan.kr/entry/%EC%BB%B4%ED%93%A8%ED%84%B0%EC%9D%98-%EC%95%84%EB%B2%84%EC%A7%80-%EC%95%A8%EB%9F%B0-%ED%8A%9C%EB%A7%81%EC%9D%B4-%EB%B2%A0%EC%96%B4%EB%A8%B9%EC%9D%80-%EB%8F%85%EC%82%AC%EA%B3%BC%EB%8A%94-%EB%A7%A4%ED%82%A8%ED%86%A0%EC%8B%9C%EC%98%80%EB%8B%A4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084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700" dirty="0" err="1" smtClean="0"/>
              <a:t>프랭크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로젠블랫</a:t>
            </a:r>
            <a:endParaRPr lang="en-US" altLang="ko-KR" sz="1700" dirty="0" smtClean="0"/>
          </a:p>
          <a:p>
            <a:pPr lvl="1"/>
            <a:r>
              <a:rPr lang="en-US" altLang="ko-KR" sz="1500" dirty="0">
                <a:hlinkClick r:id="rId2"/>
              </a:rPr>
              <a:t>https://brunch.co.kr/@</a:t>
            </a:r>
            <a:r>
              <a:rPr lang="en-US" altLang="ko-KR" sz="1500" dirty="0" smtClean="0">
                <a:hlinkClick r:id="rId2"/>
              </a:rPr>
              <a:t>kospoll-lab/13</a:t>
            </a:r>
            <a:endParaRPr lang="en-US" altLang="ko-KR" sz="1500" dirty="0" smtClean="0"/>
          </a:p>
          <a:p>
            <a:r>
              <a:rPr lang="ko-KR" altLang="en-US" sz="1700" dirty="0" smtClean="0"/>
              <a:t>마빈 </a:t>
            </a:r>
            <a:r>
              <a:rPr lang="ko-KR" altLang="en-US" sz="1700" dirty="0" err="1" smtClean="0"/>
              <a:t>민스키</a:t>
            </a:r>
            <a:endParaRPr lang="en-US" altLang="ko-KR" sz="1700" dirty="0" smtClean="0"/>
          </a:p>
          <a:p>
            <a:pPr lvl="1"/>
            <a:r>
              <a:rPr lang="en-US" altLang="ko-KR" sz="1500" dirty="0" smtClean="0">
                <a:hlinkClick r:id="rId3"/>
              </a:rPr>
              <a:t>https</a:t>
            </a:r>
            <a:r>
              <a:rPr lang="en-US" altLang="ko-KR" sz="1500" dirty="0">
                <a:hlinkClick r:id="rId3"/>
              </a:rPr>
              <a:t>://ko.wikipedia.org/wiki/%EB%A7%88%EB%B9%88_%</a:t>
            </a:r>
            <a:r>
              <a:rPr lang="en-US" altLang="ko-KR" sz="1500" dirty="0" smtClean="0">
                <a:hlinkClick r:id="rId3"/>
              </a:rPr>
              <a:t>EB%AF%BC%EC%8A%A4%ED%82%A4</a:t>
            </a:r>
            <a:endParaRPr lang="en-US" altLang="ko-KR" sz="1500" dirty="0" smtClean="0"/>
          </a:p>
          <a:p>
            <a:r>
              <a:rPr lang="ko-KR" altLang="en-US" sz="1700" dirty="0" err="1" smtClean="0"/>
              <a:t>시모어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페퍼트</a:t>
            </a:r>
            <a:endParaRPr lang="en-US" altLang="ko-KR" sz="1700" dirty="0" smtClean="0"/>
          </a:p>
          <a:p>
            <a:pPr lvl="1"/>
            <a:r>
              <a:rPr lang="en-US" altLang="ko-KR" sz="1500" dirty="0">
                <a:hlinkClick r:id="rId3"/>
              </a:rPr>
              <a:t>https://ko.wikipedia.org/wiki/%EB%A7%88%EB%B9%88_%</a:t>
            </a:r>
            <a:r>
              <a:rPr lang="en-US" altLang="ko-KR" sz="1500" dirty="0" smtClean="0">
                <a:hlinkClick r:id="rId3"/>
              </a:rPr>
              <a:t>EB%AF%BC%EC%8A%A4%ED%82%A4</a:t>
            </a:r>
            <a:endParaRPr lang="en-US" altLang="ko-KR" sz="1500" dirty="0" smtClean="0"/>
          </a:p>
          <a:p>
            <a:r>
              <a:rPr lang="en-US" altLang="ko-KR" sz="1700" dirty="0" smtClean="0"/>
              <a:t>AND, OR, XOR</a:t>
            </a:r>
          </a:p>
          <a:p>
            <a:pPr lvl="1"/>
            <a:r>
              <a:rPr lang="en-US" altLang="ko-KR" sz="1500" dirty="0">
                <a:hlinkClick r:id="rId4"/>
              </a:rPr>
              <a:t>http://</a:t>
            </a:r>
            <a:r>
              <a:rPr lang="en-US" altLang="ko-KR" sz="1500" dirty="0" smtClean="0">
                <a:hlinkClick r:id="rId4"/>
              </a:rPr>
              <a:t>blog.naver.com/PostView.nhn?blogId=cjh9217&amp;logNo=220721211730</a:t>
            </a:r>
            <a:endParaRPr lang="en-US" altLang="ko-KR" sz="1500" dirty="0" smtClean="0"/>
          </a:p>
          <a:p>
            <a:r>
              <a:rPr lang="ko-KR" altLang="en-US" sz="1700" dirty="0" smtClean="0"/>
              <a:t>전문가 시스템</a:t>
            </a:r>
            <a:endParaRPr lang="en-US" altLang="ko-KR" sz="1700" dirty="0" smtClean="0"/>
          </a:p>
          <a:p>
            <a:pPr lvl="1"/>
            <a:r>
              <a:rPr lang="en-US" altLang="ko-KR" sz="1500" dirty="0">
                <a:hlinkClick r:id="rId5"/>
              </a:rPr>
              <a:t>http://</a:t>
            </a:r>
            <a:r>
              <a:rPr lang="en-US" altLang="ko-KR" sz="1500" dirty="0" smtClean="0">
                <a:hlinkClick r:id="rId5"/>
              </a:rPr>
              <a:t>www.lafent.com/mbweb/news/view.html?news_id=118495</a:t>
            </a:r>
            <a:endParaRPr lang="en-US" altLang="ko-KR" sz="1500" dirty="0" smtClean="0"/>
          </a:p>
          <a:p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398027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700" dirty="0" err="1" smtClean="0"/>
              <a:t>제프리</a:t>
            </a:r>
            <a:r>
              <a:rPr lang="ko-KR" altLang="en-US" sz="1700" dirty="0" smtClean="0"/>
              <a:t> 힌튼</a:t>
            </a:r>
            <a:endParaRPr lang="en-US" altLang="ko-KR" sz="1700" dirty="0" smtClean="0"/>
          </a:p>
          <a:p>
            <a:pPr lvl="1"/>
            <a:r>
              <a:rPr lang="en-US" altLang="ko-KR" sz="1500" dirty="0">
                <a:hlinkClick r:id="rId2"/>
              </a:rPr>
              <a:t>http://www.cs.toronto.edu/~</a:t>
            </a:r>
            <a:r>
              <a:rPr lang="en-US" altLang="ko-KR" sz="1500" dirty="0" smtClean="0">
                <a:hlinkClick r:id="rId2"/>
              </a:rPr>
              <a:t>hinton/geoff6.jpg</a:t>
            </a:r>
            <a:endParaRPr lang="en-US" altLang="ko-KR" sz="1500" dirty="0" smtClean="0"/>
          </a:p>
          <a:p>
            <a:r>
              <a:rPr lang="ko-KR" altLang="en-US" sz="1700" dirty="0" smtClean="0"/>
              <a:t>신경망의 대가들</a:t>
            </a:r>
            <a:endParaRPr lang="en-US" altLang="ko-KR" sz="1700" dirty="0" smtClean="0"/>
          </a:p>
          <a:p>
            <a:pPr lvl="1"/>
            <a:r>
              <a:rPr lang="en-US" altLang="ko-KR" sz="1500" dirty="0">
                <a:hlinkClick r:id="rId3"/>
              </a:rPr>
              <a:t>https://</a:t>
            </a:r>
            <a:r>
              <a:rPr lang="en-US" altLang="ko-KR" sz="1500" dirty="0" smtClean="0">
                <a:hlinkClick r:id="rId3"/>
              </a:rPr>
              <a:t>www.slideshare.net/didericksen/deep-learning-presentation</a:t>
            </a:r>
            <a:endParaRPr lang="en-US" altLang="ko-KR" sz="1500" dirty="0" smtClean="0"/>
          </a:p>
          <a:p>
            <a:pPr lvl="1"/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68743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알파고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딥마인드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인공지능이란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관찰 가능한 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최초의 인공신경망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(PERCEPTRON)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인공지능의 겨울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신경망의 부활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시대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 문헌 및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알파고 </a:t>
            </a:r>
            <a:r>
              <a:rPr lang="en-US" altLang="ko-KR" dirty="0" smtClean="0"/>
              <a:t>&amp; Deep Mind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935921"/>
            <a:ext cx="4753837" cy="3676650"/>
          </a:xfrm>
          <a:prstGeom prst="rect">
            <a:avLst/>
          </a:prstGeom>
        </p:spPr>
      </p:pic>
      <p:pic>
        <p:nvPicPr>
          <p:cNvPr id="5" name="Picture 2" descr="딥마인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95" y="1935921"/>
            <a:ext cx="499856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알파고 </a:t>
            </a:r>
            <a:r>
              <a:rPr lang="en-US" altLang="ko-KR" dirty="0" smtClean="0"/>
              <a:t>&amp; Deep Mind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702425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2014.01.27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딥마인드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억달러</a:t>
            </a:r>
            <a:r>
              <a:rPr lang="ko-KR" altLang="en-US" dirty="0" smtClean="0"/>
              <a:t> 인수</a:t>
            </a:r>
            <a:r>
              <a:rPr lang="en-US" altLang="ko-KR" dirty="0" smtClean="0"/>
              <a:t>”</a:t>
            </a:r>
          </a:p>
          <a:p>
            <a:pPr marL="0" indent="0" algn="ctr">
              <a:buNone/>
            </a:pPr>
            <a:r>
              <a:rPr lang="en-US" altLang="ko-KR" dirty="0" smtClean="0"/>
              <a:t>12</a:t>
            </a:r>
            <a:r>
              <a:rPr lang="ko-KR" altLang="en-US" dirty="0" smtClean="0"/>
              <a:t>명의 </a:t>
            </a:r>
            <a:r>
              <a:rPr lang="ko-KR" altLang="en-US" b="1" u="sng" dirty="0" err="1" smtClean="0"/>
              <a:t>딥러닝</a:t>
            </a:r>
            <a:r>
              <a:rPr lang="ko-KR" altLang="en-US" dirty="0" smtClean="0"/>
              <a:t> 전문가로 이루어진 기업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몬트리올 대학 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 曰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전 세계 인공지능 분야 핵심적 연구원은 약 </a:t>
            </a:r>
            <a:r>
              <a:rPr lang="en-US" altLang="ko-KR" sz="2400" dirty="0" smtClean="0"/>
              <a:t>50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,</a:t>
            </a:r>
          </a:p>
          <a:p>
            <a:pPr marL="0" indent="0" algn="ctr">
              <a:buNone/>
            </a:pPr>
            <a:r>
              <a:rPr lang="ko-KR" altLang="en-US" sz="2400" dirty="0" smtClean="0"/>
              <a:t>이 중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명이 </a:t>
            </a:r>
            <a:r>
              <a:rPr lang="ko-KR" altLang="en-US" sz="2400" dirty="0" err="1" smtClean="0"/>
              <a:t>딥마인드</a:t>
            </a:r>
            <a:r>
              <a:rPr lang="ko-KR" altLang="en-US" sz="2400" dirty="0" smtClean="0"/>
              <a:t> 소속</a:t>
            </a:r>
            <a:r>
              <a:rPr lang="en-US" altLang="ko-KR" sz="2400" dirty="0" smtClean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4" descr="Yoshua bengio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0" r="23419"/>
          <a:stretch/>
        </p:blipFill>
        <p:spPr bwMode="auto">
          <a:xfrm>
            <a:off x="7938049" y="1825625"/>
            <a:ext cx="3491346" cy="33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Picture 2" descr="인공지능: 현대적 접근방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589" y="1825625"/>
            <a:ext cx="4215967" cy="450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6213389" cy="4501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스튜어트</a:t>
            </a:r>
            <a:r>
              <a:rPr lang="ko-KR" altLang="en-US" dirty="0" smtClean="0"/>
              <a:t> </a:t>
            </a:r>
            <a:r>
              <a:rPr lang="ko-KR" altLang="en-US" dirty="0" err="1"/>
              <a:t>러셀</a:t>
            </a:r>
            <a:r>
              <a:rPr lang="en-US" altLang="ko-KR" dirty="0"/>
              <a:t> &amp; </a:t>
            </a:r>
            <a:r>
              <a:rPr lang="ko-KR" altLang="en-US" dirty="0" err="1"/>
              <a:t>피터</a:t>
            </a:r>
            <a:r>
              <a:rPr lang="ko-KR" altLang="en-US" dirty="0"/>
              <a:t> </a:t>
            </a:r>
            <a:r>
              <a:rPr lang="ko-KR" altLang="en-US" dirty="0" err="1"/>
              <a:t>노빅의</a:t>
            </a:r>
            <a:r>
              <a:rPr lang="ko-KR" altLang="en-US" dirty="0"/>
              <a:t> </a:t>
            </a:r>
            <a:r>
              <a:rPr lang="ko-KR" altLang="en-US" dirty="0" smtClean="0"/>
              <a:t>인공지능 정의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인간처럼 생각하는 시스템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인간처럼 행동하는 시스템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이성적으로 </a:t>
            </a:r>
            <a:r>
              <a:rPr lang="ko-KR" altLang="en-US" dirty="0"/>
              <a:t>생각하는 시스템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이성적으로 행동하는 시스템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Keyword: </a:t>
            </a:r>
            <a:r>
              <a:rPr lang="ko-KR" altLang="en-US" dirty="0"/>
              <a:t>인간처럼</a:t>
            </a:r>
            <a:r>
              <a:rPr lang="en-US" altLang="ko-KR" dirty="0"/>
              <a:t>, </a:t>
            </a:r>
            <a:r>
              <a:rPr lang="ko-KR" altLang="en-US" dirty="0"/>
              <a:t>이성적</a:t>
            </a:r>
            <a:r>
              <a:rPr lang="en-US" altLang="ko-KR" dirty="0"/>
              <a:t>, </a:t>
            </a:r>
            <a:r>
              <a:rPr lang="ko-KR" altLang="en-US" dirty="0"/>
              <a:t>생각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3190016" y="1935921"/>
            <a:ext cx="2102708" cy="98347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sz="3000" b="1" dirty="0" smtClean="0"/>
              <a:t>사람처럼</a:t>
            </a:r>
            <a:endParaRPr lang="en-US" altLang="ko-KR" sz="3000" b="1" dirty="0"/>
          </a:p>
          <a:p>
            <a:pPr marL="0" indent="0" algn="ctr">
              <a:buNone/>
            </a:pPr>
            <a:r>
              <a:rPr lang="ko-KR" altLang="en-US" dirty="0" smtClean="0"/>
              <a:t>사람을 모방</a:t>
            </a:r>
            <a:endParaRPr lang="en-US" altLang="ko-KR" dirty="0" smtClean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7228786" y="1935921"/>
            <a:ext cx="2102708" cy="983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/>
              <a:t>이성적</a:t>
            </a:r>
            <a:endParaRPr lang="en-US" altLang="ko-KR" sz="30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사람을 초월</a:t>
            </a:r>
            <a:endParaRPr lang="en-US" altLang="ko-KR" dirty="0" smtClean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190016" y="4245720"/>
            <a:ext cx="2102708" cy="983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/>
              <a:t>생각</a:t>
            </a:r>
            <a:endParaRPr lang="en-US" altLang="ko-KR" sz="30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인지과학</a:t>
            </a:r>
            <a:endParaRPr lang="en-US" altLang="ko-KR" dirty="0" smtClean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7228786" y="4245720"/>
            <a:ext cx="2102708" cy="983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/>
              <a:t>행동</a:t>
            </a:r>
            <a:endParaRPr lang="en-US" altLang="ko-KR" sz="30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관찰 가능한 행동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06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관찰 가능한 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앨런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컴퓨터가 지능을 갖고 있다는 사실을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어떻게 판단할 것인가</a:t>
            </a:r>
            <a:r>
              <a:rPr lang="en-US" altLang="ko-KR" dirty="0" smtClean="0"/>
              <a:t>?”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u="sng" dirty="0" smtClean="0"/>
              <a:t>모방게임</a:t>
            </a:r>
            <a:r>
              <a:rPr lang="ko-KR" altLang="en-US" dirty="0" smtClean="0"/>
              <a:t>이라는 실용적인 방법 제안</a:t>
            </a:r>
            <a:endParaRPr lang="en-US" altLang="ko-KR" dirty="0" smtClean="0"/>
          </a:p>
        </p:txBody>
      </p:sp>
      <p:pic>
        <p:nvPicPr>
          <p:cNvPr id="4" name="Picture 2" descr="http://media.gizmodo.co.uk/wp-content/uploads/2013/12/alan-tur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8"/>
          <a:stretch/>
        </p:blipFill>
        <p:spPr bwMode="auto">
          <a:xfrm>
            <a:off x="7101191" y="1935921"/>
            <a:ext cx="4166365" cy="35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913795" y="19359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3</a:t>
            </a:r>
            <a:r>
              <a:rPr lang="ko-KR" altLang="en-US" sz="2400" dirty="0" smtClean="0"/>
              <a:t>명의 참가자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 개의 진행단계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남자</a:t>
            </a:r>
            <a:r>
              <a:rPr lang="en-US" altLang="ko-KR" sz="2400" dirty="0" smtClean="0"/>
              <a:t>: A, </a:t>
            </a:r>
            <a:r>
              <a:rPr lang="ko-KR" altLang="en-US" sz="2400" dirty="0" smtClean="0"/>
              <a:t>여자</a:t>
            </a:r>
            <a:r>
              <a:rPr lang="en-US" altLang="ko-KR" sz="2400" dirty="0" smtClean="0"/>
              <a:t>: B, </a:t>
            </a:r>
            <a:r>
              <a:rPr lang="ko-KR" altLang="en-US" sz="2400" dirty="0" smtClean="0"/>
              <a:t>심사원</a:t>
            </a:r>
            <a:r>
              <a:rPr lang="en-US" altLang="ko-KR" sz="2400" dirty="0" smtClean="0"/>
              <a:t>: 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1. C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A, B</a:t>
            </a:r>
            <a:r>
              <a:rPr lang="ko-KR" altLang="en-US" sz="2400" dirty="0" smtClean="0"/>
              <a:t>와 문자 메시지로 대화를 나누어 누가 남자이고 여자인지 알아낸다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 A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에게 자신의 정체를 숨기려고 노력하고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는 정확히 얘기한다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2. 1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를 남자 대신 컴퓨터로 바꾸어 다시 한다</a:t>
            </a:r>
            <a:r>
              <a:rPr lang="en-US" altLang="ko-KR" sz="2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이 과정에서 심사원이 컴퓨터를 사람이라고 판단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=&gt;</a:t>
            </a:r>
            <a:r>
              <a:rPr lang="ko-KR" altLang="en-US" sz="2400" dirty="0" smtClean="0"/>
              <a:t> 이 컴퓨터는 </a:t>
            </a:r>
            <a:r>
              <a:rPr lang="ko-KR" altLang="en-US" sz="2400" dirty="0" err="1" smtClean="0"/>
              <a:t>튜링</a:t>
            </a:r>
            <a:r>
              <a:rPr lang="ko-KR" altLang="en-US" sz="2400" dirty="0" smtClean="0"/>
              <a:t> 테스트를 통과한 것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관찰 가능한 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3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인공신경망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(Perceptron)</a:t>
            </a:r>
            <a:endParaRPr lang="ko-KR" altLang="en-US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913795" y="1935921"/>
            <a:ext cx="4948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1958</a:t>
            </a:r>
            <a:r>
              <a:rPr lang="ko-KR" altLang="en-US" sz="2400" dirty="0"/>
              <a:t>년 </a:t>
            </a:r>
            <a:r>
              <a:rPr lang="ko-KR" altLang="en-US" sz="2400" dirty="0" err="1"/>
              <a:t>코넬</a:t>
            </a:r>
            <a:r>
              <a:rPr lang="ko-KR" altLang="en-US" sz="2400" dirty="0"/>
              <a:t> 대학교 심리학자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err="1"/>
              <a:t>프랭크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로젠블랫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err="1"/>
              <a:t>워렌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맥컬록</a:t>
            </a:r>
            <a:r>
              <a:rPr lang="en-US" altLang="ko-KR" sz="2400" dirty="0"/>
              <a:t>&amp;</a:t>
            </a:r>
            <a:r>
              <a:rPr lang="ko-KR" altLang="en-US" sz="2400" dirty="0" err="1"/>
              <a:t>월터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피츠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인공 신경망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+</a:t>
            </a:r>
          </a:p>
          <a:p>
            <a:pPr marL="0" indent="0" algn="ctr">
              <a:buNone/>
            </a:pPr>
            <a:r>
              <a:rPr lang="ko-KR" altLang="en-US" sz="2400" dirty="0" err="1"/>
              <a:t>도널드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올딩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헵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생물학적 신경망의 학습 메커니즘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</p:txBody>
      </p:sp>
      <p:pic>
        <p:nvPicPr>
          <p:cNvPr id="10" name="Picture 4" descr="rosenb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91" y="1825625"/>
            <a:ext cx="37996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6242</TotalTime>
  <Words>588</Words>
  <Application>Microsoft Office PowerPoint</Application>
  <PresentationFormat>와이드스크린</PresentationFormat>
  <Paragraphs>128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Rockwell</vt:lpstr>
      <vt:lpstr>맑은 고딕</vt:lpstr>
      <vt:lpstr>Arial</vt:lpstr>
      <vt:lpstr>Bookman Old Style</vt:lpstr>
      <vt:lpstr>Symbol</vt:lpstr>
      <vt:lpstr>Damask</vt:lpstr>
      <vt:lpstr>딥러닝의 역사</vt:lpstr>
      <vt:lpstr>Index</vt:lpstr>
      <vt:lpstr>알파고 &amp; Deep Mind</vt:lpstr>
      <vt:lpstr>알파고 &amp; Deep Mind</vt:lpstr>
      <vt:lpstr>인공지능이란?</vt:lpstr>
      <vt:lpstr>인공지능이란?</vt:lpstr>
      <vt:lpstr>관찰 가능한 예) 튜링 테스트</vt:lpstr>
      <vt:lpstr>관찰 가능한 예) 튜링 테스트</vt:lpstr>
      <vt:lpstr>최초의 인공신경망: 퍼셉트론(Perceptron)</vt:lpstr>
      <vt:lpstr>인공지능의 겨울</vt:lpstr>
      <vt:lpstr>인공지능의 겨울</vt:lpstr>
      <vt:lpstr>인공지능의 겨울</vt:lpstr>
      <vt:lpstr>신경망의 부활</vt:lpstr>
      <vt:lpstr>딥러닝의 시대</vt:lpstr>
      <vt:lpstr>딥러닝의 시대</vt:lpstr>
      <vt:lpstr>참고문헌</vt:lpstr>
      <vt:lpstr>참고영상</vt:lpstr>
      <vt:lpstr>참고영상</vt:lpstr>
      <vt:lpstr>참고영상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101</cp:revision>
  <dcterms:created xsi:type="dcterms:W3CDTF">2017-06-04T14:17:50Z</dcterms:created>
  <dcterms:modified xsi:type="dcterms:W3CDTF">2017-07-23T17:56:20Z</dcterms:modified>
</cp:coreProperties>
</file>