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3" r:id="rId4"/>
    <p:sldId id="258" r:id="rId5"/>
    <p:sldId id="302" r:id="rId6"/>
    <p:sldId id="297" r:id="rId7"/>
    <p:sldId id="298" r:id="rId8"/>
    <p:sldId id="299" r:id="rId9"/>
    <p:sldId id="300" r:id="rId10"/>
    <p:sldId id="301" r:id="rId11"/>
    <p:sldId id="303" r:id="rId12"/>
    <p:sldId id="305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8" r:id="rId22"/>
    <p:sldId id="314" r:id="rId23"/>
    <p:sldId id="315" r:id="rId24"/>
    <p:sldId id="316" r:id="rId25"/>
    <p:sldId id="295" r:id="rId26"/>
    <p:sldId id="29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ecraftforum.net/forums/minecraft-discussion/redstone-discussion-and/341894-xor-gate-with-2-and-1-not-1-or" TargetMode="External"/><Relationship Id="rId2" Type="http://schemas.openxmlformats.org/officeDocument/2006/relationships/hyperlink" Target="http://kansascitymachinelearning.com/category/artificial-intellige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WegraLee/deep-learning-from-scrat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및 신경망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and, or, </a:t>
            </a:r>
            <a:r>
              <a:rPr lang="en-US" altLang="ko-KR" dirty="0" err="1" smtClean="0"/>
              <a:t>nand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xor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회로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여럿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출력</a:t>
            </a:r>
            <a:r>
              <a:rPr lang="en-US" altLang="ko-KR" dirty="0" smtClean="0"/>
              <a:t>(0</a:t>
            </a:r>
            <a:r>
              <a:rPr lang="ko-KR" altLang="en-US" dirty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1)</a:t>
            </a:r>
            <a:r>
              <a:rPr lang="ko-KR" altLang="en-US" dirty="0" smtClean="0"/>
              <a:t>을 정의한 회로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63320"/>
              </p:ext>
            </p:extLst>
          </p:nvPr>
        </p:nvGraphicFramePr>
        <p:xfrm>
          <a:off x="838200" y="2322043"/>
          <a:ext cx="10429356" cy="3854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226"/>
                <a:gridCol w="1738226"/>
                <a:gridCol w="1738226"/>
                <a:gridCol w="1738226"/>
                <a:gridCol w="1738226"/>
                <a:gridCol w="1738226"/>
              </a:tblGrid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AND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NAND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XOR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and, or, </a:t>
            </a:r>
            <a:r>
              <a:rPr lang="en-US" altLang="ko-KR" dirty="0" err="1" smtClean="0"/>
              <a:t>nand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xor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7582" t="13042" r="8827" b="11244"/>
          <a:stretch/>
        </p:blipFill>
        <p:spPr>
          <a:xfrm>
            <a:off x="838200" y="1690687"/>
            <a:ext cx="10515600" cy="48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and, or, </a:t>
            </a:r>
            <a:r>
              <a:rPr lang="en-US" altLang="ko-KR" dirty="0" err="1" smtClean="0"/>
              <a:t>nand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xor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−0.7</m:t>
                    </m:r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&amp;1,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1117" t="14660" r="57334" b="34096"/>
          <a:stretch/>
        </p:blipFill>
        <p:spPr>
          <a:xfrm>
            <a:off x="7611291" y="1564368"/>
            <a:ext cx="3656265" cy="51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and, or, </a:t>
            </a:r>
            <a:r>
              <a:rPr lang="en-US" altLang="ko-KR" dirty="0" err="1" smtClean="0"/>
              <a:t>nand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xor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NAND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=−0.5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+0.7</m:t>
                    </m:r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𝑁𝐴𝑁𝐷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&amp;1,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1463" t="14425" r="56988" b="44910"/>
          <a:stretch/>
        </p:blipFill>
        <p:spPr>
          <a:xfrm>
            <a:off x="6958148" y="1602105"/>
            <a:ext cx="4309407" cy="48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and, or, </a:t>
            </a:r>
            <a:r>
              <a:rPr lang="en-US" altLang="ko-KR" dirty="0" err="1" smtClean="0"/>
              <a:t>nand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xor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&amp;1,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1114" t="14208" r="56604" b="44822"/>
          <a:stretch/>
        </p:blipFill>
        <p:spPr>
          <a:xfrm>
            <a:off x="6992983" y="1825625"/>
            <a:ext cx="4274573" cy="46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and, or, </a:t>
            </a:r>
            <a:r>
              <a:rPr lang="en-US" altLang="ko-KR" dirty="0" err="1" smtClean="0"/>
              <a:t>nand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xor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XOR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𝑁𝐴𝑁𝐷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𝑂𝑅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 smtClean="0"/>
              </a:p>
              <a:p>
                <a:pPr lvl="1"/>
                <a:endParaRPr lang="en-US" altLang="ko-KR" sz="2200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1226" t="13946" r="57005" b="49853"/>
          <a:stretch/>
        </p:blipFill>
        <p:spPr>
          <a:xfrm>
            <a:off x="6494489" y="1825625"/>
            <a:ext cx="4773068" cy="46999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899954"/>
            <a:ext cx="5318296" cy="28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4746526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신경망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퍼셉트론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+ </a:t>
            </a:r>
            <a:r>
              <a:rPr lang="ko-KR" altLang="en-US" sz="2200" dirty="0" smtClean="0"/>
              <a:t>학습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dirty="0" err="1" smtClean="0"/>
              <a:t>e.g</a:t>
            </a:r>
            <a:r>
              <a:rPr lang="en-US" altLang="ko-KR" dirty="0" smtClean="0"/>
              <a:t>) XOR</a:t>
            </a:r>
          </a:p>
          <a:p>
            <a:pPr lvl="1"/>
            <a:r>
              <a:rPr lang="ko-KR" altLang="en-US" dirty="0" err="1" smtClean="0"/>
              <a:t>입력층</a:t>
            </a:r>
            <a:r>
              <a:rPr lang="en-US" altLang="ko-KR" dirty="0" smtClean="0"/>
              <a:t>: x1, x2</a:t>
            </a:r>
          </a:p>
          <a:p>
            <a:pPr lvl="1"/>
            <a:r>
              <a:rPr lang="ko-KR" altLang="en-US" dirty="0" err="1" smtClean="0"/>
              <a:t>출력층</a:t>
            </a:r>
            <a:r>
              <a:rPr lang="en-US" altLang="ko-KR" dirty="0" smtClean="0"/>
              <a:t>: AND</a:t>
            </a:r>
          </a:p>
          <a:p>
            <a:pPr lvl="1"/>
            <a:r>
              <a:rPr lang="en-US" altLang="ko-KR" dirty="0" smtClean="0"/>
              <a:t>NAND, OR=&gt;</a:t>
            </a:r>
            <a:r>
              <a:rPr lang="ko-KR" altLang="en-US" dirty="0" err="1" smtClean="0"/>
              <a:t>은닉층이라</a:t>
            </a:r>
            <a:r>
              <a:rPr lang="ko-KR" altLang="en-US" dirty="0" smtClean="0"/>
              <a:t> 불림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은닉층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입력층과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출력층을</a:t>
            </a:r>
            <a:r>
              <a:rPr lang="ko-KR" altLang="en-US" dirty="0" smtClean="0"/>
              <a:t> 제외한 층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6" y="1825625"/>
            <a:ext cx="5682830" cy="45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4746526" cy="435133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한 뉴런이 다른 뉴런에게 보내는 신호를 보내는 방법</a:t>
            </a:r>
            <a:endParaRPr lang="en-US" altLang="ko-KR" dirty="0" smtClean="0">
              <a:effectLst/>
            </a:endParaRPr>
          </a:p>
          <a:p>
            <a:pPr marL="457200" lvl="1" indent="0">
              <a:buNone/>
            </a:pPr>
            <a:r>
              <a:rPr lang="en-US" altLang="ko-KR" dirty="0" err="1" smtClean="0">
                <a:effectLst/>
              </a:rPr>
              <a:t>e.g</a:t>
            </a:r>
            <a:r>
              <a:rPr lang="en-US" altLang="ko-KR" dirty="0" smtClean="0">
                <a:effectLst/>
              </a:rPr>
              <a:t>) AND</a:t>
            </a:r>
            <a:r>
              <a:rPr lang="ko-KR" altLang="en-US" dirty="0" smtClean="0">
                <a:effectLst/>
              </a:rPr>
              <a:t>의 경우</a:t>
            </a:r>
            <a:endParaRPr lang="en-US" altLang="ko-KR" dirty="0" smtClean="0">
              <a:effectLst/>
            </a:endParaRPr>
          </a:p>
          <a:p>
            <a:pPr marL="457200" lvl="1" indent="0">
              <a:buNone/>
            </a:pPr>
            <a:r>
              <a:rPr lang="en-US" altLang="ko-KR" dirty="0" smtClean="0">
                <a:effectLst/>
              </a:rPr>
              <a:t>y</a:t>
            </a:r>
            <a:r>
              <a:rPr lang="ko-KR" altLang="en-US" dirty="0" smtClean="0">
                <a:effectLst/>
              </a:rPr>
              <a:t>값이 </a:t>
            </a:r>
            <a:r>
              <a:rPr lang="en-US" altLang="ko-KR" dirty="0" smtClean="0">
                <a:effectLst/>
              </a:rPr>
              <a:t>0</a:t>
            </a:r>
            <a:r>
              <a:rPr lang="ko-KR" altLang="en-US" dirty="0" smtClean="0">
                <a:effectLst/>
              </a:rPr>
              <a:t>보다 크면 </a:t>
            </a:r>
            <a:r>
              <a:rPr lang="en-US" altLang="ko-KR" dirty="0" smtClean="0">
                <a:effectLst/>
              </a:rPr>
              <a:t>1 </a:t>
            </a:r>
            <a:r>
              <a:rPr lang="ko-KR" altLang="en-US" dirty="0" smtClean="0">
                <a:effectLst/>
              </a:rPr>
              <a:t>아니면 </a:t>
            </a:r>
            <a:r>
              <a:rPr lang="en-US" altLang="ko-KR" dirty="0" smtClean="0">
                <a:effectLst/>
              </a:rPr>
              <a:t>0</a:t>
            </a:r>
            <a:r>
              <a:rPr lang="ko-KR" altLang="en-US" dirty="0" smtClean="0">
                <a:effectLst/>
              </a:rPr>
              <a:t>으로 보냄</a:t>
            </a:r>
            <a:endParaRPr lang="en-US" altLang="ko-KR" dirty="0" smtClean="0">
              <a:effectLst/>
            </a:endParaRPr>
          </a:p>
          <a:p>
            <a:pPr marL="457200" lvl="1" indent="0">
              <a:buNone/>
            </a:pPr>
            <a:endParaRPr lang="en-US" altLang="ko-KR" dirty="0" smtClean="0">
              <a:effectLst/>
            </a:endParaRPr>
          </a:p>
          <a:p>
            <a:pPr marL="457200" lvl="1" indent="0">
              <a:buNone/>
            </a:pPr>
            <a:r>
              <a:rPr lang="en-US" altLang="ko-KR" dirty="0" smtClean="0">
                <a:effectLst/>
              </a:rPr>
              <a:t>=&gt; </a:t>
            </a:r>
            <a:r>
              <a:rPr lang="ko-KR" altLang="en-US" dirty="0" smtClean="0">
                <a:effectLst/>
              </a:rPr>
              <a:t>이런 역할을 하는 함수를 활성화 함수라고 합니다</a:t>
            </a:r>
            <a:r>
              <a:rPr lang="en-US" altLang="ko-KR" dirty="0" smtClean="0">
                <a:effectLst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6" y="1825625"/>
            <a:ext cx="5682830" cy="45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활성화 함수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1269" t="35453" r="7520" b="5328"/>
          <a:stretch/>
        </p:blipFill>
        <p:spPr>
          <a:xfrm>
            <a:off x="452241" y="1935919"/>
            <a:ext cx="6950046" cy="46738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8649" t="11792" r="7437" b="10445"/>
          <a:stretch/>
        </p:blipFill>
        <p:spPr>
          <a:xfrm>
            <a:off x="7402287" y="1935919"/>
            <a:ext cx="4006650" cy="3620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032" y="5758245"/>
            <a:ext cx="3242472" cy="6599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21455" y="1502910"/>
            <a:ext cx="3753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ReLU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Retified</a:t>
            </a:r>
            <a:r>
              <a:rPr lang="en-US" altLang="ko-KR" sz="2400" dirty="0" smtClean="0"/>
              <a:t> Linear Unit)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53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</a:t>
            </a:r>
            <a:r>
              <a:rPr lang="en-US" altLang="ko-KR" dirty="0" smtClean="0"/>
              <a:t>) </a:t>
            </a:r>
            <a:r>
              <a:rPr lang="en-US" altLang="ko-KR" dirty="0"/>
              <a:t>3</a:t>
            </a:r>
            <a:r>
              <a:rPr lang="ko-KR" altLang="en-US" dirty="0" smtClean="0"/>
              <a:t>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구현하기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1369" t="14358" r="55061" b="77372"/>
          <a:stretch/>
        </p:blipFill>
        <p:spPr>
          <a:xfrm>
            <a:off x="913794" y="1935920"/>
            <a:ext cx="4704491" cy="12205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446" t="24886" r="48266" b="43191"/>
          <a:stretch/>
        </p:blipFill>
        <p:spPr>
          <a:xfrm>
            <a:off x="5618285" y="1935920"/>
            <a:ext cx="5649271" cy="35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소스코드</a:t>
            </a:r>
            <a:r>
              <a:rPr lang="en-US" altLang="ko-KR" dirty="0"/>
              <a:t>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밑바닥부터 시작하는 </a:t>
            </a: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EXAMPLE 1) AND, OR, NAND, XOR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신경망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활성화 함수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EXAMPLE 2) 3</a:t>
            </a:r>
            <a:r>
              <a:rPr lang="ko-KR" altLang="en-US" dirty="0" smtClean="0"/>
              <a:t>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학습의 기본 방법</a:t>
            </a:r>
            <a:r>
              <a:rPr lang="en-US" altLang="ko-KR" dirty="0"/>
              <a:t>: </a:t>
            </a:r>
            <a:r>
              <a:rPr lang="ko-KR" altLang="en-US" dirty="0"/>
              <a:t>오차 </a:t>
            </a:r>
            <a:r>
              <a:rPr lang="ko-KR" altLang="en-US" dirty="0" err="1"/>
              <a:t>역전파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2) 3</a:t>
            </a:r>
            <a:r>
              <a:rPr lang="ko-KR" altLang="en-US" dirty="0" smtClean="0"/>
              <a:t>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구현하기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1418" t="14276" r="49864" b="48175"/>
          <a:stretch/>
        </p:blipFill>
        <p:spPr>
          <a:xfrm>
            <a:off x="913795" y="1935921"/>
            <a:ext cx="5153870" cy="39900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1070" t="52607" r="61946" b="32725"/>
          <a:stretch/>
        </p:blipFill>
        <p:spPr>
          <a:xfrm>
            <a:off x="6067665" y="1935921"/>
            <a:ext cx="5199891" cy="26590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599" t="71132" r="82372" b="21313"/>
          <a:stretch/>
        </p:blipFill>
        <p:spPr>
          <a:xfrm>
            <a:off x="8866651" y="4806267"/>
            <a:ext cx="2400905" cy="1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학습의 기본 방법</a:t>
            </a:r>
            <a:r>
              <a:rPr lang="en-US" altLang="ko-KR" dirty="0"/>
              <a:t>: </a:t>
            </a:r>
            <a:r>
              <a:rPr lang="ko-KR" altLang="en-US" dirty="0"/>
              <a:t>오차 </a:t>
            </a:r>
            <a:r>
              <a:rPr lang="ko-KR" altLang="en-US" dirty="0" err="1"/>
              <a:t>역전파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60108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Hypothesis: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endParaRPr lang="en-US" altLang="ko-KR" dirty="0" smtClean="0"/>
              </a:p>
              <a:p>
                <a:r>
                  <a:rPr lang="ko-KR" altLang="en-US" dirty="0"/>
                  <a:t>오차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추론된 결과와 실제 정답과의 </a:t>
                </a:r>
                <a:r>
                  <a:rPr lang="ko-KR" altLang="en-US" dirty="0" smtClean="0"/>
                  <a:t>차이</a:t>
                </a:r>
                <a:endParaRPr lang="en-US" altLang="ko-KR" dirty="0" smtClean="0"/>
              </a:p>
              <a:p>
                <a:r>
                  <a:rPr lang="en-US" altLang="ko-KR" dirty="0" smtClean="0"/>
                  <a:t>Cost function: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=&gt; mean-square cost(or loss)</a:t>
                </a:r>
                <a:endParaRPr lang="en-US" altLang="ko-KR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dirty="0" err="1" smtClean="0"/>
                  <a:t>Cross_entropy</a:t>
                </a:r>
                <a:endParaRPr lang="en-US" altLang="ko-KR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dirty="0" smtClean="0"/>
                  <a:t>Etc.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60108" cy="4351338"/>
              </a:xfrm>
              <a:blipFill rotWithShape="0">
                <a:blip r:embed="rId2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285" t="12379" r="7877" b="7540"/>
          <a:stretch/>
        </p:blipFill>
        <p:spPr>
          <a:xfrm>
            <a:off x="6790036" y="1690688"/>
            <a:ext cx="4563764" cy="34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r>
              <a:rPr lang="en-US" altLang="ko-KR" dirty="0" smtClean="0"/>
              <a:t>3) MNIST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숫자 인식</a:t>
            </a:r>
            <a:endParaRPr lang="en-US" altLang="ko-KR" dirty="0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바탕화면에 </a:t>
            </a:r>
            <a:r>
              <a:rPr lang="en-US" altLang="ko-KR" sz="2200" dirty="0" smtClean="0"/>
              <a:t>2017-GNU-Science-Camp-of-Computer-Science</a:t>
            </a:r>
            <a:r>
              <a:rPr lang="ko-KR" altLang="en-US" sz="2200" dirty="0" smtClean="0"/>
              <a:t>라는 폴더가 있습니다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err="1" smtClean="0"/>
              <a:t>Pycharm</a:t>
            </a:r>
            <a:r>
              <a:rPr lang="ko-KR" altLang="en-US" sz="2200" dirty="0" smtClean="0"/>
              <a:t>으로 해당 폴더를 </a:t>
            </a:r>
            <a:r>
              <a:rPr lang="en-US" altLang="ko-KR" sz="2200" dirty="0" smtClean="0"/>
              <a:t>Open</a:t>
            </a:r>
            <a:r>
              <a:rPr lang="ko-KR" altLang="en-US" sz="2200" dirty="0" smtClean="0"/>
              <a:t>해봅시다</a:t>
            </a:r>
            <a:r>
              <a:rPr lang="en-US" altLang="ko-KR" sz="22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80872" b="82416"/>
          <a:stretch/>
        </p:blipFill>
        <p:spPr>
          <a:xfrm>
            <a:off x="913795" y="2857499"/>
            <a:ext cx="4369388" cy="2373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76" y="2294792"/>
            <a:ext cx="3324567" cy="41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r>
              <a:rPr lang="en-US" altLang="ko-KR" dirty="0" smtClean="0"/>
              <a:t>3) MNIST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숫자 인식</a:t>
            </a:r>
            <a:endParaRPr lang="en-US" altLang="ko-KR" dirty="0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MNIST: </a:t>
            </a:r>
            <a:r>
              <a:rPr lang="ko-KR" altLang="en-US" sz="2200" dirty="0" err="1" smtClean="0"/>
              <a:t>손글씨로</a:t>
            </a:r>
            <a:r>
              <a:rPr lang="ko-KR" altLang="en-US" sz="2200" dirty="0" smtClean="0"/>
              <a:t> 적힌 숫자들에 대한 데이터 집합</a:t>
            </a:r>
            <a:endParaRPr lang="en-US" altLang="ko-KR" sz="2200" dirty="0" smtClean="0"/>
          </a:p>
          <a:p>
            <a:pPr lvl="1"/>
            <a:r>
              <a:rPr lang="en-US" altLang="ko-KR" dirty="0" err="1" smtClean="0"/>
              <a:t>e.g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3" y="2695099"/>
            <a:ext cx="2722685" cy="2722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30" t="69758" r="86311" b="5265"/>
          <a:stretch/>
        </p:blipFill>
        <p:spPr>
          <a:xfrm>
            <a:off x="9028082" y="1825625"/>
            <a:ext cx="2239474" cy="41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r>
              <a:rPr lang="en-US" altLang="ko-KR" dirty="0" smtClean="0"/>
              <a:t>3) MNIST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숫자 인식</a:t>
            </a:r>
            <a:endParaRPr lang="en-US" altLang="ko-KR" dirty="0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학습 원리</a:t>
            </a:r>
            <a:endParaRPr lang="en-US" altLang="ko-KR" sz="2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프로그램에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숫자 이미지와 그에 대한 정답을 준다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신경망에서 이미지를 입력으로 받아  추론을 진행한다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추론된 결과와 정답을 비교한다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오차 발생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오차에 대한 기울기</a:t>
            </a:r>
            <a:r>
              <a:rPr lang="en-US" altLang="ko-KR" dirty="0" smtClean="0"/>
              <a:t>(gradient)</a:t>
            </a:r>
            <a:r>
              <a:rPr lang="ko-KR" altLang="en-US" dirty="0" smtClean="0"/>
              <a:t>를 구하여 </a:t>
            </a:r>
            <a:r>
              <a:rPr lang="ko-KR" altLang="en-US" dirty="0" err="1" smtClean="0"/>
              <a:t>역전파시킨다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역전파시켜가면서</a:t>
            </a:r>
            <a:r>
              <a:rPr lang="ko-KR" altLang="en-US" dirty="0" smtClean="0"/>
              <a:t> 가중치들의 값을 갱신한다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6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사이토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고키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밑바닥부터 시작하는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오레일리</a:t>
            </a:r>
            <a:r>
              <a:rPr lang="en-US" altLang="ko-KR" dirty="0" smtClean="0"/>
              <a:t>, 2016.</a:t>
            </a:r>
          </a:p>
          <a:p>
            <a:pPr marL="0" indent="0">
              <a:buNone/>
            </a:pPr>
            <a:r>
              <a:rPr lang="en-US" altLang="ko-KR" dirty="0" smtClean="0"/>
              <a:t>        (</a:t>
            </a:r>
            <a:r>
              <a:rPr lang="ko-KR" altLang="en-US" dirty="0" smtClean="0"/>
              <a:t>역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개앞맵시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 출판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2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참고영상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밑바닥부터 시작하는 </a:t>
            </a:r>
            <a:r>
              <a:rPr lang="ko-KR" altLang="en-US" dirty="0" err="1" smtClean="0"/>
              <a:t>딥러닝</a:t>
            </a:r>
            <a:endParaRPr lang="en-US" altLang="ko-KR" dirty="0"/>
          </a:p>
          <a:p>
            <a:pPr lvl="1"/>
            <a:r>
              <a:rPr lang="ko-KR" altLang="en-US" dirty="0" smtClean="0"/>
              <a:t>소스코드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포함</a:t>
            </a:r>
            <a:endParaRPr lang="en-US" altLang="ko-KR" dirty="0" smtClean="0"/>
          </a:p>
          <a:p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http://kansascitymachinelearning.com/category/artificial-intelligence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오일석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컴퓨터 비전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, 2014</a:t>
            </a:r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www.minecraftforum.net/forums/minecraft-discussion/redstone-discussion-and/341894-xor-gate-with-2-and-1-not-1-or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54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ko-KR" dirty="0" smtClean="0"/>
              <a:t>EXAMPLE </a:t>
            </a:r>
            <a:r>
              <a:rPr lang="en-US" altLang="ko-KR" dirty="0"/>
              <a:t>3) MNIST </a:t>
            </a:r>
            <a:r>
              <a:rPr lang="ko-KR" altLang="en-US" dirty="0" err="1"/>
              <a:t>손글씨</a:t>
            </a:r>
            <a:r>
              <a:rPr lang="ko-KR" altLang="en-US" dirty="0"/>
              <a:t> 숫자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ko-KR" altLang="en-US" dirty="0" smtClean="0"/>
              <a:t>참고문헌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23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밑바닥부터 시작하는 </a:t>
            </a:r>
            <a:r>
              <a:rPr lang="ko-KR" altLang="en-US" dirty="0" err="1"/>
              <a:t>딥러닝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github.com/WegraLee/deep-learning-from-scratch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76" y="1935921"/>
            <a:ext cx="3217880" cy="44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여러 입력을 받아 하나의 출력으로 내보내는 구조 </a:t>
            </a:r>
            <a:endParaRPr lang="en-US" altLang="ko-KR" dirty="0"/>
          </a:p>
        </p:txBody>
      </p:sp>
      <p:pic>
        <p:nvPicPr>
          <p:cNvPr id="5" name="Picture 2" descr="https://sites.google.com/site/mrstevensonstechclassroom/_/rsrc/1382202623757/hl-topics-only/4a-robotics-ai/neural-networks-computational-intelligence/Biological%20vs%20artificial%20neuron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9" r="49671"/>
          <a:stretch/>
        </p:blipFill>
        <p:spPr bwMode="auto">
          <a:xfrm>
            <a:off x="913794" y="2286544"/>
            <a:ext cx="5216841" cy="381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9" b="8467"/>
          <a:stretch/>
        </p:blipFill>
        <p:spPr bwMode="auto">
          <a:xfrm>
            <a:off x="6124817" y="2286543"/>
            <a:ext cx="5148558" cy="381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7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Neuron(</a:t>
            </a:r>
            <a:r>
              <a:rPr lang="ko-KR" altLang="en-US" dirty="0" smtClean="0"/>
              <a:t>뉴런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신경세포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Cell body(</a:t>
            </a:r>
            <a:r>
              <a:rPr lang="ko-KR" altLang="en-US" dirty="0" err="1" smtClean="0"/>
              <a:t>세포체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뉴런의 몸체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Dendrites(</a:t>
            </a:r>
            <a:r>
              <a:rPr lang="ko-KR" altLang="en-US" dirty="0" smtClean="0"/>
              <a:t>수상돌기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다른 뉴런의 출력을 수용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Axon(</a:t>
            </a:r>
            <a:r>
              <a:rPr lang="ko-KR" altLang="en-US" dirty="0" smtClean="0"/>
              <a:t>축색돌기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미세 전기를 다른 뉴런으로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미세 전기의 전압이 일정 이상일 경우 전달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5" name="Picture 2" descr="https://sites.google.com/site/mrstevensonstechclassroom/_/rsrc/1382202623757/hl-topics-only/4a-robotics-ai/neural-networks-computational-intelligence/Biological%20vs%20artificial%20neuron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9" r="49671"/>
          <a:stretch/>
        </p:blipFill>
        <p:spPr bwMode="auto">
          <a:xfrm>
            <a:off x="7057189" y="1825625"/>
            <a:ext cx="4210367" cy="30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개의 신호의 입력과 하나의 출력을 담당하는 구조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인공뉴런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입력</a:t>
            </a:r>
            <a:r>
              <a:rPr lang="en-US" altLang="ko-KR" sz="2200" dirty="0" smtClean="0"/>
              <a:t>: x</a:t>
            </a:r>
          </a:p>
          <a:p>
            <a:pPr lvl="1"/>
            <a:r>
              <a:rPr lang="ko-KR" altLang="en-US" sz="2200" dirty="0" smtClean="0"/>
              <a:t>출력</a:t>
            </a:r>
            <a:r>
              <a:rPr lang="en-US" altLang="ko-KR" sz="2200" dirty="0" smtClean="0"/>
              <a:t>: y</a:t>
            </a:r>
          </a:p>
          <a:p>
            <a:pPr lvl="1"/>
            <a:r>
              <a:rPr lang="en-US" altLang="ko-KR" sz="2200" dirty="0"/>
              <a:t>w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가중치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b: </a:t>
            </a:r>
            <a:r>
              <a:rPr lang="ko-KR" altLang="en-US" sz="2200" dirty="0" smtClean="0"/>
              <a:t>편향</a:t>
            </a:r>
            <a:r>
              <a:rPr lang="en-US" altLang="ko-KR" sz="2200" dirty="0" smtClean="0"/>
              <a:t>(</a:t>
            </a:r>
            <a:r>
              <a:rPr lang="ko-KR" altLang="en-US" sz="2200" dirty="0"/>
              <a:t>뉴런의 고유치</a:t>
            </a:r>
            <a:r>
              <a:rPr lang="en-US" altLang="ko-KR" sz="2200" dirty="0"/>
              <a:t>)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y=</a:t>
            </a:r>
            <a:r>
              <a:rPr lang="en-US" altLang="ko-KR" sz="2200" dirty="0" err="1" smtClean="0"/>
              <a:t>wx</a:t>
            </a:r>
            <a:r>
              <a:rPr lang="en-US" altLang="ko-KR" sz="2200" dirty="0" smtClean="0"/>
              <a:t> + b</a:t>
            </a:r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중고등학교 수학시간에 배우는 </a:t>
            </a:r>
            <a:r>
              <a:rPr lang="en-US" altLang="ko-KR" dirty="0" smtClean="0"/>
              <a:t>y=</a:t>
            </a:r>
            <a:r>
              <a:rPr lang="en-US" altLang="ko-KR" dirty="0" err="1" smtClean="0"/>
              <a:t>ax+b</a:t>
            </a:r>
            <a:r>
              <a:rPr lang="ko-KR" altLang="en-US" dirty="0" smtClean="0"/>
              <a:t>라는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직선의 형태를 떠올리면 좋습니다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12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신호의 입력과 하나의 출력을 담당하는 구조</a:t>
                </a:r>
                <a:endParaRPr lang="en-US" altLang="ko-KR" dirty="0" smtClean="0"/>
              </a:p>
              <a:p>
                <a:pPr lvl="1"/>
                <a:r>
                  <a:rPr lang="ko-KR" altLang="en-US" sz="2200" dirty="0" smtClean="0"/>
                  <a:t>입력</a:t>
                </a:r>
                <a:r>
                  <a:rPr lang="en-US" altLang="ko-KR" sz="2200" dirty="0" smtClean="0"/>
                  <a:t>: x1, x2(</a:t>
                </a:r>
                <a:r>
                  <a:rPr lang="ko-KR" altLang="en-US" sz="2200" dirty="0" smtClean="0"/>
                  <a:t>여기서 </a:t>
                </a:r>
                <a:r>
                  <a:rPr lang="en-US" altLang="ko-KR" sz="2200" dirty="0" smtClean="0"/>
                  <a:t>d=2)</a:t>
                </a:r>
              </a:p>
              <a:p>
                <a:pPr lvl="1"/>
                <a:r>
                  <a:rPr lang="ko-KR" altLang="en-US" sz="2200" dirty="0" smtClean="0"/>
                  <a:t>출력</a:t>
                </a:r>
                <a:r>
                  <a:rPr lang="en-US" altLang="ko-KR" sz="2200" dirty="0" smtClean="0"/>
                  <a:t>: 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: </a:t>
                </a:r>
                <a:r>
                  <a:rPr lang="ko-KR" altLang="en-US" sz="2200" dirty="0" smtClean="0"/>
                  <a:t>각 </a:t>
                </a:r>
                <a:r>
                  <a:rPr lang="en-US" altLang="ko-KR" sz="2200" dirty="0" smtClean="0"/>
                  <a:t>x</a:t>
                </a:r>
                <a:r>
                  <a:rPr lang="ko-KR" altLang="en-US" sz="2200" dirty="0" smtClean="0"/>
                  <a:t>에 대한 가중치</a:t>
                </a: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b: </a:t>
                </a:r>
                <a:r>
                  <a:rPr lang="ko-KR" altLang="en-US" sz="2200" dirty="0" smtClean="0"/>
                  <a:t>편향</a:t>
                </a:r>
                <a:r>
                  <a:rPr lang="en-US" altLang="ko-KR" sz="2200" dirty="0" smtClean="0"/>
                  <a:t>(</a:t>
                </a:r>
                <a:r>
                  <a:rPr lang="ko-KR" altLang="en-US" sz="2200" dirty="0" smtClean="0"/>
                  <a:t>뉴런의 고유치</a:t>
                </a:r>
                <a:r>
                  <a:rPr lang="en-US" altLang="ko-KR" sz="2200" dirty="0" smtClean="0"/>
                  <a:t>)</a:t>
                </a:r>
              </a:p>
              <a:p>
                <a:pPr lvl="1"/>
                <a:r>
                  <a:rPr lang="en-US" altLang="ko-KR" sz="2200" dirty="0" smtClean="0"/>
                  <a:t>y=w1x1 + w2x2 + b 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9" b="8467"/>
          <a:stretch/>
        </p:blipFill>
        <p:spPr bwMode="auto">
          <a:xfrm>
            <a:off x="6124817" y="2286543"/>
            <a:ext cx="5148558" cy="381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5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신호의 입력과 하나의 출력을 담당하는 구조</a:t>
                </a:r>
                <a:endParaRPr lang="en-US" altLang="ko-KR" dirty="0" smtClean="0"/>
              </a:p>
              <a:p>
                <a:pPr lvl="1"/>
                <a:r>
                  <a:rPr lang="en-US" altLang="ko-KR" sz="2200" dirty="0"/>
                  <a:t>d</a:t>
                </a:r>
                <a:r>
                  <a:rPr lang="ko-KR" altLang="en-US" sz="2200" dirty="0" smtClean="0"/>
                  <a:t>가 커지면 커질수록 수식으로 표현</a:t>
                </a:r>
                <a:endParaRPr lang="en-US" altLang="ko-KR" sz="2200" dirty="0" smtClean="0"/>
              </a:p>
              <a:p>
                <a:pPr marL="457200" lvl="1" indent="0"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</a:t>
                </a:r>
                <a:r>
                  <a:rPr lang="ko-KR" altLang="en-US" sz="2200" dirty="0" smtClean="0"/>
                  <a:t>하기 힘들다</a:t>
                </a:r>
                <a:r>
                  <a:rPr lang="en-US" altLang="ko-KR" sz="22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ko-KR" sz="22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𝑡𝑟𝑎𝑛𝑠𝑝𝑜𝑠𝑒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 smtClean="0"/>
                  <a:t>(</a:t>
                </a:r>
                <a:r>
                  <a:rPr lang="ko-KR" altLang="en-US" sz="2200" dirty="0" smtClean="0"/>
                  <a:t>전치행렬</a:t>
                </a:r>
                <a:r>
                  <a:rPr lang="en-US" altLang="ko-KR" sz="22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9" b="8467"/>
          <a:stretch/>
        </p:blipFill>
        <p:spPr bwMode="auto">
          <a:xfrm>
            <a:off x="6124817" y="2286543"/>
            <a:ext cx="5148558" cy="381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9637</TotalTime>
  <Words>560</Words>
  <Application>Microsoft Office PowerPoint</Application>
  <PresentationFormat>와이드스크린</PresentationFormat>
  <Paragraphs>151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Rockwell</vt:lpstr>
      <vt:lpstr>맑은 고딕</vt:lpstr>
      <vt:lpstr>Arial</vt:lpstr>
      <vt:lpstr>Bookman Old Style</vt:lpstr>
      <vt:lpstr>Cambria Math</vt:lpstr>
      <vt:lpstr>Wingdings</vt:lpstr>
      <vt:lpstr>Damask</vt:lpstr>
      <vt:lpstr>퍼셉트론 및 신경망</vt:lpstr>
      <vt:lpstr>Index</vt:lpstr>
      <vt:lpstr>Index</vt:lpstr>
      <vt:lpstr>소스코드 참고: 밑바닥부터 시작하는 딥러닝</vt:lpstr>
      <vt:lpstr>퍼셉트론</vt:lpstr>
      <vt:lpstr>퍼셉트론</vt:lpstr>
      <vt:lpstr>퍼셉트론</vt:lpstr>
      <vt:lpstr>퍼셉트론</vt:lpstr>
      <vt:lpstr>퍼셉트론</vt:lpstr>
      <vt:lpstr>Example 1) and, or, nand, xor</vt:lpstr>
      <vt:lpstr>Example 1) and, or, nand, xor</vt:lpstr>
      <vt:lpstr>Example 1) and, or, nand, xor</vt:lpstr>
      <vt:lpstr>Example 1) and, or, nand, xor</vt:lpstr>
      <vt:lpstr>Example 1) and, or, nand, xor</vt:lpstr>
      <vt:lpstr>Example 1) and, or, nand, xor</vt:lpstr>
      <vt:lpstr>신경망</vt:lpstr>
      <vt:lpstr>신경망</vt:lpstr>
      <vt:lpstr>활성화 함수</vt:lpstr>
      <vt:lpstr>Example 2) 3층 퍼셉트론 구현하기</vt:lpstr>
      <vt:lpstr>Example 2) 3층 퍼셉트론 구현하기</vt:lpstr>
      <vt:lpstr>학습의 기본 방법: 오차 역전파</vt:lpstr>
      <vt:lpstr>Example 3) MNIST 손글씨 숫자 인식</vt:lpstr>
      <vt:lpstr>Example 3) MNIST 손글씨 숫자 인식</vt:lpstr>
      <vt:lpstr>Example 3) MNIST 손글씨 숫자 인식</vt:lpstr>
      <vt:lpstr>참고문헌</vt:lpstr>
      <vt:lpstr>참고영상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184</cp:revision>
  <dcterms:created xsi:type="dcterms:W3CDTF">2017-06-04T14:17:50Z</dcterms:created>
  <dcterms:modified xsi:type="dcterms:W3CDTF">2017-07-25T21:52:20Z</dcterms:modified>
</cp:coreProperties>
</file>