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6" r:id="rId4"/>
    <p:sldId id="258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5" r:id="rId15"/>
    <p:sldId id="318" r:id="rId16"/>
    <p:sldId id="319" r:id="rId17"/>
    <p:sldId id="317" r:id="rId18"/>
    <p:sldId id="320" r:id="rId19"/>
    <p:sldId id="321" r:id="rId20"/>
    <p:sldId id="295" r:id="rId21"/>
    <p:sldId id="31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F%B8%EB%B6%84" TargetMode="External"/><Relationship Id="rId2" Type="http://schemas.openxmlformats.org/officeDocument/2006/relationships/hyperlink" Target="https://ko.wikipedia.org/wiki/%ED%95%A8%EC%88%98%EC%9D%98_%EA%B7%B9%ED%95%9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1%9C%EA%B7%B8" TargetMode="External"/><Relationship Id="rId2" Type="http://schemas.openxmlformats.org/officeDocument/2006/relationships/hyperlink" Target="https://ko.wikipedia.org/wiki/%EA%B1%B0%EB%93%AD%EC%A0%9C%EA%B3%B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B%AF%B8%EB%B6%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필요한 수학 및 코딩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고등학교에서의 벡터는 특수한 벡터이다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ko-KR" altLang="en-US" sz="2400" dirty="0" smtClean="0"/>
                  <a:t>기하와 벡터에서 등장하는 벡터는 </a:t>
                </a:r>
                <a:r>
                  <a:rPr lang="en-US" altLang="ko-KR" sz="2400" dirty="0" smtClean="0"/>
                  <a:t>(x, y, z)</a:t>
                </a:r>
                <a:r>
                  <a:rPr lang="ko-KR" altLang="en-US" sz="2400" dirty="0" smtClean="0"/>
                  <a:t>로 표시되는 </a:t>
                </a:r>
                <a:r>
                  <a:rPr lang="en-US" altLang="ko-KR" sz="2400" dirty="0" smtClean="0"/>
                  <a:t>3</a:t>
                </a:r>
                <a:r>
                  <a:rPr lang="ko-KR" altLang="en-US" sz="2400" dirty="0" smtClean="0"/>
                  <a:t>차원 물리벡터입니다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ko-KR" altLang="en-US" sz="2400" dirty="0" smtClean="0"/>
                  <a:t>벡터의 정의는 따로 존재하나 이번 캠프에서는 그다지 필요하지 않기 때문에 넘어갑니다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다만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벡터의 생김새 정도는 알아야겠죠</a:t>
                </a:r>
                <a:r>
                  <a:rPr lang="en-US" altLang="ko-KR" sz="2400" dirty="0" smtClean="0"/>
                  <a:t>?</a:t>
                </a:r>
              </a:p>
              <a:p>
                <a:r>
                  <a:rPr lang="ko-KR" altLang="en-US" sz="2400" dirty="0" smtClean="0"/>
                  <a:t>벡터는 그저 </a:t>
                </a:r>
                <a:r>
                  <a:rPr lang="en-US" altLang="ko-KR" sz="2400" dirty="0" smtClean="0"/>
                  <a:t>1xN </a:t>
                </a:r>
                <a:r>
                  <a:rPr lang="ko-KR" altLang="en-US" sz="2400" dirty="0" smtClean="0"/>
                  <a:t>혹은 </a:t>
                </a:r>
                <a:r>
                  <a:rPr lang="en-US" altLang="ko-KR" sz="2400" dirty="0" smtClean="0"/>
                  <a:t>Nx1 </a:t>
                </a:r>
                <a:r>
                  <a:rPr lang="ko-KR" altLang="en-US" sz="2400" dirty="0" smtClean="0"/>
                  <a:t>행렬입니다</a:t>
                </a:r>
                <a:r>
                  <a:rPr lang="en-US" altLang="ko-KR" sz="2400" dirty="0" smtClean="0"/>
                  <a:t>!(</a:t>
                </a:r>
                <a:r>
                  <a:rPr lang="ko-KR" altLang="en-US" sz="2400" dirty="0" smtClean="0"/>
                  <a:t>한마디로 </a:t>
                </a:r>
                <a:r>
                  <a:rPr lang="en-US" altLang="ko-KR" sz="2400" dirty="0" smtClean="0"/>
                  <a:t>1</a:t>
                </a:r>
                <a:r>
                  <a:rPr lang="ko-KR" altLang="en-US" sz="2400" dirty="0" smtClean="0"/>
                  <a:t>차원 배열</a:t>
                </a:r>
                <a:r>
                  <a:rPr lang="en-US" altLang="ko-KR" sz="2400" dirty="0" smtClean="0"/>
                  <a:t>…)</a:t>
                </a:r>
              </a:p>
              <a:p>
                <a:r>
                  <a:rPr lang="ko-KR" altLang="en-US" sz="2400" dirty="0" smtClean="0"/>
                  <a:t>보통 프로그래밍에서는 </a:t>
                </a:r>
                <a:r>
                  <a:rPr lang="en-US" altLang="ko-KR" sz="2400" dirty="0" smtClean="0"/>
                  <a:t>1xN</a:t>
                </a:r>
                <a:r>
                  <a:rPr lang="ko-KR" altLang="en-US" sz="2400" dirty="0" smtClean="0"/>
                  <a:t>의 형식을 많이 사용합니다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819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원소의 총합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시그마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smtClean="0">
                    <a:effectLst/>
                    <a:latin typeface="+mn-ea"/>
                  </a:rPr>
                  <a:t>벡터 원소의 총합을 다음과 같이 표현할 수 있습니다</a:t>
                </a:r>
                <a:r>
                  <a:rPr lang="en-US" altLang="ko-KR" sz="2400" dirty="0" smtClean="0">
                    <a:effectLst/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altLang="ko-KR" sz="2400" dirty="0"/>
                  <a:t> </a:t>
                </a:r>
                <a:r>
                  <a:rPr lang="ko-KR" altLang="en-US" sz="2400" dirty="0" smtClean="0"/>
                  <a:t>행렬 원소의 합도 표현이 가능합니다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936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1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29356" cy="16251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지수라고 부릅니다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x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지수이며 이렇게도 </a:t>
                </a:r>
                <a:r>
                  <a:rPr lang="ko-KR" altLang="en-US" dirty="0" err="1" smtClean="0"/>
                  <a:t>표현가능합니다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x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밑으로 하는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의 대수라고 이야기합니다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29356" cy="1625107"/>
              </a:xfrm>
              <a:blipFill rotWithShape="0">
                <a:blip r:embed="rId2"/>
                <a:stretch>
                  <a:fillRect l="-643" t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913795" y="3450732"/>
                <a:ext cx="1035376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450732"/>
                <a:ext cx="1035376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내용 개체 틀 3"/>
          <p:cNvSpPr txBox="1">
            <a:spLocks/>
          </p:cNvSpPr>
          <p:nvPr/>
        </p:nvSpPr>
        <p:spPr>
          <a:xfrm>
            <a:off x="838200" y="4004730"/>
            <a:ext cx="10429356" cy="2500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로그의 개념에 대해서는 시간 없으니까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필요한 부분만 보도록 합시다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로그에 대한 연산은 다음을 만족합니다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69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655" t="30062" r="44725" b="26877"/>
          <a:stretch/>
        </p:blipFill>
        <p:spPr>
          <a:xfrm>
            <a:off x="913795" y="1935921"/>
            <a:ext cx="5426045" cy="4379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832" t="30990" r="66275" b="41309"/>
          <a:stretch/>
        </p:blipFill>
        <p:spPr>
          <a:xfrm>
            <a:off x="7023508" y="1935920"/>
            <a:ext cx="4244048" cy="43798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9675" y="2596551"/>
            <a:ext cx="4106174" cy="362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4"/>
            <a:ext cx="10429356" cy="16251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확률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사건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일어날지에 대한 믿음을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사이로 표현한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에 가까울수록 사건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일어날 확률이 적다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에 가까울수록 사건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일어날 확률이 크다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0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극한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29356" cy="2858136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극한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/>
                  <a:t>에서의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와 같은 변수가 특정 값에 한없이 가까워질 때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함수값도</a:t>
                </a:r>
                <a:r>
                  <a:rPr lang="ko-KR" altLang="en-US" dirty="0" smtClean="0"/>
                  <a:t> 같이 가까워지는 값이 존재하는데 이를 극한이라고 합니다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ko-KR" sz="3600" dirty="0" smtClean="0"/>
              </a:p>
              <a:p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a</a:t>
                </a:r>
                <a:r>
                  <a:rPr lang="ko-KR" altLang="en-US" dirty="0" smtClean="0"/>
                  <a:t>로 한없이 가까워 질 때 </a:t>
                </a:r>
                <a:r>
                  <a:rPr lang="en-US" altLang="ko-KR" dirty="0" smtClean="0"/>
                  <a:t>L</a:t>
                </a:r>
                <a:r>
                  <a:rPr lang="ko-KR" altLang="en-US" dirty="0" smtClean="0"/>
                  <a:t>을 함수의 극한이라고 표현합니다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일 수 있지만 그렇지 않은 경우도 존재합니다</a:t>
                </a:r>
                <a:r>
                  <a:rPr lang="en-US" altLang="ko-KR" dirty="0" smtClean="0"/>
                  <a:t>.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29356" cy="2858136"/>
              </a:xfrm>
              <a:blipFill rotWithShape="0">
                <a:blip r:embed="rId2"/>
                <a:stretch>
                  <a:fillRect l="-643" t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1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29356" cy="45142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미분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고등학교 수학의 핵심인 미적분 중 하나</a:t>
                </a:r>
                <a:r>
                  <a:rPr lang="ko-KR" altLang="en-US" dirty="0" smtClean="0"/>
                  <a:t>로 함수의 순간변화율을 구하는 계산 과정을 의미합니다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평균변화율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3200" dirty="0"/>
              </a:p>
              <a:p>
                <a:pPr lvl="1"/>
                <a:r>
                  <a:rPr lang="ko-KR" altLang="en-US" dirty="0" smtClean="0"/>
                  <a:t>위의 식을 평균변화율이라고 합니다</a:t>
                </a:r>
                <a:r>
                  <a:rPr lang="en-US" altLang="ko-KR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변화량으로</a:t>
                </a:r>
                <a:r>
                  <a:rPr lang="ko-KR" altLang="en-US" dirty="0" smtClean="0"/>
                  <a:t> 원래의 </a:t>
                </a:r>
                <a:r>
                  <a:rPr lang="ko-KR" altLang="en-US" dirty="0" err="1" smtClean="0"/>
                  <a:t>함수값에서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 smtClean="0"/>
                  <a:t>만큼 변한 </a:t>
                </a:r>
                <a:r>
                  <a:rPr lang="ko-KR" altLang="en-US" dirty="0" err="1" smtClean="0"/>
                  <a:t>함수값을</a:t>
                </a:r>
                <a:r>
                  <a:rPr lang="ko-KR" altLang="en-US" dirty="0" smtClean="0"/>
                  <a:t> 빼어 평균을 낸 것입니다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순간변화율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평균변화율에 극한을 취한 것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3200" dirty="0" smtClean="0"/>
              </a:p>
            </p:txBody>
          </p:sp>
        </mc:Choice>
        <mc:Fallback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29356" cy="4514216"/>
              </a:xfrm>
              <a:blipFill rotWithShape="0">
                <a:blip r:embed="rId2"/>
                <a:stretch>
                  <a:fillRect l="-643" t="-945" r="-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미분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570160"/>
            <a:ext cx="10353761" cy="4983040"/>
          </a:xfrm>
        </p:spPr>
      </p:pic>
    </p:spTree>
    <p:extLst>
      <p:ext uri="{BB962C8B-B14F-4D97-AF65-F5344CB8AC3E}">
        <p14:creationId xmlns:p14="http://schemas.microsoft.com/office/powerpoint/2010/main" val="21457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</a:t>
            </a:r>
            <a:r>
              <a:rPr lang="ko-KR" altLang="en-US" dirty="0" err="1" smtClean="0"/>
              <a:t>벡터합</a:t>
            </a:r>
            <a:r>
              <a:rPr lang="ko-KR" altLang="en-US" dirty="0" smtClean="0"/>
              <a:t> 구하기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794" t="70901" r="78771" b="22582"/>
          <a:stretch/>
        </p:blipFill>
        <p:spPr>
          <a:xfrm>
            <a:off x="4921414" y="4104640"/>
            <a:ext cx="6339840" cy="1584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0907" t="14242" r="64516" b="72935"/>
          <a:stretch/>
        </p:blipFill>
        <p:spPr>
          <a:xfrm>
            <a:off x="913795" y="1935921"/>
            <a:ext cx="4007619" cy="2087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0907" t="27539" r="64516" b="50025"/>
          <a:stretch/>
        </p:blipFill>
        <p:spPr>
          <a:xfrm>
            <a:off x="913795" y="4023360"/>
            <a:ext cx="4007619" cy="2407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0907" t="50543" r="68977" b="43218"/>
          <a:stretch/>
        </p:blipFill>
        <p:spPr>
          <a:xfrm>
            <a:off x="4921415" y="1975161"/>
            <a:ext cx="4161626" cy="15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1) </a:t>
            </a:r>
            <a:r>
              <a:rPr lang="ko-KR" altLang="en-US" dirty="0" err="1" smtClean="0"/>
              <a:t>벡터합</a:t>
            </a:r>
            <a:r>
              <a:rPr lang="ko-KR" altLang="en-US" dirty="0" smtClean="0"/>
              <a:t> 구하기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파이선에서</a:t>
            </a:r>
            <a:r>
              <a:rPr lang="ko-KR" altLang="en-US" dirty="0" smtClean="0"/>
              <a:t> 사용되는 행렬계산을 용이하게 해주는 라이브러리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329" t="39131" r="71114" b="45980"/>
          <a:stretch/>
        </p:blipFill>
        <p:spPr>
          <a:xfrm>
            <a:off x="913795" y="2550161"/>
            <a:ext cx="3353405" cy="39123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60" t="77495" r="81604" b="15601"/>
          <a:stretch/>
        </p:blipFill>
        <p:spPr>
          <a:xfrm>
            <a:off x="4968240" y="2550160"/>
            <a:ext cx="6045588" cy="19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수열과 배열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배열의 </a:t>
            </a:r>
            <a:r>
              <a:rPr lang="ko-KR" altLang="en-US" dirty="0" err="1" smtClean="0"/>
              <a:t>확장판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고등학교에서의 벡터는 특수한 벡터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벡터 원소의 총합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시그마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확률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사이토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고키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”, </a:t>
            </a:r>
            <a:r>
              <a:rPr lang="ko-KR" altLang="en-US" dirty="0" err="1" smtClean="0"/>
              <a:t>오레일리</a:t>
            </a:r>
            <a:r>
              <a:rPr lang="en-US" altLang="ko-KR" dirty="0" smtClean="0"/>
              <a:t>, 2016.</a:t>
            </a:r>
          </a:p>
          <a:p>
            <a:pPr marL="0" indent="0">
              <a:buNone/>
            </a:pPr>
            <a:r>
              <a:rPr lang="en-US" altLang="ko-KR" dirty="0" smtClean="0"/>
              <a:t>        (</a:t>
            </a:r>
            <a:r>
              <a:rPr lang="ko-KR" altLang="en-US" dirty="0" smtClean="0"/>
              <a:t>역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개앞맵시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한빛미디어</a:t>
            </a:r>
            <a:r>
              <a:rPr lang="en-US" altLang="ko-KR" dirty="0" smtClean="0"/>
              <a:t>, 2017.)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err="1" smtClean="0"/>
              <a:t>타카하시</a:t>
            </a:r>
            <a:r>
              <a:rPr lang="ko-KR" altLang="en-US" dirty="0" smtClean="0"/>
              <a:t> 신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만화로 쉽게 배우는 선형대수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일본 </a:t>
            </a:r>
            <a:r>
              <a:rPr lang="ko-KR" altLang="en-US" dirty="0" err="1" smtClean="0"/>
              <a:t>옴사</a:t>
            </a:r>
            <a:r>
              <a:rPr lang="en-US" altLang="ko-KR" dirty="0" smtClean="0"/>
              <a:t>, 2008.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en-US" dirty="0"/>
              <a:t>역</a:t>
            </a:r>
            <a:r>
              <a:rPr lang="en-US" altLang="ko-KR" dirty="0"/>
              <a:t>: </a:t>
            </a:r>
            <a:r>
              <a:rPr lang="ko-KR" altLang="en-US" dirty="0" smtClean="0"/>
              <a:t>김성훈</a:t>
            </a:r>
            <a:r>
              <a:rPr lang="en-US" altLang="ko-KR" dirty="0" smtClean="0"/>
              <a:t>, </a:t>
            </a:r>
            <a:r>
              <a:rPr lang="ko-KR" altLang="en-US" dirty="0"/>
              <a:t>번역 출판</a:t>
            </a:r>
            <a:r>
              <a:rPr lang="en-US" altLang="ko-KR" dirty="0"/>
              <a:t>: </a:t>
            </a:r>
            <a:r>
              <a:rPr lang="ko-KR" altLang="en-US" dirty="0" smtClean="0"/>
              <a:t>성안당</a:t>
            </a:r>
            <a:r>
              <a:rPr lang="en-US" altLang="ko-KR" dirty="0" smtClean="0"/>
              <a:t>, 2016</a:t>
            </a:r>
            <a:r>
              <a:rPr lang="en-US" altLang="ko-KR" dirty="0" smtClean="0"/>
              <a:t>.)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/>
              <a:t>함수의 극한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https://ko.wikipedia.org/wiki/%ED%95%A8%EC%88%98%EC%9D%98_%</a:t>
            </a:r>
            <a:r>
              <a:rPr lang="en-US" altLang="ko-KR" dirty="0" smtClean="0">
                <a:hlinkClick r:id="rId2"/>
              </a:rPr>
              <a:t>EA%B7%B9%ED%95%9C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/>
              <a:t>미분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https://ko.wikipedia.org/wiki/%</a:t>
            </a:r>
            <a:r>
              <a:rPr lang="en-US" altLang="ko-KR" dirty="0" smtClean="0">
                <a:hlinkClick r:id="rId3"/>
              </a:rPr>
              <a:t>EB%AF%B8%EB%B6%84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indent="-457200">
              <a:buFont typeface="+mj-lt"/>
              <a:buAutoNum type="arabicPeriod" startAt="4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참고영상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https://ko.wikipedia.org/wiki/%</a:t>
            </a:r>
            <a:r>
              <a:rPr lang="en-US" altLang="ko-KR" dirty="0" smtClean="0">
                <a:hlinkClick r:id="rId2"/>
              </a:rPr>
              <a:t>EA%B1%B0%EB%93%AD%EC%A0%9C%EA%B3%B1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https://ko.wikipedia.org/wiki/%</a:t>
            </a:r>
            <a:r>
              <a:rPr lang="en-US" altLang="ko-KR" dirty="0" smtClean="0">
                <a:hlinkClick r:id="rId3"/>
              </a:rPr>
              <a:t>EB%A1%9C%EA%B7%B8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/>
              <a:t>미분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https://ko.wikipedia.org/wiki/%</a:t>
            </a:r>
            <a:r>
              <a:rPr lang="en-US" altLang="ko-KR" dirty="0" smtClean="0">
                <a:hlinkClick r:id="rId4"/>
              </a:rPr>
              <a:t>EB%AF%B8%EB%B6%84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2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83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극한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미분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altLang="ko-KR" dirty="0" smtClean="0"/>
              <a:t>EXAMPLE 1) </a:t>
            </a:r>
            <a:r>
              <a:rPr lang="ko-KR" altLang="en-US" dirty="0" err="1" smtClean="0"/>
              <a:t>벡터합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en-US" altLang="ko-KR" dirty="0" smtClean="0"/>
              <a:t>EXAMPLE 2) </a:t>
            </a:r>
            <a:r>
              <a:rPr lang="ko-KR" altLang="en-US" dirty="0" err="1" smtClean="0"/>
              <a:t>행렬곱</a:t>
            </a:r>
            <a:r>
              <a:rPr lang="ko-KR" altLang="en-US" dirty="0" smtClean="0"/>
              <a:t> 구하기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참고문헌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8"/>
            </a:pPr>
            <a:r>
              <a:rPr lang="ko-KR" altLang="en-US" dirty="0" smtClean="0"/>
              <a:t>참고영상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02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9630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집합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원소에 다른 집합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원소를 대응시키는 규칙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187436" y="2788705"/>
                <a:ext cx="2043444" cy="726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groupCh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36" y="2788705"/>
                <a:ext cx="2043444" cy="726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580116" y="2961188"/>
                <a:ext cx="218495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16" y="2961188"/>
                <a:ext cx="218495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765074" y="2961188"/>
                <a:ext cx="550248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4" y="2961188"/>
                <a:ext cx="5502482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3"/>
              <p:cNvSpPr txBox="1">
                <a:spLocks/>
              </p:cNvSpPr>
              <p:nvPr/>
            </p:nvSpPr>
            <p:spPr>
              <a:xfrm>
                <a:off x="838200" y="3439997"/>
                <a:ext cx="10429356" cy="3065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smtClean="0"/>
                  <a:t>선형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비선형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고등학교 수학에서는 이야기하지 않지만 이미 접할 수 있는 개념</a:t>
                </a:r>
                <a:r>
                  <a:rPr lang="en-US" altLang="ko-KR" dirty="0" smtClean="0"/>
                  <a:t>) </a:t>
                </a:r>
              </a:p>
              <a:p>
                <a:pPr lvl="1"/>
                <a:r>
                  <a:rPr lang="ko-KR" altLang="en-US" dirty="0" smtClean="0"/>
                  <a:t>다음을 만족하면 </a:t>
                </a:r>
                <a:r>
                  <a:rPr lang="ko-KR" altLang="en-US" dirty="0" err="1" smtClean="0"/>
                  <a:t>선형성을</a:t>
                </a:r>
                <a:r>
                  <a:rPr lang="ko-KR" altLang="en-US" dirty="0" smtClean="0"/>
                  <a:t> 가진다고 이야기합니다</a:t>
                </a:r>
                <a:r>
                  <a:rPr lang="en-US" altLang="ko-KR" dirty="0" smtClean="0"/>
                  <a:t>.</a:t>
                </a:r>
              </a:p>
              <a:p>
                <a:pPr marL="800100" lvl="1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/>
              </a:p>
              <a:p>
                <a:pPr marL="800100" lvl="1" indent="-342900"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/>
              </a:p>
              <a:p>
                <a:pPr marL="457200" lvl="1" indent="0">
                  <a:buNone/>
                </a:pPr>
                <a:r>
                  <a:rPr lang="en-US" altLang="ko-KR" sz="2400" dirty="0" err="1" smtClean="0"/>
                  <a:t>e.g</a:t>
                </a:r>
                <a:r>
                  <a:rPr lang="en-US" altLang="ko-KR" sz="2400" dirty="0" smtClean="0"/>
                  <a:t> 1)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선형이다</a:t>
                </a:r>
                <a:r>
                  <a:rPr lang="en-US" altLang="ko-KR" sz="2400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sz="2400" dirty="0" err="1" smtClean="0"/>
                  <a:t>e.g</a:t>
                </a:r>
                <a:r>
                  <a:rPr lang="en-US" altLang="ko-KR" sz="2400" dirty="0" smtClean="0"/>
                  <a:t> 2)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비선형이다</a:t>
                </a:r>
                <a:r>
                  <a:rPr lang="en-US" altLang="ko-KR" sz="2400" dirty="0" smtClean="0"/>
                  <a:t>.</a:t>
                </a:r>
              </a:p>
            </p:txBody>
          </p:sp>
        </mc:Choice>
        <mc:Fallback xmlns="">
          <p:sp>
            <p:nvSpPr>
              <p:cNvPr id="11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39997"/>
                <a:ext cx="10429356" cy="3065305"/>
              </a:xfrm>
              <a:prstGeom prst="rect">
                <a:avLst/>
              </a:prstGeom>
              <a:blipFill rotWithShape="0">
                <a:blip r:embed="rId5"/>
                <a:stretch>
                  <a:fillRect l="-643" t="-596" b="-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18668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그래서 일차 함수인 다음과 같은 모양을 가져야 </a:t>
                </a:r>
                <a:r>
                  <a:rPr lang="ko-KR" altLang="en-US" dirty="0" err="1" smtClean="0"/>
                  <a:t>선형성을</a:t>
                </a:r>
                <a:r>
                  <a:rPr lang="ko-KR" altLang="en-US" dirty="0" smtClean="0"/>
                  <a:t> 가진다고 이야기합니다</a:t>
                </a:r>
                <a:r>
                  <a:rPr lang="en-US" altLang="ko-KR" dirty="0" smtClean="0"/>
                  <a:t>.</a:t>
                </a:r>
              </a:p>
              <a:p>
                <a:pPr marL="457200" lvl="1" indent="0">
                  <a:buNone/>
                </a:pPr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altLang="ko-KR" sz="3200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1866810"/>
              </a:xfrm>
              <a:blipFill rotWithShape="0">
                <a:blip r:embed="rId2"/>
                <a:stretch>
                  <a:fillRect l="-643" t="-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내용 개체 틀 3"/>
          <p:cNvSpPr txBox="1">
            <a:spLocks/>
          </p:cNvSpPr>
          <p:nvPr/>
        </p:nvSpPr>
        <p:spPr>
          <a:xfrm>
            <a:off x="838200" y="3692435"/>
            <a:ext cx="10429356" cy="306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그런데 저기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에는 꼭 하나의 수만 들어갈까요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답은 </a:t>
            </a:r>
            <a:r>
              <a:rPr lang="en-US" altLang="ko-KR" dirty="0" smtClean="0"/>
              <a:t>No!</a:t>
            </a:r>
          </a:p>
          <a:p>
            <a:pPr lvl="1"/>
            <a:r>
              <a:rPr lang="ko-KR" altLang="en-US" dirty="0" smtClean="0"/>
              <a:t>고등학교 수학에서는 수 하나로 제한하지만 집합이나 수열 자체도 들어갈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7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수열과 배열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수열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일정한 규칙에 의한 수의 나열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1, 3, …, 1+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e>
                    </m:d>
                  </m:oMath>
                </a14:m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400" dirty="0" smtClean="0"/>
                  <a:t>를 첨자라고 부릅니다</a:t>
                </a:r>
                <a:r>
                  <a:rPr lang="en-US" altLang="ko-KR" sz="2400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(</a:t>
                </a:r>
                <a:r>
                  <a:rPr lang="ko-KR" altLang="en-US" dirty="0" smtClean="0"/>
                  <a:t>위의 수열을 등차수열이라고도 합니다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첨자가 증가할 수록 값이 동일한 값으로 늘어나기 때문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배열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규칙에 상관없는 원소의 나열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수열은 배열의 부분집합이라고도 볼 수 있습니다</a:t>
                </a:r>
                <a:r>
                  <a:rPr lang="en-US" altLang="ko-KR" dirty="0" smtClean="0"/>
                  <a:t>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={1, 3,…, 1+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𝑛𝑖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400" dirty="0" smtClean="0"/>
                  <a:t>고 할 때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400" dirty="0" smtClean="0"/>
                  <a:t>번째 원소를 접근하는 것을 인덱싱이라고 부릅니다</a:t>
                </a:r>
                <a:r>
                  <a:rPr lang="en-US" altLang="ko-KR" sz="2400" dirty="0" smtClean="0"/>
                  <a:t>.</a:t>
                </a:r>
                <a:endParaRPr lang="en-US" altLang="ko-KR" sz="2400" dirty="0"/>
              </a:p>
              <a:p>
                <a:pPr lvl="1"/>
                <a:r>
                  <a:rPr lang="ko-KR" altLang="en-US" dirty="0" smtClean="0"/>
                  <a:t>프로그래밍에서는 첨자가 하나일 때의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배열을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차원 배열이라고 부릅니다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643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err="1"/>
              <a:t>확장판</a:t>
            </a:r>
            <a:r>
              <a:rPr lang="en-US" altLang="ko-KR" dirty="0"/>
              <a:t>: </a:t>
            </a:r>
            <a:r>
              <a:rPr lang="ko-KR" altLang="en-US" dirty="0"/>
              <a:t>행렬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800" dirty="0" smtClean="0"/>
                  <a:t>행렬</a:t>
                </a:r>
                <a:r>
                  <a:rPr lang="en-US" altLang="ko-KR" sz="2800" dirty="0" smtClean="0"/>
                  <a:t>(Matrix)</a:t>
                </a:r>
                <a:r>
                  <a:rPr lang="en-US" altLang="ko-KR" dirty="0" smtClean="0"/>
                  <a:t>: 2</a:t>
                </a:r>
                <a:r>
                  <a:rPr lang="ko-KR" altLang="en-US" dirty="0" smtClean="0"/>
                  <a:t>차원이상의 배열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진행자가 고등학교 다닐 때까지만 해도 수학책에서 본 기억이 있습니다</a:t>
                </a:r>
                <a:r>
                  <a:rPr lang="en-US" altLang="ko-KR" dirty="0" smtClean="0"/>
                  <a:t>.)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같이</a:t>
                </a:r>
                <a:r>
                  <a:rPr lang="en-US" altLang="ko-KR" sz="2400" dirty="0" smtClean="0"/>
                  <a:t>,</a:t>
                </a:r>
              </a:p>
              <a:p>
                <a:pPr lvl="1"/>
                <a:r>
                  <a:rPr lang="ko-KR" altLang="en-US" sz="2400" dirty="0" smtClean="0"/>
                  <a:t>첨자가 두 개라면 프로그래밍에서는 </a:t>
                </a:r>
                <a:r>
                  <a:rPr lang="en-US" altLang="ko-KR" sz="2400" dirty="0" smtClean="0"/>
                  <a:t>2</a:t>
                </a:r>
                <a:r>
                  <a:rPr lang="ko-KR" altLang="en-US" sz="2400" dirty="0" smtClean="0"/>
                  <a:t>차원 배열이나 행렬로 통칭합니다</a:t>
                </a:r>
                <a:r>
                  <a:rPr lang="en-US" altLang="ko-KR" sz="2400" dirty="0" smtClean="0"/>
                  <a:t>.</a:t>
                </a:r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1170" t="-840"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err="1"/>
              <a:t>확장판</a:t>
            </a:r>
            <a:r>
              <a:rPr lang="en-US" altLang="ko-KR" dirty="0"/>
              <a:t>: </a:t>
            </a:r>
            <a:r>
              <a:rPr lang="ko-KR" altLang="en-US" dirty="0"/>
              <a:t>행렬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 smtClean="0"/>
                  <a:t>행렬에 대한 개념은 많지만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캠프에서는 행렬의 곱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내적</a:t>
                </a:r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과 전치행렬이라는 것만 익히겠습니다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 smtClean="0"/>
                  <a:t>행렬의 곱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400" dirty="0" smtClean="0"/>
                  <a:t>가 행렬일 때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행렬의 곱은 다음과 같다</a:t>
                </a:r>
                <a:r>
                  <a:rPr lang="en-US" altLang="ko-KR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936" t="-560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</a:t>
            </a:r>
            <a:r>
              <a:rPr lang="ko-KR" altLang="en-US" dirty="0" err="1"/>
              <a:t>확장판</a:t>
            </a:r>
            <a:r>
              <a:rPr lang="en-US" altLang="ko-KR" dirty="0"/>
              <a:t>: </a:t>
            </a:r>
            <a:r>
              <a:rPr lang="ko-KR" altLang="en-US" dirty="0"/>
              <a:t>행렬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행렬의 </a:t>
                </a:r>
                <a:r>
                  <a:rPr lang="ko-KR" altLang="en-US" sz="2400" dirty="0" smtClean="0"/>
                  <a:t>곱은</a:t>
                </a:r>
                <a:r>
                  <a:rPr lang="en-US" altLang="ko-KR" sz="2400" dirty="0"/>
                  <a:t> </a:t>
                </a:r>
                <a:r>
                  <a:rPr lang="ko-KR" altLang="en-US" sz="2400" dirty="0" err="1" smtClean="0"/>
                  <a:t>앞에오는</a:t>
                </a:r>
                <a:r>
                  <a:rPr lang="ko-KR" altLang="en-US" sz="2400" dirty="0" smtClean="0"/>
                  <a:t> 행렬의 열과 </a:t>
                </a:r>
                <a:r>
                  <a:rPr lang="ko-KR" altLang="en-US" sz="2400" dirty="0" err="1" smtClean="0"/>
                  <a:t>뒤에오는</a:t>
                </a:r>
                <a:r>
                  <a:rPr lang="ko-KR" altLang="en-US" sz="2400" dirty="0" smtClean="0"/>
                  <a:t> 행렬의 행이 일치해야 됩니다</a:t>
                </a:r>
                <a:r>
                  <a:rPr lang="en-US" altLang="ko-KR" sz="2400" dirty="0" smtClean="0"/>
                  <a:t>.</a:t>
                </a:r>
              </a:p>
              <a:p>
                <a:endParaRPr lang="en-US" altLang="ko-KR" sz="2400" dirty="0" smtClean="0"/>
              </a:p>
              <a:p>
                <a:r>
                  <a:rPr lang="ko-KR" altLang="en-US" sz="2400" dirty="0" smtClean="0"/>
                  <a:t>전치행렬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 smtClean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까지 이은 대각선을 기준으로 뒤집은 행렬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6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29356" cy="4351338"/>
              </a:xfrm>
              <a:blipFill rotWithShape="0">
                <a:blip r:embed="rId2"/>
                <a:stretch>
                  <a:fillRect l="-936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9373</TotalTime>
  <Words>488</Words>
  <Application>Microsoft Office PowerPoint</Application>
  <PresentationFormat>와이드스크린</PresentationFormat>
  <Paragraphs>124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Rockwell</vt:lpstr>
      <vt:lpstr>맑은 고딕</vt:lpstr>
      <vt:lpstr>Arial</vt:lpstr>
      <vt:lpstr>Bookman Old Style</vt:lpstr>
      <vt:lpstr>Cambria Math</vt:lpstr>
      <vt:lpstr>Wingdings</vt:lpstr>
      <vt:lpstr>Damask</vt:lpstr>
      <vt:lpstr>필요한 수학 및 코딩</vt:lpstr>
      <vt:lpstr>Index</vt:lpstr>
      <vt:lpstr>Index</vt:lpstr>
      <vt:lpstr>함수</vt:lpstr>
      <vt:lpstr>함수</vt:lpstr>
      <vt:lpstr>수열과 배열</vt:lpstr>
      <vt:lpstr>배열의 확장판: 행렬</vt:lpstr>
      <vt:lpstr>배열의 확장판: 행렬</vt:lpstr>
      <vt:lpstr>배열의 확장판: 행렬</vt:lpstr>
      <vt:lpstr>고등학교에서의 벡터는 특수한 벡터이다</vt:lpstr>
      <vt:lpstr>벡터 원소의 총합: 시그마</vt:lpstr>
      <vt:lpstr>지수, 로그</vt:lpstr>
      <vt:lpstr>지수, 로그</vt:lpstr>
      <vt:lpstr>확률</vt:lpstr>
      <vt:lpstr>극한</vt:lpstr>
      <vt:lpstr>미분</vt:lpstr>
      <vt:lpstr>미분</vt:lpstr>
      <vt:lpstr>EXAMPLE 1) 벡터합 구하기</vt:lpstr>
      <vt:lpstr>EXAMPLE 1) 벡터합 구하기</vt:lpstr>
      <vt:lpstr>참고문헌</vt:lpstr>
      <vt:lpstr>참고영상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203</cp:revision>
  <dcterms:created xsi:type="dcterms:W3CDTF">2017-06-04T14:17:50Z</dcterms:created>
  <dcterms:modified xsi:type="dcterms:W3CDTF">2017-07-25T16:26:16Z</dcterms:modified>
</cp:coreProperties>
</file>