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318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20" r:id="rId18"/>
    <p:sldId id="319" r:id="rId19"/>
    <p:sldId id="321" r:id="rId20"/>
    <p:sldId id="322" r:id="rId21"/>
    <p:sldId id="316" r:id="rId22"/>
    <p:sldId id="325" r:id="rId23"/>
    <p:sldId id="323" r:id="rId24"/>
    <p:sldId id="326" r:id="rId25"/>
    <p:sldId id="327" r:id="rId26"/>
    <p:sldId id="324" r:id="rId27"/>
    <p:sldId id="29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컴퓨터는 기본적으로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배열인 이진수를 다루지만 해석 방법에 따라 다른 유형의 값으로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E.g</a:t>
            </a:r>
            <a:r>
              <a:rPr lang="en-US" altLang="ko-KR" dirty="0" smtClean="0"/>
              <a:t>) 1011011001100110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보수인 정수로 해석</a:t>
            </a:r>
            <a:r>
              <a:rPr lang="en-US" altLang="ko-KR" dirty="0" smtClean="0"/>
              <a:t>: -18842</a:t>
            </a:r>
          </a:p>
          <a:p>
            <a:pPr lvl="1"/>
            <a:r>
              <a:rPr lang="ko-KR" altLang="en-US" dirty="0" smtClean="0"/>
              <a:t>실수로 해석</a:t>
            </a:r>
            <a:r>
              <a:rPr lang="en-US" altLang="ko-KR" dirty="0" smtClean="0"/>
              <a:t>: -0.4</a:t>
            </a:r>
          </a:p>
          <a:p>
            <a:pPr lvl="1"/>
            <a:r>
              <a:rPr lang="ko-KR" altLang="en-US" dirty="0" smtClean="0"/>
              <a:t>사람이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수를 표현하는 것과 완전히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같은 것과 다른 이유들로 인해 타입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개념이 생겼습니다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6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타입의 종류</a:t>
            </a:r>
            <a:endParaRPr lang="en-US" altLang="ko-KR" dirty="0"/>
          </a:p>
          <a:p>
            <a:pPr lvl="1"/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Boolean(True or False)</a:t>
            </a:r>
          </a:p>
          <a:p>
            <a:pPr lvl="1"/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115" t="14528" r="59181" b="71991"/>
          <a:stretch/>
        </p:blipFill>
        <p:spPr>
          <a:xfrm>
            <a:off x="4351564" y="1833790"/>
            <a:ext cx="3670476" cy="21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810" t="68756" r="81707" b="17055"/>
          <a:stretch/>
        </p:blipFill>
        <p:spPr>
          <a:xfrm>
            <a:off x="8090807" y="1833789"/>
            <a:ext cx="3176749" cy="21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smtClean="0"/>
              <a:t>어떠한 수를 담을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미지수와 비슷한 역할</a:t>
            </a:r>
            <a:endParaRPr lang="en-US" altLang="ko-KR" dirty="0" smtClean="0"/>
          </a:p>
          <a:p>
            <a:r>
              <a:rPr lang="en-US" altLang="ko-KR" dirty="0" err="1"/>
              <a:t>E</a:t>
            </a:r>
            <a:r>
              <a:rPr lang="en-US" altLang="ko-KR" dirty="0" err="1" smtClean="0"/>
              <a:t>.g</a:t>
            </a:r>
            <a:r>
              <a:rPr lang="en-US" altLang="ko-KR" dirty="0" smtClean="0"/>
              <a:t>) f(x) = x + 1</a:t>
            </a:r>
          </a:p>
          <a:p>
            <a:pPr lvl="1"/>
            <a:r>
              <a:rPr lang="ko-KR" altLang="en-US" dirty="0" smtClean="0"/>
              <a:t>수학에서는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미지수라고 부릅니다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컴퓨터에서는 미지수 그 자체로 값을 처리할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값을 넣어볼 수 있도록 변수라는 개념을 만든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변수와 타입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] = [</a:t>
            </a:r>
            <a:r>
              <a:rPr lang="ko-KR" altLang="en-US" dirty="0" smtClean="0"/>
              <a:t>변수에 대입할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여기서 </a:t>
            </a:r>
            <a:r>
              <a:rPr lang="en-US" altLang="ko-KR" dirty="0" smtClean="0"/>
              <a:t>‘=’</a:t>
            </a:r>
            <a:r>
              <a:rPr lang="ko-KR" altLang="en-US" dirty="0" smtClean="0"/>
              <a:t>는 수학에서의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뜻과 다릅니다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단순히 대입의 의미로만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564" t="14243" r="52569" b="74103"/>
          <a:stretch/>
        </p:blipFill>
        <p:spPr>
          <a:xfrm>
            <a:off x="6702878" y="1833790"/>
            <a:ext cx="4564677" cy="1863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49" t="68219" r="81907" b="20446"/>
          <a:stretch/>
        </p:blipFill>
        <p:spPr>
          <a:xfrm>
            <a:off x="6702878" y="3944661"/>
            <a:ext cx="4564677" cy="2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간단한 식을 세우고 </a:t>
            </a:r>
            <a:r>
              <a:rPr lang="ko-KR" altLang="en-US" dirty="0" err="1" smtClean="0"/>
              <a:t>코딩해보자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지금까지 배운 변수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연산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출력문을</a:t>
                </a:r>
                <a:r>
                  <a:rPr lang="ko-KR" altLang="en-US" dirty="0" smtClean="0"/>
                  <a:t> 이용해서 식을 세워 결과 값을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err="1" smtClean="0"/>
                  <a:t>E.g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계산하여 출력해봅시다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790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02" t="15053" r="58185" b="76336"/>
          <a:stretch/>
        </p:blipFill>
        <p:spPr>
          <a:xfrm>
            <a:off x="913795" y="2760060"/>
            <a:ext cx="4598498" cy="2105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45" t="68084" r="81996" b="22954"/>
          <a:stretch/>
        </p:blipFill>
        <p:spPr>
          <a:xfrm>
            <a:off x="6353892" y="2760059"/>
            <a:ext cx="4913664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참과 거짓으로 나타낼 수 있는 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이라는 식은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100 &lt; 50</a:t>
            </a:r>
            <a:r>
              <a:rPr lang="ko-KR" altLang="en-US" dirty="0" smtClean="0"/>
              <a:t>이라는 식은 거짓이다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203" t="13765" r="71345" b="79438"/>
          <a:stretch/>
        </p:blipFill>
        <p:spPr>
          <a:xfrm>
            <a:off x="8172450" y="1916465"/>
            <a:ext cx="3095105" cy="147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68" t="53499" r="82248" b="36128"/>
          <a:stretch/>
        </p:blipFill>
        <p:spPr>
          <a:xfrm>
            <a:off x="8172450" y="3944661"/>
            <a:ext cx="3095106" cy="15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참일 경우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  <a:endParaRPr lang="en-US" altLang="ko-KR" dirty="0"/>
          </a:p>
          <a:p>
            <a:pPr lvl="1"/>
            <a:r>
              <a:rPr lang="en-US" altLang="ko-KR" dirty="0" smtClean="0"/>
              <a:t>100 &gt; 50</a:t>
            </a:r>
            <a:r>
              <a:rPr lang="ko-KR" altLang="en-US" dirty="0" smtClean="0"/>
              <a:t>이 참이라면 </a:t>
            </a:r>
            <a:r>
              <a:rPr lang="en-US" altLang="ko-KR" dirty="0" smtClean="0"/>
              <a:t>100 &gt; 50</a:t>
            </a:r>
            <a:r>
              <a:rPr lang="ko-KR" altLang="en-US" dirty="0" smtClean="0"/>
              <a:t>이 참이라는 문장을 출력하는 프로그램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600200" y="4514850"/>
            <a:ext cx="7315420" cy="1183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545" t="53588" r="82186" b="38345"/>
          <a:stretch/>
        </p:blipFill>
        <p:spPr>
          <a:xfrm>
            <a:off x="7676007" y="1953446"/>
            <a:ext cx="3591549" cy="13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이라는 아이는 들여쓰기</a:t>
            </a:r>
            <a:r>
              <a:rPr lang="en-US" altLang="ko-KR" dirty="0" smtClean="0"/>
              <a:t>(indent)</a:t>
            </a:r>
            <a:r>
              <a:rPr lang="ko-KR" altLang="en-US" dirty="0" smtClean="0"/>
              <a:t>에 굉장히 민감한 아이입니다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위의 그림과 같이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다음 줄에서 들여쓰기를 하고 있는데 들여쓰기 간격이 일정해야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더 실행할 문장이 있을 때 들여쓰기 간격이 다르다면 에러 띄웁니다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PEP 8</a:t>
            </a:r>
            <a:r>
              <a:rPr lang="ko-KR" altLang="en-US" dirty="0" smtClean="0"/>
              <a:t>이라는 표준에서는 들여쓰기를 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) 4</a:t>
            </a:r>
            <a:r>
              <a:rPr lang="ko-KR" altLang="en-US" dirty="0" smtClean="0"/>
              <a:t>칸으로 정의하고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56" t="25417" r="57436" b="68568"/>
          <a:stretch/>
        </p:blipFill>
        <p:spPr>
          <a:xfrm>
            <a:off x="1306286" y="2694214"/>
            <a:ext cx="7315420" cy="1183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94" t="25124" r="61359" b="62015"/>
          <a:stretch/>
        </p:blipFill>
        <p:spPr>
          <a:xfrm>
            <a:off x="1306286" y="5012872"/>
            <a:ext cx="3673928" cy="15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조건이 만족하지 않을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조건인 경우를 추가하여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조건을 여러 개도 사용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실행시킬 문장</a:t>
            </a:r>
            <a:r>
              <a:rPr lang="en-US" altLang="ko-KR" dirty="0" smtClean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…</a:t>
            </a:r>
          </a:p>
          <a:p>
            <a:pPr lvl="2"/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1</a:t>
            </a:r>
          </a:p>
          <a:p>
            <a:pPr marL="914400" lvl="2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실행시킬 문장</a:t>
            </a:r>
            <a:r>
              <a:rPr lang="en-US" altLang="ko-KR" dirty="0"/>
              <a:t>2</a:t>
            </a:r>
          </a:p>
          <a:p>
            <a:pPr marL="914400" lvl="2" indent="0">
              <a:buNone/>
            </a:pPr>
            <a:r>
              <a:rPr lang="en-US" altLang="ko-KR" dirty="0"/>
              <a:t>          …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&gt; b</a:t>
            </a:r>
            <a:r>
              <a:rPr lang="ko-KR" altLang="en-US" dirty="0"/>
              <a:t>가</a:t>
            </a:r>
            <a:r>
              <a:rPr lang="ko-KR" altLang="en-US" dirty="0" smtClean="0"/>
              <a:t> 참이라면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크다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&lt; b</a:t>
            </a:r>
            <a:r>
              <a:rPr lang="ko-KR" altLang="en-US" dirty="0" smtClean="0"/>
              <a:t>가 참이라면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963" t="52647" r="81558" b="37925"/>
          <a:stretch/>
        </p:blipFill>
        <p:spPr>
          <a:xfrm>
            <a:off x="7528408" y="4645479"/>
            <a:ext cx="3739148" cy="1539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160" t="20379" r="63189" b="61776"/>
          <a:stretch/>
        </p:blipFill>
        <p:spPr>
          <a:xfrm>
            <a:off x="7541790" y="2294696"/>
            <a:ext cx="3725766" cy="23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 if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에서 실행되지 않는 모든 조건에 대해 실행시켜주는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5772" y="2567987"/>
            <a:ext cx="27078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if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</a:t>
            </a:r>
            <a:r>
              <a:rPr lang="en-US" altLang="ko-KR" sz="2200" dirty="0" smtClean="0"/>
              <a:t>…</a:t>
            </a:r>
          </a:p>
          <a:p>
            <a:r>
              <a:rPr lang="en-US" altLang="ko-KR" sz="2200" dirty="0" err="1" smtClean="0"/>
              <a:t>elif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조건</a:t>
            </a:r>
            <a:r>
              <a:rPr lang="en-US" altLang="ko-KR" sz="2200" dirty="0"/>
              <a:t>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</a:p>
          <a:p>
            <a:r>
              <a:rPr lang="en-US" altLang="ko-KR" sz="2200" dirty="0"/>
              <a:t>else: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1</a:t>
            </a:r>
          </a:p>
          <a:p>
            <a:r>
              <a:rPr lang="en-US" altLang="ko-KR" sz="2200" dirty="0"/>
              <a:t>          </a:t>
            </a:r>
            <a:r>
              <a:rPr lang="ko-KR" altLang="en-US" sz="2200" dirty="0"/>
              <a:t>실행시킬 문장</a:t>
            </a:r>
            <a:r>
              <a:rPr lang="en-US" altLang="ko-KR" sz="2200" dirty="0"/>
              <a:t>2</a:t>
            </a:r>
          </a:p>
          <a:p>
            <a:r>
              <a:rPr lang="en-US" altLang="ko-KR" sz="2200" dirty="0"/>
              <a:t>          …</a:t>
            </a:r>
          </a:p>
        </p:txBody>
      </p:sp>
    </p:spTree>
    <p:extLst>
      <p:ext uri="{BB962C8B-B14F-4D97-AF65-F5344CB8AC3E}">
        <p14:creationId xmlns:p14="http://schemas.microsoft.com/office/powerpoint/2010/main" val="2222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실습환경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실습도구</a:t>
            </a:r>
            <a:r>
              <a:rPr lang="en-US" altLang="ko-KR" dirty="0" smtClean="0"/>
              <a:t>: PYCHARM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산술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변수와 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조건을 이용하자</a:t>
            </a:r>
            <a:r>
              <a:rPr lang="en-US" altLang="ko-KR" dirty="0" smtClean="0"/>
              <a:t>: </a:t>
            </a:r>
            <a:r>
              <a:rPr lang="en-US" altLang="ko-KR" dirty="0" smtClean="0"/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논리 연산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조건을 이용하자</a:t>
            </a:r>
            <a:r>
              <a:rPr lang="en-US" altLang="ko-KR" dirty="0" smtClean="0"/>
              <a:t>: IF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 &gt;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en-US" altLang="ko-KR" dirty="0"/>
              <a:t>a &lt; b</a:t>
            </a:r>
            <a:r>
              <a:rPr lang="ko-KR" altLang="en-US" dirty="0"/>
              <a:t>가 참이라면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r>
              <a:rPr lang="ko-KR" altLang="en-US" dirty="0"/>
              <a:t>그도 아니라면 </a:t>
            </a:r>
            <a:r>
              <a:rPr lang="en-US" altLang="ko-KR" dirty="0"/>
              <a:t>“a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.”</a:t>
            </a:r>
            <a:r>
              <a:rPr lang="ko-KR" altLang="en-US" dirty="0"/>
              <a:t>라고 출력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066" t="52971" r="82212" b="38474"/>
          <a:stretch/>
        </p:blipFill>
        <p:spPr>
          <a:xfrm>
            <a:off x="6858000" y="3279902"/>
            <a:ext cx="4409556" cy="1894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566" t="20667" r="63224" b="57245"/>
          <a:stretch/>
        </p:blipFill>
        <p:spPr>
          <a:xfrm>
            <a:off x="913794" y="3279902"/>
            <a:ext cx="4066419" cy="32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좌표와 직선과의 관계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Example) (1, 2)</a:t>
            </a:r>
            <a:r>
              <a:rPr lang="ko-KR" altLang="en-US" dirty="0" smtClean="0"/>
              <a:t>라는 좌표가 직선 </a:t>
            </a:r>
            <a:r>
              <a:rPr lang="en-US" altLang="ko-KR" dirty="0" smtClean="0"/>
              <a:t>y=2x+1</a:t>
            </a:r>
            <a:r>
              <a:rPr lang="ko-KR" altLang="en-US" dirty="0" smtClean="0"/>
              <a:t>에 대해 위쪽에 있는지 아래쪽에 있는지 혹은 직선 바로 위에 있는지 알아보자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직선의 모양과 좌표를 고쳐가며 확인해봅시다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smtClean="0"/>
              <a:t>(1, 2)</a:t>
            </a:r>
            <a:r>
              <a:rPr lang="ko-KR" altLang="en-US" dirty="0" smtClean="0"/>
              <a:t>라는 좌표는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y=2</a:t>
            </a:r>
            <a:r>
              <a:rPr lang="ko-KR" altLang="en-US" dirty="0" smtClean="0"/>
              <a:t>라는 의미로도 해석할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2x+1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x=1</a:t>
            </a:r>
            <a:r>
              <a:rPr lang="ko-KR" altLang="en-US" dirty="0" smtClean="0"/>
              <a:t>을 대입한 결과와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비교해보면 알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53" t="52861" r="82284" b="37437"/>
          <a:stretch/>
        </p:blipFill>
        <p:spPr>
          <a:xfrm>
            <a:off x="7279188" y="3434393"/>
            <a:ext cx="3988368" cy="1828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406" t="12966" r="48307" b="53736"/>
          <a:stretch/>
        </p:blipFill>
        <p:spPr>
          <a:xfrm>
            <a:off x="913795" y="3434393"/>
            <a:ext cx="4390247" cy="27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AND: </a:t>
            </a:r>
            <a:r>
              <a:rPr lang="ko-KR" altLang="en-US" dirty="0" smtClean="0"/>
              <a:t>입력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모두 </a:t>
            </a:r>
            <a:r>
              <a:rPr lang="en-US" altLang="ko-KR" dirty="0" smtClean="0"/>
              <a:t>True(1)</a:t>
            </a:r>
            <a:r>
              <a:rPr lang="ko-KR" altLang="en-US" dirty="0" smtClean="0"/>
              <a:t>인 경우에만 결과가 </a:t>
            </a:r>
            <a:r>
              <a:rPr lang="en-US" altLang="ko-KR" dirty="0" smtClean="0"/>
              <a:t>True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433" t="31814" r="70755" b="61179"/>
          <a:stretch/>
        </p:blipFill>
        <p:spPr>
          <a:xfrm>
            <a:off x="1559467" y="2731041"/>
            <a:ext cx="3593039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OR: </a:t>
            </a:r>
            <a:r>
              <a:rPr lang="ko-KR" altLang="en-US" dirty="0" smtClean="0"/>
              <a:t>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중 하나라도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경우에 결과가 </a:t>
            </a:r>
            <a:r>
              <a:rPr lang="en-US" altLang="ko-KR" dirty="0" smtClean="0"/>
              <a:t>True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558" t="38502" r="71567" b="54173"/>
          <a:stretch/>
        </p:blipFill>
        <p:spPr>
          <a:xfrm>
            <a:off x="1592035" y="2686050"/>
            <a:ext cx="2489754" cy="1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NAND: NOT AND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와 반대의 결과를 낸다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933" t="46465" r="72317" b="47484"/>
          <a:stretch/>
        </p:blipFill>
        <p:spPr>
          <a:xfrm>
            <a:off x="1600200" y="2686049"/>
            <a:ext cx="2722555" cy="1436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63" t="31672" r="68414" b="61068"/>
          <a:stretch/>
        </p:blipFill>
        <p:spPr>
          <a:xfrm>
            <a:off x="1600200" y="4292714"/>
            <a:ext cx="4402352" cy="17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에 관련되는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XOR: </a:t>
            </a:r>
            <a:r>
              <a:rPr lang="ko-KR" altLang="en-US" dirty="0" smtClean="0"/>
              <a:t>입력이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서로 달라야 결과가 </a:t>
            </a:r>
            <a:r>
              <a:rPr lang="en-US" altLang="ko-KR" dirty="0" smtClean="0"/>
              <a:t>True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738" t="38622" r="69368" b="54580"/>
          <a:stretch/>
        </p:blipFill>
        <p:spPr>
          <a:xfrm>
            <a:off x="1575706" y="2677885"/>
            <a:ext cx="4622113" cy="18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29099"/>
              </p:ext>
            </p:extLst>
          </p:nvPr>
        </p:nvGraphicFramePr>
        <p:xfrm>
          <a:off x="838200" y="1825623"/>
          <a:ext cx="10429356" cy="43513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226"/>
                <a:gridCol w="1738226"/>
                <a:gridCol w="1738226"/>
                <a:gridCol w="1738226"/>
                <a:gridCol w="1738226"/>
                <a:gridCol w="1738226"/>
              </a:tblGrid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XOR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87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실습환경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경상대학교 컴퓨터과학관</a:t>
            </a:r>
            <a:r>
              <a:rPr lang="en-US" altLang="ko-KR" dirty="0" smtClean="0"/>
              <a:t>(30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308</a:t>
            </a:r>
            <a:r>
              <a:rPr lang="ko-KR" altLang="en-US" dirty="0" smtClean="0"/>
              <a:t>호 실습실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PC: 30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r>
              <a:rPr lang="en-US" altLang="ko-KR" dirty="0" smtClean="0"/>
              <a:t>: Windows 10 Pro</a:t>
            </a:r>
          </a:p>
          <a:p>
            <a:pPr lvl="1"/>
            <a:r>
              <a:rPr lang="en-US" altLang="ko-KR" dirty="0" smtClean="0"/>
              <a:t>CPU: Intel i3-4130 3.40GHz * 4 cores</a:t>
            </a:r>
          </a:p>
          <a:p>
            <a:pPr lvl="1"/>
            <a:r>
              <a:rPr lang="en-US" altLang="ko-KR" dirty="0" smtClean="0"/>
              <a:t>RAM: 4GB</a:t>
            </a:r>
          </a:p>
          <a:p>
            <a:pPr lvl="1"/>
            <a:r>
              <a:rPr lang="ko-KR" altLang="en-US" dirty="0" smtClean="0"/>
              <a:t>사용 언어</a:t>
            </a:r>
            <a:r>
              <a:rPr lang="en-US" altLang="ko-KR" dirty="0" smtClean="0"/>
              <a:t>: Python 3.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: Python </a:t>
            </a:r>
            <a:r>
              <a:rPr lang="ko-KR" altLang="en-US" dirty="0" smtClean="0"/>
              <a:t>개발 도구 중 하나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6959"/>
            <a:ext cx="10429356" cy="40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실습도구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혹시나 캠프에서 본인의 결과물을 가져가실 분들이라면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틈틈히</a:t>
            </a:r>
            <a:r>
              <a:rPr lang="ko-KR" altLang="en-US" dirty="0" smtClean="0"/>
              <a:t> 저장해주세요</a:t>
            </a:r>
            <a:r>
              <a:rPr lang="en-US" altLang="ko-KR" dirty="0" smtClean="0"/>
              <a:t>~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1447" b="55479"/>
          <a:stretch/>
        </p:blipFill>
        <p:spPr>
          <a:xfrm>
            <a:off x="8033657" y="1581928"/>
            <a:ext cx="3233899" cy="45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대부분 프로그래밍에 첫걸음으로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라는 문구를 출력하는 것을 많이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문장을 키보드로 입력해봅시다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8" y="2305033"/>
            <a:ext cx="5325668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78633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입력이 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 같이 마우스 오른쪽 버튼을 클릭해보세요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빨간색 직사각형 부분과 같은 메뉴를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1833790"/>
            <a:ext cx="4643020" cy="47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첫걸음</a:t>
            </a:r>
            <a:r>
              <a:rPr lang="en-US" altLang="ko-KR" dirty="0" smtClean="0"/>
              <a:t>: Hello world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5192949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실행결과로 프로그램 밑부분에 그림과 같이 나오면 성공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처음이라면 </a:t>
            </a:r>
            <a:r>
              <a:rPr lang="ko-KR" altLang="en-US" dirty="0" err="1" smtClean="0"/>
              <a:t>축하드려요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첫 프로그램을 완성시키셨습니다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391" t="66507" r="81198" b="21846"/>
          <a:stretch/>
        </p:blipFill>
        <p:spPr>
          <a:xfrm>
            <a:off x="6031149" y="1833790"/>
            <a:ext cx="5236407" cy="26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90145"/>
            <a:ext cx="10353761" cy="1326321"/>
          </a:xfrm>
        </p:spPr>
        <p:txBody>
          <a:bodyPr/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33790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기본적인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</a:t>
            </a:r>
          </a:p>
          <a:p>
            <a:pPr lvl="1"/>
            <a:r>
              <a:rPr lang="en-US" altLang="ko-KR" dirty="0" smtClean="0"/>
              <a:t>-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 smtClean="0"/>
              <a:t>//(</a:t>
            </a:r>
            <a:r>
              <a:rPr lang="ko-KR" altLang="en-US" dirty="0" smtClean="0"/>
              <a:t>몫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**(n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801" t="14943" r="62588" b="67409"/>
          <a:stretch/>
        </p:blipFill>
        <p:spPr>
          <a:xfrm>
            <a:off x="2944181" y="1916465"/>
            <a:ext cx="4185820" cy="411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520" t="68839" r="81609" b="11971"/>
          <a:stretch/>
        </p:blipFill>
        <p:spPr>
          <a:xfrm>
            <a:off x="7366765" y="1916466"/>
            <a:ext cx="3900791" cy="4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8437</TotalTime>
  <Words>954</Words>
  <Application>Microsoft Office PowerPoint</Application>
  <PresentationFormat>와이드스크린</PresentationFormat>
  <Paragraphs>186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Rockwell</vt:lpstr>
      <vt:lpstr>맑은 고딕</vt:lpstr>
      <vt:lpstr>Arial</vt:lpstr>
      <vt:lpstr>Bookman Old Style</vt:lpstr>
      <vt:lpstr>Cambria Math</vt:lpstr>
      <vt:lpstr>Damask</vt:lpstr>
      <vt:lpstr>실습환경 &amp; Python 기초</vt:lpstr>
      <vt:lpstr>Index</vt:lpstr>
      <vt:lpstr>실습환경</vt:lpstr>
      <vt:lpstr>실습도구: Pycharm</vt:lpstr>
      <vt:lpstr>실습도구: Pycharm</vt:lpstr>
      <vt:lpstr>Python 첫걸음: Hello world</vt:lpstr>
      <vt:lpstr>Python 첫걸음: Hello world</vt:lpstr>
      <vt:lpstr>Python 첫걸음: Hello world</vt:lpstr>
      <vt:lpstr>산술 연산</vt:lpstr>
      <vt:lpstr>변수와 타입</vt:lpstr>
      <vt:lpstr>변수와 타입</vt:lpstr>
      <vt:lpstr>변수와 타입</vt:lpstr>
      <vt:lpstr>변수와 타입</vt:lpstr>
      <vt:lpstr>연습1. 간단한 식을 세우고 코딩해보자.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조건을 이용하자: IF</vt:lpstr>
      <vt:lpstr>연습2. 좌표와 직선과의 관계.</vt:lpstr>
      <vt:lpstr>논리 연산</vt:lpstr>
      <vt:lpstr>논리 연산</vt:lpstr>
      <vt:lpstr>논리 연산</vt:lpstr>
      <vt:lpstr>논리 연산</vt:lpstr>
      <vt:lpstr>논리 연산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151</cp:revision>
  <dcterms:created xsi:type="dcterms:W3CDTF">2017-06-04T14:17:50Z</dcterms:created>
  <dcterms:modified xsi:type="dcterms:W3CDTF">2017-07-24T18:55:40Z</dcterms:modified>
</cp:coreProperties>
</file>