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86" r:id="rId4"/>
    <p:sldId id="287" r:id="rId5"/>
    <p:sldId id="288" r:id="rId6"/>
    <p:sldId id="289" r:id="rId7"/>
    <p:sldId id="290" r:id="rId8"/>
    <p:sldId id="291" r:id="rId9"/>
    <p:sldId id="296" r:id="rId10"/>
    <p:sldId id="292" r:id="rId11"/>
    <p:sldId id="293" r:id="rId12"/>
    <p:sldId id="294" r:id="rId13"/>
    <p:sldId id="295" r:id="rId14"/>
    <p:sldId id="26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19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4162893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3202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19370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1789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72826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1809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1817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14148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8341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9177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374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1109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8018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48931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0897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‹Nº›</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rPr>
              <a:t>‹Nº›</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docs.python.org.ar/tutorial/2/classes.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librosweb.es/libro/algoritmos_python/capitulo_14/tipo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971450" y="744575"/>
            <a:ext cx="7593300" cy="2052600"/>
          </a:xfrm>
          <a:prstGeom prst="rect">
            <a:avLst/>
          </a:prstGeom>
        </p:spPr>
        <p:txBody>
          <a:bodyPr lIns="91425" tIns="91425" rIns="91425" bIns="91425" anchor="b" anchorCtr="0">
            <a:noAutofit/>
          </a:bodyPr>
          <a:lstStyle/>
          <a:p>
            <a:pPr lvl="0">
              <a:buSzPct val="25000"/>
            </a:pPr>
            <a:r>
              <a:rPr lang="en-GB" dirty="0" smtClean="0"/>
              <a:t>UF3.8 </a:t>
            </a:r>
            <a:r>
              <a:rPr lang="en-GB" dirty="0" err="1" smtClean="0"/>
              <a:t>Clases</a:t>
            </a:r>
            <a:r>
              <a:rPr lang="en-GB" dirty="0" smtClean="0"/>
              <a:t> </a:t>
            </a:r>
            <a:r>
              <a:rPr lang="en-GB" dirty="0" err="1" smtClean="0"/>
              <a:t>en</a:t>
            </a:r>
            <a:r>
              <a:rPr lang="en-GB" smtClean="0"/>
              <a:t/>
            </a:r>
            <a:br>
              <a:rPr lang="en-GB" smtClean="0"/>
            </a:br>
            <a:r>
              <a:rPr lang="en-GB" smtClean="0"/>
              <a:t> </a:t>
            </a:r>
            <a:r>
              <a:rPr lang="en-GB" dirty="0" smtClean="0"/>
              <a:t>Python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677251"/>
            <a:ext cx="8586115" cy="4129212"/>
          </a:xfrm>
          <a:prstGeom prst="rect">
            <a:avLst/>
          </a:prstGeom>
        </p:spPr>
        <p:txBody>
          <a:bodyPr lIns="91425" tIns="91425" rIns="91425" bIns="91425" anchor="t" anchorCtr="0">
            <a:noAutofit/>
          </a:bodyPr>
          <a:lstStyle/>
          <a:p>
            <a:pPr lvl="0">
              <a:spcAft>
                <a:spcPts val="600"/>
              </a:spcAft>
            </a:pPr>
            <a:r>
              <a:rPr lang="es-ES" dirty="0" smtClean="0"/>
              <a:t>Para </a:t>
            </a:r>
            <a:r>
              <a:rPr lang="es-ES" dirty="0"/>
              <a:t>saber de qué tipo es </a:t>
            </a:r>
            <a:r>
              <a:rPr lang="es-ES" dirty="0" smtClean="0"/>
              <a:t>un objeto (o una variable), </a:t>
            </a:r>
            <a:r>
              <a:rPr lang="es-ES" dirty="0"/>
              <a:t>utilizamos la función </a:t>
            </a:r>
            <a:r>
              <a:rPr lang="es-ES" dirty="0" err="1" smtClean="0"/>
              <a:t>type</a:t>
            </a:r>
            <a:r>
              <a:rPr lang="es-ES" dirty="0" smtClean="0"/>
              <a:t>, </a:t>
            </a:r>
            <a:r>
              <a:rPr lang="es-ES" dirty="0"/>
              <a:t>y para saber qué métodos y atributos tiene </a:t>
            </a:r>
            <a:r>
              <a:rPr lang="es-ES" dirty="0" smtClean="0"/>
              <a:t>ese objeto (o variable) </a:t>
            </a:r>
            <a:r>
              <a:rPr lang="es-ES" dirty="0"/>
              <a:t>utilizamos la función </a:t>
            </a:r>
            <a:r>
              <a:rPr lang="es-ES" dirty="0" err="1" smtClean="0"/>
              <a:t>dir.</a:t>
            </a:r>
            <a:endParaRPr lang="es-ES" dirty="0" smtClean="0"/>
          </a:p>
          <a:p>
            <a:pPr lvl="0">
              <a:spcAft>
                <a:spcPts val="0"/>
              </a:spcAft>
            </a:pPr>
            <a:r>
              <a:rPr lang="es-ES" sz="1600" dirty="0">
                <a:solidFill>
                  <a:schemeClr val="tx1"/>
                </a:solidFill>
                <a:latin typeface="Consolas" panose="020B0609020204030204" pitchFamily="49" charset="0"/>
              </a:rPr>
              <a:t>a = open("archivo.txt")</a:t>
            </a:r>
          </a:p>
          <a:p>
            <a:pPr lvl="0">
              <a:spcAft>
                <a:spcPts val="0"/>
              </a:spcAft>
            </a:pPr>
            <a:r>
              <a:rPr lang="es-ES" sz="1600" dirty="0" err="1">
                <a:solidFill>
                  <a:schemeClr val="tx1"/>
                </a:solidFill>
                <a:latin typeface="Consolas" panose="020B0609020204030204" pitchFamily="49" charset="0"/>
              </a:rPr>
              <a:t>type</a:t>
            </a:r>
            <a:r>
              <a:rPr lang="es-ES" sz="1600" dirty="0">
                <a:solidFill>
                  <a:schemeClr val="tx1"/>
                </a:solidFill>
                <a:latin typeface="Consolas" panose="020B0609020204030204" pitchFamily="49" charset="0"/>
              </a:rPr>
              <a:t>(a) # 'file'</a:t>
            </a:r>
          </a:p>
          <a:p>
            <a:pPr lvl="0">
              <a:spcAft>
                <a:spcPts val="0"/>
              </a:spcAft>
            </a:pPr>
            <a:r>
              <a:rPr lang="es-ES" sz="1600" dirty="0" err="1">
                <a:solidFill>
                  <a:schemeClr val="tx1"/>
                </a:solidFill>
                <a:latin typeface="Consolas" panose="020B0609020204030204" pitchFamily="49" charset="0"/>
              </a:rPr>
              <a:t>dir</a:t>
            </a:r>
            <a:r>
              <a:rPr lang="es-ES" sz="1600" dirty="0">
                <a:solidFill>
                  <a:schemeClr val="tx1"/>
                </a:solidFill>
                <a:latin typeface="Consolas" panose="020B0609020204030204" pitchFamily="49" charset="0"/>
              </a:rPr>
              <a:t>(a)</a:t>
            </a:r>
          </a:p>
          <a:p>
            <a:pPr lvl="0">
              <a:spcAft>
                <a:spcPts val="0"/>
              </a:spcAft>
            </a:pPr>
            <a:r>
              <a:rPr lang="es-ES" sz="1600" dirty="0">
                <a:solidFill>
                  <a:schemeClr val="tx1"/>
                </a:solidFill>
                <a:latin typeface="Consolas" panose="020B0609020204030204" pitchFamily="49" charset="0"/>
              </a:rPr>
              <a:t>'''['__</a:t>
            </a:r>
            <a:r>
              <a:rPr lang="es-ES" sz="1600" dirty="0" err="1">
                <a:solidFill>
                  <a:schemeClr val="tx1"/>
                </a:solidFill>
                <a:latin typeface="Consolas" panose="020B0609020204030204" pitchFamily="49" charset="0"/>
              </a:rPr>
              <a:t>class</a:t>
            </a:r>
            <a:r>
              <a:rPr lang="es-ES" sz="1600" dirty="0">
                <a:solidFill>
                  <a:schemeClr val="tx1"/>
                </a:solidFill>
                <a:latin typeface="Consolas" panose="020B0609020204030204" pitchFamily="49" charset="0"/>
              </a:rPr>
              <a:t>__', '__</a:t>
            </a:r>
            <a:r>
              <a:rPr lang="es-ES" sz="1600" dirty="0" err="1">
                <a:solidFill>
                  <a:schemeClr val="tx1"/>
                </a:solidFill>
                <a:latin typeface="Consolas" panose="020B0609020204030204" pitchFamily="49" charset="0"/>
              </a:rPr>
              <a:t>delattr</a:t>
            </a:r>
            <a:r>
              <a:rPr lang="es-ES" sz="1600" dirty="0">
                <a:solidFill>
                  <a:schemeClr val="tx1"/>
                </a:solidFill>
                <a:latin typeface="Consolas" panose="020B0609020204030204" pitchFamily="49" charset="0"/>
              </a:rPr>
              <a:t>__', '__</a:t>
            </a:r>
            <a:r>
              <a:rPr lang="es-ES" sz="1600" dirty="0" err="1">
                <a:solidFill>
                  <a:schemeClr val="tx1"/>
                </a:solidFill>
                <a:latin typeface="Consolas" panose="020B0609020204030204" pitchFamily="49" charset="0"/>
              </a:rPr>
              <a:t>doc</a:t>
            </a:r>
            <a:r>
              <a:rPr lang="es-ES" sz="1600" dirty="0">
                <a:solidFill>
                  <a:schemeClr val="tx1"/>
                </a:solidFill>
                <a:latin typeface="Consolas" panose="020B0609020204030204" pitchFamily="49" charset="0"/>
              </a:rPr>
              <a:t>__', '__</a:t>
            </a:r>
            <a:r>
              <a:rPr lang="es-ES" sz="1600" dirty="0" err="1">
                <a:solidFill>
                  <a:schemeClr val="tx1"/>
                </a:solidFill>
                <a:latin typeface="Consolas" panose="020B0609020204030204" pitchFamily="49" charset="0"/>
              </a:rPr>
              <a:t>enter</a:t>
            </a:r>
            <a:r>
              <a:rPr lang="es-ES" sz="1600" dirty="0">
                <a:solidFill>
                  <a:schemeClr val="tx1"/>
                </a:solidFill>
                <a:latin typeface="Consolas" panose="020B0609020204030204" pitchFamily="49" charset="0"/>
              </a:rPr>
              <a:t>__', </a:t>
            </a:r>
            <a:r>
              <a:rPr lang="es-ES" sz="1600" dirty="0" smtClean="0">
                <a:solidFill>
                  <a:schemeClr val="tx1"/>
                </a:solidFill>
                <a:latin typeface="Consolas" panose="020B0609020204030204" pitchFamily="49" charset="0"/>
              </a:rPr>
              <a:t>__</a:t>
            </a:r>
            <a:r>
              <a:rPr lang="es-ES" sz="1600" dirty="0" err="1">
                <a:solidFill>
                  <a:schemeClr val="tx1"/>
                </a:solidFill>
                <a:latin typeface="Consolas" panose="020B0609020204030204" pitchFamily="49" charset="0"/>
              </a:rPr>
              <a:t>exit</a:t>
            </a:r>
            <a:r>
              <a:rPr lang="es-ES" sz="1600" dirty="0">
                <a:solidFill>
                  <a:schemeClr val="tx1"/>
                </a:solidFill>
                <a:latin typeface="Consolas" panose="020B0609020204030204" pitchFamily="49" charset="0"/>
              </a:rPr>
              <a:t>__',</a:t>
            </a:r>
          </a:p>
          <a:p>
            <a:pPr lvl="0">
              <a:spcAft>
                <a:spcPts val="0"/>
              </a:spcAft>
            </a:pPr>
            <a:r>
              <a:rPr lang="es-ES" sz="1600" dirty="0">
                <a:solidFill>
                  <a:schemeClr val="tx1"/>
                </a:solidFill>
                <a:latin typeface="Consolas" panose="020B0609020204030204" pitchFamily="49" charset="0"/>
              </a:rPr>
              <a:t>'__</a:t>
            </a:r>
            <a:r>
              <a:rPr lang="es-ES" sz="1600" dirty="0" err="1">
                <a:solidFill>
                  <a:schemeClr val="tx1"/>
                </a:solidFill>
                <a:latin typeface="Consolas" panose="020B0609020204030204" pitchFamily="49" charset="0"/>
              </a:rPr>
              <a:t>getattribute</a:t>
            </a:r>
            <a:r>
              <a:rPr lang="es-ES" sz="1600" dirty="0">
                <a:solidFill>
                  <a:schemeClr val="tx1"/>
                </a:solidFill>
                <a:latin typeface="Consolas" panose="020B0609020204030204" pitchFamily="49" charset="0"/>
              </a:rPr>
              <a:t>__', '__hash__', '__</a:t>
            </a:r>
            <a:r>
              <a:rPr lang="es-ES" sz="1600" dirty="0" err="1">
                <a:solidFill>
                  <a:schemeClr val="tx1"/>
                </a:solidFill>
                <a:latin typeface="Consolas" panose="020B0609020204030204" pitchFamily="49" charset="0"/>
              </a:rPr>
              <a:t>init</a:t>
            </a:r>
            <a:r>
              <a:rPr lang="es-ES" sz="1600" dirty="0">
                <a:solidFill>
                  <a:schemeClr val="tx1"/>
                </a:solidFill>
                <a:latin typeface="Consolas" panose="020B0609020204030204" pitchFamily="49" charset="0"/>
              </a:rPr>
              <a:t>__', '__</a:t>
            </a:r>
            <a:r>
              <a:rPr lang="es-ES" sz="1600" dirty="0" err="1">
                <a:solidFill>
                  <a:schemeClr val="tx1"/>
                </a:solidFill>
                <a:latin typeface="Consolas" panose="020B0609020204030204" pitchFamily="49" charset="0"/>
              </a:rPr>
              <a:t>iter</a:t>
            </a:r>
            <a:r>
              <a:rPr lang="es-ES" sz="1600" dirty="0">
                <a:solidFill>
                  <a:schemeClr val="tx1"/>
                </a:solidFill>
                <a:latin typeface="Consolas" panose="020B0609020204030204" pitchFamily="49" charset="0"/>
              </a:rPr>
              <a:t>__', '__new__',</a:t>
            </a:r>
          </a:p>
          <a:p>
            <a:pPr lvl="0">
              <a:spcAft>
                <a:spcPts val="0"/>
              </a:spcAft>
            </a:pPr>
            <a:r>
              <a:rPr lang="es-ES" sz="1600" dirty="0">
                <a:solidFill>
                  <a:schemeClr val="tx1"/>
                </a:solidFill>
                <a:latin typeface="Consolas" panose="020B0609020204030204" pitchFamily="49" charset="0"/>
              </a:rPr>
              <a:t>'__reduce__', '__</a:t>
            </a:r>
            <a:r>
              <a:rPr lang="es-ES" sz="1600" dirty="0" err="1">
                <a:solidFill>
                  <a:schemeClr val="tx1"/>
                </a:solidFill>
                <a:latin typeface="Consolas" panose="020B0609020204030204" pitchFamily="49" charset="0"/>
              </a:rPr>
              <a:t>reduce_ex</a:t>
            </a:r>
            <a:r>
              <a:rPr lang="es-ES" sz="1600" dirty="0">
                <a:solidFill>
                  <a:schemeClr val="tx1"/>
                </a:solidFill>
                <a:latin typeface="Consolas" panose="020B0609020204030204" pitchFamily="49" charset="0"/>
              </a:rPr>
              <a:t>__', '__</a:t>
            </a:r>
            <a:r>
              <a:rPr lang="es-ES" sz="1600" dirty="0" err="1">
                <a:solidFill>
                  <a:schemeClr val="tx1"/>
                </a:solidFill>
                <a:latin typeface="Consolas" panose="020B0609020204030204" pitchFamily="49" charset="0"/>
              </a:rPr>
              <a:t>repr</a:t>
            </a:r>
            <a:r>
              <a:rPr lang="es-ES" sz="1600" dirty="0">
                <a:solidFill>
                  <a:schemeClr val="tx1"/>
                </a:solidFill>
                <a:latin typeface="Consolas" panose="020B0609020204030204" pitchFamily="49" charset="0"/>
              </a:rPr>
              <a:t>__', '__</a:t>
            </a:r>
            <a:r>
              <a:rPr lang="es-ES" sz="1600" dirty="0" err="1">
                <a:solidFill>
                  <a:schemeClr val="tx1"/>
                </a:solidFill>
                <a:latin typeface="Consolas" panose="020B0609020204030204" pitchFamily="49" charset="0"/>
              </a:rPr>
              <a:t>setattr</a:t>
            </a:r>
            <a:r>
              <a:rPr lang="es-ES" sz="1600" dirty="0" smtClean="0">
                <a:solidFill>
                  <a:schemeClr val="tx1"/>
                </a:solidFill>
                <a:latin typeface="Consolas" panose="020B0609020204030204" pitchFamily="49" charset="0"/>
              </a:rPr>
              <a:t>__', '__</a:t>
            </a:r>
            <a:r>
              <a:rPr lang="es-ES" sz="1600" dirty="0" err="1">
                <a:solidFill>
                  <a:schemeClr val="tx1"/>
                </a:solidFill>
                <a:latin typeface="Consolas" panose="020B0609020204030204" pitchFamily="49" charset="0"/>
              </a:rPr>
              <a:t>str</a:t>
            </a:r>
            <a:r>
              <a:rPr lang="es-ES" sz="1600" dirty="0">
                <a:solidFill>
                  <a:schemeClr val="tx1"/>
                </a:solidFill>
                <a:latin typeface="Consolas" panose="020B0609020204030204" pitchFamily="49" charset="0"/>
              </a:rPr>
              <a:t>__',</a:t>
            </a:r>
          </a:p>
          <a:p>
            <a:pPr lvl="0">
              <a:spcAft>
                <a:spcPts val="0"/>
              </a:spcAft>
            </a:pPr>
            <a:r>
              <a:rPr lang="es-ES" sz="1600" dirty="0">
                <a:solidFill>
                  <a:schemeClr val="tx1"/>
                </a:solidFill>
                <a:latin typeface="Consolas" panose="020B0609020204030204" pitchFamily="49" charset="0"/>
              </a:rPr>
              <a:t>'</a:t>
            </a:r>
            <a:r>
              <a:rPr lang="es-ES" sz="1600" dirty="0" err="1">
                <a:solidFill>
                  <a:schemeClr val="tx1"/>
                </a:solidFill>
                <a:latin typeface="Consolas" panose="020B0609020204030204" pitchFamily="49" charset="0"/>
              </a:rPr>
              <a:t>close</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closed</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encoding</a:t>
            </a:r>
            <a:r>
              <a:rPr lang="es-ES" sz="1600" dirty="0">
                <a:solidFill>
                  <a:schemeClr val="tx1"/>
                </a:solidFill>
                <a:latin typeface="Consolas" panose="020B0609020204030204" pitchFamily="49" charset="0"/>
              </a:rPr>
              <a:t>', 'fileno', '</a:t>
            </a:r>
            <a:r>
              <a:rPr lang="es-ES" sz="1600" dirty="0" err="1">
                <a:solidFill>
                  <a:schemeClr val="tx1"/>
                </a:solidFill>
                <a:latin typeface="Consolas" panose="020B0609020204030204" pitchFamily="49" charset="0"/>
              </a:rPr>
              <a:t>flush</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isatty</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mode</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name</a:t>
            </a:r>
            <a:r>
              <a:rPr lang="es-ES" sz="1600" dirty="0" smtClean="0">
                <a:solidFill>
                  <a:schemeClr val="tx1"/>
                </a:solidFill>
                <a:latin typeface="Consolas" panose="020B0609020204030204" pitchFamily="49" charset="0"/>
              </a:rPr>
              <a:t>', '</a:t>
            </a:r>
            <a:r>
              <a:rPr lang="es-ES" sz="1600" dirty="0" err="1" smtClean="0">
                <a:solidFill>
                  <a:schemeClr val="tx1"/>
                </a:solidFill>
                <a:latin typeface="Consolas" panose="020B0609020204030204" pitchFamily="49" charset="0"/>
              </a:rPr>
              <a:t>newlines</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next</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read</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readinto</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readline</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readlines</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seek</a:t>
            </a:r>
            <a:r>
              <a:rPr lang="es-ES" sz="1600" dirty="0" smtClean="0">
                <a:solidFill>
                  <a:schemeClr val="tx1"/>
                </a:solidFill>
                <a:latin typeface="Consolas" panose="020B0609020204030204" pitchFamily="49" charset="0"/>
              </a:rPr>
              <a:t>', '</a:t>
            </a:r>
            <a:r>
              <a:rPr lang="es-ES" sz="1600" dirty="0" err="1" smtClean="0">
                <a:solidFill>
                  <a:schemeClr val="tx1"/>
                </a:solidFill>
                <a:latin typeface="Consolas" panose="020B0609020204030204" pitchFamily="49" charset="0"/>
              </a:rPr>
              <a:t>softspace</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tell</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truncate</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write</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writelines</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xreadlines</a:t>
            </a:r>
            <a:r>
              <a:rPr lang="es-ES" sz="1600" dirty="0">
                <a:solidFill>
                  <a:schemeClr val="tx1"/>
                </a:solidFill>
                <a:latin typeface="Consolas" panose="020B0609020204030204" pitchFamily="49" charset="0"/>
              </a:rPr>
              <a:t>']'''</a:t>
            </a:r>
            <a:endParaRPr lang="es-ES" sz="1600" dirty="0" smtClean="0">
              <a:solidFill>
                <a:schemeClr val="tx1"/>
              </a:solidFill>
              <a:latin typeface="Consolas" panose="020B0609020204030204" pitchFamily="49" charset="0"/>
            </a:endParaRP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r>
              <a:rPr lang="es-ES" b="1" dirty="0" smtClean="0"/>
              <a:t>Tipo de </a:t>
            </a:r>
            <a:r>
              <a:rPr lang="es-ES" b="1" dirty="0"/>
              <a:t>un objeto</a:t>
            </a:r>
          </a:p>
        </p:txBody>
      </p:sp>
    </p:spTree>
    <p:extLst>
      <p:ext uri="{BB962C8B-B14F-4D97-AF65-F5344CB8AC3E}">
        <p14:creationId xmlns:p14="http://schemas.microsoft.com/office/powerpoint/2010/main" val="186205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761999"/>
            <a:ext cx="8586115" cy="3927232"/>
          </a:xfrm>
          <a:prstGeom prst="rect">
            <a:avLst/>
          </a:prstGeom>
        </p:spPr>
        <p:txBody>
          <a:bodyPr lIns="91425" tIns="91425" rIns="91425" bIns="91425" anchor="t" anchorCtr="0">
            <a:noAutofit/>
          </a:bodyPr>
          <a:lstStyle/>
          <a:p>
            <a:pPr lvl="0">
              <a:spcAft>
                <a:spcPts val="600"/>
              </a:spcAft>
            </a:pPr>
            <a:r>
              <a:rPr lang="es-ES" dirty="0">
                <a:solidFill>
                  <a:schemeClr val="tx1"/>
                </a:solidFill>
              </a:rPr>
              <a:t>A</a:t>
            </a:r>
            <a:r>
              <a:rPr lang="es-ES" dirty="0" smtClean="0">
                <a:solidFill>
                  <a:schemeClr val="tx1"/>
                </a:solidFill>
              </a:rPr>
              <a:t>lgunos </a:t>
            </a:r>
            <a:r>
              <a:rPr lang="es-ES" dirty="0">
                <a:solidFill>
                  <a:schemeClr val="tx1"/>
                </a:solidFill>
              </a:rPr>
              <a:t>objetos comparten las mismas propiedades y métodos que otro objeto, y además agregan nuevas propiedades y métodos. A esto se lo denomina herencia: una clase que hereda de otra. Vale aclarar, que en Python, </a:t>
            </a:r>
            <a:r>
              <a:rPr lang="es-ES" b="1" dirty="0">
                <a:solidFill>
                  <a:schemeClr val="tx1"/>
                </a:solidFill>
              </a:rPr>
              <a:t>cuando una clase no hereda de ninguna otra, debe hacerse heredar de </a:t>
            </a:r>
            <a:r>
              <a:rPr lang="es-ES" b="1" dirty="0" err="1">
                <a:solidFill>
                  <a:schemeClr val="tx1"/>
                </a:solidFill>
              </a:rPr>
              <a:t>object</a:t>
            </a:r>
            <a:r>
              <a:rPr lang="es-ES" dirty="0">
                <a:solidFill>
                  <a:schemeClr val="tx1"/>
                </a:solidFill>
              </a:rPr>
              <a:t>, que es la clase principal de Python, que define un objeto</a:t>
            </a:r>
            <a:r>
              <a:rPr lang="es-ES" dirty="0" smtClean="0">
                <a:solidFill>
                  <a:schemeClr val="tx1"/>
                </a:solidFill>
              </a:rPr>
              <a:t>.</a:t>
            </a:r>
          </a:p>
          <a:p>
            <a:pPr lvl="0">
              <a:spcAft>
                <a:spcPts val="600"/>
              </a:spcAft>
            </a:pPr>
            <a:r>
              <a:rPr lang="es-ES" sz="1600" dirty="0" err="1">
                <a:solidFill>
                  <a:schemeClr val="tx1"/>
                </a:solidFill>
                <a:latin typeface="Consolas" panose="020B0609020204030204" pitchFamily="49" charset="0"/>
              </a:rPr>
              <a:t>class</a:t>
            </a:r>
            <a:r>
              <a:rPr lang="es-ES" sz="1600" dirty="0">
                <a:solidFill>
                  <a:schemeClr val="tx1"/>
                </a:solidFill>
                <a:latin typeface="Consolas" panose="020B0609020204030204" pitchFamily="49" charset="0"/>
              </a:rPr>
              <a:t> Ojo(</a:t>
            </a:r>
            <a:r>
              <a:rPr lang="es-ES" sz="1600" dirty="0" err="1">
                <a:solidFill>
                  <a:schemeClr val="tx1"/>
                </a:solidFill>
                <a:latin typeface="Consolas" panose="020B0609020204030204" pitchFamily="49" charset="0"/>
              </a:rPr>
              <a:t>object</a:t>
            </a:r>
            <a:r>
              <a:rPr lang="es-ES" sz="1600" dirty="0">
                <a:solidFill>
                  <a:schemeClr val="tx1"/>
                </a:solidFill>
                <a:latin typeface="Consolas" panose="020B0609020204030204" pitchFamily="49" charset="0"/>
              </a:rPr>
              <a:t>): </a:t>
            </a:r>
          </a:p>
          <a:p>
            <a:pPr lvl="0">
              <a:spcAft>
                <a:spcPts val="600"/>
              </a:spcAft>
            </a:pPr>
            <a:r>
              <a:rPr lang="es-ES" sz="1600" dirty="0">
                <a:solidFill>
                  <a:schemeClr val="tx1"/>
                </a:solidFill>
                <a:latin typeface="Consolas" panose="020B0609020204030204" pitchFamily="49" charset="0"/>
              </a:rPr>
              <a:t>    forma = "" </a:t>
            </a:r>
          </a:p>
          <a:p>
            <a:pPr lvl="0">
              <a:spcAft>
                <a:spcPts val="600"/>
              </a:spcAft>
            </a:pPr>
            <a:r>
              <a:rPr lang="es-ES" sz="1600" dirty="0">
                <a:solidFill>
                  <a:schemeClr val="tx1"/>
                </a:solidFill>
                <a:latin typeface="Consolas" panose="020B0609020204030204" pitchFamily="49" charset="0"/>
              </a:rPr>
              <a:t>    color = "" </a:t>
            </a:r>
          </a:p>
          <a:p>
            <a:pPr lvl="0">
              <a:spcAft>
                <a:spcPts val="600"/>
              </a:spcAft>
            </a:pP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tamanio</a:t>
            </a:r>
            <a:r>
              <a:rPr lang="es-ES" sz="1600" dirty="0">
                <a:solidFill>
                  <a:schemeClr val="tx1"/>
                </a:solidFill>
                <a:latin typeface="Consolas" panose="020B0609020204030204" pitchFamily="49" charset="0"/>
              </a:rPr>
              <a:t> = </a:t>
            </a:r>
            <a:r>
              <a:rPr lang="es-ES" sz="1600" dirty="0" smtClean="0">
                <a:solidFill>
                  <a:schemeClr val="tx1"/>
                </a:solidFill>
                <a:latin typeface="Consolas" panose="020B0609020204030204" pitchFamily="49" charset="0"/>
              </a:rPr>
              <a:t>"“</a:t>
            </a:r>
          </a:p>
          <a:p>
            <a:pPr lvl="0">
              <a:spcAft>
                <a:spcPts val="600"/>
              </a:spcAft>
            </a:pPr>
            <a:endParaRPr lang="es-ES" sz="1600" dirty="0" smtClean="0">
              <a:solidFill>
                <a:schemeClr val="tx1"/>
              </a:solidFill>
              <a:latin typeface="Consolas" panose="020B0609020204030204" pitchFamily="49" charset="0"/>
            </a:endParaRPr>
          </a:p>
          <a:p>
            <a:pPr lvl="0">
              <a:spcAft>
                <a:spcPts val="600"/>
              </a:spcAft>
            </a:pPr>
            <a:r>
              <a:rPr lang="es-ES" sz="1600" dirty="0" err="1">
                <a:solidFill>
                  <a:schemeClr val="tx1"/>
                </a:solidFill>
                <a:latin typeface="Consolas" panose="020B0609020204030204" pitchFamily="49" charset="0"/>
              </a:rPr>
              <a:t>class</a:t>
            </a:r>
            <a:r>
              <a:rPr lang="es-ES" sz="1600" dirty="0">
                <a:solidFill>
                  <a:schemeClr val="tx1"/>
                </a:solidFill>
                <a:latin typeface="Consolas" panose="020B0609020204030204" pitchFamily="49" charset="0"/>
              </a:rPr>
              <a:t> </a:t>
            </a:r>
            <a:r>
              <a:rPr lang="es-ES" sz="1600" dirty="0" err="1">
                <a:solidFill>
                  <a:schemeClr val="tx1"/>
                </a:solidFill>
                <a:latin typeface="Consolas" panose="020B0609020204030204" pitchFamily="49" charset="0"/>
              </a:rPr>
              <a:t>ClaseDerivada</a:t>
            </a:r>
            <a:r>
              <a:rPr lang="es-ES" sz="1600" dirty="0">
                <a:solidFill>
                  <a:schemeClr val="tx1"/>
                </a:solidFill>
                <a:latin typeface="Consolas" panose="020B0609020204030204" pitchFamily="49" charset="0"/>
              </a:rPr>
              <a:t>(</a:t>
            </a:r>
            <a:r>
              <a:rPr lang="es-ES" sz="1600" dirty="0" err="1">
                <a:solidFill>
                  <a:schemeClr val="tx1"/>
                </a:solidFill>
                <a:latin typeface="Consolas" panose="020B0609020204030204" pitchFamily="49" charset="0"/>
              </a:rPr>
              <a:t>ClaseBase</a:t>
            </a:r>
            <a:r>
              <a:rPr lang="es-ES" sz="1600" dirty="0">
                <a:solidFill>
                  <a:schemeClr val="tx1"/>
                </a:solidFill>
                <a:latin typeface="Consolas" panose="020B0609020204030204" pitchFamily="49" charset="0"/>
              </a:rPr>
              <a:t>):</a:t>
            </a:r>
          </a:p>
          <a:p>
            <a:pPr lvl="0">
              <a:spcAft>
                <a:spcPts val="600"/>
              </a:spcAft>
            </a:pPr>
            <a:endParaRPr lang="es-ES" dirty="0" smtClean="0">
              <a:solidFill>
                <a:schemeClr val="tx1"/>
              </a:solidFill>
              <a:latin typeface="Consolas" panose="020B0609020204030204" pitchFamily="49" charset="0"/>
            </a:endParaRP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r>
              <a:rPr lang="es-ES" b="1" dirty="0" smtClean="0"/>
              <a:t>Herencia</a:t>
            </a:r>
            <a:endParaRPr lang="es-ES" b="1" dirty="0"/>
          </a:p>
        </p:txBody>
      </p:sp>
    </p:spTree>
    <p:extLst>
      <p:ext uri="{BB962C8B-B14F-4D97-AF65-F5344CB8AC3E}">
        <p14:creationId xmlns:p14="http://schemas.microsoft.com/office/powerpoint/2010/main" val="3911898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855785"/>
            <a:ext cx="8586115" cy="3833446"/>
          </a:xfrm>
          <a:prstGeom prst="rect">
            <a:avLst/>
          </a:prstGeom>
        </p:spPr>
        <p:txBody>
          <a:bodyPr lIns="91425" tIns="91425" rIns="91425" bIns="91425" anchor="t" anchorCtr="0">
            <a:noAutofit/>
          </a:bodyPr>
          <a:lstStyle/>
          <a:p>
            <a:pPr lvl="0">
              <a:spcAft>
                <a:spcPts val="600"/>
              </a:spcAft>
            </a:pPr>
            <a:r>
              <a:rPr lang="es-ES" b="1" dirty="0" smtClean="0">
                <a:solidFill>
                  <a:schemeClr val="tx1"/>
                </a:solidFill>
              </a:rPr>
              <a:t>__</a:t>
            </a:r>
            <a:r>
              <a:rPr lang="es-ES" b="1" dirty="0" err="1" smtClean="0">
                <a:solidFill>
                  <a:schemeClr val="tx1"/>
                </a:solidFill>
              </a:rPr>
              <a:t>class</a:t>
            </a:r>
            <a:r>
              <a:rPr lang="es-ES" b="1" dirty="0" smtClean="0">
                <a:solidFill>
                  <a:schemeClr val="tx1"/>
                </a:solidFill>
              </a:rPr>
              <a:t>__ </a:t>
            </a:r>
            <a:r>
              <a:rPr lang="es-ES" dirty="0" smtClean="0">
                <a:solidFill>
                  <a:schemeClr val="tx1"/>
                </a:solidFill>
              </a:rPr>
              <a:t>un método especial de Python que sirve para saber la clase a la que instancia un objeto.</a:t>
            </a:r>
          </a:p>
          <a:p>
            <a:pPr lvl="0">
              <a:spcAft>
                <a:spcPts val="600"/>
              </a:spcAft>
            </a:pPr>
            <a:r>
              <a:rPr lang="es-ES" dirty="0">
                <a:solidFill>
                  <a:schemeClr val="tx1"/>
                </a:solidFill>
              </a:rPr>
              <a:t>Todo variable es un objeto, y por lo tanto tiene una clase (también llamado su tipo). Ésta se almacena como objeto.__</a:t>
            </a:r>
            <a:r>
              <a:rPr lang="es-ES" dirty="0" err="1">
                <a:solidFill>
                  <a:schemeClr val="tx1"/>
                </a:solidFill>
              </a:rPr>
              <a:t>class</a:t>
            </a:r>
            <a:r>
              <a:rPr lang="es-ES" dirty="0">
                <a:solidFill>
                  <a:schemeClr val="tx1"/>
                </a:solidFill>
              </a:rPr>
              <a:t>__.</a:t>
            </a:r>
            <a:endParaRPr lang="es-ES" dirty="0" smtClean="0">
              <a:solidFill>
                <a:schemeClr val="tx1"/>
              </a:solidFill>
            </a:endParaRPr>
          </a:p>
          <a:p>
            <a:pPr lvl="0">
              <a:spcAft>
                <a:spcPts val="600"/>
              </a:spcAft>
            </a:pPr>
            <a:r>
              <a:rPr lang="es-ES" dirty="0">
                <a:solidFill>
                  <a:schemeClr val="tx1"/>
                </a:solidFill>
              </a:rPr>
              <a:t>Python tiene dos funciones integradas que funcionan con herencia</a:t>
            </a:r>
            <a:r>
              <a:rPr lang="es-ES" dirty="0" smtClean="0">
                <a:solidFill>
                  <a:schemeClr val="tx1"/>
                </a:solidFill>
              </a:rPr>
              <a:t>:</a:t>
            </a:r>
            <a:endParaRPr lang="es-ES" dirty="0">
              <a:solidFill>
                <a:schemeClr val="tx1"/>
              </a:solidFill>
            </a:endParaRPr>
          </a:p>
          <a:p>
            <a:pPr marL="285750" lvl="0" indent="-285750">
              <a:spcAft>
                <a:spcPts val="600"/>
              </a:spcAft>
              <a:buFontTx/>
              <a:buChar char="-"/>
            </a:pPr>
            <a:r>
              <a:rPr lang="es-ES" dirty="0" err="1">
                <a:solidFill>
                  <a:schemeClr val="tx1"/>
                </a:solidFill>
              </a:rPr>
              <a:t>isinstance</a:t>
            </a:r>
            <a:r>
              <a:rPr lang="es-ES" dirty="0">
                <a:solidFill>
                  <a:schemeClr val="tx1"/>
                </a:solidFill>
              </a:rPr>
              <a:t>() para verificar el tipo de una instancia. </a:t>
            </a:r>
          </a:p>
          <a:p>
            <a:pPr lvl="0">
              <a:spcAft>
                <a:spcPts val="600"/>
              </a:spcAft>
            </a:pPr>
            <a:r>
              <a:rPr lang="es-ES" dirty="0" err="1">
                <a:solidFill>
                  <a:schemeClr val="tx1"/>
                </a:solidFill>
              </a:rPr>
              <a:t>Ej</a:t>
            </a:r>
            <a:r>
              <a:rPr lang="es-ES" dirty="0">
                <a:solidFill>
                  <a:schemeClr val="tx1"/>
                </a:solidFill>
              </a:rPr>
              <a:t>: </a:t>
            </a:r>
            <a:r>
              <a:rPr lang="es-ES" dirty="0" err="1">
                <a:solidFill>
                  <a:schemeClr val="tx1"/>
                </a:solidFill>
              </a:rPr>
              <a:t>isinstance</a:t>
            </a:r>
            <a:r>
              <a:rPr lang="es-ES" dirty="0">
                <a:solidFill>
                  <a:schemeClr val="tx1"/>
                </a:solidFill>
              </a:rPr>
              <a:t>(</a:t>
            </a:r>
            <a:r>
              <a:rPr lang="es-ES" dirty="0" err="1">
                <a:solidFill>
                  <a:schemeClr val="tx1"/>
                </a:solidFill>
              </a:rPr>
              <a:t>obj</a:t>
            </a:r>
            <a:r>
              <a:rPr lang="es-ES" dirty="0">
                <a:solidFill>
                  <a:schemeClr val="tx1"/>
                </a:solidFill>
              </a:rPr>
              <a:t>, </a:t>
            </a:r>
            <a:r>
              <a:rPr lang="es-ES" dirty="0" err="1">
                <a:solidFill>
                  <a:schemeClr val="tx1"/>
                </a:solidFill>
              </a:rPr>
              <a:t>int</a:t>
            </a:r>
            <a:r>
              <a:rPr lang="es-ES" dirty="0">
                <a:solidFill>
                  <a:schemeClr val="tx1"/>
                </a:solidFill>
              </a:rPr>
              <a:t>) devuelve True solo si </a:t>
            </a:r>
            <a:r>
              <a:rPr lang="es-ES" dirty="0" err="1">
                <a:solidFill>
                  <a:schemeClr val="tx1"/>
                </a:solidFill>
              </a:rPr>
              <a:t>obj</a:t>
            </a:r>
            <a:r>
              <a:rPr lang="es-ES" dirty="0">
                <a:solidFill>
                  <a:schemeClr val="tx1"/>
                </a:solidFill>
              </a:rPr>
              <a:t>.__</a:t>
            </a:r>
            <a:r>
              <a:rPr lang="es-ES" dirty="0" err="1">
                <a:solidFill>
                  <a:schemeClr val="tx1"/>
                </a:solidFill>
              </a:rPr>
              <a:t>class</a:t>
            </a:r>
            <a:r>
              <a:rPr lang="es-ES" dirty="0">
                <a:solidFill>
                  <a:schemeClr val="tx1"/>
                </a:solidFill>
              </a:rPr>
              <a:t>__ es </a:t>
            </a:r>
            <a:r>
              <a:rPr lang="es-ES" dirty="0" err="1">
                <a:solidFill>
                  <a:schemeClr val="tx1"/>
                </a:solidFill>
              </a:rPr>
              <a:t>int</a:t>
            </a:r>
            <a:r>
              <a:rPr lang="es-ES" dirty="0">
                <a:solidFill>
                  <a:schemeClr val="tx1"/>
                </a:solidFill>
              </a:rPr>
              <a:t> o alguna clase derivada de </a:t>
            </a:r>
            <a:r>
              <a:rPr lang="es-ES" dirty="0" err="1">
                <a:solidFill>
                  <a:schemeClr val="tx1"/>
                </a:solidFill>
              </a:rPr>
              <a:t>int</a:t>
            </a:r>
            <a:r>
              <a:rPr lang="es-ES" dirty="0">
                <a:solidFill>
                  <a:schemeClr val="tx1"/>
                </a:solidFill>
              </a:rPr>
              <a:t>.</a:t>
            </a:r>
          </a:p>
          <a:p>
            <a:pPr marL="285750" lvl="0" indent="-285750">
              <a:spcAft>
                <a:spcPts val="600"/>
              </a:spcAft>
              <a:buFontTx/>
              <a:buChar char="-"/>
            </a:pPr>
            <a:r>
              <a:rPr lang="es-ES" dirty="0" err="1">
                <a:solidFill>
                  <a:schemeClr val="tx1"/>
                </a:solidFill>
              </a:rPr>
              <a:t>issubclass</a:t>
            </a:r>
            <a:r>
              <a:rPr lang="es-ES" dirty="0">
                <a:solidFill>
                  <a:schemeClr val="tx1"/>
                </a:solidFill>
              </a:rPr>
              <a:t>() para comprobar herencia de </a:t>
            </a:r>
            <a:r>
              <a:rPr lang="es-ES" dirty="0" smtClean="0">
                <a:solidFill>
                  <a:schemeClr val="tx1"/>
                </a:solidFill>
              </a:rPr>
              <a:t>clase. </a:t>
            </a:r>
          </a:p>
          <a:p>
            <a:pPr lvl="0">
              <a:spcAft>
                <a:spcPts val="600"/>
              </a:spcAft>
            </a:pPr>
            <a:r>
              <a:rPr lang="es-ES" dirty="0" err="1" smtClean="0">
                <a:solidFill>
                  <a:schemeClr val="tx1"/>
                </a:solidFill>
              </a:rPr>
              <a:t>Ej</a:t>
            </a:r>
            <a:r>
              <a:rPr lang="es-ES" dirty="0" smtClean="0">
                <a:solidFill>
                  <a:schemeClr val="tx1"/>
                </a:solidFill>
              </a:rPr>
              <a:t>: </a:t>
            </a:r>
            <a:r>
              <a:rPr lang="es-ES" dirty="0" err="1">
                <a:solidFill>
                  <a:schemeClr val="tx1"/>
                </a:solidFill>
              </a:rPr>
              <a:t>issubclass</a:t>
            </a:r>
            <a:r>
              <a:rPr lang="es-ES" dirty="0">
                <a:solidFill>
                  <a:schemeClr val="tx1"/>
                </a:solidFill>
              </a:rPr>
              <a:t>(</a:t>
            </a:r>
            <a:r>
              <a:rPr lang="es-ES" dirty="0" err="1">
                <a:solidFill>
                  <a:schemeClr val="tx1"/>
                </a:solidFill>
              </a:rPr>
              <a:t>bool</a:t>
            </a:r>
            <a:r>
              <a:rPr lang="es-ES" dirty="0">
                <a:solidFill>
                  <a:schemeClr val="tx1"/>
                </a:solidFill>
              </a:rPr>
              <a:t>, </a:t>
            </a:r>
            <a:r>
              <a:rPr lang="es-ES" dirty="0" err="1">
                <a:solidFill>
                  <a:schemeClr val="tx1"/>
                </a:solidFill>
              </a:rPr>
              <a:t>int</a:t>
            </a:r>
            <a:r>
              <a:rPr lang="es-ES" dirty="0">
                <a:solidFill>
                  <a:schemeClr val="tx1"/>
                </a:solidFill>
              </a:rPr>
              <a:t>) da True ya que </a:t>
            </a:r>
            <a:r>
              <a:rPr lang="es-ES" dirty="0" err="1">
                <a:solidFill>
                  <a:schemeClr val="tx1"/>
                </a:solidFill>
              </a:rPr>
              <a:t>bool</a:t>
            </a:r>
            <a:r>
              <a:rPr lang="es-ES" dirty="0">
                <a:solidFill>
                  <a:schemeClr val="tx1"/>
                </a:solidFill>
              </a:rPr>
              <a:t> es una subclase de </a:t>
            </a:r>
            <a:r>
              <a:rPr lang="es-ES" dirty="0" err="1">
                <a:solidFill>
                  <a:schemeClr val="tx1"/>
                </a:solidFill>
              </a:rPr>
              <a:t>int</a:t>
            </a:r>
            <a:r>
              <a:rPr lang="es-ES" dirty="0">
                <a:solidFill>
                  <a:schemeClr val="tx1"/>
                </a:solidFill>
              </a:rPr>
              <a:t>. </a:t>
            </a: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r>
              <a:rPr lang="es-ES" b="1" dirty="0" smtClean="0"/>
              <a:t>Herencia</a:t>
            </a:r>
            <a:endParaRPr lang="es-ES" b="1" dirty="0"/>
          </a:p>
        </p:txBody>
      </p:sp>
    </p:spTree>
    <p:extLst>
      <p:ext uri="{BB962C8B-B14F-4D97-AF65-F5344CB8AC3E}">
        <p14:creationId xmlns:p14="http://schemas.microsoft.com/office/powerpoint/2010/main" val="334165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855785"/>
            <a:ext cx="8586115" cy="3833446"/>
          </a:xfrm>
          <a:prstGeom prst="rect">
            <a:avLst/>
          </a:prstGeom>
        </p:spPr>
        <p:txBody>
          <a:bodyPr lIns="91425" tIns="91425" rIns="91425" bIns="91425" anchor="t" anchorCtr="0">
            <a:noAutofit/>
          </a:bodyPr>
          <a:lstStyle/>
          <a:p>
            <a:pPr lvl="0">
              <a:spcAft>
                <a:spcPts val="600"/>
              </a:spcAft>
            </a:pPr>
            <a:r>
              <a:rPr lang="es-ES" dirty="0">
                <a:solidFill>
                  <a:schemeClr val="tx1"/>
                </a:solidFill>
                <a:latin typeface="+mn-lt"/>
              </a:rPr>
              <a:t>Para mostrar objetos, Python indica que hay que agregarle a la clase un método especial, llamado </a:t>
            </a:r>
            <a:r>
              <a:rPr lang="es-ES" b="1" dirty="0">
                <a:solidFill>
                  <a:schemeClr val="tx1"/>
                </a:solidFill>
                <a:latin typeface="+mn-lt"/>
              </a:rPr>
              <a:t>__</a:t>
            </a:r>
            <a:r>
              <a:rPr lang="es-ES" b="1" dirty="0" err="1">
                <a:solidFill>
                  <a:schemeClr val="tx1"/>
                </a:solidFill>
                <a:latin typeface="+mn-lt"/>
              </a:rPr>
              <a:t>str</a:t>
            </a:r>
            <a:r>
              <a:rPr lang="es-ES" b="1" dirty="0">
                <a:solidFill>
                  <a:schemeClr val="tx1"/>
                </a:solidFill>
                <a:latin typeface="+mn-lt"/>
              </a:rPr>
              <a:t>__ </a:t>
            </a:r>
            <a:r>
              <a:rPr lang="es-ES" dirty="0">
                <a:solidFill>
                  <a:schemeClr val="tx1"/>
                </a:solidFill>
                <a:latin typeface="+mn-lt"/>
              </a:rPr>
              <a:t>que debe devolver una cadena de caracteres con lo que queremos mostrar. Ese método se invoca cada vez que se llama a la función </a:t>
            </a:r>
            <a:r>
              <a:rPr lang="es-ES" dirty="0" err="1">
                <a:solidFill>
                  <a:schemeClr val="tx1"/>
                </a:solidFill>
                <a:latin typeface="+mn-lt"/>
              </a:rPr>
              <a:t>str</a:t>
            </a:r>
            <a:r>
              <a:rPr lang="es-ES" dirty="0">
                <a:solidFill>
                  <a:schemeClr val="tx1"/>
                </a:solidFill>
                <a:latin typeface="+mn-lt"/>
              </a:rPr>
              <a:t>.</a:t>
            </a:r>
          </a:p>
          <a:p>
            <a:pPr lvl="0">
              <a:spcAft>
                <a:spcPts val="600"/>
              </a:spcAft>
            </a:pPr>
            <a:r>
              <a:rPr lang="es-ES" dirty="0" smtClean="0">
                <a:solidFill>
                  <a:schemeClr val="tx1"/>
                </a:solidFill>
                <a:latin typeface="+mn-lt"/>
              </a:rPr>
              <a:t>El </a:t>
            </a:r>
            <a:r>
              <a:rPr lang="es-ES" dirty="0">
                <a:solidFill>
                  <a:schemeClr val="tx1"/>
                </a:solidFill>
                <a:latin typeface="+mn-lt"/>
              </a:rPr>
              <a:t>método __</a:t>
            </a:r>
            <a:r>
              <a:rPr lang="es-ES" dirty="0" err="1">
                <a:solidFill>
                  <a:schemeClr val="tx1"/>
                </a:solidFill>
                <a:latin typeface="+mn-lt"/>
              </a:rPr>
              <a:t>str</a:t>
            </a:r>
            <a:r>
              <a:rPr lang="es-ES" dirty="0">
                <a:solidFill>
                  <a:schemeClr val="tx1"/>
                </a:solidFill>
                <a:latin typeface="+mn-lt"/>
              </a:rPr>
              <a:t>__ tiene un solo parámetro, </a:t>
            </a:r>
            <a:r>
              <a:rPr lang="es-ES" dirty="0" err="1">
                <a:solidFill>
                  <a:schemeClr val="tx1"/>
                </a:solidFill>
                <a:latin typeface="+mn-lt"/>
              </a:rPr>
              <a:t>self</a:t>
            </a:r>
            <a:r>
              <a:rPr lang="es-ES" smtClean="0">
                <a:solidFill>
                  <a:schemeClr val="tx1"/>
                </a:solidFill>
                <a:latin typeface="+mn-lt"/>
              </a:rPr>
              <a:t>.</a:t>
            </a:r>
            <a:endParaRPr lang="es-ES" dirty="0">
              <a:solidFill>
                <a:schemeClr val="tx1"/>
              </a:solidFill>
              <a:latin typeface="Consolas" panose="020B0609020204030204" pitchFamily="49" charset="0"/>
            </a:endParaRPr>
          </a:p>
          <a:p>
            <a:pPr lvl="0">
              <a:spcAft>
                <a:spcPts val="600"/>
              </a:spcAft>
            </a:pPr>
            <a:r>
              <a:rPr lang="es-ES" dirty="0" err="1">
                <a:solidFill>
                  <a:schemeClr val="tx1"/>
                </a:solidFill>
                <a:latin typeface="Consolas" panose="020B0609020204030204" pitchFamily="49" charset="0"/>
              </a:rPr>
              <a:t>def</a:t>
            </a:r>
            <a:r>
              <a:rPr lang="es-ES" dirty="0">
                <a:solidFill>
                  <a:schemeClr val="tx1"/>
                </a:solidFill>
                <a:latin typeface="Consolas" panose="020B0609020204030204" pitchFamily="49" charset="0"/>
              </a:rPr>
              <a:t> __</a:t>
            </a:r>
            <a:r>
              <a:rPr lang="es-ES" dirty="0" err="1">
                <a:solidFill>
                  <a:schemeClr val="tx1"/>
                </a:solidFill>
                <a:latin typeface="Consolas" panose="020B0609020204030204" pitchFamily="49" charset="0"/>
              </a:rPr>
              <a:t>str</a:t>
            </a:r>
            <a:r>
              <a:rPr lang="es-ES" dirty="0">
                <a:solidFill>
                  <a:schemeClr val="tx1"/>
                </a:solidFill>
                <a:latin typeface="Consolas" panose="020B0609020204030204" pitchFamily="49" charset="0"/>
              </a:rPr>
              <a:t>__(</a:t>
            </a:r>
            <a:r>
              <a:rPr lang="es-ES" dirty="0" err="1">
                <a:solidFill>
                  <a:schemeClr val="tx1"/>
                </a:solidFill>
                <a:latin typeface="Consolas" panose="020B0609020204030204" pitchFamily="49" charset="0"/>
              </a:rPr>
              <a:t>self</a:t>
            </a:r>
            <a:r>
              <a:rPr lang="es-ES" dirty="0">
                <a:solidFill>
                  <a:schemeClr val="tx1"/>
                </a:solidFill>
                <a:latin typeface="Consolas" panose="020B0609020204030204" pitchFamily="49" charset="0"/>
              </a:rPr>
              <a:t>):</a:t>
            </a:r>
          </a:p>
          <a:p>
            <a:pPr lvl="0">
              <a:spcAft>
                <a:spcPts val="600"/>
              </a:spcAft>
            </a:pPr>
            <a:r>
              <a:rPr lang="es-ES" dirty="0">
                <a:solidFill>
                  <a:schemeClr val="tx1"/>
                </a:solidFill>
                <a:latin typeface="Consolas" panose="020B0609020204030204" pitchFamily="49" charset="0"/>
              </a:rPr>
              <a:t>    """ Muestra el punto como un par ordenado. """</a:t>
            </a:r>
          </a:p>
          <a:p>
            <a:pPr lvl="0">
              <a:spcAft>
                <a:spcPts val="600"/>
              </a:spcAft>
            </a:pPr>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return</a:t>
            </a:r>
            <a:r>
              <a:rPr lang="es-ES" dirty="0">
                <a:solidFill>
                  <a:schemeClr val="tx1"/>
                </a:solidFill>
                <a:latin typeface="Consolas" panose="020B0609020204030204" pitchFamily="49" charset="0"/>
              </a:rPr>
              <a:t> "(" + </a:t>
            </a:r>
            <a:r>
              <a:rPr lang="es-ES" dirty="0" err="1">
                <a:solidFill>
                  <a:schemeClr val="tx1"/>
                </a:solidFill>
                <a:latin typeface="Consolas" panose="020B0609020204030204" pitchFamily="49" charset="0"/>
              </a:rPr>
              <a:t>str</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self.x</a:t>
            </a:r>
            <a:r>
              <a:rPr lang="es-ES" dirty="0">
                <a:solidFill>
                  <a:schemeClr val="tx1"/>
                </a:solidFill>
                <a:latin typeface="Consolas" panose="020B0609020204030204" pitchFamily="49" charset="0"/>
              </a:rPr>
              <a:t>) + ", " + </a:t>
            </a:r>
            <a:r>
              <a:rPr lang="es-ES" dirty="0" err="1">
                <a:solidFill>
                  <a:schemeClr val="tx1"/>
                </a:solidFill>
                <a:latin typeface="Consolas" panose="020B0609020204030204" pitchFamily="49" charset="0"/>
              </a:rPr>
              <a:t>str</a:t>
            </a:r>
            <a:r>
              <a:rPr lang="es-ES" dirty="0">
                <a:solidFill>
                  <a:schemeClr val="tx1"/>
                </a:solidFill>
                <a:latin typeface="Consolas" panose="020B0609020204030204" pitchFamily="49" charset="0"/>
              </a:rPr>
              <a:t>(</a:t>
            </a:r>
            <a:r>
              <a:rPr lang="es-ES" dirty="0" err="1">
                <a:solidFill>
                  <a:schemeClr val="tx1"/>
                </a:solidFill>
                <a:latin typeface="Consolas" panose="020B0609020204030204" pitchFamily="49" charset="0"/>
              </a:rPr>
              <a:t>self.y</a:t>
            </a:r>
            <a:r>
              <a:rPr lang="es-ES" dirty="0">
                <a:solidFill>
                  <a:schemeClr val="tx1"/>
                </a:solidFill>
                <a:latin typeface="Consolas" panose="020B0609020204030204" pitchFamily="49" charset="0"/>
              </a:rPr>
              <a:t>) + ")"</a:t>
            </a: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r>
              <a:rPr lang="es-ES" b="1" dirty="0" smtClean="0">
                <a:solidFill>
                  <a:srgbClr val="000000"/>
                </a:solidFill>
                <a:highlight>
                  <a:srgbClr val="FFFFFF"/>
                </a:highlight>
              </a:rPr>
              <a:t>Mostrar objetos</a:t>
            </a:r>
            <a:endParaRPr lang="es-ES" b="1" dirty="0"/>
          </a:p>
        </p:txBody>
      </p:sp>
    </p:spTree>
    <p:extLst>
      <p:ext uri="{BB962C8B-B14F-4D97-AF65-F5344CB8AC3E}">
        <p14:creationId xmlns:p14="http://schemas.microsoft.com/office/powerpoint/2010/main" val="236847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311700" y="1003050"/>
            <a:ext cx="8520600" cy="3675900"/>
          </a:xfrm>
          <a:prstGeom prst="rect">
            <a:avLst/>
          </a:prstGeom>
        </p:spPr>
        <p:txBody>
          <a:bodyPr lIns="91425" tIns="91425" rIns="91425" bIns="91425" anchor="t" anchorCtr="0">
            <a:noAutofit/>
          </a:bodyPr>
          <a:lstStyle/>
          <a:p>
            <a:pPr lvl="0" algn="just"/>
            <a:r>
              <a:rPr lang="es-ES" dirty="0">
                <a:solidFill>
                  <a:srgbClr val="000000"/>
                </a:solidFill>
                <a:highlight>
                  <a:srgbClr val="FFFFFF"/>
                </a:highlight>
                <a:hlinkClick r:id="rId3"/>
              </a:rPr>
              <a:t>http://</a:t>
            </a:r>
            <a:r>
              <a:rPr lang="es-ES" dirty="0" smtClean="0">
                <a:solidFill>
                  <a:srgbClr val="000000"/>
                </a:solidFill>
                <a:highlight>
                  <a:srgbClr val="FFFFFF"/>
                </a:highlight>
                <a:hlinkClick r:id="rId3"/>
              </a:rPr>
              <a:t>docs.python.org.ar/tutorial/2/classes.html</a:t>
            </a:r>
            <a:endParaRPr lang="es-ES" dirty="0" smtClean="0">
              <a:solidFill>
                <a:srgbClr val="000000"/>
              </a:solidFill>
              <a:highlight>
                <a:srgbClr val="FFFFFF"/>
              </a:highlight>
            </a:endParaRPr>
          </a:p>
          <a:p>
            <a:pPr lvl="0" algn="just"/>
            <a:r>
              <a:rPr lang="es-ES" dirty="0">
                <a:solidFill>
                  <a:srgbClr val="000000"/>
                </a:solidFill>
                <a:highlight>
                  <a:srgbClr val="FFFFFF"/>
                </a:highlight>
                <a:hlinkClick r:id="rId4"/>
              </a:rPr>
              <a:t>http://</a:t>
            </a:r>
            <a:r>
              <a:rPr lang="es-ES" dirty="0" smtClean="0">
                <a:solidFill>
                  <a:srgbClr val="000000"/>
                </a:solidFill>
                <a:highlight>
                  <a:srgbClr val="FFFFFF"/>
                </a:highlight>
                <a:hlinkClick r:id="rId4"/>
              </a:rPr>
              <a:t>librosweb.es/libro/algoritmos_python/capitulo_14/tipos.html</a:t>
            </a:r>
            <a:endParaRPr lang="es-ES" dirty="0" smtClean="0">
              <a:solidFill>
                <a:srgbClr val="000000"/>
              </a:solidFill>
              <a:highlight>
                <a:srgbClr val="FFFFFF"/>
              </a:highlight>
            </a:endParaRPr>
          </a:p>
          <a:p>
            <a:pPr lvl="0" algn="just"/>
            <a:endParaRPr dirty="0">
              <a:solidFill>
                <a:srgbClr val="000000"/>
              </a:solidFill>
              <a:highlight>
                <a:srgbClr val="FFFFFF"/>
              </a:highlight>
            </a:endParaRPr>
          </a:p>
          <a:p>
            <a:pPr lvl="0" rtl="0">
              <a:spcBef>
                <a:spcPts val="0"/>
              </a:spcBef>
              <a:buNone/>
            </a:pPr>
            <a:endParaRPr dirty="0">
              <a:solidFill>
                <a:srgbClr val="666666"/>
              </a:solidFill>
              <a:highlight>
                <a:srgbClr val="FFFFFF"/>
              </a:highlight>
            </a:endParaRPr>
          </a:p>
        </p:txBody>
      </p:sp>
      <p:sp>
        <p:nvSpPr>
          <p:cNvPr id="102" name="Shape 102"/>
          <p:cNvSpPr txBox="1">
            <a:spLocks noGrp="1"/>
          </p:cNvSpPr>
          <p:nvPr>
            <p:ph type="title"/>
          </p:nvPr>
        </p:nvSpPr>
        <p:spPr>
          <a:xfrm>
            <a:off x="986650" y="104550"/>
            <a:ext cx="7845600" cy="572700"/>
          </a:xfrm>
          <a:prstGeom prst="rect">
            <a:avLst/>
          </a:prstGeom>
        </p:spPr>
        <p:txBody>
          <a:bodyPr lIns="91425" tIns="91425" rIns="91425" bIns="91425" anchor="t" anchorCtr="0">
            <a:noAutofit/>
          </a:bodyPr>
          <a:lstStyle/>
          <a:p>
            <a:pPr lvl="0" rtl="0">
              <a:spcBef>
                <a:spcPts val="0"/>
              </a:spcBef>
              <a:buNone/>
            </a:pPr>
            <a:r>
              <a:rPr lang="en-GB" b="1" dirty="0" err="1" smtClean="0"/>
              <a:t>Bibliografía</a:t>
            </a:r>
            <a:r>
              <a:rPr lang="en-GB" b="1" dirty="0" smtClean="0"/>
              <a:t> y </a:t>
            </a:r>
            <a:r>
              <a:rPr lang="en-GB" b="1" dirty="0" err="1" smtClean="0"/>
              <a:t>Webgrafía</a:t>
            </a:r>
            <a:endParaRPr lang="en-GB"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986650" y="180750"/>
            <a:ext cx="6806100" cy="572700"/>
          </a:xfrm>
          <a:prstGeom prst="rect">
            <a:avLst/>
          </a:prstGeom>
        </p:spPr>
        <p:txBody>
          <a:bodyPr lIns="91425" tIns="91425" rIns="91425" bIns="91425" anchor="t" anchorCtr="0">
            <a:noAutofit/>
          </a:bodyPr>
          <a:lstStyle/>
          <a:p>
            <a:pPr lvl="0" rtl="0">
              <a:spcBef>
                <a:spcPts val="0"/>
              </a:spcBef>
              <a:buNone/>
            </a:pPr>
            <a:r>
              <a:rPr lang="en-GB" b="1" dirty="0" err="1" smtClean="0"/>
              <a:t>Contenidos</a:t>
            </a:r>
            <a:endParaRPr lang="en-GB" b="1" dirty="0"/>
          </a:p>
        </p:txBody>
      </p:sp>
      <p:sp>
        <p:nvSpPr>
          <p:cNvPr id="60" name="Shape 60"/>
          <p:cNvSpPr txBox="1">
            <a:spLocks noGrp="1"/>
          </p:cNvSpPr>
          <p:nvPr>
            <p:ph type="body" idx="1"/>
          </p:nvPr>
        </p:nvSpPr>
        <p:spPr>
          <a:xfrm>
            <a:off x="311701" y="738555"/>
            <a:ext cx="7648268" cy="3915507"/>
          </a:xfrm>
          <a:prstGeom prst="rect">
            <a:avLst/>
          </a:prstGeom>
        </p:spPr>
        <p:txBody>
          <a:bodyPr lIns="91425" tIns="91425" rIns="91425" bIns="91425" anchor="t" anchorCtr="0">
            <a:noAutofit/>
          </a:bodyPr>
          <a:lstStyle/>
          <a:p>
            <a:pPr marL="285750" lvl="0" indent="-285750" algn="just" rtl="0">
              <a:spcBef>
                <a:spcPts val="0"/>
              </a:spcBef>
              <a:spcAft>
                <a:spcPts val="600"/>
              </a:spcAft>
              <a:buClr>
                <a:schemeClr val="dk1"/>
              </a:buClr>
              <a:buSzPct val="61111"/>
              <a:buFontTx/>
              <a:buChar char="-"/>
            </a:pPr>
            <a:r>
              <a:rPr lang="en-GB" dirty="0" err="1" smtClean="0">
                <a:solidFill>
                  <a:srgbClr val="000000"/>
                </a:solidFill>
                <a:highlight>
                  <a:srgbClr val="FFFFFF"/>
                </a:highlight>
              </a:rPr>
              <a:t>Clases</a:t>
            </a:r>
            <a:r>
              <a:rPr lang="en-GB" dirty="0" smtClean="0">
                <a:solidFill>
                  <a:srgbClr val="000000"/>
                </a:solidFill>
                <a:highlight>
                  <a:srgbClr val="FFFFFF"/>
                </a:highlight>
              </a:rPr>
              <a:t> </a:t>
            </a:r>
            <a:r>
              <a:rPr lang="en-GB" dirty="0" err="1" smtClean="0">
                <a:solidFill>
                  <a:srgbClr val="000000"/>
                </a:solidFill>
                <a:highlight>
                  <a:srgbClr val="FFFFFF"/>
                </a:highlight>
              </a:rPr>
              <a:t>en</a:t>
            </a:r>
            <a:r>
              <a:rPr lang="en-GB" dirty="0" smtClean="0">
                <a:solidFill>
                  <a:srgbClr val="000000"/>
                </a:solidFill>
                <a:highlight>
                  <a:srgbClr val="FFFFFF"/>
                </a:highlight>
              </a:rPr>
              <a:t> Python</a:t>
            </a:r>
          </a:p>
          <a:p>
            <a:pPr marL="285750" lvl="0" indent="-285750" algn="just" rtl="0">
              <a:spcBef>
                <a:spcPts val="0"/>
              </a:spcBef>
              <a:spcAft>
                <a:spcPts val="600"/>
              </a:spcAft>
              <a:buClr>
                <a:schemeClr val="dk1"/>
              </a:buClr>
              <a:buSzPct val="61111"/>
              <a:buFontTx/>
              <a:buChar char="-"/>
            </a:pPr>
            <a:r>
              <a:rPr lang="en-GB" dirty="0" err="1" smtClean="0">
                <a:solidFill>
                  <a:srgbClr val="000000"/>
                </a:solidFill>
                <a:highlight>
                  <a:srgbClr val="FFFFFF"/>
                </a:highlight>
              </a:rPr>
              <a:t>Sentencias</a:t>
            </a:r>
            <a:r>
              <a:rPr lang="en-GB" dirty="0" smtClean="0">
                <a:solidFill>
                  <a:srgbClr val="000000"/>
                </a:solidFill>
                <a:highlight>
                  <a:srgbClr val="FFFFFF"/>
                </a:highlight>
              </a:rPr>
              <a:t> class</a:t>
            </a:r>
          </a:p>
          <a:p>
            <a:pPr marL="285750" lvl="0" indent="-285750" algn="just" rtl="0">
              <a:spcBef>
                <a:spcPts val="0"/>
              </a:spcBef>
              <a:spcAft>
                <a:spcPts val="600"/>
              </a:spcAft>
              <a:buClr>
                <a:schemeClr val="dk1"/>
              </a:buClr>
              <a:buSzPct val="61111"/>
              <a:buFontTx/>
              <a:buChar char="-"/>
            </a:pPr>
            <a:r>
              <a:rPr lang="en-GB" dirty="0" err="1" smtClean="0">
                <a:solidFill>
                  <a:srgbClr val="000000"/>
                </a:solidFill>
                <a:highlight>
                  <a:srgbClr val="FFFFFF"/>
                </a:highlight>
              </a:rPr>
              <a:t>Propiedades</a:t>
            </a:r>
            <a:r>
              <a:rPr lang="en-GB" dirty="0" smtClean="0">
                <a:solidFill>
                  <a:srgbClr val="000000"/>
                </a:solidFill>
                <a:highlight>
                  <a:srgbClr val="FFFFFF"/>
                </a:highlight>
              </a:rPr>
              <a:t> de </a:t>
            </a:r>
            <a:r>
              <a:rPr lang="en-GB" dirty="0" err="1" smtClean="0">
                <a:solidFill>
                  <a:srgbClr val="000000"/>
                </a:solidFill>
                <a:highlight>
                  <a:srgbClr val="FFFFFF"/>
                </a:highlight>
              </a:rPr>
              <a:t>una</a:t>
            </a:r>
            <a:r>
              <a:rPr lang="en-GB" dirty="0" smtClean="0">
                <a:solidFill>
                  <a:srgbClr val="000000"/>
                </a:solidFill>
                <a:highlight>
                  <a:srgbClr val="FFFFFF"/>
                </a:highlight>
              </a:rPr>
              <a:t> </a:t>
            </a:r>
            <a:r>
              <a:rPr lang="en-GB" dirty="0" err="1" smtClean="0">
                <a:solidFill>
                  <a:srgbClr val="000000"/>
                </a:solidFill>
                <a:highlight>
                  <a:srgbClr val="FFFFFF"/>
                </a:highlight>
              </a:rPr>
              <a:t>clase</a:t>
            </a:r>
            <a:endParaRPr lang="en-GB" dirty="0" smtClean="0">
              <a:solidFill>
                <a:srgbClr val="000000"/>
              </a:solidFill>
              <a:highlight>
                <a:srgbClr val="FFFFFF"/>
              </a:highlight>
            </a:endParaRPr>
          </a:p>
          <a:p>
            <a:pPr marL="285750" lvl="0" indent="-285750" algn="just" rtl="0">
              <a:spcBef>
                <a:spcPts val="0"/>
              </a:spcBef>
              <a:spcAft>
                <a:spcPts val="600"/>
              </a:spcAft>
              <a:buClr>
                <a:schemeClr val="dk1"/>
              </a:buClr>
              <a:buSzPct val="61111"/>
              <a:buFontTx/>
              <a:buChar char="-"/>
            </a:pPr>
            <a:r>
              <a:rPr lang="en-GB" dirty="0" err="1" smtClean="0">
                <a:solidFill>
                  <a:srgbClr val="000000"/>
                </a:solidFill>
                <a:highlight>
                  <a:srgbClr val="FFFFFF"/>
                </a:highlight>
              </a:rPr>
              <a:t>Métodos</a:t>
            </a:r>
            <a:r>
              <a:rPr lang="en-GB" dirty="0" smtClean="0">
                <a:solidFill>
                  <a:srgbClr val="000000"/>
                </a:solidFill>
                <a:highlight>
                  <a:srgbClr val="FFFFFF"/>
                </a:highlight>
              </a:rPr>
              <a:t> de </a:t>
            </a:r>
            <a:r>
              <a:rPr lang="en-GB" dirty="0" err="1" smtClean="0">
                <a:solidFill>
                  <a:srgbClr val="000000"/>
                </a:solidFill>
                <a:highlight>
                  <a:srgbClr val="FFFFFF"/>
                </a:highlight>
              </a:rPr>
              <a:t>una</a:t>
            </a:r>
            <a:r>
              <a:rPr lang="en-GB" dirty="0" smtClean="0">
                <a:solidFill>
                  <a:srgbClr val="000000"/>
                </a:solidFill>
                <a:highlight>
                  <a:srgbClr val="FFFFFF"/>
                </a:highlight>
              </a:rPr>
              <a:t> </a:t>
            </a:r>
            <a:r>
              <a:rPr lang="en-GB" dirty="0" err="1" smtClean="0">
                <a:solidFill>
                  <a:srgbClr val="000000"/>
                </a:solidFill>
                <a:highlight>
                  <a:srgbClr val="FFFFFF"/>
                </a:highlight>
              </a:rPr>
              <a:t>clase</a:t>
            </a:r>
            <a:endParaRPr lang="en-GB" dirty="0" smtClean="0">
              <a:solidFill>
                <a:srgbClr val="000000"/>
              </a:solidFill>
              <a:highlight>
                <a:srgbClr val="FFFFFF"/>
              </a:highlight>
            </a:endParaRPr>
          </a:p>
          <a:p>
            <a:pPr marL="285750" lvl="0" indent="-285750" algn="just" rtl="0">
              <a:spcBef>
                <a:spcPts val="0"/>
              </a:spcBef>
              <a:spcAft>
                <a:spcPts val="600"/>
              </a:spcAft>
              <a:buClr>
                <a:schemeClr val="dk1"/>
              </a:buClr>
              <a:buSzPct val="61111"/>
              <a:buFontTx/>
              <a:buChar char="-"/>
            </a:pPr>
            <a:r>
              <a:rPr lang="en-GB" dirty="0" err="1" smtClean="0">
                <a:solidFill>
                  <a:srgbClr val="000000"/>
                </a:solidFill>
                <a:highlight>
                  <a:srgbClr val="FFFFFF"/>
                </a:highlight>
              </a:rPr>
              <a:t>Objetos</a:t>
            </a:r>
            <a:r>
              <a:rPr lang="en-GB" dirty="0" smtClean="0">
                <a:solidFill>
                  <a:srgbClr val="000000"/>
                </a:solidFill>
                <a:highlight>
                  <a:srgbClr val="FFFFFF"/>
                </a:highlight>
              </a:rPr>
              <a:t> </a:t>
            </a:r>
            <a:r>
              <a:rPr lang="en-GB" dirty="0" err="1" smtClean="0">
                <a:solidFill>
                  <a:srgbClr val="000000"/>
                </a:solidFill>
                <a:highlight>
                  <a:srgbClr val="FFFFFF"/>
                </a:highlight>
              </a:rPr>
              <a:t>en</a:t>
            </a:r>
            <a:r>
              <a:rPr lang="en-GB" dirty="0" smtClean="0">
                <a:solidFill>
                  <a:srgbClr val="000000"/>
                </a:solidFill>
                <a:highlight>
                  <a:srgbClr val="FFFFFF"/>
                </a:highlight>
              </a:rPr>
              <a:t> Python</a:t>
            </a:r>
          </a:p>
          <a:p>
            <a:pPr marL="285750" indent="-285750" algn="just">
              <a:spcAft>
                <a:spcPts val="600"/>
              </a:spcAft>
              <a:buClr>
                <a:schemeClr val="dk1"/>
              </a:buClr>
              <a:buSzPct val="61111"/>
              <a:buFontTx/>
              <a:buChar char="-"/>
            </a:pPr>
            <a:r>
              <a:rPr lang="es-ES" dirty="0">
                <a:solidFill>
                  <a:srgbClr val="000000"/>
                </a:solidFill>
                <a:highlight>
                  <a:srgbClr val="FFFFFF"/>
                </a:highlight>
              </a:rPr>
              <a:t>Accediendo a los métodos y propiedades de un </a:t>
            </a:r>
            <a:r>
              <a:rPr lang="es-ES" dirty="0" smtClean="0">
                <a:solidFill>
                  <a:srgbClr val="000000"/>
                </a:solidFill>
                <a:highlight>
                  <a:srgbClr val="FFFFFF"/>
                </a:highlight>
              </a:rPr>
              <a:t>objeto</a:t>
            </a:r>
          </a:p>
          <a:p>
            <a:pPr marL="285750" indent="-285750" algn="just">
              <a:spcAft>
                <a:spcPts val="600"/>
              </a:spcAft>
              <a:buClr>
                <a:schemeClr val="dk1"/>
              </a:buClr>
              <a:buSzPct val="61111"/>
              <a:buFontTx/>
              <a:buChar char="-"/>
            </a:pPr>
            <a:r>
              <a:rPr lang="es-ES" dirty="0">
                <a:solidFill>
                  <a:srgbClr val="000000"/>
                </a:solidFill>
                <a:highlight>
                  <a:srgbClr val="FFFFFF"/>
                </a:highlight>
              </a:rPr>
              <a:t>Constructores en Python</a:t>
            </a:r>
          </a:p>
          <a:p>
            <a:pPr marL="285750" indent="-285750" algn="just">
              <a:spcAft>
                <a:spcPts val="600"/>
              </a:spcAft>
              <a:buClr>
                <a:schemeClr val="dk1"/>
              </a:buClr>
              <a:buSzPct val="61111"/>
              <a:buFontTx/>
              <a:buChar char="-"/>
            </a:pPr>
            <a:r>
              <a:rPr lang="es-ES" dirty="0" smtClean="0">
                <a:solidFill>
                  <a:srgbClr val="000000"/>
                </a:solidFill>
                <a:highlight>
                  <a:srgbClr val="FFFFFF"/>
                </a:highlight>
              </a:rPr>
              <a:t>Tipo de un objeto</a:t>
            </a:r>
          </a:p>
          <a:p>
            <a:pPr marL="285750" indent="-285750" algn="just">
              <a:spcAft>
                <a:spcPts val="600"/>
              </a:spcAft>
              <a:buClr>
                <a:schemeClr val="dk1"/>
              </a:buClr>
              <a:buSzPct val="61111"/>
              <a:buFontTx/>
              <a:buChar char="-"/>
            </a:pPr>
            <a:r>
              <a:rPr lang="es-ES" dirty="0" smtClean="0">
                <a:solidFill>
                  <a:srgbClr val="000000"/>
                </a:solidFill>
                <a:highlight>
                  <a:srgbClr val="FFFFFF"/>
                </a:highlight>
              </a:rPr>
              <a:t>Herencia</a:t>
            </a:r>
          </a:p>
          <a:p>
            <a:pPr marL="285750" indent="-285750" algn="just">
              <a:spcAft>
                <a:spcPts val="600"/>
              </a:spcAft>
              <a:buClr>
                <a:schemeClr val="dk1"/>
              </a:buClr>
              <a:buSzPct val="61111"/>
              <a:buFontTx/>
              <a:buChar char="-"/>
            </a:pPr>
            <a:r>
              <a:rPr lang="es-ES" dirty="0" smtClean="0">
                <a:solidFill>
                  <a:srgbClr val="000000"/>
                </a:solidFill>
                <a:highlight>
                  <a:srgbClr val="FFFFFF"/>
                </a:highlight>
              </a:rPr>
              <a:t>Mostrar objetos</a:t>
            </a:r>
            <a:endParaRPr lang="es-ES" dirty="0">
              <a:solidFill>
                <a:srgbClr val="000000"/>
              </a:solidFill>
              <a:highlight>
                <a:srgbClr val="FFFFFF"/>
              </a:highlight>
            </a:endParaRPr>
          </a:p>
          <a:p>
            <a:pPr marL="285750" lvl="0" indent="-285750" algn="just" rtl="0">
              <a:spcBef>
                <a:spcPts val="0"/>
              </a:spcBef>
              <a:spcAft>
                <a:spcPts val="600"/>
              </a:spcAft>
              <a:buClr>
                <a:schemeClr val="dk1"/>
              </a:buClr>
              <a:buSzPct val="61111"/>
              <a:buFontTx/>
              <a:buChar char="-"/>
            </a:pPr>
            <a:endParaRPr lang="en-GB" dirty="0" smtClean="0">
              <a:solidFill>
                <a:srgbClr val="000000"/>
              </a:solidFill>
              <a:highlight>
                <a:srgbClr val="FFFFFF"/>
              </a:highlight>
            </a:endParaRPr>
          </a:p>
          <a:p>
            <a:pPr marL="285750" lvl="0" indent="-285750" algn="just" rtl="0">
              <a:spcBef>
                <a:spcPts val="0"/>
              </a:spcBef>
              <a:spcAft>
                <a:spcPts val="600"/>
              </a:spcAft>
              <a:buClr>
                <a:schemeClr val="dk1"/>
              </a:buClr>
              <a:buSzPct val="61111"/>
              <a:buFontTx/>
              <a:buChar char="-"/>
            </a:pPr>
            <a:endParaRPr lang="en-GB" dirty="0" smtClean="0">
              <a:solidFill>
                <a:srgbClr val="000000"/>
              </a:solidFill>
              <a:highlight>
                <a:srgbClr val="FFFFFF"/>
              </a:high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937846"/>
            <a:ext cx="8520600" cy="3364523"/>
          </a:xfrm>
          <a:prstGeom prst="rect">
            <a:avLst/>
          </a:prstGeom>
        </p:spPr>
        <p:txBody>
          <a:bodyPr lIns="91425" tIns="91425" rIns="91425" bIns="91425" anchor="t" anchorCtr="0">
            <a:noAutofit/>
          </a:bodyPr>
          <a:lstStyle/>
          <a:p>
            <a:pPr lvl="0">
              <a:spcAft>
                <a:spcPts val="600"/>
              </a:spcAft>
            </a:pPr>
            <a:r>
              <a:rPr lang="es-ES" dirty="0">
                <a:solidFill>
                  <a:schemeClr val="tx1"/>
                </a:solidFill>
              </a:rPr>
              <a:t>Las clases son los modelos sobre los cuáles se construirán </a:t>
            </a:r>
            <a:r>
              <a:rPr lang="es-ES" dirty="0" smtClean="0">
                <a:solidFill>
                  <a:schemeClr val="tx1"/>
                </a:solidFill>
              </a:rPr>
              <a:t>objetos. </a:t>
            </a:r>
            <a:r>
              <a:rPr lang="es-ES" dirty="0">
                <a:solidFill>
                  <a:schemeClr val="tx1"/>
                </a:solidFill>
              </a:rPr>
              <a:t>En Python, una clase se define con la instrucción </a:t>
            </a:r>
            <a:r>
              <a:rPr lang="es-ES" b="1" dirty="0" err="1" smtClean="0">
                <a:solidFill>
                  <a:schemeClr val="tx1"/>
                </a:solidFill>
              </a:rPr>
              <a:t>class</a:t>
            </a:r>
            <a:r>
              <a:rPr lang="es-ES" dirty="0" smtClean="0">
                <a:solidFill>
                  <a:schemeClr val="tx1"/>
                </a:solidFill>
              </a:rPr>
              <a:t> </a:t>
            </a:r>
            <a:r>
              <a:rPr lang="es-ES" dirty="0">
                <a:solidFill>
                  <a:schemeClr val="tx1"/>
                </a:solidFill>
              </a:rPr>
              <a:t>seguida de un nombre genérico para el objeto</a:t>
            </a:r>
            <a:r>
              <a:rPr lang="es-ES" dirty="0" smtClean="0">
                <a:solidFill>
                  <a:schemeClr val="tx1"/>
                </a:solidFill>
              </a:rPr>
              <a:t>.</a:t>
            </a:r>
          </a:p>
          <a:p>
            <a:pPr lvl="0">
              <a:spcAft>
                <a:spcPts val="600"/>
              </a:spcAft>
            </a:pPr>
            <a:endParaRPr lang="es-ES" dirty="0" smtClean="0">
              <a:solidFill>
                <a:schemeClr val="tx1"/>
              </a:solidFill>
              <a:latin typeface="Consolas" panose="020B0609020204030204" pitchFamily="49" charset="0"/>
            </a:endParaRPr>
          </a:p>
          <a:p>
            <a:pPr lvl="0">
              <a:spcAft>
                <a:spcPts val="600"/>
              </a:spcAft>
            </a:pPr>
            <a:r>
              <a:rPr lang="es-ES" dirty="0" err="1">
                <a:solidFill>
                  <a:schemeClr val="tx1"/>
                </a:solidFill>
                <a:latin typeface="Consolas" panose="020B0609020204030204" pitchFamily="49" charset="0"/>
              </a:rPr>
              <a:t>c</a:t>
            </a:r>
            <a:r>
              <a:rPr lang="es-ES" dirty="0" err="1" smtClean="0">
                <a:solidFill>
                  <a:schemeClr val="tx1"/>
                </a:solidFill>
                <a:latin typeface="Consolas" panose="020B0609020204030204" pitchFamily="49" charset="0"/>
              </a:rPr>
              <a:t>lass</a:t>
            </a:r>
            <a:r>
              <a:rPr lang="es-ES" dirty="0" smtClean="0">
                <a:solidFill>
                  <a:schemeClr val="tx1"/>
                </a:solidFill>
                <a:latin typeface="Consolas" panose="020B0609020204030204" pitchFamily="49" charset="0"/>
              </a:rPr>
              <a:t> </a:t>
            </a:r>
            <a:r>
              <a:rPr lang="es-ES" dirty="0">
                <a:solidFill>
                  <a:schemeClr val="tx1"/>
                </a:solidFill>
                <a:latin typeface="Consolas" panose="020B0609020204030204" pitchFamily="49" charset="0"/>
              </a:rPr>
              <a:t>Objeto</a:t>
            </a:r>
            <a:r>
              <a:rPr lang="es-ES" dirty="0" smtClean="0">
                <a:solidFill>
                  <a:schemeClr val="tx1"/>
                </a:solidFill>
                <a:latin typeface="Consolas" panose="020B0609020204030204" pitchFamily="49" charset="0"/>
              </a:rPr>
              <a:t>:</a:t>
            </a:r>
          </a:p>
          <a:p>
            <a:pPr lvl="0">
              <a:spcAft>
                <a:spcPts val="600"/>
              </a:spcAft>
            </a:pP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pass</a:t>
            </a:r>
            <a:endParaRPr lang="es-ES" dirty="0" smtClean="0">
              <a:solidFill>
                <a:schemeClr val="tx1"/>
              </a:solidFill>
              <a:latin typeface="Consolas" panose="020B0609020204030204" pitchFamily="49" charset="0"/>
            </a:endParaRPr>
          </a:p>
          <a:p>
            <a:pPr lvl="0">
              <a:spcAft>
                <a:spcPts val="600"/>
              </a:spcAft>
            </a:pPr>
            <a:endParaRPr lang="es-ES" b="1" dirty="0" smtClean="0">
              <a:solidFill>
                <a:schemeClr val="tx1"/>
              </a:solidFill>
            </a:endParaRPr>
          </a:p>
          <a:p>
            <a:pPr lvl="0">
              <a:spcAft>
                <a:spcPts val="600"/>
              </a:spcAft>
            </a:pPr>
            <a:r>
              <a:rPr lang="es-ES" b="1" dirty="0" smtClean="0">
                <a:solidFill>
                  <a:schemeClr val="tx1"/>
                </a:solidFill>
              </a:rPr>
              <a:t>PEP </a:t>
            </a:r>
            <a:r>
              <a:rPr lang="es-ES" b="1" dirty="0">
                <a:solidFill>
                  <a:schemeClr val="tx1"/>
                </a:solidFill>
              </a:rPr>
              <a:t>8: </a:t>
            </a:r>
            <a:r>
              <a:rPr lang="es-ES" b="1" dirty="0" smtClean="0">
                <a:solidFill>
                  <a:schemeClr val="tx1"/>
                </a:solidFill>
              </a:rPr>
              <a:t>clases</a:t>
            </a:r>
          </a:p>
          <a:p>
            <a:pPr lvl="0">
              <a:spcAft>
                <a:spcPts val="600"/>
              </a:spcAft>
            </a:pPr>
            <a:r>
              <a:rPr lang="es-ES" dirty="0" smtClean="0">
                <a:solidFill>
                  <a:schemeClr val="tx1"/>
                </a:solidFill>
              </a:rPr>
              <a:t>El </a:t>
            </a:r>
            <a:r>
              <a:rPr lang="es-ES" dirty="0">
                <a:solidFill>
                  <a:schemeClr val="tx1"/>
                </a:solidFill>
              </a:rPr>
              <a:t>nombre de las clases se define en singular, </a:t>
            </a:r>
            <a:r>
              <a:rPr lang="es-ES" dirty="0" smtClean="0">
                <a:solidFill>
                  <a:schemeClr val="tx1"/>
                </a:solidFill>
              </a:rPr>
              <a:t>utilizando </a:t>
            </a:r>
            <a:r>
              <a:rPr lang="es-ES" dirty="0" err="1" smtClean="0">
                <a:solidFill>
                  <a:schemeClr val="tx1"/>
                </a:solidFill>
              </a:rPr>
              <a:t>CamenCase</a:t>
            </a:r>
            <a:r>
              <a:rPr lang="es-ES" dirty="0" smtClean="0">
                <a:solidFill>
                  <a:schemeClr val="tx1"/>
                </a:solidFill>
              </a:rPr>
              <a:t>.</a:t>
            </a:r>
            <a:endParaRPr lang="es-ES" dirty="0">
              <a:solidFill>
                <a:schemeClr val="tx1"/>
              </a:solidFill>
            </a:endParaRP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pPr lvl="0" rtl="0">
              <a:spcBef>
                <a:spcPts val="0"/>
              </a:spcBef>
              <a:buNone/>
            </a:pPr>
            <a:r>
              <a:rPr lang="en-GB" b="1" dirty="0" err="1" smtClean="0"/>
              <a:t>Clases</a:t>
            </a:r>
            <a:r>
              <a:rPr lang="en-GB" b="1" dirty="0" smtClean="0"/>
              <a:t> </a:t>
            </a:r>
            <a:r>
              <a:rPr lang="en-GB" b="1" dirty="0" err="1" smtClean="0"/>
              <a:t>en</a:t>
            </a:r>
            <a:r>
              <a:rPr lang="en-GB" b="1" dirty="0" smtClean="0"/>
              <a:t> Python</a:t>
            </a:r>
            <a:endParaRPr lang="en-GB" b="1" dirty="0"/>
          </a:p>
        </p:txBody>
      </p:sp>
    </p:spTree>
    <p:extLst>
      <p:ext uri="{BB962C8B-B14F-4D97-AF65-F5344CB8AC3E}">
        <p14:creationId xmlns:p14="http://schemas.microsoft.com/office/powerpoint/2010/main" val="128833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937846"/>
            <a:ext cx="8520600" cy="3364523"/>
          </a:xfrm>
          <a:prstGeom prst="rect">
            <a:avLst/>
          </a:prstGeom>
        </p:spPr>
        <p:txBody>
          <a:bodyPr lIns="91425" tIns="91425" rIns="91425" bIns="91425" anchor="t" anchorCtr="0">
            <a:noAutofit/>
          </a:bodyPr>
          <a:lstStyle/>
          <a:p>
            <a:pPr lvl="0">
              <a:spcAft>
                <a:spcPts val="600"/>
              </a:spcAft>
            </a:pPr>
            <a:r>
              <a:rPr lang="es-ES" dirty="0">
                <a:solidFill>
                  <a:schemeClr val="tx1"/>
                </a:solidFill>
              </a:rPr>
              <a:t>La sentencia </a:t>
            </a:r>
            <a:r>
              <a:rPr lang="es-ES" b="1" dirty="0" err="1">
                <a:solidFill>
                  <a:schemeClr val="tx1"/>
                </a:solidFill>
              </a:rPr>
              <a:t>pass</a:t>
            </a:r>
            <a:r>
              <a:rPr lang="es-ES" dirty="0">
                <a:solidFill>
                  <a:schemeClr val="tx1"/>
                </a:solidFill>
              </a:rPr>
              <a:t> no hace nada. Se puede usar cuando una sentencia es requerida por la </a:t>
            </a:r>
            <a:r>
              <a:rPr lang="es-ES" dirty="0" smtClean="0">
                <a:solidFill>
                  <a:schemeClr val="tx1"/>
                </a:solidFill>
              </a:rPr>
              <a:t>sintaxis </a:t>
            </a:r>
            <a:r>
              <a:rPr lang="es-ES" dirty="0">
                <a:solidFill>
                  <a:schemeClr val="tx1"/>
                </a:solidFill>
              </a:rPr>
              <a:t>pero el programa no requiere ninguna acción</a:t>
            </a:r>
            <a:r>
              <a:rPr lang="es-ES" dirty="0" smtClean="0">
                <a:solidFill>
                  <a:schemeClr val="tx1"/>
                </a:solidFill>
              </a:rPr>
              <a:t>. </a:t>
            </a:r>
            <a:r>
              <a:rPr lang="es-ES" dirty="0">
                <a:solidFill>
                  <a:schemeClr val="tx1"/>
                </a:solidFill>
              </a:rPr>
              <a:t>Se usa normalmente para crear clases en su mínima </a:t>
            </a:r>
            <a:r>
              <a:rPr lang="es-ES" dirty="0" smtClean="0">
                <a:solidFill>
                  <a:schemeClr val="tx1"/>
                </a:solidFill>
              </a:rPr>
              <a:t>expresión.</a:t>
            </a:r>
          </a:p>
          <a:p>
            <a:pPr lvl="0">
              <a:spcAft>
                <a:spcPts val="600"/>
              </a:spcAft>
            </a:pPr>
            <a:endParaRPr lang="es-ES" dirty="0" smtClean="0">
              <a:solidFill>
                <a:schemeClr val="tx1"/>
              </a:solidFill>
              <a:latin typeface="Consolas" panose="020B0609020204030204" pitchFamily="49" charset="0"/>
            </a:endParaRPr>
          </a:p>
          <a:p>
            <a:pPr lvl="0">
              <a:spcAft>
                <a:spcPts val="600"/>
              </a:spcAft>
            </a:pPr>
            <a:r>
              <a:rPr lang="es-ES" dirty="0" err="1">
                <a:solidFill>
                  <a:schemeClr val="tx1"/>
                </a:solidFill>
                <a:latin typeface="Consolas" panose="020B0609020204030204" pitchFamily="49" charset="0"/>
              </a:rPr>
              <a:t>c</a:t>
            </a:r>
            <a:r>
              <a:rPr lang="es-ES" dirty="0" err="1" smtClean="0">
                <a:solidFill>
                  <a:schemeClr val="tx1"/>
                </a:solidFill>
                <a:latin typeface="Consolas" panose="020B0609020204030204" pitchFamily="49" charset="0"/>
              </a:rPr>
              <a:t>lass</a:t>
            </a:r>
            <a:r>
              <a:rPr lang="es-ES" dirty="0" smtClean="0">
                <a:solidFill>
                  <a:schemeClr val="tx1"/>
                </a:solidFill>
                <a:latin typeface="Consolas" panose="020B0609020204030204" pitchFamily="49" charset="0"/>
              </a:rPr>
              <a:t> </a:t>
            </a:r>
            <a:r>
              <a:rPr lang="es-ES" dirty="0">
                <a:solidFill>
                  <a:schemeClr val="tx1"/>
                </a:solidFill>
                <a:latin typeface="Consolas" panose="020B0609020204030204" pitchFamily="49" charset="0"/>
              </a:rPr>
              <a:t>Objeto</a:t>
            </a:r>
            <a:r>
              <a:rPr lang="es-ES" dirty="0" smtClean="0">
                <a:solidFill>
                  <a:schemeClr val="tx1"/>
                </a:solidFill>
                <a:latin typeface="Consolas" panose="020B0609020204030204" pitchFamily="49" charset="0"/>
              </a:rPr>
              <a:t>:</a:t>
            </a:r>
          </a:p>
          <a:p>
            <a:pPr lvl="0">
              <a:spcAft>
                <a:spcPts val="600"/>
              </a:spcAft>
            </a:pPr>
            <a:r>
              <a:rPr lang="es-ES" dirty="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pass</a:t>
            </a:r>
            <a:endParaRPr lang="es-ES" dirty="0" smtClean="0">
              <a:solidFill>
                <a:schemeClr val="tx1"/>
              </a:solidFill>
              <a:latin typeface="Consolas" panose="020B0609020204030204" pitchFamily="49" charset="0"/>
            </a:endParaRPr>
          </a:p>
          <a:p>
            <a:pPr lvl="0">
              <a:spcAft>
                <a:spcPts val="600"/>
              </a:spcAft>
            </a:pPr>
            <a:endParaRPr lang="es-ES" b="1" dirty="0" smtClean="0">
              <a:solidFill>
                <a:schemeClr val="tx1"/>
              </a:solidFill>
            </a:endParaRP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pPr lvl="0" rtl="0">
              <a:spcBef>
                <a:spcPts val="0"/>
              </a:spcBef>
              <a:buNone/>
            </a:pPr>
            <a:r>
              <a:rPr lang="en-GB" b="1" dirty="0" err="1" smtClean="0"/>
              <a:t>Sentencia</a:t>
            </a:r>
            <a:r>
              <a:rPr lang="en-GB" b="1" dirty="0" smtClean="0"/>
              <a:t> pass</a:t>
            </a:r>
            <a:endParaRPr lang="en-GB" b="1" dirty="0"/>
          </a:p>
        </p:txBody>
      </p:sp>
    </p:spTree>
    <p:extLst>
      <p:ext uri="{BB962C8B-B14F-4D97-AF65-F5344CB8AC3E}">
        <p14:creationId xmlns:p14="http://schemas.microsoft.com/office/powerpoint/2010/main" val="404160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785446"/>
            <a:ext cx="8520600" cy="3892062"/>
          </a:xfrm>
          <a:prstGeom prst="rect">
            <a:avLst/>
          </a:prstGeom>
        </p:spPr>
        <p:txBody>
          <a:bodyPr lIns="91425" tIns="91425" rIns="91425" bIns="91425" anchor="t" anchorCtr="0">
            <a:noAutofit/>
          </a:bodyPr>
          <a:lstStyle/>
          <a:p>
            <a:pPr lvl="0">
              <a:spcAft>
                <a:spcPts val="600"/>
              </a:spcAft>
            </a:pPr>
            <a:r>
              <a:rPr lang="es-ES" dirty="0">
                <a:solidFill>
                  <a:schemeClr val="tx1"/>
                </a:solidFill>
              </a:rPr>
              <a:t>Las </a:t>
            </a:r>
            <a:r>
              <a:rPr lang="es-ES" dirty="0" smtClean="0">
                <a:solidFill>
                  <a:schemeClr val="tx1"/>
                </a:solidFill>
              </a:rPr>
              <a:t>propiedades son </a:t>
            </a:r>
            <a:r>
              <a:rPr lang="es-ES" dirty="0">
                <a:solidFill>
                  <a:schemeClr val="tx1"/>
                </a:solidFill>
              </a:rPr>
              <a:t>las características intrínsecas del objeto. Éstas, se representan a modo de variables, solo que técnicamente, pasan a denominarse </a:t>
            </a:r>
            <a:r>
              <a:rPr lang="es-ES" i="1" dirty="0">
                <a:solidFill>
                  <a:schemeClr val="tx1"/>
                </a:solidFill>
              </a:rPr>
              <a:t>propiedades</a:t>
            </a:r>
            <a:r>
              <a:rPr lang="es-ES" dirty="0">
                <a:solidFill>
                  <a:schemeClr val="tx1"/>
                </a:solidFill>
              </a:rPr>
              <a:t>:</a:t>
            </a:r>
            <a:endParaRPr lang="es-ES" dirty="0" smtClean="0">
              <a:solidFill>
                <a:schemeClr val="tx1"/>
              </a:solidFill>
              <a:latin typeface="Consolas" panose="020B0609020204030204" pitchFamily="49" charset="0"/>
            </a:endParaRPr>
          </a:p>
          <a:p>
            <a:pPr lvl="0">
              <a:spcAft>
                <a:spcPts val="600"/>
              </a:spcAft>
            </a:pPr>
            <a:r>
              <a:rPr lang="es-ES" dirty="0" err="1">
                <a:solidFill>
                  <a:schemeClr val="tx1"/>
                </a:solidFill>
                <a:latin typeface="Consolas" panose="020B0609020204030204" pitchFamily="49" charset="0"/>
              </a:rPr>
              <a:t>class</a:t>
            </a:r>
            <a:r>
              <a:rPr lang="es-ES" dirty="0">
                <a:solidFill>
                  <a:schemeClr val="tx1"/>
                </a:solidFill>
                <a:latin typeface="Consolas" panose="020B0609020204030204" pitchFamily="49" charset="0"/>
              </a:rPr>
              <a:t> Ojo(): </a:t>
            </a:r>
          </a:p>
          <a:p>
            <a:pPr lvl="0">
              <a:spcAft>
                <a:spcPts val="600"/>
              </a:spcAft>
            </a:pPr>
            <a:r>
              <a:rPr lang="es-ES" dirty="0">
                <a:solidFill>
                  <a:schemeClr val="tx1"/>
                </a:solidFill>
                <a:latin typeface="Consolas" panose="020B0609020204030204" pitchFamily="49" charset="0"/>
              </a:rPr>
              <a:t>    forma = "" </a:t>
            </a:r>
          </a:p>
          <a:p>
            <a:pPr lvl="0">
              <a:spcAft>
                <a:spcPts val="600"/>
              </a:spcAft>
            </a:pPr>
            <a:r>
              <a:rPr lang="es-ES" dirty="0">
                <a:solidFill>
                  <a:schemeClr val="tx1"/>
                </a:solidFill>
                <a:latin typeface="Consolas" panose="020B0609020204030204" pitchFamily="49" charset="0"/>
              </a:rPr>
              <a:t>    color = "" </a:t>
            </a:r>
          </a:p>
          <a:p>
            <a:pPr lvl="0">
              <a:spcAft>
                <a:spcPts val="600"/>
              </a:spcAft>
            </a:pPr>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tamanio</a:t>
            </a:r>
            <a:r>
              <a:rPr lang="es-ES" dirty="0">
                <a:solidFill>
                  <a:schemeClr val="tx1"/>
                </a:solidFill>
                <a:latin typeface="Consolas" panose="020B0609020204030204" pitchFamily="49" charset="0"/>
              </a:rPr>
              <a:t> = ""</a:t>
            </a:r>
            <a:endParaRPr lang="es-ES" dirty="0" smtClean="0">
              <a:solidFill>
                <a:schemeClr val="tx1"/>
              </a:solidFill>
              <a:latin typeface="Consolas" panose="020B0609020204030204" pitchFamily="49" charset="0"/>
            </a:endParaRPr>
          </a:p>
          <a:p>
            <a:pPr lvl="0">
              <a:spcAft>
                <a:spcPts val="600"/>
              </a:spcAft>
            </a:pPr>
            <a:r>
              <a:rPr lang="es-ES" b="1" dirty="0">
                <a:solidFill>
                  <a:schemeClr val="tx1"/>
                </a:solidFill>
              </a:rPr>
              <a:t>PEP 8: </a:t>
            </a:r>
            <a:r>
              <a:rPr lang="es-ES" b="1" dirty="0" smtClean="0">
                <a:solidFill>
                  <a:schemeClr val="tx1"/>
                </a:solidFill>
              </a:rPr>
              <a:t>propiedades</a:t>
            </a:r>
          </a:p>
          <a:p>
            <a:pPr lvl="0">
              <a:spcAft>
                <a:spcPts val="600"/>
              </a:spcAft>
            </a:pPr>
            <a:r>
              <a:rPr lang="es-ES" dirty="0" smtClean="0">
                <a:solidFill>
                  <a:schemeClr val="tx1"/>
                </a:solidFill>
              </a:rPr>
              <a:t>Las </a:t>
            </a:r>
            <a:r>
              <a:rPr lang="es-ES" dirty="0">
                <a:solidFill>
                  <a:schemeClr val="tx1"/>
                </a:solidFill>
              </a:rPr>
              <a:t>propiedades se definen de la misma forma que las variables (aplican las mismas reglas de estilo).</a:t>
            </a:r>
            <a:endParaRPr lang="es-ES" b="1" dirty="0" smtClean="0">
              <a:solidFill>
                <a:schemeClr val="tx1"/>
              </a:solidFill>
            </a:endParaRP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pPr lvl="0" rtl="0">
              <a:spcBef>
                <a:spcPts val="0"/>
              </a:spcBef>
              <a:buNone/>
            </a:pPr>
            <a:r>
              <a:rPr lang="en-GB" b="1" dirty="0" err="1" smtClean="0"/>
              <a:t>Propiedades</a:t>
            </a:r>
            <a:r>
              <a:rPr lang="en-GB" b="1" dirty="0" smtClean="0"/>
              <a:t> de </a:t>
            </a:r>
            <a:r>
              <a:rPr lang="en-GB" b="1" dirty="0" err="1" smtClean="0"/>
              <a:t>una</a:t>
            </a:r>
            <a:r>
              <a:rPr lang="en-GB" b="1" dirty="0" smtClean="0"/>
              <a:t> </a:t>
            </a:r>
            <a:r>
              <a:rPr lang="en-GB" b="1" dirty="0" err="1" smtClean="0"/>
              <a:t>clase</a:t>
            </a:r>
            <a:endParaRPr lang="en-GB" b="1" dirty="0"/>
          </a:p>
        </p:txBody>
      </p:sp>
    </p:spTree>
    <p:extLst>
      <p:ext uri="{BB962C8B-B14F-4D97-AF65-F5344CB8AC3E}">
        <p14:creationId xmlns:p14="http://schemas.microsoft.com/office/powerpoint/2010/main" val="358328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726831"/>
            <a:ext cx="8520600" cy="3962400"/>
          </a:xfrm>
          <a:prstGeom prst="rect">
            <a:avLst/>
          </a:prstGeom>
        </p:spPr>
        <p:txBody>
          <a:bodyPr lIns="91425" tIns="91425" rIns="91425" bIns="91425" anchor="t" anchorCtr="0">
            <a:noAutofit/>
          </a:bodyPr>
          <a:lstStyle/>
          <a:p>
            <a:pPr lvl="0">
              <a:spcAft>
                <a:spcPts val="600"/>
              </a:spcAft>
            </a:pPr>
            <a:r>
              <a:rPr lang="es-ES" dirty="0">
                <a:solidFill>
                  <a:schemeClr val="tx1"/>
                </a:solidFill>
              </a:rPr>
              <a:t>Los métodos son </a:t>
            </a:r>
            <a:r>
              <a:rPr lang="es-ES" i="1" dirty="0">
                <a:solidFill>
                  <a:schemeClr val="tx1"/>
                </a:solidFill>
              </a:rPr>
              <a:t>funciones</a:t>
            </a:r>
            <a:r>
              <a:rPr lang="es-ES" dirty="0">
                <a:solidFill>
                  <a:schemeClr val="tx1"/>
                </a:solidFill>
              </a:rPr>
              <a:t> </a:t>
            </a:r>
            <a:r>
              <a:rPr lang="es-ES" dirty="0" smtClean="0">
                <a:solidFill>
                  <a:schemeClr val="tx1"/>
                </a:solidFill>
              </a:rPr>
              <a:t>solo </a:t>
            </a:r>
            <a:r>
              <a:rPr lang="es-ES" dirty="0">
                <a:solidFill>
                  <a:schemeClr val="tx1"/>
                </a:solidFill>
              </a:rPr>
              <a:t>que técnicamente se denominan métodos, y representan acciones propias que puede realizar el objeto (y no otro</a:t>
            </a:r>
            <a:r>
              <a:rPr lang="es-ES" dirty="0" smtClean="0">
                <a:solidFill>
                  <a:schemeClr val="tx1"/>
                </a:solidFill>
              </a:rPr>
              <a:t>):</a:t>
            </a:r>
          </a:p>
          <a:p>
            <a:pPr lvl="0">
              <a:spcAft>
                <a:spcPts val="0"/>
              </a:spcAft>
            </a:pPr>
            <a:r>
              <a:rPr lang="es-ES" dirty="0" err="1">
                <a:solidFill>
                  <a:schemeClr val="tx1"/>
                </a:solidFill>
                <a:latin typeface="Consolas" panose="020B0609020204030204" pitchFamily="49" charset="0"/>
              </a:rPr>
              <a:t>class</a:t>
            </a:r>
            <a:r>
              <a:rPr lang="es-ES" dirty="0">
                <a:solidFill>
                  <a:schemeClr val="tx1"/>
                </a:solidFill>
                <a:latin typeface="Consolas" panose="020B0609020204030204" pitchFamily="49" charset="0"/>
              </a:rPr>
              <a:t> Objeto(): </a:t>
            </a:r>
          </a:p>
          <a:p>
            <a:pPr lvl="0">
              <a:spcAft>
                <a:spcPts val="0"/>
              </a:spcAft>
            </a:pPr>
            <a:r>
              <a:rPr lang="es-ES" dirty="0">
                <a:solidFill>
                  <a:schemeClr val="tx1"/>
                </a:solidFill>
                <a:latin typeface="Consolas" panose="020B0609020204030204" pitchFamily="49" charset="0"/>
              </a:rPr>
              <a:t>    color = "verde" </a:t>
            </a:r>
          </a:p>
          <a:p>
            <a:pPr lvl="0">
              <a:spcAft>
                <a:spcPts val="0"/>
              </a:spcAft>
            </a:pPr>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tamanio</a:t>
            </a:r>
            <a:r>
              <a:rPr lang="es-ES" dirty="0">
                <a:solidFill>
                  <a:schemeClr val="tx1"/>
                </a:solidFill>
                <a:latin typeface="Consolas" panose="020B0609020204030204" pitchFamily="49" charset="0"/>
              </a:rPr>
              <a:t> = "grande" </a:t>
            </a:r>
          </a:p>
          <a:p>
            <a:pPr lvl="0">
              <a:spcAft>
                <a:spcPts val="0"/>
              </a:spcAft>
            </a:pPr>
            <a:r>
              <a:rPr lang="es-ES" dirty="0">
                <a:solidFill>
                  <a:schemeClr val="tx1"/>
                </a:solidFill>
                <a:latin typeface="Consolas" panose="020B0609020204030204" pitchFamily="49" charset="0"/>
              </a:rPr>
              <a:t>    aspecto = "feo" </a:t>
            </a:r>
          </a:p>
          <a:p>
            <a:pPr lvl="0">
              <a:spcAft>
                <a:spcPts val="0"/>
              </a:spcAft>
            </a:pPr>
            <a:r>
              <a:rPr lang="es-ES" dirty="0">
                <a:solidFill>
                  <a:schemeClr val="tx1"/>
                </a:solidFill>
                <a:latin typeface="Consolas" panose="020B0609020204030204" pitchFamily="49" charset="0"/>
              </a:rPr>
              <a:t>    ojos = Ojo() </a:t>
            </a:r>
          </a:p>
          <a:p>
            <a:pPr lvl="0">
              <a:spcAft>
                <a:spcPts val="0"/>
              </a:spcAft>
            </a:pPr>
            <a:r>
              <a:rPr lang="es-ES" dirty="0">
                <a:solidFill>
                  <a:schemeClr val="tx1"/>
                </a:solidFill>
                <a:latin typeface="Consolas" panose="020B0609020204030204" pitchFamily="49" charset="0"/>
              </a:rPr>
              <a:t>    </a:t>
            </a:r>
          </a:p>
          <a:p>
            <a:pPr lvl="0">
              <a:spcAft>
                <a:spcPts val="0"/>
              </a:spcAft>
            </a:pPr>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def</a:t>
            </a:r>
            <a:r>
              <a:rPr lang="es-ES" dirty="0">
                <a:solidFill>
                  <a:schemeClr val="tx1"/>
                </a:solidFill>
                <a:latin typeface="Consolas" panose="020B0609020204030204" pitchFamily="49" charset="0"/>
              </a:rPr>
              <a:t> flotar(</a:t>
            </a:r>
            <a:r>
              <a:rPr lang="es-ES" dirty="0" err="1">
                <a:solidFill>
                  <a:schemeClr val="tx1"/>
                </a:solidFill>
                <a:latin typeface="Consolas" panose="020B0609020204030204" pitchFamily="49" charset="0"/>
              </a:rPr>
              <a:t>self</a:t>
            </a:r>
            <a:r>
              <a:rPr lang="es-ES" dirty="0">
                <a:solidFill>
                  <a:schemeClr val="tx1"/>
                </a:solidFill>
                <a:latin typeface="Consolas" panose="020B0609020204030204" pitchFamily="49" charset="0"/>
              </a:rPr>
              <a:t>): </a:t>
            </a:r>
          </a:p>
          <a:p>
            <a:pPr lvl="0">
              <a:spcAft>
                <a:spcPts val="0"/>
              </a:spcAft>
            </a:pPr>
            <a:r>
              <a:rPr lang="es-ES" dirty="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pass</a:t>
            </a:r>
            <a:endParaRPr lang="es-ES" dirty="0" smtClean="0">
              <a:solidFill>
                <a:schemeClr val="tx1"/>
              </a:solidFill>
              <a:latin typeface="Consolas" panose="020B0609020204030204" pitchFamily="49" charset="0"/>
            </a:endParaRPr>
          </a:p>
          <a:p>
            <a:pPr lvl="0">
              <a:spcAft>
                <a:spcPts val="0"/>
              </a:spcAft>
            </a:pPr>
            <a:endParaRPr lang="es-ES" dirty="0" smtClean="0">
              <a:solidFill>
                <a:schemeClr val="tx1"/>
              </a:solidFill>
              <a:latin typeface="Consolas" panose="020B0609020204030204" pitchFamily="49" charset="0"/>
            </a:endParaRPr>
          </a:p>
          <a:p>
            <a:pPr lvl="0">
              <a:spcAft>
                <a:spcPts val="600"/>
              </a:spcAft>
            </a:pPr>
            <a:r>
              <a:rPr lang="es-ES" dirty="0" smtClean="0">
                <a:solidFill>
                  <a:schemeClr val="tx1"/>
                </a:solidFill>
              </a:rPr>
              <a:t>NOTA: </a:t>
            </a:r>
            <a:r>
              <a:rPr lang="es-ES" b="1" dirty="0" smtClean="0">
                <a:solidFill>
                  <a:schemeClr val="tx1"/>
                </a:solidFill>
              </a:rPr>
              <a:t>El primer </a:t>
            </a:r>
            <a:r>
              <a:rPr lang="es-ES" b="1" dirty="0">
                <a:solidFill>
                  <a:schemeClr val="tx1"/>
                </a:solidFill>
              </a:rPr>
              <a:t>parámetro de un método, siempre debe ser </a:t>
            </a:r>
            <a:r>
              <a:rPr lang="es-ES" b="1" dirty="0" err="1" smtClean="0">
                <a:solidFill>
                  <a:schemeClr val="tx1"/>
                </a:solidFill>
              </a:rPr>
              <a:t>self</a:t>
            </a:r>
            <a:endParaRPr lang="es-ES" b="1" dirty="0" smtClean="0">
              <a:solidFill>
                <a:schemeClr val="tx1"/>
              </a:solidFill>
            </a:endParaRP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pPr lvl="0" rtl="0">
              <a:spcBef>
                <a:spcPts val="0"/>
              </a:spcBef>
              <a:buNone/>
            </a:pPr>
            <a:r>
              <a:rPr lang="en-GB" b="1" dirty="0" err="1" smtClean="0"/>
              <a:t>Métodos</a:t>
            </a:r>
            <a:r>
              <a:rPr lang="en-GB" b="1" dirty="0" smtClean="0"/>
              <a:t> de </a:t>
            </a:r>
            <a:r>
              <a:rPr lang="en-GB" b="1" dirty="0" err="1" smtClean="0"/>
              <a:t>una</a:t>
            </a:r>
            <a:r>
              <a:rPr lang="en-GB" b="1" dirty="0" smtClean="0"/>
              <a:t> </a:t>
            </a:r>
            <a:r>
              <a:rPr lang="en-GB" b="1" dirty="0" err="1" smtClean="0"/>
              <a:t>clase</a:t>
            </a:r>
            <a:endParaRPr lang="en-GB" b="1" dirty="0"/>
          </a:p>
        </p:txBody>
      </p:sp>
    </p:spTree>
    <p:extLst>
      <p:ext uri="{BB962C8B-B14F-4D97-AF65-F5344CB8AC3E}">
        <p14:creationId xmlns:p14="http://schemas.microsoft.com/office/powerpoint/2010/main" val="2268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726831"/>
            <a:ext cx="8520600" cy="3962400"/>
          </a:xfrm>
          <a:prstGeom prst="rect">
            <a:avLst/>
          </a:prstGeom>
        </p:spPr>
        <p:txBody>
          <a:bodyPr lIns="91425" tIns="91425" rIns="91425" bIns="91425" anchor="t" anchorCtr="0">
            <a:noAutofit/>
          </a:bodyPr>
          <a:lstStyle/>
          <a:p>
            <a:pPr lvl="0">
              <a:spcAft>
                <a:spcPts val="600"/>
              </a:spcAft>
            </a:pPr>
            <a:r>
              <a:rPr lang="es-ES" dirty="0">
                <a:solidFill>
                  <a:schemeClr val="tx1"/>
                </a:solidFill>
              </a:rPr>
              <a:t>Las clases por sí mismas, no son más que modelos que nos servirán para crear objetos en concreto. Podemos decir que una clase, es el razonamiento abstracto de un objeto, mientras que el objeto, es su materialización. A la acción de crear objetos, se la denomina </a:t>
            </a:r>
            <a:r>
              <a:rPr lang="es-ES" i="1" dirty="0">
                <a:solidFill>
                  <a:schemeClr val="tx1"/>
                </a:solidFill>
              </a:rPr>
              <a:t>instanciar una clase</a:t>
            </a:r>
            <a:r>
              <a:rPr lang="es-ES" dirty="0">
                <a:solidFill>
                  <a:schemeClr val="tx1"/>
                </a:solidFill>
              </a:rPr>
              <a:t> y dicha instancia, consiste en asignar la clase, como valor a una variable</a:t>
            </a:r>
            <a:r>
              <a:rPr lang="es-ES" dirty="0" smtClean="0">
                <a:solidFill>
                  <a:schemeClr val="tx1"/>
                </a:solidFill>
              </a:rPr>
              <a:t>:</a:t>
            </a:r>
          </a:p>
          <a:p>
            <a:pPr lvl="0">
              <a:spcAft>
                <a:spcPts val="600"/>
              </a:spcAft>
            </a:pPr>
            <a:r>
              <a:rPr lang="es-ES" dirty="0">
                <a:solidFill>
                  <a:schemeClr val="tx1"/>
                </a:solidFill>
                <a:latin typeface="Consolas" panose="020B0609020204030204" pitchFamily="49" charset="0"/>
              </a:rPr>
              <a:t>et = Objeto() </a:t>
            </a:r>
          </a:p>
          <a:p>
            <a:pPr lvl="0">
              <a:spcAft>
                <a:spcPts val="600"/>
              </a:spcAft>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et.color</a:t>
            </a:r>
            <a:r>
              <a:rPr lang="es-ES" dirty="0">
                <a:solidFill>
                  <a:schemeClr val="tx1"/>
                </a:solidFill>
                <a:latin typeface="Consolas" panose="020B0609020204030204" pitchFamily="49" charset="0"/>
              </a:rPr>
              <a:t> </a:t>
            </a:r>
          </a:p>
          <a:p>
            <a:pPr lvl="0">
              <a:spcAft>
                <a:spcPts val="600"/>
              </a:spcAft>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et.tamanio</a:t>
            </a:r>
            <a:r>
              <a:rPr lang="es-ES" dirty="0">
                <a:solidFill>
                  <a:schemeClr val="tx1"/>
                </a:solidFill>
                <a:latin typeface="Consolas" panose="020B0609020204030204" pitchFamily="49" charset="0"/>
              </a:rPr>
              <a:t> </a:t>
            </a:r>
          </a:p>
          <a:p>
            <a:pPr lvl="0">
              <a:spcAft>
                <a:spcPts val="600"/>
              </a:spcAft>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et.aspecto</a:t>
            </a:r>
            <a:endParaRPr lang="es-ES" dirty="0" smtClean="0">
              <a:solidFill>
                <a:schemeClr val="tx1"/>
              </a:solidFill>
              <a:latin typeface="Consolas" panose="020B0609020204030204" pitchFamily="49" charset="0"/>
            </a:endParaRP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pPr lvl="0" rtl="0">
              <a:spcBef>
                <a:spcPts val="0"/>
              </a:spcBef>
              <a:buNone/>
            </a:pPr>
            <a:r>
              <a:rPr lang="en-GB" b="1" dirty="0" err="1" smtClean="0"/>
              <a:t>Objetos</a:t>
            </a:r>
            <a:r>
              <a:rPr lang="en-GB" b="1" dirty="0" smtClean="0"/>
              <a:t> </a:t>
            </a:r>
            <a:r>
              <a:rPr lang="en-GB" b="1" dirty="0" err="1" smtClean="0"/>
              <a:t>en</a:t>
            </a:r>
            <a:r>
              <a:rPr lang="en-GB" b="1" dirty="0" smtClean="0"/>
              <a:t> Python</a:t>
            </a:r>
            <a:endParaRPr lang="en-GB" b="1" dirty="0"/>
          </a:p>
        </p:txBody>
      </p:sp>
    </p:spTree>
    <p:extLst>
      <p:ext uri="{BB962C8B-B14F-4D97-AF65-F5344CB8AC3E}">
        <p14:creationId xmlns:p14="http://schemas.microsoft.com/office/powerpoint/2010/main" val="137460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726831"/>
            <a:ext cx="8520600" cy="3962400"/>
          </a:xfrm>
          <a:prstGeom prst="rect">
            <a:avLst/>
          </a:prstGeom>
        </p:spPr>
        <p:txBody>
          <a:bodyPr lIns="91425" tIns="91425" rIns="91425" bIns="91425" anchor="t" anchorCtr="0">
            <a:noAutofit/>
          </a:bodyPr>
          <a:lstStyle/>
          <a:p>
            <a:pPr lvl="0">
              <a:spcAft>
                <a:spcPts val="600"/>
              </a:spcAft>
            </a:pPr>
            <a:r>
              <a:rPr lang="es-ES" dirty="0">
                <a:solidFill>
                  <a:schemeClr val="tx1"/>
                </a:solidFill>
              </a:rPr>
              <a:t>Una vez creado un objeto, es decir, una vez hecha la instancia de clase, es posible acceder a su métodos y propiedades. Para ello, Python utiliza una sintaxis muy simple: el nombre del objeto, seguido de punto y la propiedad o método al cuál se desea acceder:</a:t>
            </a:r>
          </a:p>
          <a:p>
            <a:pPr lvl="0">
              <a:spcAft>
                <a:spcPts val="600"/>
              </a:spcAft>
            </a:pPr>
            <a:r>
              <a:rPr lang="es-ES" dirty="0">
                <a:solidFill>
                  <a:schemeClr val="tx1"/>
                </a:solidFill>
                <a:latin typeface="Consolas" panose="020B0609020204030204" pitchFamily="49" charset="0"/>
              </a:rPr>
              <a:t>objeto = </a:t>
            </a:r>
            <a:r>
              <a:rPr lang="es-ES" dirty="0" err="1">
                <a:solidFill>
                  <a:schemeClr val="tx1"/>
                </a:solidFill>
                <a:latin typeface="Consolas" panose="020B0609020204030204" pitchFamily="49" charset="0"/>
              </a:rPr>
              <a:t>MiClase</a:t>
            </a:r>
            <a:r>
              <a:rPr lang="es-ES" dirty="0">
                <a:solidFill>
                  <a:schemeClr val="tx1"/>
                </a:solidFill>
                <a:latin typeface="Consolas" panose="020B0609020204030204" pitchFamily="49" charset="0"/>
              </a:rPr>
              <a:t>() </a:t>
            </a:r>
          </a:p>
          <a:p>
            <a:pPr lvl="0">
              <a:spcAft>
                <a:spcPts val="600"/>
              </a:spcAft>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 </a:t>
            </a:r>
            <a:r>
              <a:rPr lang="es-ES" dirty="0" err="1">
                <a:solidFill>
                  <a:schemeClr val="tx1"/>
                </a:solidFill>
                <a:latin typeface="Consolas" panose="020B0609020204030204" pitchFamily="49" charset="0"/>
              </a:rPr>
              <a:t>objeto.propiedad</a:t>
            </a:r>
            <a:r>
              <a:rPr lang="es-ES" dirty="0">
                <a:solidFill>
                  <a:schemeClr val="tx1"/>
                </a:solidFill>
                <a:latin typeface="Consolas" panose="020B0609020204030204" pitchFamily="49" charset="0"/>
              </a:rPr>
              <a:t> </a:t>
            </a:r>
          </a:p>
          <a:p>
            <a:pPr lvl="0">
              <a:spcAft>
                <a:spcPts val="600"/>
              </a:spcAft>
            </a:pPr>
            <a:r>
              <a:rPr lang="es-ES" dirty="0" err="1">
                <a:solidFill>
                  <a:schemeClr val="tx1"/>
                </a:solidFill>
                <a:latin typeface="Consolas" panose="020B0609020204030204" pitchFamily="49" charset="0"/>
              </a:rPr>
              <a:t>objeto.otra_propiedad</a:t>
            </a:r>
            <a:r>
              <a:rPr lang="es-ES" dirty="0">
                <a:solidFill>
                  <a:schemeClr val="tx1"/>
                </a:solidFill>
                <a:latin typeface="Consolas" panose="020B0609020204030204" pitchFamily="49" charset="0"/>
              </a:rPr>
              <a:t> = "Nuevo valor" </a:t>
            </a:r>
          </a:p>
          <a:p>
            <a:pPr lvl="0">
              <a:spcAft>
                <a:spcPts val="600"/>
              </a:spcAft>
            </a:pPr>
            <a:r>
              <a:rPr lang="es-ES" dirty="0">
                <a:solidFill>
                  <a:schemeClr val="tx1"/>
                </a:solidFill>
                <a:latin typeface="Consolas" panose="020B0609020204030204" pitchFamily="49" charset="0"/>
              </a:rPr>
              <a:t>variable = </a:t>
            </a:r>
            <a:r>
              <a:rPr lang="es-ES" dirty="0" err="1">
                <a:solidFill>
                  <a:schemeClr val="tx1"/>
                </a:solidFill>
                <a:latin typeface="Consolas" panose="020B0609020204030204" pitchFamily="49" charset="0"/>
              </a:rPr>
              <a:t>objeto.metodo</a:t>
            </a:r>
            <a:r>
              <a:rPr lang="es-ES" dirty="0">
                <a:solidFill>
                  <a:schemeClr val="tx1"/>
                </a:solidFill>
                <a:latin typeface="Consolas" panose="020B0609020204030204" pitchFamily="49" charset="0"/>
              </a:rPr>
              <a:t>()</a:t>
            </a:r>
          </a:p>
          <a:p>
            <a:pPr lvl="0">
              <a:spcAft>
                <a:spcPts val="600"/>
              </a:spcAft>
            </a:pPr>
            <a:r>
              <a:rPr lang="es-ES" dirty="0" err="1">
                <a:solidFill>
                  <a:schemeClr val="tx1"/>
                </a:solidFill>
                <a:latin typeface="Consolas" panose="020B0609020204030204" pitchFamily="49" charset="0"/>
              </a:rPr>
              <a:t>print</a:t>
            </a:r>
            <a:r>
              <a:rPr lang="es-ES" dirty="0">
                <a:solidFill>
                  <a:schemeClr val="tx1"/>
                </a:solidFill>
                <a:latin typeface="Consolas" panose="020B0609020204030204" pitchFamily="49" charset="0"/>
              </a:rPr>
              <a:t> variable </a:t>
            </a:r>
            <a:endParaRPr lang="es-ES" dirty="0" smtClean="0">
              <a:solidFill>
                <a:schemeClr val="tx1"/>
              </a:solidFill>
              <a:latin typeface="Consolas" panose="020B0609020204030204" pitchFamily="49" charset="0"/>
            </a:endParaRP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r>
              <a:rPr lang="es-ES" b="1" dirty="0" smtClean="0"/>
              <a:t>Métodos </a:t>
            </a:r>
            <a:r>
              <a:rPr lang="es-ES" b="1" dirty="0"/>
              <a:t>y propiedades de un objeto</a:t>
            </a:r>
          </a:p>
        </p:txBody>
      </p:sp>
    </p:spTree>
    <p:extLst>
      <p:ext uri="{BB962C8B-B14F-4D97-AF65-F5344CB8AC3E}">
        <p14:creationId xmlns:p14="http://schemas.microsoft.com/office/powerpoint/2010/main" val="396224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855785"/>
            <a:ext cx="8586115" cy="3833446"/>
          </a:xfrm>
          <a:prstGeom prst="rect">
            <a:avLst/>
          </a:prstGeom>
        </p:spPr>
        <p:txBody>
          <a:bodyPr lIns="91425" tIns="91425" rIns="91425" bIns="91425" anchor="t" anchorCtr="0">
            <a:noAutofit/>
          </a:bodyPr>
          <a:lstStyle/>
          <a:p>
            <a:pPr lvl="0">
              <a:spcAft>
                <a:spcPts val="600"/>
              </a:spcAft>
            </a:pPr>
            <a:r>
              <a:rPr lang="es-ES" dirty="0" smtClean="0">
                <a:solidFill>
                  <a:schemeClr val="tx1"/>
                </a:solidFill>
              </a:rPr>
              <a:t>En Python para crear un constructor se utiliza un método especial __</a:t>
            </a:r>
            <a:r>
              <a:rPr lang="es-ES" dirty="0" err="1" smtClean="0">
                <a:solidFill>
                  <a:schemeClr val="tx1"/>
                </a:solidFill>
              </a:rPr>
              <a:t>init</a:t>
            </a:r>
            <a:r>
              <a:rPr lang="es-ES" dirty="0" smtClean="0">
                <a:solidFill>
                  <a:schemeClr val="tx1"/>
                </a:solidFill>
              </a:rPr>
              <a:t>__.</a:t>
            </a:r>
          </a:p>
          <a:p>
            <a:pPr lvl="0">
              <a:spcAft>
                <a:spcPts val="600"/>
              </a:spcAft>
            </a:pPr>
            <a:r>
              <a:rPr lang="es-ES" dirty="0" err="1" smtClean="0">
                <a:solidFill>
                  <a:schemeClr val="tx1"/>
                </a:solidFill>
                <a:latin typeface="Consolas" panose="020B0609020204030204" pitchFamily="49" charset="0"/>
              </a:rPr>
              <a:t>class</a:t>
            </a:r>
            <a:r>
              <a:rPr lang="es-ES" dirty="0" smtClean="0">
                <a:solidFill>
                  <a:schemeClr val="tx1"/>
                </a:solidFill>
                <a:latin typeface="Consolas" panose="020B0609020204030204" pitchFamily="49" charset="0"/>
              </a:rPr>
              <a:t> Punto(</a:t>
            </a:r>
            <a:r>
              <a:rPr lang="es-ES" dirty="0" err="1" smtClean="0">
                <a:solidFill>
                  <a:schemeClr val="tx1"/>
                </a:solidFill>
                <a:latin typeface="Consolas" panose="020B0609020204030204" pitchFamily="49" charset="0"/>
              </a:rPr>
              <a:t>object</a:t>
            </a:r>
            <a:r>
              <a:rPr lang="es-ES" dirty="0" smtClean="0">
                <a:solidFill>
                  <a:schemeClr val="tx1"/>
                </a:solidFill>
                <a:latin typeface="Consolas" panose="020B0609020204030204" pitchFamily="49" charset="0"/>
              </a:rPr>
              <a:t>):</a:t>
            </a:r>
          </a:p>
          <a:p>
            <a:pPr lvl="0">
              <a:spcAft>
                <a:spcPts val="600"/>
              </a:spcAft>
            </a:pPr>
            <a:r>
              <a:rPr lang="es-ES" dirty="0" smtClean="0">
                <a:solidFill>
                  <a:schemeClr val="tx1"/>
                </a:solidFill>
                <a:latin typeface="Consolas" panose="020B0609020204030204" pitchFamily="49" charset="0"/>
              </a:rPr>
              <a:t>    """ Representación de un punto en el plano, los atributos son x e y que representan los valores de las coordenadas cartesianas."""</a:t>
            </a:r>
          </a:p>
          <a:p>
            <a:pPr lvl="0">
              <a:spcAft>
                <a:spcPts val="600"/>
              </a:spcAft>
            </a:pP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def</a:t>
            </a:r>
            <a:r>
              <a:rPr lang="es-ES" dirty="0" smtClean="0">
                <a:solidFill>
                  <a:schemeClr val="tx1"/>
                </a:solidFill>
                <a:latin typeface="Consolas" panose="020B0609020204030204" pitchFamily="49" charset="0"/>
              </a:rPr>
              <a:t> __</a:t>
            </a:r>
            <a:r>
              <a:rPr lang="es-ES" dirty="0" err="1" smtClean="0">
                <a:solidFill>
                  <a:schemeClr val="tx1"/>
                </a:solidFill>
                <a:latin typeface="Consolas" panose="020B0609020204030204" pitchFamily="49" charset="0"/>
              </a:rPr>
              <a:t>init</a:t>
            </a:r>
            <a:r>
              <a:rPr lang="es-ES" dirty="0" smtClean="0">
                <a:solidFill>
                  <a:schemeClr val="tx1"/>
                </a:solidFill>
                <a:latin typeface="Consolas" panose="020B0609020204030204" pitchFamily="49" charset="0"/>
              </a:rPr>
              <a:t>__(</a:t>
            </a:r>
            <a:r>
              <a:rPr lang="es-ES" dirty="0" err="1" smtClean="0">
                <a:solidFill>
                  <a:schemeClr val="tx1"/>
                </a:solidFill>
                <a:latin typeface="Consolas" panose="020B0609020204030204" pitchFamily="49" charset="0"/>
              </a:rPr>
              <a:t>self</a:t>
            </a:r>
            <a:r>
              <a:rPr lang="es-ES" dirty="0" smtClean="0">
                <a:solidFill>
                  <a:schemeClr val="tx1"/>
                </a:solidFill>
                <a:latin typeface="Consolas" panose="020B0609020204030204" pitchFamily="49" charset="0"/>
              </a:rPr>
              <a:t>, x=0, y=0):</a:t>
            </a:r>
          </a:p>
          <a:p>
            <a:pPr lvl="0">
              <a:spcAft>
                <a:spcPts val="600"/>
              </a:spcAft>
            </a:pPr>
            <a:r>
              <a:rPr lang="es-ES" dirty="0" smtClean="0">
                <a:solidFill>
                  <a:schemeClr val="tx1"/>
                </a:solidFill>
                <a:latin typeface="Consolas" panose="020B0609020204030204" pitchFamily="49" charset="0"/>
              </a:rPr>
              <a:t>        # Constructor de Punto, x e y deben ser numéricos</a:t>
            </a:r>
          </a:p>
          <a:p>
            <a:pPr lvl="0">
              <a:spcAft>
                <a:spcPts val="600"/>
              </a:spcAft>
            </a:pP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self.x</a:t>
            </a:r>
            <a:r>
              <a:rPr lang="es-ES" dirty="0" smtClean="0">
                <a:solidFill>
                  <a:schemeClr val="tx1"/>
                </a:solidFill>
                <a:latin typeface="Consolas" panose="020B0609020204030204" pitchFamily="49" charset="0"/>
              </a:rPr>
              <a:t> = x</a:t>
            </a:r>
          </a:p>
          <a:p>
            <a:pPr lvl="0">
              <a:spcAft>
                <a:spcPts val="600"/>
              </a:spcAft>
            </a:pP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self.y</a:t>
            </a:r>
            <a:r>
              <a:rPr lang="es-ES" dirty="0" smtClean="0">
                <a:solidFill>
                  <a:schemeClr val="tx1"/>
                </a:solidFill>
                <a:latin typeface="Consolas" panose="020B0609020204030204" pitchFamily="49" charset="0"/>
              </a:rPr>
              <a:t> = y</a:t>
            </a:r>
          </a:p>
          <a:p>
            <a:pPr lvl="0">
              <a:spcAft>
                <a:spcPts val="600"/>
              </a:spcAft>
            </a:pPr>
            <a:r>
              <a:rPr lang="es-ES" dirty="0">
                <a:solidFill>
                  <a:schemeClr val="tx1"/>
                </a:solidFill>
              </a:rPr>
              <a:t>Este método se llama cada vez que se crea una nueva instancia de la clase</a:t>
            </a:r>
            <a:r>
              <a:rPr lang="es-ES" dirty="0" smtClean="0">
                <a:solidFill>
                  <a:schemeClr val="tx1"/>
                </a:solidFill>
              </a:rPr>
              <a:t>.</a:t>
            </a:r>
          </a:p>
          <a:p>
            <a:pPr>
              <a:spcAft>
                <a:spcPts val="600"/>
              </a:spcAft>
            </a:pPr>
            <a:r>
              <a:rPr lang="es-ES" dirty="0">
                <a:solidFill>
                  <a:schemeClr val="tx1"/>
                </a:solidFill>
              </a:rPr>
              <a:t>Un constructor no puede retornar </a:t>
            </a:r>
            <a:r>
              <a:rPr lang="es-ES" dirty="0" smtClean="0">
                <a:solidFill>
                  <a:schemeClr val="tx1"/>
                </a:solidFill>
              </a:rPr>
              <a:t>ningún valor.</a:t>
            </a:r>
            <a:endParaRPr lang="es-ES" dirty="0">
              <a:solidFill>
                <a:schemeClr val="tx1"/>
              </a:solidFill>
            </a:endParaRPr>
          </a:p>
          <a:p>
            <a:pPr lvl="0">
              <a:spcAft>
                <a:spcPts val="600"/>
              </a:spcAft>
            </a:pPr>
            <a:endParaRPr lang="es-ES" dirty="0">
              <a:solidFill>
                <a:schemeClr val="tx1"/>
              </a:solidFill>
              <a:latin typeface="Consolas" panose="020B0609020204030204" pitchFamily="49" charset="0"/>
            </a:endParaRPr>
          </a:p>
        </p:txBody>
      </p:sp>
      <p:sp>
        <p:nvSpPr>
          <p:cNvPr id="66" name="Shape 66"/>
          <p:cNvSpPr txBox="1">
            <a:spLocks noGrp="1"/>
          </p:cNvSpPr>
          <p:nvPr>
            <p:ph type="title"/>
          </p:nvPr>
        </p:nvSpPr>
        <p:spPr>
          <a:xfrm>
            <a:off x="986649" y="104550"/>
            <a:ext cx="8075289" cy="572700"/>
          </a:xfrm>
          <a:prstGeom prst="rect">
            <a:avLst/>
          </a:prstGeom>
        </p:spPr>
        <p:txBody>
          <a:bodyPr lIns="91425" tIns="91425" rIns="91425" bIns="91425" anchor="t" anchorCtr="0">
            <a:noAutofit/>
          </a:bodyPr>
          <a:lstStyle/>
          <a:p>
            <a:r>
              <a:rPr lang="es-ES" b="1" dirty="0">
                <a:solidFill>
                  <a:srgbClr val="000000"/>
                </a:solidFill>
                <a:highlight>
                  <a:srgbClr val="FFFFFF"/>
                </a:highlight>
              </a:rPr>
              <a:t>Constructores en </a:t>
            </a:r>
            <a:r>
              <a:rPr lang="es-ES" b="1" dirty="0" smtClean="0">
                <a:solidFill>
                  <a:srgbClr val="000000"/>
                </a:solidFill>
                <a:highlight>
                  <a:srgbClr val="FFFFFF"/>
                </a:highlight>
              </a:rPr>
              <a:t>Python</a:t>
            </a:r>
            <a:endParaRPr lang="es-ES" b="1" dirty="0"/>
          </a:p>
        </p:txBody>
      </p:sp>
    </p:spTree>
    <p:extLst>
      <p:ext uri="{BB962C8B-B14F-4D97-AF65-F5344CB8AC3E}">
        <p14:creationId xmlns:p14="http://schemas.microsoft.com/office/powerpoint/2010/main" val="889471251"/>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6896</TotalTime>
  <Words>658</Words>
  <Application>Microsoft Office PowerPoint</Application>
  <PresentationFormat>Presentación en pantalla (16:9)</PresentationFormat>
  <Paragraphs>102</Paragraphs>
  <Slides>14</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Consolas</vt:lpstr>
      <vt:lpstr>simple-light-2</vt:lpstr>
      <vt:lpstr>UF3.8 Clases en  Python</vt:lpstr>
      <vt:lpstr>Contenidos</vt:lpstr>
      <vt:lpstr>Clases en Python</vt:lpstr>
      <vt:lpstr>Sentencia pass</vt:lpstr>
      <vt:lpstr>Propiedades de una clase</vt:lpstr>
      <vt:lpstr>Métodos de una clase</vt:lpstr>
      <vt:lpstr>Objetos en Python</vt:lpstr>
      <vt:lpstr>Métodos y propiedades de un objeto</vt:lpstr>
      <vt:lpstr>Constructores en Python</vt:lpstr>
      <vt:lpstr>Tipo de un objeto</vt:lpstr>
      <vt:lpstr>Herencia</vt:lpstr>
      <vt:lpstr>Herencia</vt:lpstr>
      <vt:lpstr>Mostrar objetos</vt:lpstr>
      <vt:lpstr>Bibliografía y Webgrafía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UF3.1 Introducción a Python</dc:title>
  <dc:creator>Pilar Martín Gómez</dc:creator>
  <cp:lastModifiedBy>Pilar Martín Gómez</cp:lastModifiedBy>
  <cp:revision>126</cp:revision>
  <dcterms:modified xsi:type="dcterms:W3CDTF">2017-01-04T08:27:16Z</dcterms:modified>
</cp:coreProperties>
</file>