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14CB6-62FA-4DC1-B55E-1EDF3A1D0A1E}" v="1196" dt="2021-02-02T05:17:51.690"/>
    <p1510:client id="{20408C20-B6BC-2674-02B4-38CE45F2D9A7}" v="501" dt="2021-02-02T05:29:43.370"/>
    <p1510:client id="{35407F90-01C3-4406-9064-284E9FFDAD7D}" v="445" dt="2021-01-31T21:19:55.358"/>
    <p1510:client id="{DCCB1168-7C3E-4800-AFF8-EC4D92500309}" v="303" dt="2021-02-01T13:30:34.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663-86A3-4310-9C6B-1EF13AB8E04A}" type="datetimeFigureOut">
              <a:rPr lang="en-US"/>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6E500-D326-4769-BAA0-A0953C45B756}" type="slidenum">
              <a:rPr lang="en-US"/>
              <a:t>‹#›</a:t>
            </a:fld>
            <a:endParaRPr lang="en-US"/>
          </a:p>
        </p:txBody>
      </p:sp>
    </p:spTree>
    <p:extLst>
      <p:ext uri="{BB962C8B-B14F-4D97-AF65-F5344CB8AC3E}">
        <p14:creationId xmlns:p14="http://schemas.microsoft.com/office/powerpoint/2010/main" val="342949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 will be diving into the current situation in Joe's Coin Shop, a local business trying to survive in the 21st century.</a:t>
            </a:r>
          </a:p>
        </p:txBody>
      </p:sp>
      <p:sp>
        <p:nvSpPr>
          <p:cNvPr id="4" name="Slide Number Placeholder 3"/>
          <p:cNvSpPr>
            <a:spLocks noGrp="1"/>
          </p:cNvSpPr>
          <p:nvPr>
            <p:ph type="sldNum" sz="quarter" idx="5"/>
          </p:nvPr>
        </p:nvSpPr>
        <p:spPr/>
        <p:txBody>
          <a:bodyPr/>
          <a:lstStyle/>
          <a:p>
            <a:fld id="{0B26E500-D326-4769-BAA0-A0953C45B756}" type="slidenum">
              <a:rPr lang="en-US"/>
              <a:t>1</a:t>
            </a:fld>
            <a:endParaRPr lang="en-US"/>
          </a:p>
        </p:txBody>
      </p:sp>
    </p:spTree>
    <p:extLst>
      <p:ext uri="{BB962C8B-B14F-4D97-AF65-F5344CB8AC3E}">
        <p14:creationId xmlns:p14="http://schemas.microsoft.com/office/powerpoint/2010/main" val="245522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number of bids going off of what the selling price for a coin is. This shows that the ceiling total amount of bids is higher for coins that are being sold for a cheaper price. As the price increases, there are fewer bids. As the price decreases, the number of bids is generally higher. According to this, the higher cost merchandise could be sold instead of auctioned since they are already out of many people's price range, and it would be unwise to auction it when there is such a small pool of potentially buying customers. </a:t>
            </a:r>
          </a:p>
        </p:txBody>
      </p:sp>
      <p:sp>
        <p:nvSpPr>
          <p:cNvPr id="4" name="Slide Number Placeholder 3"/>
          <p:cNvSpPr>
            <a:spLocks noGrp="1"/>
          </p:cNvSpPr>
          <p:nvPr>
            <p:ph type="sldNum" sz="quarter" idx="5"/>
          </p:nvPr>
        </p:nvSpPr>
        <p:spPr/>
        <p:txBody>
          <a:bodyPr/>
          <a:lstStyle/>
          <a:p>
            <a:fld id="{0B26E500-D326-4769-BAA0-A0953C45B756}" type="slidenum">
              <a:rPr lang="en-US"/>
              <a:t>10</a:t>
            </a:fld>
            <a:endParaRPr lang="en-US"/>
          </a:p>
        </p:txBody>
      </p:sp>
    </p:spTree>
    <p:extLst>
      <p:ext uri="{BB962C8B-B14F-4D97-AF65-F5344CB8AC3E}">
        <p14:creationId xmlns:p14="http://schemas.microsoft.com/office/powerpoint/2010/main" val="386289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lowest condition rating for an item having sold in the coin auctions is 3 and the highest is 68. The middle value of condition rating is 55 which is a lot closer to 68. The calculated average condition of items listed is 45.9.</a:t>
            </a:r>
          </a:p>
        </p:txBody>
      </p:sp>
      <p:sp>
        <p:nvSpPr>
          <p:cNvPr id="4" name="Slide Number Placeholder 3"/>
          <p:cNvSpPr>
            <a:spLocks noGrp="1"/>
          </p:cNvSpPr>
          <p:nvPr>
            <p:ph type="sldNum" sz="quarter" idx="5"/>
          </p:nvPr>
        </p:nvSpPr>
        <p:spPr/>
        <p:txBody>
          <a:bodyPr/>
          <a:lstStyle/>
          <a:p>
            <a:fld id="{0B26E500-D326-4769-BAA0-A0953C45B756}" type="slidenum">
              <a:rPr lang="en-US"/>
              <a:t>11</a:t>
            </a:fld>
            <a:endParaRPr lang="en-US"/>
          </a:p>
        </p:txBody>
      </p:sp>
    </p:spTree>
    <p:extLst>
      <p:ext uri="{BB962C8B-B14F-4D97-AF65-F5344CB8AC3E}">
        <p14:creationId xmlns:p14="http://schemas.microsoft.com/office/powerpoint/2010/main" val="106363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According to the plot on the left, there are no outliers in the data set and this is backed by the statistics on the right where it says $out and the answer is numeric(0). There are no coin condition values that are making the statistical analysis innacurate by skewing the results. There is a total of 14,067 collected data values containing the condition of a coin in the Auction's data set. </a:t>
            </a:r>
          </a:p>
        </p:txBody>
      </p:sp>
      <p:sp>
        <p:nvSpPr>
          <p:cNvPr id="4" name="Slide Number Placeholder 3"/>
          <p:cNvSpPr>
            <a:spLocks noGrp="1"/>
          </p:cNvSpPr>
          <p:nvPr>
            <p:ph type="sldNum" sz="quarter" idx="5"/>
          </p:nvPr>
        </p:nvSpPr>
        <p:spPr/>
        <p:txBody>
          <a:bodyPr/>
          <a:lstStyle/>
          <a:p>
            <a:fld id="{0B26E500-D326-4769-BAA0-A0953C45B756}" type="slidenum">
              <a:rPr lang="en-US"/>
              <a:t>12</a:t>
            </a:fld>
            <a:endParaRPr lang="en-US"/>
          </a:p>
        </p:txBody>
      </p:sp>
    </p:spTree>
    <p:extLst>
      <p:ext uri="{BB962C8B-B14F-4D97-AF65-F5344CB8AC3E}">
        <p14:creationId xmlns:p14="http://schemas.microsoft.com/office/powerpoint/2010/main" val="185933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shows that there is a whole lot more coins sold in a condition rating between 60 and 70, than in other condition categories. Because all of those coins have been auctioned off, it seems that selling even more coins with such a condition rating could be beneficial for the business since there is a proven demand for it.</a:t>
            </a:r>
          </a:p>
        </p:txBody>
      </p:sp>
      <p:sp>
        <p:nvSpPr>
          <p:cNvPr id="4" name="Slide Number Placeholder 3"/>
          <p:cNvSpPr>
            <a:spLocks noGrp="1"/>
          </p:cNvSpPr>
          <p:nvPr>
            <p:ph type="sldNum" sz="quarter" idx="5"/>
          </p:nvPr>
        </p:nvSpPr>
        <p:spPr/>
        <p:txBody>
          <a:bodyPr/>
          <a:lstStyle/>
          <a:p>
            <a:fld id="{0B26E500-D326-4769-BAA0-A0953C45B756}" type="slidenum">
              <a:rPr lang="en-US"/>
              <a:t>13</a:t>
            </a:fld>
            <a:endParaRPr lang="en-US"/>
          </a:p>
        </p:txBody>
      </p:sp>
    </p:spTree>
    <p:extLst>
      <p:ext uri="{BB962C8B-B14F-4D97-AF65-F5344CB8AC3E}">
        <p14:creationId xmlns:p14="http://schemas.microsoft.com/office/powerpoint/2010/main" val="136076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k-means clustering conducted in SPSS Modeler by IBM, it is apparent that 2 clusters is the best option since the quality of the clusters is higher than when using 3, 4 or 5 clusters with the data set. The cluster quality is not extremely close to 1 so it is an accurate but not the most accurate analysis. Most of the data from the Auction table falls into cluster 2. </a:t>
            </a:r>
          </a:p>
        </p:txBody>
      </p:sp>
      <p:sp>
        <p:nvSpPr>
          <p:cNvPr id="4" name="Slide Number Placeholder 3"/>
          <p:cNvSpPr>
            <a:spLocks noGrp="1"/>
          </p:cNvSpPr>
          <p:nvPr>
            <p:ph type="sldNum" sz="quarter" idx="5"/>
          </p:nvPr>
        </p:nvSpPr>
        <p:spPr/>
        <p:txBody>
          <a:bodyPr/>
          <a:lstStyle/>
          <a:p>
            <a:fld id="{0B26E500-D326-4769-BAA0-A0953C45B756}" type="slidenum">
              <a:rPr lang="en-US"/>
              <a:t>14</a:t>
            </a:fld>
            <a:endParaRPr lang="en-US"/>
          </a:p>
        </p:txBody>
      </p:sp>
    </p:spTree>
    <p:extLst>
      <p:ext uri="{BB962C8B-B14F-4D97-AF65-F5344CB8AC3E}">
        <p14:creationId xmlns:p14="http://schemas.microsoft.com/office/powerpoint/2010/main" val="1679646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most important predictor out of the selected variables Seller Score, Selling Price, Number of Bids and Condition would be the Condition. The coins condition has the most to do with how the auction goes, and the overall outcome of it. </a:t>
            </a:r>
          </a:p>
        </p:txBody>
      </p:sp>
      <p:sp>
        <p:nvSpPr>
          <p:cNvPr id="4" name="Slide Number Placeholder 3"/>
          <p:cNvSpPr>
            <a:spLocks noGrp="1"/>
          </p:cNvSpPr>
          <p:nvPr>
            <p:ph type="sldNum" sz="quarter" idx="5"/>
          </p:nvPr>
        </p:nvSpPr>
        <p:spPr/>
        <p:txBody>
          <a:bodyPr/>
          <a:lstStyle/>
          <a:p>
            <a:fld id="{0B26E500-D326-4769-BAA0-A0953C45B756}" type="slidenum">
              <a:rPr lang="en-US"/>
              <a:t>15</a:t>
            </a:fld>
            <a:endParaRPr lang="en-US"/>
          </a:p>
        </p:txBody>
      </p:sp>
    </p:spTree>
    <p:extLst>
      <p:ext uri="{BB962C8B-B14F-4D97-AF65-F5344CB8AC3E}">
        <p14:creationId xmlns:p14="http://schemas.microsoft.com/office/powerpoint/2010/main" val="54731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Joe's Coin Shop were to spread the word and encourage more people to partner with them and auction off collectible coins, that could be just what the business needs to increase profits and the amount of sellers who go with them. This would eventually create a sense of trust for the partner and the business, and they would be likely to be return business partners. Telling people to check if they have any collectible or unique coins in good condition, to check out Joe's so they can make money off of it since good condition coins are most likely to sale guaranteed. </a:t>
            </a:r>
          </a:p>
        </p:txBody>
      </p:sp>
      <p:sp>
        <p:nvSpPr>
          <p:cNvPr id="4" name="Slide Number Placeholder 3"/>
          <p:cNvSpPr>
            <a:spLocks noGrp="1"/>
          </p:cNvSpPr>
          <p:nvPr>
            <p:ph type="sldNum" sz="quarter" idx="5"/>
          </p:nvPr>
        </p:nvSpPr>
        <p:spPr/>
        <p:txBody>
          <a:bodyPr/>
          <a:lstStyle/>
          <a:p>
            <a:fld id="{0B26E500-D326-4769-BAA0-A0953C45B756}" type="slidenum">
              <a:rPr lang="en-US"/>
              <a:t>16</a:t>
            </a:fld>
            <a:endParaRPr lang="en-US"/>
          </a:p>
        </p:txBody>
      </p:sp>
    </p:spTree>
    <p:extLst>
      <p:ext uri="{BB962C8B-B14F-4D97-AF65-F5344CB8AC3E}">
        <p14:creationId xmlns:p14="http://schemas.microsoft.com/office/powerpoint/2010/main" val="168338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Increasing the volume of overall sales through whatever means possible can result in more sales for the company which should increase profit assuming there is no losses on an auction. There has to be a profit on each item auctioned through Joe's, and a minimum bid amount for a sale. Interacting with potential clients on social media can help raise overall awareness of the business' existence, and increase website traffic which will eventually lead to more sales.</a:t>
            </a:r>
          </a:p>
        </p:txBody>
      </p:sp>
      <p:sp>
        <p:nvSpPr>
          <p:cNvPr id="4" name="Slide Number Placeholder 3"/>
          <p:cNvSpPr>
            <a:spLocks noGrp="1"/>
          </p:cNvSpPr>
          <p:nvPr>
            <p:ph type="sldNum" sz="quarter" idx="5"/>
          </p:nvPr>
        </p:nvSpPr>
        <p:spPr/>
        <p:txBody>
          <a:bodyPr/>
          <a:lstStyle/>
          <a:p>
            <a:fld id="{0B26E500-D326-4769-BAA0-A0953C45B756}" type="slidenum">
              <a:rPr lang="en-US"/>
              <a:t>‹#›</a:t>
            </a:fld>
            <a:endParaRPr lang="en-US"/>
          </a:p>
        </p:txBody>
      </p:sp>
    </p:spTree>
    <p:extLst>
      <p:ext uri="{BB962C8B-B14F-4D97-AF65-F5344CB8AC3E}">
        <p14:creationId xmlns:p14="http://schemas.microsoft.com/office/powerpoint/2010/main" val="150790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recommended course of action for Joe's Coin Shop is for them to establish their online presence on social media, attract more sellers through social media and other means such as word of mouth (incentivize it for referrals), seek more coins that have high condition values as to increase overall sales volume, eventually establish an online store where specific merchandise is being sold and the rest are in-store and finally using social media to create a targeted marketing campaign that focuses on people interested in coin collecting and selling. </a:t>
            </a:r>
          </a:p>
        </p:txBody>
      </p:sp>
      <p:sp>
        <p:nvSpPr>
          <p:cNvPr id="4" name="Slide Number Placeholder 3"/>
          <p:cNvSpPr>
            <a:spLocks noGrp="1"/>
          </p:cNvSpPr>
          <p:nvPr>
            <p:ph type="sldNum" sz="quarter" idx="5"/>
          </p:nvPr>
        </p:nvSpPr>
        <p:spPr/>
        <p:txBody>
          <a:bodyPr/>
          <a:lstStyle/>
          <a:p>
            <a:fld id="{0B26E500-D326-4769-BAA0-A0953C45B756}" type="slidenum">
              <a:rPr lang="en-US"/>
              <a:t>‹#›</a:t>
            </a:fld>
            <a:endParaRPr lang="en-US"/>
          </a:p>
        </p:txBody>
      </p:sp>
    </p:spTree>
    <p:extLst>
      <p:ext uri="{BB962C8B-B14F-4D97-AF65-F5344CB8AC3E}">
        <p14:creationId xmlns:p14="http://schemas.microsoft.com/office/powerpoint/2010/main" val="3875312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the plan is nice, there are potential obstacles that can come with it. An obstacle would be improperly branding the company on social media, not establishing the online store or even going the cheap route which results in an online store that is not as credible and may deter people from doing business with the company. It is also possible that the marketing efforts fail, resulting in money lost for a marketing effort that was fruitless. </a:t>
            </a:r>
          </a:p>
        </p:txBody>
      </p:sp>
      <p:sp>
        <p:nvSpPr>
          <p:cNvPr id="4" name="Slide Number Placeholder 3"/>
          <p:cNvSpPr>
            <a:spLocks noGrp="1"/>
          </p:cNvSpPr>
          <p:nvPr>
            <p:ph type="sldNum" sz="quarter" idx="5"/>
          </p:nvPr>
        </p:nvSpPr>
        <p:spPr/>
        <p:txBody>
          <a:bodyPr/>
          <a:lstStyle/>
          <a:p>
            <a:fld id="{0B26E500-D326-4769-BAA0-A0953C45B756}" type="slidenum">
              <a:rPr lang="en-US"/>
              <a:t>‹#›</a:t>
            </a:fld>
            <a:endParaRPr lang="en-US"/>
          </a:p>
        </p:txBody>
      </p:sp>
    </p:spTree>
    <p:extLst>
      <p:ext uri="{BB962C8B-B14F-4D97-AF65-F5344CB8AC3E}">
        <p14:creationId xmlns:p14="http://schemas.microsoft.com/office/powerpoint/2010/main" val="302073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business in question is Joe's Coin Shop; an auctioning business that has been in business for about 15 years now. Unfortunately, Joe's Coin Shop has continuously struggled with profitability. Because of this the future of the company is uncertain, and this is a concern. The business specializes on the auctioning of rare coins, which are eventually sold to the highest bidder.</a:t>
            </a:r>
          </a:p>
        </p:txBody>
      </p:sp>
      <p:sp>
        <p:nvSpPr>
          <p:cNvPr id="4" name="Slide Number Placeholder 3"/>
          <p:cNvSpPr>
            <a:spLocks noGrp="1"/>
          </p:cNvSpPr>
          <p:nvPr>
            <p:ph type="sldNum" sz="quarter" idx="5"/>
          </p:nvPr>
        </p:nvSpPr>
        <p:spPr/>
        <p:txBody>
          <a:bodyPr/>
          <a:lstStyle/>
          <a:p>
            <a:fld id="{0B26E500-D326-4769-BAA0-A0953C45B756}" type="slidenum">
              <a:rPr lang="en-US"/>
              <a:t>2</a:t>
            </a:fld>
            <a:endParaRPr lang="en-US"/>
          </a:p>
        </p:txBody>
      </p:sp>
    </p:spTree>
    <p:extLst>
      <p:ext uri="{BB962C8B-B14F-4D97-AF65-F5344CB8AC3E}">
        <p14:creationId xmlns:p14="http://schemas.microsoft.com/office/powerpoint/2010/main" val="3467578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They could run a local marketing campaign based on geographical location or demographics based on the age and other info collected on past buyers and sellers. This will not be extremely targeted but can attract more foot traffic into the brick and mortar location of the store, or even encourage more people to check out the website. The publicity will be good and people would tell their relatives or parents to sell a coin if they have one. </a:t>
            </a:r>
          </a:p>
        </p:txBody>
      </p:sp>
      <p:sp>
        <p:nvSpPr>
          <p:cNvPr id="4" name="Slide Number Placeholder 3"/>
          <p:cNvSpPr>
            <a:spLocks noGrp="1"/>
          </p:cNvSpPr>
          <p:nvPr>
            <p:ph type="sldNum" sz="quarter" idx="5"/>
          </p:nvPr>
        </p:nvSpPr>
        <p:spPr/>
        <p:txBody>
          <a:bodyPr/>
          <a:lstStyle/>
          <a:p>
            <a:fld id="{0B26E500-D326-4769-BAA0-A0953C45B756}" type="slidenum">
              <a:rPr lang="en-US"/>
              <a:t>‹#›</a:t>
            </a:fld>
            <a:endParaRPr lang="en-US"/>
          </a:p>
        </p:txBody>
      </p:sp>
    </p:spTree>
    <p:extLst>
      <p:ext uri="{BB962C8B-B14F-4D97-AF65-F5344CB8AC3E}">
        <p14:creationId xmlns:p14="http://schemas.microsoft.com/office/powerpoint/2010/main" val="2382605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Joe's Coin Shop is a business that in the past has struggled with profitability during the recent economic recession, but has sprung back thanks to the help of a consultant. The business would be able to eventually pay off its debts if it were to make some adjustments in the way they do business, and if they were to expand from solely a brick and mortar presence, into an online one as well. By having both presences, they could make sales through auctions and also reach more potential customers. Keeping the brick and mortar location helps back the credibility of the business, and with that being said the website must be professionally done and have a way for people to list their coins and sell them as a third party partner. Finally, by increasing sales volume by having marketing materials and an online social media presence it will be possible for them to eventually increase sales volume and build credibility as a trusted partner for potential sellers/vendors. </a:t>
            </a:r>
          </a:p>
        </p:txBody>
      </p:sp>
      <p:sp>
        <p:nvSpPr>
          <p:cNvPr id="4" name="Slide Number Placeholder 3"/>
          <p:cNvSpPr>
            <a:spLocks noGrp="1"/>
          </p:cNvSpPr>
          <p:nvPr>
            <p:ph type="sldNum" sz="quarter" idx="5"/>
          </p:nvPr>
        </p:nvSpPr>
        <p:spPr/>
        <p:txBody>
          <a:bodyPr/>
          <a:lstStyle/>
          <a:p>
            <a:fld id="{0B26E500-D326-4769-BAA0-A0953C45B756}" type="slidenum">
              <a:rPr lang="en-US"/>
              <a:t>21</a:t>
            </a:fld>
            <a:endParaRPr lang="en-US"/>
          </a:p>
        </p:txBody>
      </p:sp>
    </p:spTree>
    <p:extLst>
      <p:ext uri="{BB962C8B-B14F-4D97-AF65-F5344CB8AC3E}">
        <p14:creationId xmlns:p14="http://schemas.microsoft.com/office/powerpoint/2010/main" val="399305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business had its peak in 2005 when it raked in about 1 million USD in net income, but the subsequent years would see a decrease in business due to an economic recession. During the recession, the business began to lose $200,000 yearly from 2007-2009. In 2010 however, the store lost a whopping $754,000 despite there being decreases in operating expenses. The business has since recovered but is still in debt. </a:t>
            </a:r>
          </a:p>
        </p:txBody>
      </p:sp>
      <p:sp>
        <p:nvSpPr>
          <p:cNvPr id="4" name="Slide Number Placeholder 3"/>
          <p:cNvSpPr>
            <a:spLocks noGrp="1"/>
          </p:cNvSpPr>
          <p:nvPr>
            <p:ph type="sldNum" sz="quarter" idx="5"/>
          </p:nvPr>
        </p:nvSpPr>
        <p:spPr/>
        <p:txBody>
          <a:bodyPr/>
          <a:lstStyle/>
          <a:p>
            <a:fld id="{0B26E500-D326-4769-BAA0-A0953C45B756}" type="slidenum">
              <a:rPr lang="en-US"/>
              <a:t>3</a:t>
            </a:fld>
            <a:endParaRPr lang="en-US"/>
          </a:p>
        </p:txBody>
      </p:sp>
    </p:spTree>
    <p:extLst>
      <p:ext uri="{BB962C8B-B14F-4D97-AF65-F5344CB8AC3E}">
        <p14:creationId xmlns:p14="http://schemas.microsoft.com/office/powerpoint/2010/main" val="158620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approach for this case will involve a multitude of analysis and visualizations being conducted on the data provided by the company in order to learn new things about the company and its merchandise, as well as the evaluation of possible ways to make the business successful now, and for the years to come. </a:t>
            </a:r>
          </a:p>
        </p:txBody>
      </p:sp>
      <p:sp>
        <p:nvSpPr>
          <p:cNvPr id="4" name="Slide Number Placeholder 3"/>
          <p:cNvSpPr>
            <a:spLocks noGrp="1"/>
          </p:cNvSpPr>
          <p:nvPr>
            <p:ph type="sldNum" sz="quarter" idx="5"/>
          </p:nvPr>
        </p:nvSpPr>
        <p:spPr/>
        <p:txBody>
          <a:bodyPr/>
          <a:lstStyle/>
          <a:p>
            <a:fld id="{0B26E500-D326-4769-BAA0-A0953C45B756}" type="slidenum">
              <a:rPr lang="en-US"/>
              <a:t>4</a:t>
            </a:fld>
            <a:endParaRPr lang="en-US"/>
          </a:p>
        </p:txBody>
      </p:sp>
    </p:spTree>
    <p:extLst>
      <p:ext uri="{BB962C8B-B14F-4D97-AF65-F5344CB8AC3E}">
        <p14:creationId xmlns:p14="http://schemas.microsoft.com/office/powerpoint/2010/main" val="3411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analyze the data, three things will be used: Tableau, R/R Studio and IBM SPSS Modeler. These will enable us to create the necessary visualizations, conduct K-means clustering of the data, find the most important variables in relation to an auctioned item, and give overall deeper insight into the data and of course the state of the company and what needs to be done to improve its current situation. </a:t>
            </a:r>
          </a:p>
        </p:txBody>
      </p:sp>
      <p:sp>
        <p:nvSpPr>
          <p:cNvPr id="4" name="Slide Number Placeholder 3"/>
          <p:cNvSpPr>
            <a:spLocks noGrp="1"/>
          </p:cNvSpPr>
          <p:nvPr>
            <p:ph type="sldNum" sz="quarter" idx="5"/>
          </p:nvPr>
        </p:nvSpPr>
        <p:spPr/>
        <p:txBody>
          <a:bodyPr/>
          <a:lstStyle/>
          <a:p>
            <a:fld id="{0B26E500-D326-4769-BAA0-A0953C45B756}" type="slidenum">
              <a:rPr lang="en-US"/>
              <a:t>5</a:t>
            </a:fld>
            <a:endParaRPr lang="en-US"/>
          </a:p>
        </p:txBody>
      </p:sp>
    </p:spTree>
    <p:extLst>
      <p:ext uri="{BB962C8B-B14F-4D97-AF65-F5344CB8AC3E}">
        <p14:creationId xmlns:p14="http://schemas.microsoft.com/office/powerpoint/2010/main" val="337278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visual shows us how many coins were sold based on their 'condition' status. According to the visual, the top selling condition seems to be 65 which may be an indicator of coins in very good condition since that is usually what coin collectors are interested in. </a:t>
            </a:r>
          </a:p>
        </p:txBody>
      </p:sp>
      <p:sp>
        <p:nvSpPr>
          <p:cNvPr id="4" name="Slide Number Placeholder 3"/>
          <p:cNvSpPr>
            <a:spLocks noGrp="1"/>
          </p:cNvSpPr>
          <p:nvPr>
            <p:ph type="sldNum" sz="quarter" idx="5"/>
          </p:nvPr>
        </p:nvSpPr>
        <p:spPr/>
        <p:txBody>
          <a:bodyPr/>
          <a:lstStyle/>
          <a:p>
            <a:fld id="{0B26E500-D326-4769-BAA0-A0953C45B756}" type="slidenum">
              <a:rPr lang="en-US"/>
              <a:t>6</a:t>
            </a:fld>
            <a:endParaRPr lang="en-US"/>
          </a:p>
        </p:txBody>
      </p:sp>
    </p:spTree>
    <p:extLst>
      <p:ext uri="{BB962C8B-B14F-4D97-AF65-F5344CB8AC3E}">
        <p14:creationId xmlns:p14="http://schemas.microsoft.com/office/powerpoint/2010/main" val="136660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somewhat similar to the previous visual, this one represents the quantity of bids placed by customers depending on what the condition of the coins were. There are more bids for coins in condition 65 which could mean those coins are more popular based on how well they have been preserved. Condition 40 and 20 coins are also high up there, and this could allude to there having to be a variety in coin conditions to better cater to the customers financial needs and interests.</a:t>
            </a:r>
          </a:p>
        </p:txBody>
      </p:sp>
      <p:sp>
        <p:nvSpPr>
          <p:cNvPr id="4" name="Slide Number Placeholder 3"/>
          <p:cNvSpPr>
            <a:spLocks noGrp="1"/>
          </p:cNvSpPr>
          <p:nvPr>
            <p:ph type="sldNum" sz="quarter" idx="5"/>
          </p:nvPr>
        </p:nvSpPr>
        <p:spPr/>
        <p:txBody>
          <a:bodyPr/>
          <a:lstStyle/>
          <a:p>
            <a:fld id="{0B26E500-D326-4769-BAA0-A0953C45B756}" type="slidenum">
              <a:rPr lang="en-US"/>
              <a:t>7</a:t>
            </a:fld>
            <a:endParaRPr lang="en-US"/>
          </a:p>
        </p:txBody>
      </p:sp>
    </p:spTree>
    <p:extLst>
      <p:ext uri="{BB962C8B-B14F-4D97-AF65-F5344CB8AC3E}">
        <p14:creationId xmlns:p14="http://schemas.microsoft.com/office/powerpoint/2010/main" val="400377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shows the score of a seller that auctions coins through Joe's Coin Shop, and it seems that for a lot of coins listed, the seller score is lower which could mean a lot of new sellers use the company to sell their products. This also shows that a lot of higher condition coins are being sold by lower score sellers. </a:t>
            </a:r>
          </a:p>
        </p:txBody>
      </p:sp>
      <p:sp>
        <p:nvSpPr>
          <p:cNvPr id="4" name="Slide Number Placeholder 3"/>
          <p:cNvSpPr>
            <a:spLocks noGrp="1"/>
          </p:cNvSpPr>
          <p:nvPr>
            <p:ph type="sldNum" sz="quarter" idx="5"/>
          </p:nvPr>
        </p:nvSpPr>
        <p:spPr/>
        <p:txBody>
          <a:bodyPr/>
          <a:lstStyle/>
          <a:p>
            <a:fld id="{0B26E500-D326-4769-BAA0-A0953C45B756}" type="slidenum">
              <a:rPr lang="en-US"/>
              <a:t>8</a:t>
            </a:fld>
            <a:endParaRPr lang="en-US"/>
          </a:p>
        </p:txBody>
      </p:sp>
    </p:spTree>
    <p:extLst>
      <p:ext uri="{BB962C8B-B14F-4D97-AF65-F5344CB8AC3E}">
        <p14:creationId xmlns:p14="http://schemas.microsoft.com/office/powerpoint/2010/main" val="314454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one represents the number of bids for a coin based on who the seller is. Based off this chart, it can be deduced that the top sellers are those with the seller ID's 1505, 12226, 11793, and 624. These sellers are essential for the business because they are more likely to turn a higher profit for the company considering there's more bids for their coins, and that they have good merchandise that contributes good to the business. It is more likely that these sellers will return to do more business with the company.</a:t>
            </a:r>
          </a:p>
        </p:txBody>
      </p:sp>
      <p:sp>
        <p:nvSpPr>
          <p:cNvPr id="4" name="Slide Number Placeholder 3"/>
          <p:cNvSpPr>
            <a:spLocks noGrp="1"/>
          </p:cNvSpPr>
          <p:nvPr>
            <p:ph type="sldNum" sz="quarter" idx="5"/>
          </p:nvPr>
        </p:nvSpPr>
        <p:spPr/>
        <p:txBody>
          <a:bodyPr/>
          <a:lstStyle/>
          <a:p>
            <a:fld id="{0B26E500-D326-4769-BAA0-A0953C45B756}" type="slidenum">
              <a:rPr lang="en-US"/>
              <a:t>9</a:t>
            </a:fld>
            <a:endParaRPr lang="en-US"/>
          </a:p>
        </p:txBody>
      </p:sp>
    </p:spTree>
    <p:extLst>
      <p:ext uri="{BB962C8B-B14F-4D97-AF65-F5344CB8AC3E}">
        <p14:creationId xmlns:p14="http://schemas.microsoft.com/office/powerpoint/2010/main" val="4072336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1801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262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666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244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427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956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60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33659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24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801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885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437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002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854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465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803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405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726690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Joe's coin shop</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Austin Crumrine</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6B6E-84FF-46E7-9909-86D010D86A40}"/>
              </a:ext>
            </a:extLst>
          </p:cNvPr>
          <p:cNvSpPr>
            <a:spLocks noGrp="1"/>
          </p:cNvSpPr>
          <p:nvPr>
            <p:ph type="title"/>
          </p:nvPr>
        </p:nvSpPr>
        <p:spPr/>
        <p:txBody>
          <a:bodyPr/>
          <a:lstStyle/>
          <a:p>
            <a:r>
              <a:rPr lang="en-US" dirty="0">
                <a:cs typeface="Calibri Light"/>
              </a:rPr>
              <a:t>Tableau analysis </a:t>
            </a:r>
            <a:r>
              <a:rPr lang="en-US" dirty="0" err="1">
                <a:cs typeface="Calibri Light"/>
              </a:rPr>
              <a:t>pt</a:t>
            </a:r>
            <a:r>
              <a:rPr lang="en-US" dirty="0">
                <a:cs typeface="Calibri Light"/>
              </a:rPr>
              <a:t> 5</a:t>
            </a:r>
            <a:endParaRPr lang="en-US" dirty="0"/>
          </a:p>
        </p:txBody>
      </p:sp>
      <p:pic>
        <p:nvPicPr>
          <p:cNvPr id="4" name="Picture 4" descr="Chart&#10;&#10;Description automatically generated">
            <a:extLst>
              <a:ext uri="{FF2B5EF4-FFF2-40B4-BE49-F238E27FC236}">
                <a16:creationId xmlns:a16="http://schemas.microsoft.com/office/drawing/2014/main" id="{2E4CC5AF-2E3B-4C36-9B93-3AB46E1BA0F2}"/>
              </a:ext>
            </a:extLst>
          </p:cNvPr>
          <p:cNvPicPr>
            <a:picLocks noGrp="1" noChangeAspect="1"/>
          </p:cNvPicPr>
          <p:nvPr>
            <p:ph idx="1"/>
          </p:nvPr>
        </p:nvPicPr>
        <p:blipFill>
          <a:blip r:embed="rId3"/>
          <a:stretch>
            <a:fillRect/>
          </a:stretch>
        </p:blipFill>
        <p:spPr>
          <a:xfrm>
            <a:off x="1911668" y="1718734"/>
            <a:ext cx="7667596" cy="4894942"/>
          </a:xfrm>
        </p:spPr>
      </p:pic>
    </p:spTree>
    <p:extLst>
      <p:ext uri="{BB962C8B-B14F-4D97-AF65-F5344CB8AC3E}">
        <p14:creationId xmlns:p14="http://schemas.microsoft.com/office/powerpoint/2010/main" val="211307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9E36-EC3B-4DD3-AFD6-6980DC8569AA}"/>
              </a:ext>
            </a:extLst>
          </p:cNvPr>
          <p:cNvSpPr>
            <a:spLocks noGrp="1"/>
          </p:cNvSpPr>
          <p:nvPr>
            <p:ph type="title"/>
          </p:nvPr>
        </p:nvSpPr>
        <p:spPr/>
        <p:txBody>
          <a:bodyPr/>
          <a:lstStyle/>
          <a:p>
            <a:r>
              <a:rPr lang="en-US" dirty="0">
                <a:cs typeface="Calibri Light"/>
              </a:rPr>
              <a:t>R analysis pt. 1</a:t>
            </a:r>
          </a:p>
        </p:txBody>
      </p:sp>
      <p:pic>
        <p:nvPicPr>
          <p:cNvPr id="4" name="Picture 4" descr="Text&#10;&#10;Description automatically generated">
            <a:extLst>
              <a:ext uri="{FF2B5EF4-FFF2-40B4-BE49-F238E27FC236}">
                <a16:creationId xmlns:a16="http://schemas.microsoft.com/office/drawing/2014/main" id="{A97B63CE-4D58-4F8C-85E2-F8A369CD24C3}"/>
              </a:ext>
            </a:extLst>
          </p:cNvPr>
          <p:cNvPicPr>
            <a:picLocks noGrp="1" noChangeAspect="1"/>
          </p:cNvPicPr>
          <p:nvPr>
            <p:ph idx="1"/>
          </p:nvPr>
        </p:nvPicPr>
        <p:blipFill>
          <a:blip r:embed="rId3"/>
          <a:stretch>
            <a:fillRect/>
          </a:stretch>
        </p:blipFill>
        <p:spPr>
          <a:xfrm>
            <a:off x="768231" y="2501851"/>
            <a:ext cx="10469772" cy="1707491"/>
          </a:xfrm>
        </p:spPr>
      </p:pic>
    </p:spTree>
    <p:extLst>
      <p:ext uri="{BB962C8B-B14F-4D97-AF65-F5344CB8AC3E}">
        <p14:creationId xmlns:p14="http://schemas.microsoft.com/office/powerpoint/2010/main" val="249880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4AC8-008C-4FF9-B5F8-56F5DDD2B215}"/>
              </a:ext>
            </a:extLst>
          </p:cNvPr>
          <p:cNvSpPr>
            <a:spLocks noGrp="1"/>
          </p:cNvSpPr>
          <p:nvPr>
            <p:ph type="title"/>
          </p:nvPr>
        </p:nvSpPr>
        <p:spPr/>
        <p:txBody>
          <a:bodyPr/>
          <a:lstStyle/>
          <a:p>
            <a:r>
              <a:rPr lang="en-US" dirty="0">
                <a:cs typeface="Calibri Light"/>
              </a:rPr>
              <a:t>R analysis pt. 2</a:t>
            </a:r>
            <a:endParaRPr lang="en-US" dirty="0"/>
          </a:p>
        </p:txBody>
      </p:sp>
      <p:pic>
        <p:nvPicPr>
          <p:cNvPr id="4" name="Picture 4" descr="Chart, box and whisker chart&#10;&#10;Description automatically generated">
            <a:extLst>
              <a:ext uri="{FF2B5EF4-FFF2-40B4-BE49-F238E27FC236}">
                <a16:creationId xmlns:a16="http://schemas.microsoft.com/office/drawing/2014/main" id="{C4428744-7CE6-438D-9910-F41CDF18E5A8}"/>
              </a:ext>
            </a:extLst>
          </p:cNvPr>
          <p:cNvPicPr>
            <a:picLocks noChangeAspect="1"/>
          </p:cNvPicPr>
          <p:nvPr/>
        </p:nvPicPr>
        <p:blipFill>
          <a:blip r:embed="rId3"/>
          <a:stretch>
            <a:fillRect/>
          </a:stretch>
        </p:blipFill>
        <p:spPr>
          <a:xfrm>
            <a:off x="756249" y="1962166"/>
            <a:ext cx="5000445" cy="3810685"/>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874B49E4-8D17-4C72-91F5-3A4DA7ACA297}"/>
              </a:ext>
            </a:extLst>
          </p:cNvPr>
          <p:cNvPicPr>
            <a:picLocks noChangeAspect="1"/>
          </p:cNvPicPr>
          <p:nvPr/>
        </p:nvPicPr>
        <p:blipFill>
          <a:blip r:embed="rId4"/>
          <a:stretch>
            <a:fillRect/>
          </a:stretch>
        </p:blipFill>
        <p:spPr>
          <a:xfrm>
            <a:off x="6090250" y="1961846"/>
            <a:ext cx="5518029" cy="3811325"/>
          </a:xfrm>
          <a:prstGeom prst="rect">
            <a:avLst/>
          </a:prstGeom>
        </p:spPr>
      </p:pic>
    </p:spTree>
    <p:extLst>
      <p:ext uri="{BB962C8B-B14F-4D97-AF65-F5344CB8AC3E}">
        <p14:creationId xmlns:p14="http://schemas.microsoft.com/office/powerpoint/2010/main" val="46575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B876-4A7E-4EBA-AD7A-B146B6DDB5EC}"/>
              </a:ext>
            </a:extLst>
          </p:cNvPr>
          <p:cNvSpPr>
            <a:spLocks noGrp="1"/>
          </p:cNvSpPr>
          <p:nvPr>
            <p:ph type="title"/>
          </p:nvPr>
        </p:nvSpPr>
        <p:spPr/>
        <p:txBody>
          <a:bodyPr/>
          <a:lstStyle/>
          <a:p>
            <a:r>
              <a:rPr lang="en-US" dirty="0">
                <a:cs typeface="Calibri Light"/>
              </a:rPr>
              <a:t>R Analysis pt. 3</a:t>
            </a:r>
            <a:endParaRPr lang="en-US" dirty="0"/>
          </a:p>
        </p:txBody>
      </p:sp>
      <p:pic>
        <p:nvPicPr>
          <p:cNvPr id="5" name="Picture 5" descr="Chart, histogram&#10;&#10;Description automatically generated">
            <a:extLst>
              <a:ext uri="{FF2B5EF4-FFF2-40B4-BE49-F238E27FC236}">
                <a16:creationId xmlns:a16="http://schemas.microsoft.com/office/drawing/2014/main" id="{920AC8D7-BA23-4FA0-99BC-B5E804D03120}"/>
              </a:ext>
            </a:extLst>
          </p:cNvPr>
          <p:cNvPicPr>
            <a:picLocks noGrp="1" noChangeAspect="1"/>
          </p:cNvPicPr>
          <p:nvPr>
            <p:ph idx="1"/>
          </p:nvPr>
        </p:nvPicPr>
        <p:blipFill>
          <a:blip r:embed="rId3"/>
          <a:stretch>
            <a:fillRect/>
          </a:stretch>
        </p:blipFill>
        <p:spPr>
          <a:xfrm>
            <a:off x="5283658" y="615558"/>
            <a:ext cx="6418050" cy="5914820"/>
          </a:xfrm>
        </p:spPr>
      </p:pic>
    </p:spTree>
    <p:extLst>
      <p:ext uri="{BB962C8B-B14F-4D97-AF65-F5344CB8AC3E}">
        <p14:creationId xmlns:p14="http://schemas.microsoft.com/office/powerpoint/2010/main" val="336207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9CEC-7D80-4873-8EF3-261F3F8F33EB}"/>
              </a:ext>
            </a:extLst>
          </p:cNvPr>
          <p:cNvSpPr>
            <a:spLocks noGrp="1"/>
          </p:cNvSpPr>
          <p:nvPr>
            <p:ph type="title"/>
          </p:nvPr>
        </p:nvSpPr>
        <p:spPr/>
        <p:txBody>
          <a:bodyPr/>
          <a:lstStyle/>
          <a:p>
            <a:r>
              <a:rPr lang="en-US" dirty="0">
                <a:cs typeface="Calibri Light"/>
              </a:rPr>
              <a:t>Spss results pt. 1</a:t>
            </a:r>
            <a:endParaRPr lang="en-US" dirty="0"/>
          </a:p>
        </p:txBody>
      </p:sp>
      <p:pic>
        <p:nvPicPr>
          <p:cNvPr id="4" name="Picture 4" descr="A picture containing bar chart&#10;&#10;Description automatically generated">
            <a:extLst>
              <a:ext uri="{FF2B5EF4-FFF2-40B4-BE49-F238E27FC236}">
                <a16:creationId xmlns:a16="http://schemas.microsoft.com/office/drawing/2014/main" id="{8E3B9187-B077-477F-B1A0-BA8B8CA392FD}"/>
              </a:ext>
            </a:extLst>
          </p:cNvPr>
          <p:cNvPicPr>
            <a:picLocks noGrp="1" noChangeAspect="1"/>
          </p:cNvPicPr>
          <p:nvPr>
            <p:ph idx="1"/>
          </p:nvPr>
        </p:nvPicPr>
        <p:blipFill>
          <a:blip r:embed="rId3"/>
          <a:stretch>
            <a:fillRect/>
          </a:stretch>
        </p:blipFill>
        <p:spPr>
          <a:xfrm>
            <a:off x="163035" y="1863405"/>
            <a:ext cx="5972354" cy="4393361"/>
          </a:xfrm>
        </p:spPr>
      </p:pic>
      <p:pic>
        <p:nvPicPr>
          <p:cNvPr id="5" name="Picture 5" descr="Graphical user interface, application&#10;&#10;Description automatically generated">
            <a:extLst>
              <a:ext uri="{FF2B5EF4-FFF2-40B4-BE49-F238E27FC236}">
                <a16:creationId xmlns:a16="http://schemas.microsoft.com/office/drawing/2014/main" id="{39E7A522-C8EE-4E91-8847-BD63B82894B2}"/>
              </a:ext>
            </a:extLst>
          </p:cNvPr>
          <p:cNvPicPr>
            <a:picLocks noChangeAspect="1"/>
          </p:cNvPicPr>
          <p:nvPr/>
        </p:nvPicPr>
        <p:blipFill>
          <a:blip r:embed="rId4"/>
          <a:stretch>
            <a:fillRect/>
          </a:stretch>
        </p:blipFill>
        <p:spPr>
          <a:xfrm>
            <a:off x="6248402" y="1911312"/>
            <a:ext cx="5762443" cy="2934733"/>
          </a:xfrm>
          <a:prstGeom prst="rect">
            <a:avLst/>
          </a:prstGeom>
        </p:spPr>
      </p:pic>
    </p:spTree>
    <p:extLst>
      <p:ext uri="{BB962C8B-B14F-4D97-AF65-F5344CB8AC3E}">
        <p14:creationId xmlns:p14="http://schemas.microsoft.com/office/powerpoint/2010/main" val="203613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344D-5E29-476E-ADAA-920A35294FE7}"/>
              </a:ext>
            </a:extLst>
          </p:cNvPr>
          <p:cNvSpPr>
            <a:spLocks noGrp="1"/>
          </p:cNvSpPr>
          <p:nvPr>
            <p:ph type="title"/>
          </p:nvPr>
        </p:nvSpPr>
        <p:spPr/>
        <p:txBody>
          <a:bodyPr/>
          <a:lstStyle/>
          <a:p>
            <a:r>
              <a:rPr lang="en-US" dirty="0">
                <a:cs typeface="Calibri Light"/>
              </a:rPr>
              <a:t>Spss results pt. 2</a:t>
            </a:r>
            <a:endParaRPr lang="en-US" dirty="0"/>
          </a:p>
        </p:txBody>
      </p:sp>
      <p:pic>
        <p:nvPicPr>
          <p:cNvPr id="4" name="Picture 4" descr="Chart, box and whisker chart&#10;&#10;Description automatically generated">
            <a:extLst>
              <a:ext uri="{FF2B5EF4-FFF2-40B4-BE49-F238E27FC236}">
                <a16:creationId xmlns:a16="http://schemas.microsoft.com/office/drawing/2014/main" id="{590E282C-FE66-4617-95DB-C4D606144786}"/>
              </a:ext>
            </a:extLst>
          </p:cNvPr>
          <p:cNvPicPr>
            <a:picLocks noGrp="1" noChangeAspect="1"/>
          </p:cNvPicPr>
          <p:nvPr>
            <p:ph idx="1"/>
          </p:nvPr>
        </p:nvPicPr>
        <p:blipFill>
          <a:blip r:embed="rId3"/>
          <a:stretch>
            <a:fillRect/>
          </a:stretch>
        </p:blipFill>
        <p:spPr>
          <a:xfrm>
            <a:off x="3946779" y="2142067"/>
            <a:ext cx="3609469" cy="3649133"/>
          </a:xfrm>
        </p:spPr>
      </p:pic>
    </p:spTree>
    <p:extLst>
      <p:ext uri="{BB962C8B-B14F-4D97-AF65-F5344CB8AC3E}">
        <p14:creationId xmlns:p14="http://schemas.microsoft.com/office/powerpoint/2010/main" val="3614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C9F4-2418-4D23-AB87-42045A70DD68}"/>
              </a:ext>
            </a:extLst>
          </p:cNvPr>
          <p:cNvSpPr>
            <a:spLocks noGrp="1"/>
          </p:cNvSpPr>
          <p:nvPr>
            <p:ph type="title"/>
          </p:nvPr>
        </p:nvSpPr>
        <p:spPr/>
        <p:txBody>
          <a:bodyPr/>
          <a:lstStyle/>
          <a:p>
            <a:r>
              <a:rPr lang="en-US" dirty="0">
                <a:cs typeface="Calibri Light"/>
              </a:rPr>
              <a:t>Marketing insights pt. 1</a:t>
            </a:r>
            <a:endParaRPr lang="en-US" dirty="0"/>
          </a:p>
        </p:txBody>
      </p:sp>
      <p:sp>
        <p:nvSpPr>
          <p:cNvPr id="3" name="Content Placeholder 2">
            <a:extLst>
              <a:ext uri="{FF2B5EF4-FFF2-40B4-BE49-F238E27FC236}">
                <a16:creationId xmlns:a16="http://schemas.microsoft.com/office/drawing/2014/main" id="{B6FED46E-6864-4C34-AFE6-5B7B12AB7183}"/>
              </a:ext>
            </a:extLst>
          </p:cNvPr>
          <p:cNvSpPr>
            <a:spLocks noGrp="1"/>
          </p:cNvSpPr>
          <p:nvPr>
            <p:ph idx="1"/>
          </p:nvPr>
        </p:nvSpPr>
        <p:spPr/>
        <p:txBody>
          <a:bodyPr/>
          <a:lstStyle/>
          <a:p>
            <a:r>
              <a:rPr lang="en-US">
                <a:cs typeface="Calibri"/>
              </a:rPr>
              <a:t>Coin condition is a telltale factor of:</a:t>
            </a:r>
            <a:endParaRPr lang="en-US" dirty="0">
              <a:cs typeface="Calibri"/>
            </a:endParaRPr>
          </a:p>
          <a:p>
            <a:pPr lvl="1">
              <a:buClr>
                <a:srgbClr val="FFFFFF"/>
              </a:buClr>
            </a:pPr>
            <a:r>
              <a:rPr lang="en-US">
                <a:cs typeface="Calibri"/>
              </a:rPr>
              <a:t>How many coins are sold </a:t>
            </a:r>
            <a:endParaRPr lang="en-US" dirty="0">
              <a:cs typeface="Calibri"/>
            </a:endParaRPr>
          </a:p>
          <a:p>
            <a:pPr lvl="1">
              <a:buClr>
                <a:srgbClr val="FFFFFF"/>
              </a:buClr>
            </a:pPr>
            <a:r>
              <a:rPr lang="en-US">
                <a:cs typeface="Calibri"/>
              </a:rPr>
              <a:t>How high the bid goes for the item</a:t>
            </a:r>
          </a:p>
          <a:p>
            <a:pPr lvl="1">
              <a:buClr>
                <a:srgbClr val="FFFFFF"/>
              </a:buClr>
            </a:pPr>
            <a:r>
              <a:rPr lang="en-US">
                <a:cs typeface="Calibri"/>
              </a:rPr>
              <a:t>Whether or not a coin is auctioned off</a:t>
            </a:r>
          </a:p>
          <a:p>
            <a:pPr>
              <a:buClr>
                <a:srgbClr val="FFFFFF"/>
              </a:buClr>
            </a:pPr>
            <a:r>
              <a:rPr lang="en-US">
                <a:cs typeface="Calibri"/>
              </a:rPr>
              <a:t>Marketing to people who have collectible coins</a:t>
            </a:r>
            <a:endParaRPr lang="en-US" dirty="0">
              <a:cs typeface="Calibri"/>
            </a:endParaRPr>
          </a:p>
          <a:p>
            <a:pPr lvl="1">
              <a:buClr>
                <a:srgbClr val="FFFFFF"/>
              </a:buClr>
            </a:pPr>
            <a:r>
              <a:rPr lang="en-US">
                <a:cs typeface="Calibri"/>
              </a:rPr>
              <a:t>In good condition </a:t>
            </a:r>
          </a:p>
          <a:p>
            <a:pPr lvl="1">
              <a:buClr>
                <a:srgbClr val="FFFFFF"/>
              </a:buClr>
            </a:pPr>
            <a:r>
              <a:rPr lang="en-US">
                <a:cs typeface="Calibri"/>
              </a:rPr>
              <a:t>Who want to turn a profit</a:t>
            </a:r>
            <a:endParaRPr lang="en-US" dirty="0">
              <a:cs typeface="Calibri"/>
            </a:endParaRPr>
          </a:p>
        </p:txBody>
      </p:sp>
    </p:spTree>
    <p:extLst>
      <p:ext uri="{BB962C8B-B14F-4D97-AF65-F5344CB8AC3E}">
        <p14:creationId xmlns:p14="http://schemas.microsoft.com/office/powerpoint/2010/main" val="359080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49DD-2532-44F2-8887-8EE9E5EE97E0}"/>
              </a:ext>
            </a:extLst>
          </p:cNvPr>
          <p:cNvSpPr>
            <a:spLocks noGrp="1"/>
          </p:cNvSpPr>
          <p:nvPr>
            <p:ph type="title"/>
          </p:nvPr>
        </p:nvSpPr>
        <p:spPr/>
        <p:txBody>
          <a:bodyPr/>
          <a:lstStyle/>
          <a:p>
            <a:r>
              <a:rPr lang="en-US" dirty="0">
                <a:cs typeface="Calibri Light"/>
              </a:rPr>
              <a:t>Marketing insights (cont.)</a:t>
            </a:r>
            <a:endParaRPr lang="en-US" dirty="0"/>
          </a:p>
        </p:txBody>
      </p:sp>
      <p:sp>
        <p:nvSpPr>
          <p:cNvPr id="3" name="Content Placeholder 2">
            <a:extLst>
              <a:ext uri="{FF2B5EF4-FFF2-40B4-BE49-F238E27FC236}">
                <a16:creationId xmlns:a16="http://schemas.microsoft.com/office/drawing/2014/main" id="{9EE66B82-01B3-4146-9CB9-B4BE40E32D2B}"/>
              </a:ext>
            </a:extLst>
          </p:cNvPr>
          <p:cNvSpPr>
            <a:spLocks noGrp="1"/>
          </p:cNvSpPr>
          <p:nvPr>
            <p:ph idx="1"/>
          </p:nvPr>
        </p:nvSpPr>
        <p:spPr/>
        <p:txBody>
          <a:bodyPr/>
          <a:lstStyle/>
          <a:p>
            <a:r>
              <a:rPr lang="en-US" dirty="0">
                <a:cs typeface="Calibri"/>
              </a:rPr>
              <a:t>Higher sales volume may increase profit</a:t>
            </a:r>
          </a:p>
          <a:p>
            <a:pPr>
              <a:buClr>
                <a:srgbClr val="FFFFFF"/>
              </a:buClr>
            </a:pPr>
            <a:r>
              <a:rPr lang="en-US" dirty="0">
                <a:cs typeface="Calibri"/>
              </a:rPr>
              <a:t>Foot traffic may prove ineffective, hence establishing online store</a:t>
            </a:r>
          </a:p>
          <a:p>
            <a:pPr>
              <a:buClr>
                <a:srgbClr val="FFFFFF"/>
              </a:buClr>
            </a:pPr>
            <a:r>
              <a:rPr lang="en-US" dirty="0">
                <a:cs typeface="Calibri"/>
              </a:rPr>
              <a:t>Regularly engaging on social media with customers </a:t>
            </a:r>
          </a:p>
        </p:txBody>
      </p:sp>
    </p:spTree>
    <p:extLst>
      <p:ext uri="{BB962C8B-B14F-4D97-AF65-F5344CB8AC3E}">
        <p14:creationId xmlns:p14="http://schemas.microsoft.com/office/powerpoint/2010/main" val="403145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FC10-55D6-4B85-8D7E-99DA709BC693}"/>
              </a:ext>
            </a:extLst>
          </p:cNvPr>
          <p:cNvSpPr>
            <a:spLocks noGrp="1"/>
          </p:cNvSpPr>
          <p:nvPr>
            <p:ph type="title"/>
          </p:nvPr>
        </p:nvSpPr>
        <p:spPr/>
        <p:txBody>
          <a:bodyPr/>
          <a:lstStyle/>
          <a:p>
            <a:r>
              <a:rPr lang="en-US" dirty="0">
                <a:cs typeface="Calibri Light"/>
              </a:rPr>
              <a:t>Recommended course of action</a:t>
            </a:r>
            <a:endParaRPr lang="en-US" dirty="0"/>
          </a:p>
        </p:txBody>
      </p:sp>
      <p:sp>
        <p:nvSpPr>
          <p:cNvPr id="3" name="Content Placeholder 2">
            <a:extLst>
              <a:ext uri="{FF2B5EF4-FFF2-40B4-BE49-F238E27FC236}">
                <a16:creationId xmlns:a16="http://schemas.microsoft.com/office/drawing/2014/main" id="{04698C8A-A307-461D-B31E-D7081051DA3D}"/>
              </a:ext>
            </a:extLst>
          </p:cNvPr>
          <p:cNvSpPr>
            <a:spLocks noGrp="1"/>
          </p:cNvSpPr>
          <p:nvPr>
            <p:ph idx="1"/>
          </p:nvPr>
        </p:nvSpPr>
        <p:spPr/>
        <p:txBody>
          <a:bodyPr/>
          <a:lstStyle/>
          <a:p>
            <a:r>
              <a:rPr lang="en-US" dirty="0">
                <a:cs typeface="Calibri"/>
              </a:rPr>
              <a:t>Joes Coin Shop Should:</a:t>
            </a:r>
          </a:p>
          <a:p>
            <a:pPr marL="800100" lvl="1" indent="-342900">
              <a:buClr>
                <a:srgbClr val="FFFFFF"/>
              </a:buClr>
              <a:buAutoNum type="arabicPeriod"/>
            </a:pPr>
            <a:r>
              <a:rPr lang="en-US" dirty="0">
                <a:cs typeface="Calibri"/>
              </a:rPr>
              <a:t>Establish a social media presence </a:t>
            </a:r>
          </a:p>
          <a:p>
            <a:pPr marL="800100" lvl="1" indent="-342900">
              <a:buClr>
                <a:srgbClr val="FFFFFF"/>
              </a:buClr>
              <a:buAutoNum type="arabicPeriod"/>
            </a:pPr>
            <a:r>
              <a:rPr lang="en-US" dirty="0">
                <a:cs typeface="Calibri"/>
              </a:rPr>
              <a:t>Attract more sellers </a:t>
            </a:r>
          </a:p>
          <a:p>
            <a:pPr marL="800100" lvl="1" indent="-342900">
              <a:buClr>
                <a:srgbClr val="FFFFFF"/>
              </a:buClr>
              <a:buAutoNum type="arabicPeriod"/>
            </a:pPr>
            <a:r>
              <a:rPr lang="en-US" dirty="0">
                <a:cs typeface="Calibri"/>
              </a:rPr>
              <a:t>Auction more coins in high condition rating </a:t>
            </a:r>
          </a:p>
          <a:p>
            <a:pPr marL="800100" lvl="1" indent="-342900">
              <a:buClr>
                <a:srgbClr val="FFFFFF"/>
              </a:buClr>
              <a:buAutoNum type="arabicPeriod"/>
            </a:pPr>
            <a:r>
              <a:rPr lang="en-US" dirty="0">
                <a:cs typeface="Calibri"/>
              </a:rPr>
              <a:t>Establish an online store</a:t>
            </a:r>
          </a:p>
          <a:p>
            <a:pPr marL="800100" lvl="1" indent="-342900">
              <a:buClr>
                <a:srgbClr val="FFFFFF"/>
              </a:buClr>
              <a:buAutoNum type="arabicPeriod"/>
            </a:pPr>
            <a:r>
              <a:rPr lang="en-US" dirty="0">
                <a:cs typeface="Calibri"/>
              </a:rPr>
              <a:t>Create a cheap marketing campaign online</a:t>
            </a:r>
          </a:p>
        </p:txBody>
      </p:sp>
    </p:spTree>
    <p:extLst>
      <p:ext uri="{BB962C8B-B14F-4D97-AF65-F5344CB8AC3E}">
        <p14:creationId xmlns:p14="http://schemas.microsoft.com/office/powerpoint/2010/main" val="213185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0698-F585-45D3-A6CA-1BF971265556}"/>
              </a:ext>
            </a:extLst>
          </p:cNvPr>
          <p:cNvSpPr>
            <a:spLocks noGrp="1"/>
          </p:cNvSpPr>
          <p:nvPr>
            <p:ph type="title"/>
          </p:nvPr>
        </p:nvSpPr>
        <p:spPr/>
        <p:txBody>
          <a:bodyPr/>
          <a:lstStyle/>
          <a:p>
            <a:r>
              <a:rPr lang="en-US" dirty="0">
                <a:cs typeface="Calibri Light"/>
              </a:rPr>
              <a:t>Possible obstacles w/ latter</a:t>
            </a:r>
            <a:endParaRPr lang="en-US" dirty="0"/>
          </a:p>
        </p:txBody>
      </p:sp>
      <p:sp>
        <p:nvSpPr>
          <p:cNvPr id="3" name="Content Placeholder 2">
            <a:extLst>
              <a:ext uri="{FF2B5EF4-FFF2-40B4-BE49-F238E27FC236}">
                <a16:creationId xmlns:a16="http://schemas.microsoft.com/office/drawing/2014/main" id="{E754AF0F-67D0-42A0-8F6B-CFF8DF4A59A1}"/>
              </a:ext>
            </a:extLst>
          </p:cNvPr>
          <p:cNvSpPr>
            <a:spLocks noGrp="1"/>
          </p:cNvSpPr>
          <p:nvPr>
            <p:ph idx="1"/>
          </p:nvPr>
        </p:nvSpPr>
        <p:spPr/>
        <p:txBody>
          <a:bodyPr/>
          <a:lstStyle/>
          <a:p>
            <a:r>
              <a:rPr lang="en-US" dirty="0">
                <a:cs typeface="Calibri"/>
              </a:rPr>
              <a:t>The website not being made </a:t>
            </a:r>
          </a:p>
          <a:p>
            <a:pPr>
              <a:buClr>
                <a:srgbClr val="FFFFFF"/>
              </a:buClr>
            </a:pPr>
            <a:r>
              <a:rPr lang="en-US" dirty="0">
                <a:cs typeface="Calibri"/>
              </a:rPr>
              <a:t>The website being improperly designed</a:t>
            </a:r>
          </a:p>
          <a:p>
            <a:pPr>
              <a:buClr>
                <a:srgbClr val="FFFFFF"/>
              </a:buClr>
            </a:pPr>
            <a:r>
              <a:rPr lang="en-US" dirty="0">
                <a:cs typeface="Calibri"/>
              </a:rPr>
              <a:t>Improperly targeted online marketing </a:t>
            </a:r>
          </a:p>
          <a:p>
            <a:pPr>
              <a:buClr>
                <a:srgbClr val="FFFFFF"/>
              </a:buClr>
            </a:pPr>
            <a:r>
              <a:rPr lang="en-US" dirty="0">
                <a:cs typeface="Calibri"/>
              </a:rPr>
              <a:t>Failing to attract more sellers and customers </a:t>
            </a:r>
          </a:p>
        </p:txBody>
      </p:sp>
    </p:spTree>
    <p:extLst>
      <p:ext uri="{BB962C8B-B14F-4D97-AF65-F5344CB8AC3E}">
        <p14:creationId xmlns:p14="http://schemas.microsoft.com/office/powerpoint/2010/main" val="140277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AC28-B791-4E33-AD70-7B70B6175EFF}"/>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7E5FE5C6-3BF0-4FEC-8554-F715BB257039}"/>
              </a:ext>
            </a:extLst>
          </p:cNvPr>
          <p:cNvSpPr>
            <a:spLocks noGrp="1"/>
          </p:cNvSpPr>
          <p:nvPr>
            <p:ph idx="1"/>
          </p:nvPr>
        </p:nvSpPr>
        <p:spPr/>
        <p:txBody>
          <a:bodyPr/>
          <a:lstStyle/>
          <a:p>
            <a:r>
              <a:rPr lang="en-US" dirty="0">
                <a:cs typeface="Calibri"/>
              </a:rPr>
              <a:t>Joe's Coin Shop in business for 15 years</a:t>
            </a:r>
          </a:p>
          <a:p>
            <a:pPr>
              <a:buClr>
                <a:srgbClr val="FFFFFF"/>
              </a:buClr>
            </a:pPr>
            <a:r>
              <a:rPr lang="en-US" dirty="0">
                <a:cs typeface="Calibri"/>
              </a:rPr>
              <a:t>Struggles with profitability </a:t>
            </a:r>
          </a:p>
          <a:p>
            <a:pPr>
              <a:buClr>
                <a:srgbClr val="FFFFFF"/>
              </a:buClr>
            </a:pPr>
            <a:r>
              <a:rPr lang="en-US" dirty="0">
                <a:cs typeface="Calibri"/>
              </a:rPr>
              <a:t>Uncertain future</a:t>
            </a:r>
          </a:p>
          <a:p>
            <a:pPr>
              <a:buClr>
                <a:srgbClr val="FFFFFF"/>
              </a:buClr>
            </a:pPr>
            <a:r>
              <a:rPr lang="en-US" dirty="0">
                <a:cs typeface="Calibri"/>
              </a:rPr>
              <a:t>Auctions off inventory, selling to highest bidder </a:t>
            </a:r>
          </a:p>
          <a:p>
            <a:pPr>
              <a:buClr>
                <a:srgbClr val="FFFFFF"/>
              </a:buClr>
            </a:pPr>
            <a:r>
              <a:rPr lang="en-US" dirty="0">
                <a:cs typeface="Calibri"/>
              </a:rPr>
              <a:t>Specializes in rare coins</a:t>
            </a:r>
          </a:p>
        </p:txBody>
      </p:sp>
    </p:spTree>
    <p:extLst>
      <p:ext uri="{BB962C8B-B14F-4D97-AF65-F5344CB8AC3E}">
        <p14:creationId xmlns:p14="http://schemas.microsoft.com/office/powerpoint/2010/main" val="201494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6179-D0BA-4FE4-9B78-E4F195E18675}"/>
              </a:ext>
            </a:extLst>
          </p:cNvPr>
          <p:cNvSpPr>
            <a:spLocks noGrp="1"/>
          </p:cNvSpPr>
          <p:nvPr>
            <p:ph type="title"/>
          </p:nvPr>
        </p:nvSpPr>
        <p:spPr/>
        <p:txBody>
          <a:bodyPr/>
          <a:lstStyle/>
          <a:p>
            <a:r>
              <a:rPr lang="en-US" dirty="0">
                <a:cs typeface="Calibri Light"/>
              </a:rPr>
              <a:t>Additional marketing approaches</a:t>
            </a:r>
            <a:endParaRPr lang="en-US" dirty="0"/>
          </a:p>
        </p:txBody>
      </p:sp>
      <p:sp>
        <p:nvSpPr>
          <p:cNvPr id="3" name="Content Placeholder 2">
            <a:extLst>
              <a:ext uri="{FF2B5EF4-FFF2-40B4-BE49-F238E27FC236}">
                <a16:creationId xmlns:a16="http://schemas.microsoft.com/office/drawing/2014/main" id="{B646BDA2-3013-4D31-858C-3E34B215277F}"/>
              </a:ext>
            </a:extLst>
          </p:cNvPr>
          <p:cNvSpPr>
            <a:spLocks noGrp="1"/>
          </p:cNvSpPr>
          <p:nvPr>
            <p:ph idx="1"/>
          </p:nvPr>
        </p:nvSpPr>
        <p:spPr/>
        <p:txBody>
          <a:bodyPr/>
          <a:lstStyle/>
          <a:p>
            <a:r>
              <a:rPr lang="en-US" dirty="0">
                <a:cs typeface="Calibri"/>
              </a:rPr>
              <a:t>Utilize demographic marketing </a:t>
            </a:r>
          </a:p>
          <a:p>
            <a:pPr>
              <a:buClr>
                <a:srgbClr val="FFFFFF"/>
              </a:buClr>
            </a:pPr>
            <a:r>
              <a:rPr lang="en-US" dirty="0">
                <a:cs typeface="Calibri"/>
              </a:rPr>
              <a:t>Utilize geographic marketing</a:t>
            </a:r>
          </a:p>
        </p:txBody>
      </p:sp>
    </p:spTree>
    <p:extLst>
      <p:ext uri="{BB962C8B-B14F-4D97-AF65-F5344CB8AC3E}">
        <p14:creationId xmlns:p14="http://schemas.microsoft.com/office/powerpoint/2010/main" val="107530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1BE7-061D-4A21-BE2B-F2F90345F093}"/>
              </a:ext>
            </a:extLst>
          </p:cNvPr>
          <p:cNvSpPr>
            <a:spLocks noGrp="1"/>
          </p:cNvSpPr>
          <p:nvPr>
            <p:ph type="title"/>
          </p:nvPr>
        </p:nvSpPr>
        <p:spPr/>
        <p:txBody>
          <a:bodyPr/>
          <a:lstStyle/>
          <a:p>
            <a:r>
              <a:rPr lang="en-US" dirty="0">
                <a:cs typeface="Calibri Light"/>
              </a:rPr>
              <a:t>closing</a:t>
            </a:r>
            <a:endParaRPr lang="en-US" dirty="0"/>
          </a:p>
        </p:txBody>
      </p:sp>
      <p:sp>
        <p:nvSpPr>
          <p:cNvPr id="3" name="Content Placeholder 2">
            <a:extLst>
              <a:ext uri="{FF2B5EF4-FFF2-40B4-BE49-F238E27FC236}">
                <a16:creationId xmlns:a16="http://schemas.microsoft.com/office/drawing/2014/main" id="{6ECB0121-446A-4140-9C94-99E85D06D083}"/>
              </a:ext>
            </a:extLst>
          </p:cNvPr>
          <p:cNvSpPr>
            <a:spLocks noGrp="1"/>
          </p:cNvSpPr>
          <p:nvPr>
            <p:ph idx="1"/>
          </p:nvPr>
        </p:nvSpPr>
        <p:spPr/>
        <p:txBody>
          <a:bodyPr/>
          <a:lstStyle/>
          <a:p>
            <a:r>
              <a:rPr lang="en-US">
                <a:cs typeface="Calibri"/>
              </a:rPr>
              <a:t>Expanding presence from pysical to both online and the latter</a:t>
            </a:r>
          </a:p>
          <a:p>
            <a:pPr>
              <a:buClr>
                <a:srgbClr val="FFFFFF"/>
              </a:buClr>
            </a:pPr>
            <a:r>
              <a:rPr lang="en-US">
                <a:cs typeface="Calibri"/>
              </a:rPr>
              <a:t>Reaching more potential partners and customers through:</a:t>
            </a:r>
            <a:endParaRPr lang="en-US" dirty="0">
              <a:cs typeface="Calibri"/>
            </a:endParaRPr>
          </a:p>
          <a:p>
            <a:pPr lvl="1">
              <a:buClr>
                <a:srgbClr val="FFFFFF"/>
              </a:buClr>
            </a:pPr>
            <a:r>
              <a:rPr lang="en-US">
                <a:cs typeface="Calibri"/>
              </a:rPr>
              <a:t>Social Media</a:t>
            </a:r>
            <a:endParaRPr lang="en-US" dirty="0">
              <a:cs typeface="Calibri"/>
            </a:endParaRPr>
          </a:p>
          <a:p>
            <a:pPr lvl="1">
              <a:buClr>
                <a:srgbClr val="FFFFFF"/>
              </a:buClr>
            </a:pPr>
            <a:r>
              <a:rPr lang="en-US">
                <a:cs typeface="Calibri"/>
              </a:rPr>
              <a:t>Word of Mouth </a:t>
            </a:r>
          </a:p>
          <a:p>
            <a:pPr lvl="1">
              <a:buClr>
                <a:srgbClr val="FFFFFF"/>
              </a:buClr>
            </a:pPr>
            <a:r>
              <a:rPr lang="en-US">
                <a:cs typeface="Calibri"/>
              </a:rPr>
              <a:t>Targeted Online Advertisements</a:t>
            </a:r>
          </a:p>
          <a:p>
            <a:pPr>
              <a:buClr>
                <a:srgbClr val="FFFFFF"/>
              </a:buClr>
            </a:pPr>
            <a:r>
              <a:rPr lang="en-US">
                <a:cs typeface="Calibri"/>
              </a:rPr>
              <a:t>Placing emphasis on coins that have higher condition ratings</a:t>
            </a:r>
            <a:endParaRPr lang="en-US" dirty="0">
              <a:cs typeface="Calibri"/>
            </a:endParaRPr>
          </a:p>
          <a:p>
            <a:pPr>
              <a:buClr>
                <a:srgbClr val="FFFFFF"/>
              </a:buClr>
            </a:pPr>
            <a:r>
              <a:rPr lang="en-US">
                <a:cs typeface="Calibri"/>
              </a:rPr>
              <a:t>Increasing overall sales volume</a:t>
            </a:r>
            <a:endParaRPr lang="en-US" dirty="0">
              <a:cs typeface="Calibri"/>
            </a:endParaRPr>
          </a:p>
        </p:txBody>
      </p:sp>
    </p:spTree>
    <p:extLst>
      <p:ext uri="{BB962C8B-B14F-4D97-AF65-F5344CB8AC3E}">
        <p14:creationId xmlns:p14="http://schemas.microsoft.com/office/powerpoint/2010/main" val="394797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33BF-5E67-43C0-84AF-D46BD19D6F8F}"/>
              </a:ext>
            </a:extLst>
          </p:cNvPr>
          <p:cNvSpPr>
            <a:spLocks noGrp="1"/>
          </p:cNvSpPr>
          <p:nvPr>
            <p:ph type="title"/>
          </p:nvPr>
        </p:nvSpPr>
        <p:spPr/>
        <p:txBody>
          <a:bodyPr/>
          <a:lstStyle/>
          <a:p>
            <a:r>
              <a:rPr lang="en-US" dirty="0">
                <a:cs typeface="Calibri Light"/>
              </a:rPr>
              <a:t>Case background</a:t>
            </a:r>
            <a:endParaRPr lang="en-US" dirty="0"/>
          </a:p>
        </p:txBody>
      </p:sp>
      <p:sp>
        <p:nvSpPr>
          <p:cNvPr id="3" name="Content Placeholder 2">
            <a:extLst>
              <a:ext uri="{FF2B5EF4-FFF2-40B4-BE49-F238E27FC236}">
                <a16:creationId xmlns:a16="http://schemas.microsoft.com/office/drawing/2014/main" id="{B6EC2AB4-2F65-4981-B4BD-BE16CD689C26}"/>
              </a:ext>
            </a:extLst>
          </p:cNvPr>
          <p:cNvSpPr>
            <a:spLocks noGrp="1"/>
          </p:cNvSpPr>
          <p:nvPr>
            <p:ph idx="1"/>
          </p:nvPr>
        </p:nvSpPr>
        <p:spPr/>
        <p:txBody>
          <a:bodyPr/>
          <a:lstStyle/>
          <a:p>
            <a:pPr>
              <a:buClr>
                <a:srgbClr val="FFFFFF"/>
              </a:buClr>
            </a:pPr>
            <a:r>
              <a:rPr lang="en-US" dirty="0">
                <a:cs typeface="Calibri"/>
              </a:rPr>
              <a:t>Business peaked in 2005 </a:t>
            </a:r>
          </a:p>
          <a:p>
            <a:pPr>
              <a:buClr>
                <a:srgbClr val="FFFFFF"/>
              </a:buClr>
            </a:pPr>
            <a:r>
              <a:rPr lang="en-US" dirty="0">
                <a:cs typeface="Calibri"/>
              </a:rPr>
              <a:t>Peak income at around 1 million USD net </a:t>
            </a:r>
          </a:p>
          <a:p>
            <a:pPr>
              <a:buClr>
                <a:srgbClr val="FFFFFF"/>
              </a:buClr>
            </a:pPr>
            <a:r>
              <a:rPr lang="en-US" dirty="0">
                <a:cs typeface="Calibri"/>
              </a:rPr>
              <a:t>In 2006 business decreased about 80%</a:t>
            </a:r>
          </a:p>
          <a:p>
            <a:pPr>
              <a:buClr>
                <a:srgbClr val="FFFFFF"/>
              </a:buClr>
            </a:pPr>
            <a:r>
              <a:rPr lang="en-US" dirty="0">
                <a:cs typeface="Calibri"/>
              </a:rPr>
              <a:t>Business became profitable again</a:t>
            </a:r>
          </a:p>
          <a:p>
            <a:pPr>
              <a:buClr>
                <a:srgbClr val="FFFFFF"/>
              </a:buClr>
            </a:pPr>
            <a:r>
              <a:rPr lang="en-US" dirty="0">
                <a:cs typeface="Calibri"/>
              </a:rPr>
              <a:t>Still paying off debt from the years of recession</a:t>
            </a:r>
          </a:p>
          <a:p>
            <a:pPr>
              <a:buClr>
                <a:srgbClr val="FFFFFF"/>
              </a:buClr>
            </a:pPr>
            <a:endParaRPr lang="en-US" dirty="0">
              <a:cs typeface="Calibri"/>
            </a:endParaRPr>
          </a:p>
        </p:txBody>
      </p:sp>
    </p:spTree>
    <p:extLst>
      <p:ext uri="{BB962C8B-B14F-4D97-AF65-F5344CB8AC3E}">
        <p14:creationId xmlns:p14="http://schemas.microsoft.com/office/powerpoint/2010/main" val="273785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7BC1-87F9-4B28-91CD-9101A7DB92CB}"/>
              </a:ext>
            </a:extLst>
          </p:cNvPr>
          <p:cNvSpPr>
            <a:spLocks noGrp="1"/>
          </p:cNvSpPr>
          <p:nvPr>
            <p:ph type="title"/>
          </p:nvPr>
        </p:nvSpPr>
        <p:spPr/>
        <p:txBody>
          <a:bodyPr/>
          <a:lstStyle/>
          <a:p>
            <a:r>
              <a:rPr lang="en-US" dirty="0">
                <a:cs typeface="Calibri Light"/>
              </a:rPr>
              <a:t>Approach</a:t>
            </a:r>
            <a:endParaRPr lang="en-US" dirty="0"/>
          </a:p>
        </p:txBody>
      </p:sp>
      <p:sp>
        <p:nvSpPr>
          <p:cNvPr id="3" name="Content Placeholder 2">
            <a:extLst>
              <a:ext uri="{FF2B5EF4-FFF2-40B4-BE49-F238E27FC236}">
                <a16:creationId xmlns:a16="http://schemas.microsoft.com/office/drawing/2014/main" id="{2CC4F01D-392F-4DFD-9BDA-92442E6CB015}"/>
              </a:ext>
            </a:extLst>
          </p:cNvPr>
          <p:cNvSpPr>
            <a:spLocks noGrp="1"/>
          </p:cNvSpPr>
          <p:nvPr>
            <p:ph idx="1"/>
          </p:nvPr>
        </p:nvSpPr>
        <p:spPr/>
        <p:txBody>
          <a:bodyPr/>
          <a:lstStyle/>
          <a:p>
            <a:r>
              <a:rPr lang="en-US" dirty="0">
                <a:cs typeface="Calibri"/>
              </a:rPr>
              <a:t>K-means clustering </a:t>
            </a:r>
          </a:p>
          <a:p>
            <a:pPr>
              <a:buClr>
                <a:srgbClr val="FFFFFF"/>
              </a:buClr>
            </a:pPr>
            <a:r>
              <a:rPr lang="en-US" dirty="0">
                <a:cs typeface="Calibri"/>
              </a:rPr>
              <a:t>Linear optimization</a:t>
            </a:r>
          </a:p>
          <a:p>
            <a:pPr>
              <a:buClr>
                <a:srgbClr val="FFFFFF"/>
              </a:buClr>
            </a:pPr>
            <a:r>
              <a:rPr lang="en-US" dirty="0">
                <a:cs typeface="Calibri"/>
              </a:rPr>
              <a:t>Data charts </a:t>
            </a:r>
          </a:p>
          <a:p>
            <a:pPr>
              <a:buClr>
                <a:srgbClr val="FFFFFF"/>
              </a:buClr>
            </a:pPr>
            <a:endParaRPr lang="en-US" dirty="0">
              <a:cs typeface="Calibri"/>
            </a:endParaRPr>
          </a:p>
        </p:txBody>
      </p:sp>
    </p:spTree>
    <p:extLst>
      <p:ext uri="{BB962C8B-B14F-4D97-AF65-F5344CB8AC3E}">
        <p14:creationId xmlns:p14="http://schemas.microsoft.com/office/powerpoint/2010/main" val="161644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E7A1-A374-41AE-BDB9-A810561DE0D1}"/>
              </a:ext>
            </a:extLst>
          </p:cNvPr>
          <p:cNvSpPr>
            <a:spLocks noGrp="1"/>
          </p:cNvSpPr>
          <p:nvPr>
            <p:ph type="title"/>
          </p:nvPr>
        </p:nvSpPr>
        <p:spPr/>
        <p:txBody>
          <a:bodyPr/>
          <a:lstStyle/>
          <a:p>
            <a:r>
              <a:rPr lang="en-US" dirty="0">
                <a:cs typeface="Calibri Light"/>
              </a:rPr>
              <a:t>Analysis Method</a:t>
            </a:r>
            <a:endParaRPr lang="en-US" dirty="0"/>
          </a:p>
        </p:txBody>
      </p:sp>
      <p:sp>
        <p:nvSpPr>
          <p:cNvPr id="3" name="Content Placeholder 2">
            <a:extLst>
              <a:ext uri="{FF2B5EF4-FFF2-40B4-BE49-F238E27FC236}">
                <a16:creationId xmlns:a16="http://schemas.microsoft.com/office/drawing/2014/main" id="{A2EE3453-0EEA-434E-82F9-BF451A8643C3}"/>
              </a:ext>
            </a:extLst>
          </p:cNvPr>
          <p:cNvSpPr>
            <a:spLocks noGrp="1"/>
          </p:cNvSpPr>
          <p:nvPr>
            <p:ph idx="1"/>
          </p:nvPr>
        </p:nvSpPr>
        <p:spPr/>
        <p:txBody>
          <a:bodyPr/>
          <a:lstStyle/>
          <a:p>
            <a:r>
              <a:rPr lang="en-US">
                <a:ea typeface="+mn-lt"/>
                <a:cs typeface="+mn-lt"/>
              </a:rPr>
              <a:t>K-means clustering </a:t>
            </a:r>
          </a:p>
          <a:p>
            <a:pPr>
              <a:buClr>
                <a:srgbClr val="FFFFFF"/>
              </a:buClr>
            </a:pPr>
            <a:r>
              <a:rPr lang="en-US">
                <a:ea typeface="+mn-lt"/>
                <a:cs typeface="+mn-lt"/>
              </a:rPr>
              <a:t>Data charts </a:t>
            </a:r>
          </a:p>
          <a:p>
            <a:pPr>
              <a:buClr>
                <a:srgbClr val="FFFFFF"/>
              </a:buClr>
            </a:pPr>
            <a:r>
              <a:rPr lang="en-US">
                <a:ea typeface="+mn-lt"/>
                <a:cs typeface="+mn-lt"/>
              </a:rPr>
              <a:t>The use of:</a:t>
            </a:r>
            <a:endParaRPr lang="en-US" dirty="0">
              <a:ea typeface="+mn-lt"/>
              <a:cs typeface="+mn-lt"/>
            </a:endParaRPr>
          </a:p>
          <a:p>
            <a:pPr lvl="1">
              <a:buClr>
                <a:srgbClr val="FFFFFF"/>
              </a:buClr>
            </a:pPr>
            <a:r>
              <a:rPr lang="en-US">
                <a:ea typeface="+mn-lt"/>
                <a:cs typeface="+mn-lt"/>
              </a:rPr>
              <a:t> IBM SPSS Modeler</a:t>
            </a:r>
          </a:p>
          <a:p>
            <a:pPr lvl="1">
              <a:buClr>
                <a:srgbClr val="FFFFFF"/>
              </a:buClr>
            </a:pPr>
            <a:r>
              <a:rPr lang="en-US">
                <a:ea typeface="+mn-lt"/>
                <a:cs typeface="+mn-lt"/>
              </a:rPr>
              <a:t>R/R Studio</a:t>
            </a:r>
            <a:endParaRPr lang="en-US" dirty="0">
              <a:ea typeface="+mn-lt"/>
              <a:cs typeface="+mn-lt"/>
            </a:endParaRPr>
          </a:p>
          <a:p>
            <a:pPr lvl="1">
              <a:buClr>
                <a:srgbClr val="FFFFFF"/>
              </a:buClr>
            </a:pPr>
            <a:r>
              <a:rPr lang="en-US">
                <a:ea typeface="+mn-lt"/>
                <a:cs typeface="+mn-lt"/>
              </a:rPr>
              <a:t>Tableau</a:t>
            </a:r>
            <a:endParaRPr lang="en-US" dirty="0">
              <a:ea typeface="+mn-lt"/>
              <a:cs typeface="+mn-lt"/>
            </a:endParaRPr>
          </a:p>
        </p:txBody>
      </p:sp>
    </p:spTree>
    <p:extLst>
      <p:ext uri="{BB962C8B-B14F-4D97-AF65-F5344CB8AC3E}">
        <p14:creationId xmlns:p14="http://schemas.microsoft.com/office/powerpoint/2010/main" val="333379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EC60-37BF-430C-ABD0-B43BA2B25CED}"/>
              </a:ext>
            </a:extLst>
          </p:cNvPr>
          <p:cNvSpPr>
            <a:spLocks noGrp="1"/>
          </p:cNvSpPr>
          <p:nvPr>
            <p:ph type="title"/>
          </p:nvPr>
        </p:nvSpPr>
        <p:spPr/>
        <p:txBody>
          <a:bodyPr/>
          <a:lstStyle/>
          <a:p>
            <a:r>
              <a:rPr lang="en-US" dirty="0">
                <a:cs typeface="Calibri Light"/>
              </a:rPr>
              <a:t>Tableau Analysis pt. 1 </a:t>
            </a:r>
            <a:endParaRPr lang="en-US" dirty="0"/>
          </a:p>
        </p:txBody>
      </p:sp>
      <p:pic>
        <p:nvPicPr>
          <p:cNvPr id="4" name="Picture 4" descr="Chart&#10;&#10;Description automatically generated">
            <a:extLst>
              <a:ext uri="{FF2B5EF4-FFF2-40B4-BE49-F238E27FC236}">
                <a16:creationId xmlns:a16="http://schemas.microsoft.com/office/drawing/2014/main" id="{1C2AD104-D145-44D4-ADA0-A0F1BFDFF607}"/>
              </a:ext>
            </a:extLst>
          </p:cNvPr>
          <p:cNvPicPr>
            <a:picLocks noGrp="1" noChangeAspect="1"/>
          </p:cNvPicPr>
          <p:nvPr>
            <p:ph idx="1"/>
          </p:nvPr>
        </p:nvPicPr>
        <p:blipFill>
          <a:blip r:embed="rId3"/>
          <a:stretch>
            <a:fillRect/>
          </a:stretch>
        </p:blipFill>
        <p:spPr>
          <a:xfrm>
            <a:off x="2257558" y="1900162"/>
            <a:ext cx="7181433" cy="4677228"/>
          </a:xfrm>
        </p:spPr>
      </p:pic>
    </p:spTree>
    <p:extLst>
      <p:ext uri="{BB962C8B-B14F-4D97-AF65-F5344CB8AC3E}">
        <p14:creationId xmlns:p14="http://schemas.microsoft.com/office/powerpoint/2010/main" val="316491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20A3-F795-4F5C-9FCB-4F4801332CBB}"/>
              </a:ext>
            </a:extLst>
          </p:cNvPr>
          <p:cNvSpPr>
            <a:spLocks noGrp="1"/>
          </p:cNvSpPr>
          <p:nvPr>
            <p:ph type="title"/>
          </p:nvPr>
        </p:nvSpPr>
        <p:spPr/>
        <p:txBody>
          <a:bodyPr/>
          <a:lstStyle/>
          <a:p>
            <a:r>
              <a:rPr lang="en-US" dirty="0">
                <a:cs typeface="Calibri Light"/>
              </a:rPr>
              <a:t>Tableau analysis pt. 2</a:t>
            </a:r>
            <a:endParaRPr lang="en-US" dirty="0"/>
          </a:p>
        </p:txBody>
      </p:sp>
      <p:pic>
        <p:nvPicPr>
          <p:cNvPr id="4" name="Picture 4" descr="Chart, line chart&#10;&#10;Description automatically generated">
            <a:extLst>
              <a:ext uri="{FF2B5EF4-FFF2-40B4-BE49-F238E27FC236}">
                <a16:creationId xmlns:a16="http://schemas.microsoft.com/office/drawing/2014/main" id="{03D14E0D-68D9-4EC4-BFEA-AF338D36ED71}"/>
              </a:ext>
            </a:extLst>
          </p:cNvPr>
          <p:cNvPicPr>
            <a:picLocks noGrp="1" noChangeAspect="1"/>
          </p:cNvPicPr>
          <p:nvPr>
            <p:ph idx="1"/>
          </p:nvPr>
        </p:nvPicPr>
        <p:blipFill>
          <a:blip r:embed="rId3"/>
          <a:stretch>
            <a:fillRect/>
          </a:stretch>
        </p:blipFill>
        <p:spPr>
          <a:xfrm>
            <a:off x="1979043" y="1718734"/>
            <a:ext cx="7544939" cy="4870751"/>
          </a:xfrm>
        </p:spPr>
      </p:pic>
    </p:spTree>
    <p:extLst>
      <p:ext uri="{BB962C8B-B14F-4D97-AF65-F5344CB8AC3E}">
        <p14:creationId xmlns:p14="http://schemas.microsoft.com/office/powerpoint/2010/main" val="25388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46E5-722D-42DF-82E3-60ABAE31CC08}"/>
              </a:ext>
            </a:extLst>
          </p:cNvPr>
          <p:cNvSpPr>
            <a:spLocks noGrp="1"/>
          </p:cNvSpPr>
          <p:nvPr>
            <p:ph type="title"/>
          </p:nvPr>
        </p:nvSpPr>
        <p:spPr/>
        <p:txBody>
          <a:bodyPr/>
          <a:lstStyle/>
          <a:p>
            <a:r>
              <a:rPr lang="en-US" dirty="0">
                <a:cs typeface="Calibri Light"/>
              </a:rPr>
              <a:t>Tableau analysis </a:t>
            </a:r>
            <a:r>
              <a:rPr lang="en-US">
                <a:cs typeface="Calibri Light"/>
              </a:rPr>
              <a:t>pt.</a:t>
            </a:r>
            <a:r>
              <a:rPr lang="en-US" dirty="0">
                <a:cs typeface="Calibri Light"/>
              </a:rPr>
              <a:t> 3 </a:t>
            </a:r>
            <a:endParaRPr lang="en-US" dirty="0"/>
          </a:p>
        </p:txBody>
      </p:sp>
      <p:pic>
        <p:nvPicPr>
          <p:cNvPr id="4" name="Picture 4" descr="Chart, scatter chart&#10;&#10;Description automatically generated">
            <a:extLst>
              <a:ext uri="{FF2B5EF4-FFF2-40B4-BE49-F238E27FC236}">
                <a16:creationId xmlns:a16="http://schemas.microsoft.com/office/drawing/2014/main" id="{913045FE-BB48-45F7-A46E-2329F5AA1846}"/>
              </a:ext>
            </a:extLst>
          </p:cNvPr>
          <p:cNvPicPr>
            <a:picLocks noGrp="1" noChangeAspect="1"/>
          </p:cNvPicPr>
          <p:nvPr>
            <p:ph idx="1"/>
          </p:nvPr>
        </p:nvPicPr>
        <p:blipFill>
          <a:blip r:embed="rId3"/>
          <a:stretch>
            <a:fillRect/>
          </a:stretch>
        </p:blipFill>
        <p:spPr>
          <a:xfrm>
            <a:off x="2106010" y="1718735"/>
            <a:ext cx="7968339" cy="5088464"/>
          </a:xfrm>
        </p:spPr>
      </p:pic>
    </p:spTree>
    <p:extLst>
      <p:ext uri="{BB962C8B-B14F-4D97-AF65-F5344CB8AC3E}">
        <p14:creationId xmlns:p14="http://schemas.microsoft.com/office/powerpoint/2010/main" val="19041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B35F-13FD-4586-8357-F9845CE56538}"/>
              </a:ext>
            </a:extLst>
          </p:cNvPr>
          <p:cNvSpPr>
            <a:spLocks noGrp="1"/>
          </p:cNvSpPr>
          <p:nvPr>
            <p:ph type="title"/>
          </p:nvPr>
        </p:nvSpPr>
        <p:spPr/>
        <p:txBody>
          <a:bodyPr/>
          <a:lstStyle/>
          <a:p>
            <a:r>
              <a:rPr lang="en-US" dirty="0">
                <a:cs typeface="Calibri Light"/>
              </a:rPr>
              <a:t>Tableau analysis pt. 4</a:t>
            </a:r>
            <a:endParaRPr lang="en-US" dirty="0"/>
          </a:p>
        </p:txBody>
      </p:sp>
      <p:pic>
        <p:nvPicPr>
          <p:cNvPr id="4" name="Picture 4" descr="Chart, bubble chart&#10;&#10;Description automatically generated">
            <a:extLst>
              <a:ext uri="{FF2B5EF4-FFF2-40B4-BE49-F238E27FC236}">
                <a16:creationId xmlns:a16="http://schemas.microsoft.com/office/drawing/2014/main" id="{B7D0FA4E-860E-4AA1-90E2-50735E35FFCD}"/>
              </a:ext>
            </a:extLst>
          </p:cNvPr>
          <p:cNvPicPr>
            <a:picLocks noGrp="1" noChangeAspect="1"/>
          </p:cNvPicPr>
          <p:nvPr>
            <p:ph idx="1"/>
          </p:nvPr>
        </p:nvPicPr>
        <p:blipFill>
          <a:blip r:embed="rId3"/>
          <a:stretch>
            <a:fillRect/>
          </a:stretch>
        </p:blipFill>
        <p:spPr>
          <a:xfrm>
            <a:off x="3399616" y="1634067"/>
            <a:ext cx="4691700" cy="5112656"/>
          </a:xfrm>
        </p:spPr>
      </p:pic>
    </p:spTree>
    <p:extLst>
      <p:ext uri="{BB962C8B-B14F-4D97-AF65-F5344CB8AC3E}">
        <p14:creationId xmlns:p14="http://schemas.microsoft.com/office/powerpoint/2010/main" val="367412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Celestial</vt:lpstr>
      <vt:lpstr>Joe's coin shop</vt:lpstr>
      <vt:lpstr>Introduction</vt:lpstr>
      <vt:lpstr>Case background</vt:lpstr>
      <vt:lpstr>Approach</vt:lpstr>
      <vt:lpstr>Analysis Method</vt:lpstr>
      <vt:lpstr>Tableau Analysis pt. 1 </vt:lpstr>
      <vt:lpstr>Tableau analysis pt. 2</vt:lpstr>
      <vt:lpstr>Tableau analysis pt. 3 </vt:lpstr>
      <vt:lpstr>Tableau analysis pt. 4</vt:lpstr>
      <vt:lpstr>Tableau analysis pt 5</vt:lpstr>
      <vt:lpstr>R analysis pt. 1</vt:lpstr>
      <vt:lpstr>R analysis pt. 2</vt:lpstr>
      <vt:lpstr>R Analysis pt. 3</vt:lpstr>
      <vt:lpstr>Spss results pt. 1</vt:lpstr>
      <vt:lpstr>Spss results pt. 2</vt:lpstr>
      <vt:lpstr>Marketing insights pt. 1</vt:lpstr>
      <vt:lpstr>Marketing insights (cont.)</vt:lpstr>
      <vt:lpstr>Recommended course of action</vt:lpstr>
      <vt:lpstr>Possible obstacles w/ latter</vt:lpstr>
      <vt:lpstr>Additional marketing approaches</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455</cp:revision>
  <dcterms:created xsi:type="dcterms:W3CDTF">2021-01-31T21:10:04Z</dcterms:created>
  <dcterms:modified xsi:type="dcterms:W3CDTF">2021-02-02T05:29:54Z</dcterms:modified>
</cp:coreProperties>
</file>