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vml" ContentType="application/vnd.openxmlformats-officedocument.vmlDrawing"/>
  <Default Extension="gif" ContentType="image/gif"/>
  <Default Extension="bin" ContentType="application/vnd.openxmlformats-officedocument.oleObject"/>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7" r:id="rId2"/>
    <p:sldMasterId id="2147483653" r:id="rId3"/>
  </p:sldMasterIdLst>
  <p:notesMasterIdLst>
    <p:notesMasterId r:id="rId5"/>
  </p:notesMasterIdLst>
  <p:handoutMasterIdLst>
    <p:handoutMasterId r:id="rId6"/>
  </p:handoutMasterIdLst>
  <p:sldIdLst>
    <p:sldId id="256" r:id="rId4"/>
  </p:sldIdLst>
  <p:sldSz cx="43891200" cy="32918400"/>
  <p:notesSz cx="6858000" cy="9144000"/>
  <p:defaultText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18">
          <p15:clr>
            <a:srgbClr val="A4A3A4"/>
          </p15:clr>
        </p15:guide>
        <p15:guide id="2" orient="horz" pos="288">
          <p15:clr>
            <a:srgbClr val="A4A3A4"/>
          </p15:clr>
        </p15:guide>
        <p15:guide id="3" orient="horz" pos="20160">
          <p15:clr>
            <a:srgbClr val="A4A3A4"/>
          </p15:clr>
        </p15:guide>
        <p15:guide id="4" orient="horz">
          <p15:clr>
            <a:srgbClr val="A4A3A4"/>
          </p15:clr>
        </p15:guide>
        <p15:guide id="5" pos="581">
          <p15:clr>
            <a:srgbClr val="A4A3A4"/>
          </p15:clr>
        </p15:guide>
        <p15:guide id="6" pos="2706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5FA"/>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196" autoAdjust="0"/>
    <p:restoredTop sz="94653" autoAdjust="0"/>
  </p:normalViewPr>
  <p:slideViewPr>
    <p:cSldViewPr snapToGrid="0" snapToObjects="1" showGuides="1">
      <p:cViewPr>
        <p:scale>
          <a:sx n="35" d="100"/>
          <a:sy n="35" d="100"/>
        </p:scale>
        <p:origin x="-584" y="928"/>
      </p:cViewPr>
      <p:guideLst>
        <p:guide orient="horz" pos="3318"/>
        <p:guide orient="horz" pos="288"/>
        <p:guide orient="horz" pos="20160"/>
        <p:guide orient="horz"/>
        <p:guide pos="581"/>
        <p:guide pos="27069"/>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snapToObjects="1" showGuides="1">
      <p:cViewPr varScale="1">
        <p:scale>
          <a:sx n="79" d="100"/>
          <a:sy n="79" d="100"/>
        </p:scale>
        <p:origin x="-3768"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Master" Target="slideMasters/slideMaster3.xml"/><Relationship Id="rId4" Type="http://schemas.openxmlformats.org/officeDocument/2006/relationships/slide" Target="slides/slide1.xml"/><Relationship Id="rId5" Type="http://schemas.openxmlformats.org/officeDocument/2006/relationships/notesMaster" Target="notesMasters/notesMaster1.xml"/><Relationship Id="rId6" Type="http://schemas.openxmlformats.org/officeDocument/2006/relationships/handoutMaster" Target="handoutMasters/handoutMaster1.xml"/><Relationship Id="rId7" Type="http://schemas.openxmlformats.org/officeDocument/2006/relationships/commentAuthors" Target="commentAuthors.xml"/><Relationship Id="rId8" Type="http://schemas.openxmlformats.org/officeDocument/2006/relationships/presProps" Target="presProps.xml"/><Relationship Id="rId9" Type="http://schemas.openxmlformats.org/officeDocument/2006/relationships/viewProps" Target="viewProps.xml"/><Relationship Id="rId10" Type="http://schemas.openxmlformats.org/officeDocument/2006/relationships/theme" Target="theme/theme1.xml"/><Relationship Id="rId11"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Master" Target="slideMasters/slideMaster2.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4" Type="http://schemas.openxmlformats.org/officeDocument/2006/relationships/image" Target="../media/image4.wmf"/><Relationship Id="rId1" Type="http://schemas.openxmlformats.org/officeDocument/2006/relationships/image" Target="../media/image1.wmf"/><Relationship Id="rId2"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wmf"/><Relationship Id="rId4" Type="http://schemas.openxmlformats.org/officeDocument/2006/relationships/image" Target="../media/image2.wmf"/><Relationship Id="rId1" Type="http://schemas.openxmlformats.org/officeDocument/2006/relationships/image" Target="../media/image3.wmf"/><Relationship Id="rId2"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wmf"/><Relationship Id="rId4" Type="http://schemas.openxmlformats.org/officeDocument/2006/relationships/image" Target="../media/image2.wmf"/><Relationship Id="rId1" Type="http://schemas.openxmlformats.org/officeDocument/2006/relationships/image" Target="../media/image3.wmf"/><Relationship Id="rId2" Type="http://schemas.openxmlformats.org/officeDocument/2006/relationships/image" Target="../media/image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10/3/17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39740682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10/3/17</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2414637987"/>
      </p:ext>
    </p:extLst>
  </p:cSld>
  <p:clrMap bg1="lt1" tx1="dk1" bg2="lt2" tx2="dk2" accent1="accent1" accent2="accent2" accent3="accent3" accent4="accent4" accent5="accent5" accent6="accent6" hlink="hlink" folHlink="folHlink"/>
  <p:notesStyle>
    <a:lvl1pPr marL="0" algn="l" defTabSz="4388900" rtl="0" eaLnBrk="1" latinLnBrk="0" hangingPunct="1">
      <a:defRPr sz="5800" kern="1200">
        <a:solidFill>
          <a:schemeClr val="tx1"/>
        </a:solidFill>
        <a:latin typeface="+mn-lt"/>
        <a:ea typeface="+mn-ea"/>
        <a:cs typeface="+mn-cs"/>
      </a:defRPr>
    </a:lvl1pPr>
    <a:lvl2pPr marL="2194451" algn="l" defTabSz="4388900" rtl="0" eaLnBrk="1" latinLnBrk="0" hangingPunct="1">
      <a:defRPr sz="5800" kern="1200">
        <a:solidFill>
          <a:schemeClr val="tx1"/>
        </a:solidFill>
        <a:latin typeface="+mn-lt"/>
        <a:ea typeface="+mn-ea"/>
        <a:cs typeface="+mn-cs"/>
      </a:defRPr>
    </a:lvl2pPr>
    <a:lvl3pPr marL="4388900" algn="l" defTabSz="4388900" rtl="0" eaLnBrk="1" latinLnBrk="0" hangingPunct="1">
      <a:defRPr sz="5800" kern="1200">
        <a:solidFill>
          <a:schemeClr val="tx1"/>
        </a:solidFill>
        <a:latin typeface="+mn-lt"/>
        <a:ea typeface="+mn-ea"/>
        <a:cs typeface="+mn-cs"/>
      </a:defRPr>
    </a:lvl3pPr>
    <a:lvl4pPr marL="6583351" algn="l" defTabSz="4388900" rtl="0" eaLnBrk="1" latinLnBrk="0" hangingPunct="1">
      <a:defRPr sz="5800" kern="1200">
        <a:solidFill>
          <a:schemeClr val="tx1"/>
        </a:solidFill>
        <a:latin typeface="+mn-lt"/>
        <a:ea typeface="+mn-ea"/>
        <a:cs typeface="+mn-cs"/>
      </a:defRPr>
    </a:lvl4pPr>
    <a:lvl5pPr marL="8777801" algn="l" defTabSz="4388900" rtl="0" eaLnBrk="1" latinLnBrk="0" hangingPunct="1">
      <a:defRPr sz="5800" kern="1200">
        <a:solidFill>
          <a:schemeClr val="tx1"/>
        </a:solidFill>
        <a:latin typeface="+mn-lt"/>
        <a:ea typeface="+mn-ea"/>
        <a:cs typeface="+mn-cs"/>
      </a:defRPr>
    </a:lvl5pPr>
    <a:lvl6pPr marL="10972252" algn="l" defTabSz="4388900" rtl="0" eaLnBrk="1" latinLnBrk="0" hangingPunct="1">
      <a:defRPr sz="5800" kern="1200">
        <a:solidFill>
          <a:schemeClr val="tx1"/>
        </a:solidFill>
        <a:latin typeface="+mn-lt"/>
        <a:ea typeface="+mn-ea"/>
        <a:cs typeface="+mn-cs"/>
      </a:defRPr>
    </a:lvl6pPr>
    <a:lvl7pPr marL="13166703" algn="l" defTabSz="4388900" rtl="0" eaLnBrk="1" latinLnBrk="0" hangingPunct="1">
      <a:defRPr sz="5800" kern="1200">
        <a:solidFill>
          <a:schemeClr val="tx1"/>
        </a:solidFill>
        <a:latin typeface="+mn-lt"/>
        <a:ea typeface="+mn-ea"/>
        <a:cs typeface="+mn-cs"/>
      </a:defRPr>
    </a:lvl7pPr>
    <a:lvl8pPr marL="15361152" algn="l" defTabSz="4388900" rtl="0" eaLnBrk="1" latinLnBrk="0" hangingPunct="1">
      <a:defRPr sz="5800" kern="1200">
        <a:solidFill>
          <a:schemeClr val="tx1"/>
        </a:solidFill>
        <a:latin typeface="+mn-lt"/>
        <a:ea typeface="+mn-ea"/>
        <a:cs typeface="+mn-cs"/>
      </a:defRPr>
    </a:lvl8pPr>
    <a:lvl9pPr marL="17555603" algn="l" defTabSz="4388900" rtl="0" eaLnBrk="1" latinLnBrk="0" hangingPunct="1">
      <a:defRPr sz="5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24103070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8" y="6378481"/>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922341"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INTRODUCTION or ABSTRACT</a:t>
            </a:r>
            <a:endParaRPr lang="en-US" dirty="0"/>
          </a:p>
        </p:txBody>
      </p:sp>
      <p:sp>
        <p:nvSpPr>
          <p:cNvPr id="20" name="Text Placeholder 5"/>
          <p:cNvSpPr>
            <a:spLocks noGrp="1"/>
          </p:cNvSpPr>
          <p:nvPr>
            <p:ph type="body" sz="quarter" idx="20" hasCustomPrompt="1"/>
          </p:nvPr>
        </p:nvSpPr>
        <p:spPr>
          <a:xfrm>
            <a:off x="922339" y="14212513"/>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OBJECTIVES</a:t>
            </a:r>
            <a:endParaRPr lang="en-US" dirty="0"/>
          </a:p>
        </p:txBody>
      </p:sp>
      <p:sp>
        <p:nvSpPr>
          <p:cNvPr id="21" name="Text Placeholder 3"/>
          <p:cNvSpPr>
            <a:spLocks noGrp="1"/>
          </p:cNvSpPr>
          <p:nvPr>
            <p:ph type="body" sz="quarter" idx="21" hasCustomPrompt="1"/>
          </p:nvPr>
        </p:nvSpPr>
        <p:spPr>
          <a:xfrm>
            <a:off x="11587165"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2" name="Text Placeholder 5"/>
          <p:cNvSpPr>
            <a:spLocks noGrp="1"/>
          </p:cNvSpPr>
          <p:nvPr>
            <p:ph type="body" sz="quarter" idx="22" hasCustomPrompt="1"/>
          </p:nvPr>
        </p:nvSpPr>
        <p:spPr>
          <a:xfrm>
            <a:off x="11587166"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MATERIALS &amp; METHODS</a:t>
            </a:r>
            <a:endParaRPr lang="en-US" dirty="0"/>
          </a:p>
        </p:txBody>
      </p:sp>
      <p:sp>
        <p:nvSpPr>
          <p:cNvPr id="23" name="Text Placeholder 3"/>
          <p:cNvSpPr>
            <a:spLocks noGrp="1"/>
          </p:cNvSpPr>
          <p:nvPr>
            <p:ph type="body" sz="quarter" idx="23" hasCustomPrompt="1"/>
          </p:nvPr>
        </p:nvSpPr>
        <p:spPr>
          <a:xfrm>
            <a:off x="22258339"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4" name="Text Placeholder 5"/>
          <p:cNvSpPr>
            <a:spLocks noGrp="1"/>
          </p:cNvSpPr>
          <p:nvPr>
            <p:ph type="body" sz="quarter" idx="24" hasCustomPrompt="1"/>
          </p:nvPr>
        </p:nvSpPr>
        <p:spPr>
          <a:xfrm>
            <a:off x="22250400" y="5548749"/>
            <a:ext cx="10058400"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RESULTS</a:t>
            </a:r>
            <a:endParaRPr lang="en-US" dirty="0"/>
          </a:p>
        </p:txBody>
      </p:sp>
      <p:sp>
        <p:nvSpPr>
          <p:cNvPr id="25" name="Text Placeholder 5"/>
          <p:cNvSpPr>
            <a:spLocks noGrp="1"/>
          </p:cNvSpPr>
          <p:nvPr>
            <p:ph type="body" sz="quarter" idx="25" hasCustomPrompt="1"/>
          </p:nvPr>
        </p:nvSpPr>
        <p:spPr>
          <a:xfrm>
            <a:off x="32914027" y="5548749"/>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CONCLUSIONS</a:t>
            </a:r>
            <a:endParaRPr lang="en-US" dirty="0"/>
          </a:p>
        </p:txBody>
      </p:sp>
      <p:sp>
        <p:nvSpPr>
          <p:cNvPr id="26" name="Text Placeholder 3"/>
          <p:cNvSpPr>
            <a:spLocks noGrp="1"/>
          </p:cNvSpPr>
          <p:nvPr>
            <p:ph type="body" sz="quarter" idx="26" hasCustomPrompt="1"/>
          </p:nvPr>
        </p:nvSpPr>
        <p:spPr>
          <a:xfrm>
            <a:off x="32914027" y="6378481"/>
            <a:ext cx="10047018"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32914027" y="1427273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REFERENCES</a:t>
            </a:r>
            <a:endParaRPr lang="en-US" dirty="0"/>
          </a:p>
        </p:txBody>
      </p:sp>
      <p:sp>
        <p:nvSpPr>
          <p:cNvPr id="28" name="Text Placeholder 3"/>
          <p:cNvSpPr>
            <a:spLocks noGrp="1"/>
          </p:cNvSpPr>
          <p:nvPr>
            <p:ph type="body" sz="quarter" idx="28" hasCustomPrompt="1"/>
          </p:nvPr>
        </p:nvSpPr>
        <p:spPr>
          <a:xfrm>
            <a:off x="32914027" y="15011402"/>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9" hasCustomPrompt="1"/>
          </p:nvPr>
        </p:nvSpPr>
        <p:spPr>
          <a:xfrm>
            <a:off x="32914027" y="25679401"/>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ACKNOWLEDGEMENTS or  CONTACT</a:t>
            </a:r>
            <a:endParaRPr lang="en-US" dirty="0"/>
          </a:p>
        </p:txBody>
      </p:sp>
      <p:sp>
        <p:nvSpPr>
          <p:cNvPr id="30" name="Text Placeholder 3"/>
          <p:cNvSpPr>
            <a:spLocks noGrp="1"/>
          </p:cNvSpPr>
          <p:nvPr>
            <p:ph type="body" sz="quarter" idx="30" hasCustomPrompt="1"/>
          </p:nvPr>
        </p:nvSpPr>
        <p:spPr>
          <a:xfrm>
            <a:off x="32914027" y="26433446"/>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0" name="Text Placeholder 3"/>
          <p:cNvSpPr>
            <a:spLocks noGrp="1"/>
          </p:cNvSpPr>
          <p:nvPr>
            <p:ph type="body" sz="quarter" idx="96" hasCustomPrompt="1"/>
          </p:nvPr>
        </p:nvSpPr>
        <p:spPr>
          <a:xfrm>
            <a:off x="904188" y="14951552"/>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77"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78"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79"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b="1">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3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6" y="6295353"/>
            <a:ext cx="13591277" cy="861752"/>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922338" y="5431995"/>
            <a:ext cx="13573126"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INTRODUCTION or ABSTRACT</a:t>
            </a:r>
            <a:endParaRPr lang="en-US" dirty="0"/>
          </a:p>
        </p:txBody>
      </p:sp>
      <p:sp>
        <p:nvSpPr>
          <p:cNvPr id="19" name="Text Placeholder 3"/>
          <p:cNvSpPr>
            <a:spLocks noGrp="1"/>
          </p:cNvSpPr>
          <p:nvPr>
            <p:ph type="body" sz="quarter" idx="19" hasCustomPrompt="1"/>
          </p:nvPr>
        </p:nvSpPr>
        <p:spPr>
          <a:xfrm>
            <a:off x="922338" y="18240478"/>
            <a:ext cx="13592864" cy="861752"/>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0" name="Text Placeholder 5"/>
          <p:cNvSpPr>
            <a:spLocks noGrp="1"/>
          </p:cNvSpPr>
          <p:nvPr>
            <p:ph type="body" sz="quarter" idx="20" hasCustomPrompt="1"/>
          </p:nvPr>
        </p:nvSpPr>
        <p:spPr>
          <a:xfrm>
            <a:off x="942080" y="17409229"/>
            <a:ext cx="1357312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OBJECTIVES</a:t>
            </a:r>
            <a:endParaRPr lang="en-US" dirty="0"/>
          </a:p>
        </p:txBody>
      </p:sp>
      <p:sp>
        <p:nvSpPr>
          <p:cNvPr id="21" name="Text Placeholder 3"/>
          <p:cNvSpPr>
            <a:spLocks noGrp="1"/>
          </p:cNvSpPr>
          <p:nvPr>
            <p:ph type="body" sz="quarter" idx="21" hasCustomPrompt="1"/>
          </p:nvPr>
        </p:nvSpPr>
        <p:spPr>
          <a:xfrm>
            <a:off x="15154276" y="21595083"/>
            <a:ext cx="13571534" cy="861752"/>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2" name="Text Placeholder 5"/>
          <p:cNvSpPr>
            <a:spLocks noGrp="1"/>
          </p:cNvSpPr>
          <p:nvPr>
            <p:ph type="body" sz="quarter" idx="22" hasCustomPrompt="1"/>
          </p:nvPr>
        </p:nvSpPr>
        <p:spPr>
          <a:xfrm>
            <a:off x="15154276" y="20739663"/>
            <a:ext cx="13571534"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MATERIALS &amp; METHODS</a:t>
            </a:r>
            <a:endParaRPr lang="en-US" dirty="0"/>
          </a:p>
        </p:txBody>
      </p:sp>
      <p:sp>
        <p:nvSpPr>
          <p:cNvPr id="23" name="Text Placeholder 3"/>
          <p:cNvSpPr>
            <a:spLocks noGrp="1"/>
          </p:cNvSpPr>
          <p:nvPr>
            <p:ph type="body" sz="quarter" idx="23" hasCustomPrompt="1"/>
          </p:nvPr>
        </p:nvSpPr>
        <p:spPr>
          <a:xfrm>
            <a:off x="15162215" y="6295353"/>
            <a:ext cx="13571534" cy="861752"/>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4" name="Text Placeholder 5"/>
          <p:cNvSpPr>
            <a:spLocks noGrp="1"/>
          </p:cNvSpPr>
          <p:nvPr>
            <p:ph type="body" sz="quarter" idx="24" hasCustomPrompt="1"/>
          </p:nvPr>
        </p:nvSpPr>
        <p:spPr>
          <a:xfrm>
            <a:off x="15154277" y="5431995"/>
            <a:ext cx="1357947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RESULTS</a:t>
            </a:r>
            <a:endParaRPr lang="en-US" dirty="0"/>
          </a:p>
        </p:txBody>
      </p:sp>
      <p:sp>
        <p:nvSpPr>
          <p:cNvPr id="25" name="Text Placeholder 5"/>
          <p:cNvSpPr>
            <a:spLocks noGrp="1"/>
          </p:cNvSpPr>
          <p:nvPr>
            <p:ph type="body" sz="quarter" idx="25" hasCustomPrompt="1"/>
          </p:nvPr>
        </p:nvSpPr>
        <p:spPr>
          <a:xfrm>
            <a:off x="29395741" y="5431995"/>
            <a:ext cx="13576029"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CONCLUSIONS</a:t>
            </a:r>
            <a:endParaRPr lang="en-US" dirty="0"/>
          </a:p>
        </p:txBody>
      </p:sp>
      <p:sp>
        <p:nvSpPr>
          <p:cNvPr id="26" name="Text Placeholder 3"/>
          <p:cNvSpPr>
            <a:spLocks noGrp="1"/>
          </p:cNvSpPr>
          <p:nvPr>
            <p:ph type="body" sz="quarter" idx="26" hasCustomPrompt="1"/>
          </p:nvPr>
        </p:nvSpPr>
        <p:spPr>
          <a:xfrm>
            <a:off x="29395741" y="6295353"/>
            <a:ext cx="13576029" cy="861752"/>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29395741" y="17377122"/>
            <a:ext cx="13576029" cy="754045"/>
          </a:xfrm>
          <a:prstGeom prst="rect">
            <a:avLst/>
          </a:prstGeom>
          <a:noFill/>
        </p:spPr>
        <p:txBody>
          <a:bodyPr wrap="square" lIns="91436" tIns="91436" rIns="91436" bIns="91436" anchor="ctr" anchorCtr="0">
            <a:spAutoFit/>
          </a:bodyPr>
          <a:lstStyle>
            <a:lvl1pPr marL="0" indent="0" algn="ctr">
              <a:buNone/>
              <a:tabLst/>
              <a:defRPr sz="3700" b="1" u="sng" baseline="0">
                <a:solidFill>
                  <a:schemeClr val="accent5">
                    <a:lumMod val="50000"/>
                  </a:schemeClr>
                </a:solidFill>
              </a:defRPr>
            </a:lvl1pPr>
          </a:lstStyle>
          <a:p>
            <a:pPr lvl="0"/>
            <a:r>
              <a:rPr lang="en-US" dirty="0" smtClean="0"/>
              <a:t>(click to add)  REFERENCES</a:t>
            </a:r>
            <a:endParaRPr lang="en-US" dirty="0"/>
          </a:p>
        </p:txBody>
      </p:sp>
      <p:sp>
        <p:nvSpPr>
          <p:cNvPr id="28" name="Text Placeholder 3"/>
          <p:cNvSpPr>
            <a:spLocks noGrp="1"/>
          </p:cNvSpPr>
          <p:nvPr>
            <p:ph type="body" sz="quarter" idx="28" hasCustomPrompt="1"/>
          </p:nvPr>
        </p:nvSpPr>
        <p:spPr>
          <a:xfrm>
            <a:off x="29390710" y="18157350"/>
            <a:ext cx="13581061" cy="861752"/>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9" hasCustomPrompt="1"/>
          </p:nvPr>
        </p:nvSpPr>
        <p:spPr>
          <a:xfrm>
            <a:off x="29395741" y="25845657"/>
            <a:ext cx="13576029"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ACKNOWLEDGEMENTS  or  CONTACT</a:t>
            </a:r>
            <a:endParaRPr lang="en-US" dirty="0"/>
          </a:p>
        </p:txBody>
      </p:sp>
      <p:sp>
        <p:nvSpPr>
          <p:cNvPr id="30" name="Text Placeholder 3"/>
          <p:cNvSpPr>
            <a:spLocks noGrp="1"/>
          </p:cNvSpPr>
          <p:nvPr>
            <p:ph type="body" sz="quarter" idx="30" hasCustomPrompt="1"/>
          </p:nvPr>
        </p:nvSpPr>
        <p:spPr>
          <a:xfrm>
            <a:off x="29395742" y="26625887"/>
            <a:ext cx="13581061" cy="861752"/>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4"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65"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66"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b="1">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
        <p:nvSpPr>
          <p:cNvPr id="31" name="TextBox 30"/>
          <p:cNvSpPr txBox="1"/>
          <p:nvPr userDrawn="1"/>
        </p:nvSpPr>
        <p:spPr>
          <a:xfrm>
            <a:off x="14272591" y="9899374"/>
            <a:ext cx="4134679" cy="477054"/>
          </a:xfrm>
          <a:prstGeom prst="rect">
            <a:avLst/>
          </a:prstGeom>
          <a:noFill/>
        </p:spPr>
        <p:txBody>
          <a:bodyPr wrap="square" rtlCol="0">
            <a:spAutoFit/>
          </a:bodyPr>
          <a:lstStyle/>
          <a:p>
            <a:endParaRPr lang="en-US" sz="2500" dirty="0">
              <a:solidFill>
                <a:schemeClr val="accent5">
                  <a:lumMod val="50000"/>
                </a:schemeClr>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8" y="6212225"/>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6" name="Text Placeholder 5"/>
          <p:cNvSpPr>
            <a:spLocks noGrp="1"/>
          </p:cNvSpPr>
          <p:nvPr>
            <p:ph type="body" sz="quarter" idx="11" hasCustomPrompt="1"/>
          </p:nvPr>
        </p:nvSpPr>
        <p:spPr>
          <a:xfrm>
            <a:off x="922341" y="5348867"/>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INTRODUCTION or ABSTRACT</a:t>
            </a:r>
            <a:endParaRPr lang="en-US" dirty="0"/>
          </a:p>
        </p:txBody>
      </p:sp>
      <p:sp>
        <p:nvSpPr>
          <p:cNvPr id="19" name="Text Placeholder 3"/>
          <p:cNvSpPr>
            <a:spLocks noGrp="1"/>
          </p:cNvSpPr>
          <p:nvPr>
            <p:ph type="body" sz="quarter" idx="19" hasCustomPrompt="1"/>
          </p:nvPr>
        </p:nvSpPr>
        <p:spPr>
          <a:xfrm>
            <a:off x="902598" y="15043762"/>
            <a:ext cx="1005840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0" name="Text Placeholder 5"/>
          <p:cNvSpPr>
            <a:spLocks noGrp="1"/>
          </p:cNvSpPr>
          <p:nvPr>
            <p:ph type="body" sz="quarter" idx="20" hasCustomPrompt="1"/>
          </p:nvPr>
        </p:nvSpPr>
        <p:spPr>
          <a:xfrm>
            <a:off x="922339" y="14212513"/>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OBJECTIVES</a:t>
            </a:r>
            <a:endParaRPr lang="en-US" dirty="0"/>
          </a:p>
        </p:txBody>
      </p:sp>
      <p:sp>
        <p:nvSpPr>
          <p:cNvPr id="21" name="Text Placeholder 3"/>
          <p:cNvSpPr>
            <a:spLocks noGrp="1"/>
          </p:cNvSpPr>
          <p:nvPr>
            <p:ph type="body" sz="quarter" idx="21" hasCustomPrompt="1"/>
          </p:nvPr>
        </p:nvSpPr>
        <p:spPr>
          <a:xfrm>
            <a:off x="11587163" y="6204287"/>
            <a:ext cx="20720048"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2" name="Text Placeholder 5"/>
          <p:cNvSpPr>
            <a:spLocks noGrp="1"/>
          </p:cNvSpPr>
          <p:nvPr>
            <p:ph type="body" sz="quarter" idx="22" hasCustomPrompt="1"/>
          </p:nvPr>
        </p:nvSpPr>
        <p:spPr>
          <a:xfrm>
            <a:off x="11587164" y="5348867"/>
            <a:ext cx="20720050"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(header)  MATERIALS &amp; METHODS</a:t>
            </a:r>
            <a:endParaRPr lang="en-US" dirty="0"/>
          </a:p>
        </p:txBody>
      </p:sp>
      <p:sp>
        <p:nvSpPr>
          <p:cNvPr id="23" name="Text Placeholder 3"/>
          <p:cNvSpPr>
            <a:spLocks noGrp="1"/>
          </p:cNvSpPr>
          <p:nvPr>
            <p:ph type="body" sz="quarter" idx="23" hasCustomPrompt="1"/>
          </p:nvPr>
        </p:nvSpPr>
        <p:spPr>
          <a:xfrm>
            <a:off x="11587164" y="21896538"/>
            <a:ext cx="20720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4" name="Text Placeholder 5"/>
          <p:cNvSpPr>
            <a:spLocks noGrp="1"/>
          </p:cNvSpPr>
          <p:nvPr>
            <p:ph type="body" sz="quarter" idx="24" hasCustomPrompt="1"/>
          </p:nvPr>
        </p:nvSpPr>
        <p:spPr>
          <a:xfrm>
            <a:off x="11587162" y="21074746"/>
            <a:ext cx="20720050"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RESULTS</a:t>
            </a:r>
            <a:endParaRPr lang="en-US" dirty="0"/>
          </a:p>
        </p:txBody>
      </p:sp>
      <p:sp>
        <p:nvSpPr>
          <p:cNvPr id="25" name="Text Placeholder 5"/>
          <p:cNvSpPr>
            <a:spLocks noGrp="1"/>
          </p:cNvSpPr>
          <p:nvPr>
            <p:ph type="body" sz="quarter" idx="25" hasCustomPrompt="1"/>
          </p:nvPr>
        </p:nvSpPr>
        <p:spPr>
          <a:xfrm>
            <a:off x="32905536" y="5348867"/>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CONCLUSIONS</a:t>
            </a:r>
            <a:endParaRPr lang="en-US" dirty="0"/>
          </a:p>
        </p:txBody>
      </p:sp>
      <p:sp>
        <p:nvSpPr>
          <p:cNvPr id="26" name="Text Placeholder 3"/>
          <p:cNvSpPr>
            <a:spLocks noGrp="1"/>
          </p:cNvSpPr>
          <p:nvPr>
            <p:ph type="body" sz="quarter" idx="26" hasCustomPrompt="1"/>
          </p:nvPr>
        </p:nvSpPr>
        <p:spPr>
          <a:xfrm>
            <a:off x="32905536" y="6212225"/>
            <a:ext cx="10047018"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7" name="Text Placeholder 5"/>
          <p:cNvSpPr>
            <a:spLocks noGrp="1"/>
          </p:cNvSpPr>
          <p:nvPr>
            <p:ph type="body" sz="quarter" idx="27" hasCustomPrompt="1"/>
          </p:nvPr>
        </p:nvSpPr>
        <p:spPr>
          <a:xfrm>
            <a:off x="32905536" y="1427273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REFERENCES</a:t>
            </a:r>
            <a:endParaRPr lang="en-US" dirty="0"/>
          </a:p>
        </p:txBody>
      </p:sp>
      <p:sp>
        <p:nvSpPr>
          <p:cNvPr id="28" name="Text Placeholder 3"/>
          <p:cNvSpPr>
            <a:spLocks noGrp="1"/>
          </p:cNvSpPr>
          <p:nvPr>
            <p:ph type="body" sz="quarter" idx="28" hasCustomPrompt="1"/>
          </p:nvPr>
        </p:nvSpPr>
        <p:spPr>
          <a:xfrm>
            <a:off x="32905536" y="15011402"/>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9" name="Text Placeholder 5"/>
          <p:cNvSpPr>
            <a:spLocks noGrp="1"/>
          </p:cNvSpPr>
          <p:nvPr>
            <p:ph type="body" sz="quarter" idx="29" hasCustomPrompt="1"/>
          </p:nvPr>
        </p:nvSpPr>
        <p:spPr>
          <a:xfrm>
            <a:off x="32905536" y="25669876"/>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ACKNOWLEDGEMENTS or CONTACT</a:t>
            </a:r>
            <a:endParaRPr lang="en-US" dirty="0"/>
          </a:p>
        </p:txBody>
      </p:sp>
      <p:sp>
        <p:nvSpPr>
          <p:cNvPr id="30" name="Text Placeholder 3"/>
          <p:cNvSpPr>
            <a:spLocks noGrp="1"/>
          </p:cNvSpPr>
          <p:nvPr>
            <p:ph type="body" sz="quarter" idx="30" hasCustomPrompt="1"/>
          </p:nvPr>
        </p:nvSpPr>
        <p:spPr>
          <a:xfrm>
            <a:off x="32905536" y="26436774"/>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64"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65"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66"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b="1">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image" Target="../media/image2.wmf"/><Relationship Id="rId12" Type="http://schemas.openxmlformats.org/officeDocument/2006/relationships/oleObject" Target="../embeddings/oleObject3.bin"/><Relationship Id="rId13" Type="http://schemas.openxmlformats.org/officeDocument/2006/relationships/image" Target="../media/image3.wmf"/><Relationship Id="rId14" Type="http://schemas.openxmlformats.org/officeDocument/2006/relationships/image" Target="../media/image9.png"/><Relationship Id="rId15" Type="http://schemas.openxmlformats.org/officeDocument/2006/relationships/oleObject" Target="../embeddings/oleObject4.bin"/><Relationship Id="rId16" Type="http://schemas.openxmlformats.org/officeDocument/2006/relationships/image" Target="../media/image4.wmf"/><Relationship Id="rId17" Type="http://schemas.openxmlformats.org/officeDocument/2006/relationships/hyperlink" Target="http://www.facebook.com/pages/PosterPresentationscom/217914411419?v=app_4949752878&amp;ref=ts" TargetMode="External"/><Relationship Id="rId18" Type="http://schemas.openxmlformats.org/officeDocument/2006/relationships/image" Target="../media/image10.jpeg"/><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vmlDrawing" Target="../drawings/vmlDrawing1.vml"/><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 Id="rId7" Type="http://schemas.openxmlformats.org/officeDocument/2006/relationships/image" Target="../media/image8.png"/><Relationship Id="rId8" Type="http://schemas.openxmlformats.org/officeDocument/2006/relationships/oleObject" Target="../embeddings/oleObject1.bin"/><Relationship Id="rId9" Type="http://schemas.openxmlformats.org/officeDocument/2006/relationships/image" Target="../media/image1.wmf"/><Relationship Id="rId10" Type="http://schemas.openxmlformats.org/officeDocument/2006/relationships/oleObject" Target="../embeddings/oleObject2.bin"/></Relationships>
</file>

<file path=ppt/slideMasters/_rels/slideMaster2.xml.rels><?xml version="1.0" encoding="UTF-8" standalone="yes"?>
<Relationships xmlns="http://schemas.openxmlformats.org/package/2006/relationships"><Relationship Id="rId11" Type="http://schemas.openxmlformats.org/officeDocument/2006/relationships/image" Target="../media/image5.png"/><Relationship Id="rId12" Type="http://schemas.openxmlformats.org/officeDocument/2006/relationships/image" Target="../media/image6.png"/><Relationship Id="rId13" Type="http://schemas.openxmlformats.org/officeDocument/2006/relationships/image" Target="../media/image7.png"/><Relationship Id="rId14" Type="http://schemas.openxmlformats.org/officeDocument/2006/relationships/image" Target="../media/image8.png"/><Relationship Id="rId15" Type="http://schemas.openxmlformats.org/officeDocument/2006/relationships/oleObject" Target="../embeddings/oleObject7.bin"/><Relationship Id="rId16" Type="http://schemas.openxmlformats.org/officeDocument/2006/relationships/image" Target="../media/image1.wmf"/><Relationship Id="rId17" Type="http://schemas.openxmlformats.org/officeDocument/2006/relationships/oleObject" Target="../embeddings/oleObject8.bin"/><Relationship Id="rId18" Type="http://schemas.openxmlformats.org/officeDocument/2006/relationships/image" Target="../media/image2.wmf"/><Relationship Id="rId1" Type="http://schemas.openxmlformats.org/officeDocument/2006/relationships/slideLayout" Target="../slideLayouts/slideLayout2.xml"/><Relationship Id="rId2" Type="http://schemas.openxmlformats.org/officeDocument/2006/relationships/theme" Target="../theme/theme2.xml"/><Relationship Id="rId3" Type="http://schemas.openxmlformats.org/officeDocument/2006/relationships/vmlDrawing" Target="../drawings/vmlDrawing2.vml"/><Relationship Id="rId4" Type="http://schemas.openxmlformats.org/officeDocument/2006/relationships/oleObject" Target="../embeddings/oleObject5.bin"/><Relationship Id="rId5" Type="http://schemas.openxmlformats.org/officeDocument/2006/relationships/image" Target="../media/image3.wmf"/><Relationship Id="rId6" Type="http://schemas.openxmlformats.org/officeDocument/2006/relationships/image" Target="../media/image9.png"/><Relationship Id="rId7" Type="http://schemas.openxmlformats.org/officeDocument/2006/relationships/oleObject" Target="../embeddings/oleObject6.bin"/><Relationship Id="rId8" Type="http://schemas.openxmlformats.org/officeDocument/2006/relationships/image" Target="../media/image4.wmf"/><Relationship Id="rId9" Type="http://schemas.openxmlformats.org/officeDocument/2006/relationships/hyperlink" Target="http://www.facebook.com/pages/PosterPresentationscom/217914411419?v=app_4949752878&amp;ref=ts" TargetMode="External"/><Relationship Id="rId10" Type="http://schemas.openxmlformats.org/officeDocument/2006/relationships/image" Target="../media/image10.jpeg"/></Relationships>
</file>

<file path=ppt/slideMasters/_rels/slideMaster3.xml.rels><?xml version="1.0" encoding="UTF-8" standalone="yes"?>
<Relationships xmlns="http://schemas.openxmlformats.org/package/2006/relationships"><Relationship Id="rId11" Type="http://schemas.openxmlformats.org/officeDocument/2006/relationships/image" Target="../media/image5.png"/><Relationship Id="rId12" Type="http://schemas.openxmlformats.org/officeDocument/2006/relationships/image" Target="../media/image6.png"/><Relationship Id="rId13" Type="http://schemas.openxmlformats.org/officeDocument/2006/relationships/image" Target="../media/image7.png"/><Relationship Id="rId14" Type="http://schemas.openxmlformats.org/officeDocument/2006/relationships/image" Target="../media/image8.png"/><Relationship Id="rId15" Type="http://schemas.openxmlformats.org/officeDocument/2006/relationships/oleObject" Target="../embeddings/oleObject11.bin"/><Relationship Id="rId16" Type="http://schemas.openxmlformats.org/officeDocument/2006/relationships/image" Target="../media/image1.wmf"/><Relationship Id="rId17" Type="http://schemas.openxmlformats.org/officeDocument/2006/relationships/oleObject" Target="../embeddings/oleObject12.bin"/><Relationship Id="rId18" Type="http://schemas.openxmlformats.org/officeDocument/2006/relationships/image" Target="../media/image2.wmf"/><Relationship Id="rId1" Type="http://schemas.openxmlformats.org/officeDocument/2006/relationships/slideLayout" Target="../slideLayouts/slideLayout3.xml"/><Relationship Id="rId2" Type="http://schemas.openxmlformats.org/officeDocument/2006/relationships/theme" Target="../theme/theme3.xml"/><Relationship Id="rId3" Type="http://schemas.openxmlformats.org/officeDocument/2006/relationships/vmlDrawing" Target="../drawings/vmlDrawing3.vml"/><Relationship Id="rId4" Type="http://schemas.openxmlformats.org/officeDocument/2006/relationships/oleObject" Target="../embeddings/oleObject9.bin"/><Relationship Id="rId5" Type="http://schemas.openxmlformats.org/officeDocument/2006/relationships/image" Target="../media/image3.wmf"/><Relationship Id="rId6" Type="http://schemas.openxmlformats.org/officeDocument/2006/relationships/image" Target="../media/image9.png"/><Relationship Id="rId7" Type="http://schemas.openxmlformats.org/officeDocument/2006/relationships/oleObject" Target="../embeddings/oleObject10.bin"/><Relationship Id="rId8" Type="http://schemas.openxmlformats.org/officeDocument/2006/relationships/image" Target="../media/image4.wmf"/><Relationship Id="rId9" Type="http://schemas.openxmlformats.org/officeDocument/2006/relationships/hyperlink" Target="http://www.facebook.com/pages/PosterPresentationscom/217914411419?v=app_4949752878&amp;ref=ts" TargetMode="External"/><Relationship Id="rId10" Type="http://schemas.openxmlformats.org/officeDocument/2006/relationships/image" Target="../media/image10.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8" name="Rectangle 67"/>
          <p:cNvSpPr/>
          <p:nvPr userDrawn="1"/>
        </p:nvSpPr>
        <p:spPr>
          <a:xfrm rot="10800000">
            <a:off x="0" y="31869601"/>
            <a:ext cx="43891200" cy="1042617"/>
          </a:xfrm>
          <a:prstGeom prst="rect">
            <a:avLst/>
          </a:prstGeom>
          <a:gradFill flip="none" rotWithShape="1">
            <a:gsLst>
              <a:gs pos="0">
                <a:schemeClr val="accent1">
                  <a:tint val="66000"/>
                  <a:satMod val="16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ounded Rectangle 1"/>
          <p:cNvSpPr/>
          <p:nvPr userDrawn="1"/>
        </p:nvSpPr>
        <p:spPr>
          <a:xfrm>
            <a:off x="922338" y="5475145"/>
            <a:ext cx="10058400" cy="26736675"/>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ounded Rectangle 39"/>
          <p:cNvSpPr/>
          <p:nvPr userDrawn="1"/>
        </p:nvSpPr>
        <p:spPr>
          <a:xfrm>
            <a:off x="11587692" y="5475142"/>
            <a:ext cx="10058400" cy="26736675"/>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ounded Rectangle 41"/>
          <p:cNvSpPr/>
          <p:nvPr userDrawn="1"/>
        </p:nvSpPr>
        <p:spPr>
          <a:xfrm>
            <a:off x="22253046" y="5475143"/>
            <a:ext cx="10058400" cy="26736675"/>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ounded Rectangle 63"/>
          <p:cNvSpPr/>
          <p:nvPr userDrawn="1"/>
        </p:nvSpPr>
        <p:spPr>
          <a:xfrm>
            <a:off x="32918399" y="5475144"/>
            <a:ext cx="10058400" cy="26736675"/>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36"/>
          <p:cNvSpPr>
            <a:spLocks noChangeArrowheads="1"/>
          </p:cNvSpPr>
          <p:nvPr/>
        </p:nvSpPr>
        <p:spPr bwMode="auto">
          <a:xfrm>
            <a:off x="0" y="0"/>
            <a:ext cx="43891200" cy="4800600"/>
          </a:xfrm>
          <a:prstGeom prst="rect">
            <a:avLst/>
          </a:prstGeom>
          <a:noFill/>
          <a:ln w="9525">
            <a:noFill/>
            <a:miter lim="800000"/>
            <a:headEnd/>
            <a:tailEnd/>
          </a:ln>
          <a:effectLst/>
        </p:spPr>
        <p:txBody>
          <a:bodyPr wrap="none" lIns="91436" tIns="45717" rIns="91436" bIns="45717" anchor="ctr"/>
          <a:lstStyle/>
          <a:p>
            <a:pPr>
              <a:defRPr/>
            </a:pPr>
            <a:endParaRPr lang="en-US" dirty="0"/>
          </a:p>
        </p:txBody>
      </p:sp>
      <p:sp>
        <p:nvSpPr>
          <p:cNvPr id="10" name="Text Box 14"/>
          <p:cNvSpPr txBox="1">
            <a:spLocks noChangeArrowheads="1"/>
          </p:cNvSpPr>
          <p:nvPr/>
        </p:nvSpPr>
        <p:spPr bwMode="auto">
          <a:xfrm>
            <a:off x="1567305" y="32390910"/>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smtClean="0">
                <a:solidFill>
                  <a:schemeClr val="bg1">
                    <a:lumMod val="75000"/>
                  </a:schemeClr>
                </a:solidFill>
                <a:latin typeface="Arial" charset="0"/>
              </a:rPr>
              <a:t>RESEARCH POSTER PRESENTATION </a:t>
            </a:r>
            <a:r>
              <a:rPr lang="en-US" sz="500" b="1" dirty="0">
                <a:solidFill>
                  <a:schemeClr val="bg1">
                    <a:lumMod val="75000"/>
                  </a:schemeClr>
                </a:solidFill>
                <a:latin typeface="Arial" charset="0"/>
              </a:rPr>
              <a:t>DESIGN © </a:t>
            </a:r>
            <a:r>
              <a:rPr lang="en-US" sz="500" b="1" dirty="0" smtClean="0">
                <a:solidFill>
                  <a:schemeClr val="bg1">
                    <a:lumMod val="75000"/>
                  </a:schemeClr>
                </a:solidFill>
                <a:latin typeface="Arial" charset="0"/>
              </a:rPr>
              <a:t>2015</a:t>
            </a:r>
            <a:endParaRPr lang="en-US" sz="500" b="1" dirty="0">
              <a:solidFill>
                <a:schemeClr val="bg1">
                  <a:lumMod val="75000"/>
                </a:schemeClr>
              </a:solidFill>
              <a:latin typeface="Arial" charset="0"/>
            </a:endParaRP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grpSp>
        <p:nvGrpSpPr>
          <p:cNvPr id="30" name="Group 29"/>
          <p:cNvGrpSpPr/>
          <p:nvPr userDrawn="1"/>
        </p:nvGrpSpPr>
        <p:grpSpPr>
          <a:xfrm>
            <a:off x="-11225189" y="-1"/>
            <a:ext cx="11018865" cy="32918401"/>
            <a:chOff x="-11225189" y="-1"/>
            <a:chExt cx="11018865" cy="32918401"/>
          </a:xfrm>
        </p:grpSpPr>
        <p:sp>
          <p:nvSpPr>
            <p:cNvPr id="31" name="Rectangle 30"/>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smtClean="0">
                  <a:solidFill>
                    <a:srgbClr val="FF0000"/>
                  </a:solidFill>
                  <a:latin typeface="Trebuchet MS" pitchFamily="34" charset="0"/>
                </a:rPr>
                <a:t>(—THIS SIDEBAR DOES NOT PRINT—)</a:t>
              </a:r>
              <a:endParaRPr lang="en-US" sz="3200" b="1" spc="600"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DESIGN</a:t>
              </a:r>
              <a:r>
                <a:rPr lang="en-US" sz="4000" b="1" spc="600" baseline="0" dirty="0" smtClean="0">
                  <a:solidFill>
                    <a:schemeClr val="bg1"/>
                  </a:solidFill>
                  <a:latin typeface="Trebuchet MS" pitchFamily="34" charset="0"/>
                </a:rPr>
                <a:t> </a:t>
              </a:r>
              <a:r>
                <a:rPr lang="en-US" sz="4000" b="1" spc="600" dirty="0" smtClean="0">
                  <a:solidFill>
                    <a:schemeClr val="bg1"/>
                  </a:solidFill>
                  <a:latin typeface="Trebuchet MS" pitchFamily="34" charset="0"/>
                </a:rPr>
                <a:t>GUIDE</a:t>
              </a:r>
            </a:p>
            <a:p>
              <a:pPr algn="ctr"/>
              <a:endParaRPr lang="en-US" sz="2800" b="1" dirty="0" smtClean="0">
                <a:latin typeface="Trebuchet MS" pitchFamily="34" charset="0"/>
              </a:endParaRPr>
            </a:p>
            <a:p>
              <a:pPr defTabSz="3765639"/>
              <a:r>
                <a:rPr lang="en-US" sz="2800" i="0" dirty="0" smtClean="0">
                  <a:latin typeface="Trebuchet MS" pitchFamily="34" charset="0"/>
                </a:rPr>
                <a:t>This PowerPoint</a:t>
              </a:r>
              <a:r>
                <a:rPr lang="en-US" sz="2800" i="0" baseline="0" dirty="0" smtClean="0">
                  <a:latin typeface="Trebuchet MS" pitchFamily="34" charset="0"/>
                </a:rPr>
                <a:t> </a:t>
              </a:r>
              <a:r>
                <a:rPr lang="en-US" sz="2800" i="0" dirty="0" smtClean="0">
                  <a:latin typeface="Trebuchet MS" pitchFamily="34" charset="0"/>
                </a:rPr>
                <a:t>2007 template produces</a:t>
              </a:r>
              <a:r>
                <a:rPr lang="en-US" sz="2800" i="0" baseline="0" dirty="0" smtClean="0">
                  <a:latin typeface="Trebuchet MS" pitchFamily="34" charset="0"/>
                </a:rPr>
                <a:t> </a:t>
              </a:r>
              <a:r>
                <a:rPr lang="en-US" sz="2800" i="0" dirty="0" smtClean="0">
                  <a:latin typeface="Trebuchet MS" pitchFamily="34" charset="0"/>
                </a:rPr>
                <a:t>a 36”x48” presentation poster. </a:t>
              </a:r>
              <a:r>
                <a:rPr lang="en-US" sz="2800" dirty="0" smtClean="0">
                  <a:latin typeface="Trebuchet MS" pitchFamily="34" charset="0"/>
                </a:rPr>
                <a:t>You</a:t>
              </a:r>
              <a:r>
                <a:rPr lang="en-US" sz="2800" baseline="0" dirty="0" smtClean="0">
                  <a:latin typeface="Trebuchet MS" pitchFamily="34" charset="0"/>
                </a:rPr>
                <a:t> can u</a:t>
              </a:r>
              <a:r>
                <a:rPr lang="en-US" sz="2800" dirty="0" smtClean="0">
                  <a:latin typeface="Trebuchet MS" pitchFamily="34" charset="0"/>
                </a:rPr>
                <a:t>se</a:t>
              </a:r>
              <a:r>
                <a:rPr lang="en-US" sz="2800" baseline="0" dirty="0" smtClean="0">
                  <a:latin typeface="Trebuchet MS" pitchFamily="34" charset="0"/>
                </a:rPr>
                <a:t> it to create your research poster and </a:t>
              </a:r>
              <a:r>
                <a:rPr lang="en-US" sz="2800" dirty="0" smtClean="0">
                  <a:latin typeface="Trebuchet MS" pitchFamily="34" charset="0"/>
                </a:rPr>
                <a:t>save valuable time placing titles, subtitles,</a:t>
              </a:r>
              <a:r>
                <a:rPr lang="en-US" sz="2800" baseline="0" dirty="0" smtClean="0">
                  <a:latin typeface="Trebuchet MS" pitchFamily="34" charset="0"/>
                </a:rPr>
                <a:t> text, and graphics</a:t>
              </a:r>
              <a:r>
                <a:rPr lang="en-US" sz="2800" dirty="0" smtClean="0">
                  <a:latin typeface="Trebuchet MS" pitchFamily="34" charset="0"/>
                </a:rPr>
                <a:t>. </a:t>
              </a:r>
            </a:p>
            <a:p>
              <a:pPr defTabSz="3765639"/>
              <a:endParaRPr lang="en-US" sz="2800" dirty="0" smtClean="0">
                <a:latin typeface="Trebuchet MS" pitchFamily="34" charset="0"/>
              </a:endParaRPr>
            </a:p>
            <a:p>
              <a:pPr defTabSz="4389219"/>
              <a:r>
                <a:rPr lang="en-US" sz="2800" dirty="0" smtClean="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smtClean="0">
                  <a:solidFill>
                    <a:srgbClr val="FFC000"/>
                  </a:solidFill>
                  <a:latin typeface="Trebuchet MS" pitchFamily="34" charset="0"/>
                </a:rPr>
                <a:t>PosterPresentations.com</a:t>
              </a:r>
              <a:r>
                <a:rPr lang="en-US" sz="2800" b="1" dirty="0" smtClean="0">
                  <a:solidFill>
                    <a:schemeClr val="bg1"/>
                  </a:solidFill>
                  <a:latin typeface="Trebuchet MS" pitchFamily="34" charset="0"/>
                </a:rPr>
                <a:t> </a:t>
              </a:r>
              <a:r>
                <a:rPr lang="en-US" sz="2800" dirty="0" smtClean="0">
                  <a:solidFill>
                    <a:schemeClr val="bg1"/>
                  </a:solidFill>
                  <a:latin typeface="Trebuchet MS" pitchFamily="34" charset="0"/>
                </a:rPr>
                <a:t>and click on HELP DESK.</a:t>
              </a:r>
            </a:p>
            <a:p>
              <a:pPr defTabSz="4389219"/>
              <a:endParaRPr lang="en-US" sz="2800" dirty="0" smtClean="0">
                <a:latin typeface="Trebuchet MS" pitchFamily="34" charset="0"/>
              </a:endParaRPr>
            </a:p>
            <a:p>
              <a:pPr defTabSz="4389219"/>
              <a:r>
                <a:rPr lang="en-US" sz="2800" dirty="0" smtClean="0">
                  <a:solidFill>
                    <a:schemeClr val="bg1"/>
                  </a:solidFill>
                  <a:latin typeface="Trebuchet MS" pitchFamily="34" charset="0"/>
                </a:rPr>
                <a:t>When</a:t>
              </a:r>
              <a:r>
                <a:rPr lang="en-US" sz="2800" baseline="0" dirty="0" smtClean="0">
                  <a:solidFill>
                    <a:schemeClr val="bg1"/>
                  </a:solidFill>
                  <a:latin typeface="Trebuchet MS" pitchFamily="34" charset="0"/>
                </a:rPr>
                <a:t> you are ready to print your poster</a:t>
              </a:r>
              <a:r>
                <a:rPr lang="en-US" sz="2800" dirty="0" smtClean="0">
                  <a:solidFill>
                    <a:schemeClr val="bg1"/>
                  </a:solidFill>
                  <a:latin typeface="Trebuchet MS" pitchFamily="34" charset="0"/>
                </a:rPr>
                <a:t>,</a:t>
              </a:r>
              <a:r>
                <a:rPr lang="en-US" sz="2800" baseline="0" dirty="0" smtClean="0">
                  <a:solidFill>
                    <a:schemeClr val="bg1"/>
                  </a:solidFill>
                  <a:latin typeface="Trebuchet MS" pitchFamily="34" charset="0"/>
                </a:rPr>
                <a:t> go online to </a:t>
              </a:r>
              <a:r>
                <a:rPr lang="en-US" sz="2800" b="0" dirty="0" smtClean="0">
                  <a:solidFill>
                    <a:schemeClr val="bg1"/>
                  </a:solidFill>
                  <a:latin typeface="Trebuchet MS" pitchFamily="34" charset="0"/>
                </a:rPr>
                <a:t>PosterPresentations.com</a:t>
              </a:r>
              <a:r>
                <a:rPr lang="en-US" sz="2800" dirty="0" smtClean="0">
                  <a:solidFill>
                    <a:schemeClr val="bg1"/>
                  </a:solidFill>
                  <a:latin typeface="Trebuchet MS" pitchFamily="34" charset="0"/>
                </a:rPr>
                <a:t/>
              </a:r>
              <a:br>
                <a:rPr lang="en-US" sz="2800" dirty="0" smtClean="0">
                  <a:solidFill>
                    <a:schemeClr val="bg1"/>
                  </a:solidFill>
                  <a:latin typeface="Trebuchet MS" pitchFamily="34" charset="0"/>
                </a:rPr>
              </a:br>
              <a:endParaRPr lang="en-US" sz="2800" dirty="0" smtClean="0">
                <a:solidFill>
                  <a:schemeClr val="bg1"/>
                </a:solidFill>
                <a:latin typeface="Trebuchet MS" pitchFamily="34" charset="0"/>
              </a:endParaRPr>
            </a:p>
            <a:p>
              <a:pPr algn="l" defTabSz="3765639"/>
              <a:r>
                <a:rPr lang="en-US" sz="2800" b="0" dirty="0" smtClean="0">
                  <a:solidFill>
                    <a:schemeClr val="bg1"/>
                  </a:solidFill>
                  <a:latin typeface="Trebuchet MS" pitchFamily="34" charset="0"/>
                </a:rPr>
                <a:t>Need</a:t>
              </a:r>
              <a:r>
                <a:rPr lang="en-US" sz="2800" b="0" baseline="0" dirty="0" smtClean="0">
                  <a:solidFill>
                    <a:schemeClr val="bg1"/>
                  </a:solidFill>
                  <a:latin typeface="Trebuchet MS" pitchFamily="34" charset="0"/>
                </a:rPr>
                <a:t> assistance? Call us at </a:t>
              </a:r>
              <a:r>
                <a:rPr lang="en-US" sz="2800" b="0" dirty="0" smtClean="0">
                  <a:solidFill>
                    <a:srgbClr val="FFC000"/>
                  </a:solidFill>
                  <a:latin typeface="Trebuchet MS" pitchFamily="34" charset="0"/>
                </a:rPr>
                <a:t>1.510.649.3001</a:t>
              </a:r>
            </a:p>
            <a:p>
              <a:pPr algn="l" defTabSz="3765639"/>
              <a:endParaRPr lang="en-US" sz="3600" b="1" dirty="0" smtClean="0">
                <a:solidFill>
                  <a:srgbClr val="FFFF00"/>
                </a:solidFill>
                <a:latin typeface="Trebuchet MS" pitchFamily="34" charset="0"/>
              </a:endParaRPr>
            </a:p>
            <a:p>
              <a:pPr algn="ctr"/>
              <a:endParaRPr lang="en-US" sz="2400" b="1"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QUICK START</a:t>
              </a:r>
            </a:p>
            <a:p>
              <a:pPr algn="ctr"/>
              <a:endParaRPr lang="en-US" sz="32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Zoom in and out</a:t>
              </a:r>
            </a:p>
            <a:p>
              <a:pPr marL="1892300" indent="-1892300" algn="l" defTabSz="850900"/>
              <a:r>
                <a:rPr lang="en-US" sz="2400" b="0" baseline="0" dirty="0" smtClean="0">
                  <a:solidFill>
                    <a:schemeClr val="bg1"/>
                  </a:solidFill>
                  <a:latin typeface="Trebuchet MS" pitchFamily="34" charset="0"/>
                </a:rPr>
                <a:t>	</a:t>
              </a:r>
              <a:r>
                <a:rPr lang="en-US" sz="2400" b="0" baseline="0" dirty="0" smtClean="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smtClean="0">
                  <a:solidFill>
                    <a:schemeClr val="bg1">
                      <a:lumMod val="75000"/>
                    </a:schemeClr>
                  </a:solidFill>
                  <a:latin typeface="Trebuchet MS" pitchFamily="34" charset="0"/>
                </a:rPr>
                <a:t>	</a:t>
              </a:r>
              <a:r>
                <a:rPr lang="en-US" sz="2400" b="0" baseline="0" dirty="0" smtClean="0">
                  <a:solidFill>
                    <a:schemeClr val="bg1">
                      <a:lumMod val="75000"/>
                    </a:schemeClr>
                  </a:solidFill>
                  <a:latin typeface="Trebuchet MS" pitchFamily="34" charset="0"/>
                </a:rPr>
                <a:t>Go to VIEW &gt; ZOOM.</a:t>
              </a:r>
            </a:p>
            <a:p>
              <a:pPr algn="l"/>
              <a:endParaRPr lang="en-US" sz="2800" b="0"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Title, Authors, and Affiliations</a:t>
              </a:r>
            </a:p>
            <a:p>
              <a:pPr algn="l"/>
              <a:r>
                <a:rPr lang="en-US" sz="24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2800" b="1" baseline="0" dirty="0" smtClean="0">
                  <a:solidFill>
                    <a:schemeClr val="bg1"/>
                  </a:solidFill>
                  <a:latin typeface="Trebuchet MS" pitchFamily="34" charset="0"/>
                </a:rPr>
                <a:t/>
              </a:r>
              <a:br>
                <a:rPr lang="en-US" sz="2800" b="1" baseline="0" dirty="0" smtClean="0">
                  <a:solidFill>
                    <a:schemeClr val="bg1"/>
                  </a:solidFill>
                  <a:latin typeface="Trebuchet MS" pitchFamily="34" charset="0"/>
                </a:rPr>
              </a:br>
              <a:endParaRPr lang="en-US" sz="2800" b="1" dirty="0" smtClean="0">
                <a:solidFill>
                  <a:schemeClr val="bg1"/>
                </a:solidFill>
                <a:latin typeface="Trebuchet MS" pitchFamily="34" charset="0"/>
              </a:endParaRPr>
            </a:p>
            <a:p>
              <a:pPr algn="ctr"/>
              <a:endParaRPr lang="en-US" sz="2800" b="1" dirty="0" smtClean="0">
                <a:solidFill>
                  <a:srgbClr val="FFC000"/>
                </a:solidFill>
                <a:latin typeface="Trebuchet MS" pitchFamily="34" charset="0"/>
              </a:endParaRPr>
            </a:p>
            <a:p>
              <a:pPr algn="ctr"/>
              <a:endParaRPr lang="en-US" sz="2800" b="1" dirty="0" smtClean="0">
                <a:solidFill>
                  <a:srgbClr val="FFC000"/>
                </a:solidFill>
                <a:latin typeface="Trebuchet MS" pitchFamily="34" charset="0"/>
              </a:endParaRPr>
            </a:p>
            <a:p>
              <a:pPr algn="ctr"/>
              <a:r>
                <a:rPr lang="en-US" sz="3200" b="1" dirty="0" smtClean="0">
                  <a:solidFill>
                    <a:srgbClr val="FFC000"/>
                  </a:solidFill>
                  <a:latin typeface="Trebuchet MS" pitchFamily="34" charset="0"/>
                </a:rPr>
                <a:t>Adding Logos</a:t>
              </a:r>
              <a:r>
                <a:rPr lang="en-US" sz="3200" b="1" baseline="0" dirty="0" smtClean="0">
                  <a:solidFill>
                    <a:srgbClr val="FFC000"/>
                  </a:solidFill>
                  <a:latin typeface="Trebuchet MS" pitchFamily="34" charset="0"/>
                </a:rPr>
                <a:t> / Seals</a:t>
              </a:r>
            </a:p>
            <a:p>
              <a:pPr algn="l"/>
              <a:r>
                <a:rPr lang="en-US" sz="24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spc="0"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See if your school’s logo is available on our free poster templates page.</a:t>
              </a:r>
            </a:p>
            <a:p>
              <a:pPr algn="l"/>
              <a:endParaRPr lang="en-US" sz="2400" b="0" baseline="0" dirty="0" smtClean="0">
                <a:latin typeface="Trebuchet MS" pitchFamily="34" charset="0"/>
              </a:endParaRPr>
            </a:p>
            <a:p>
              <a:pPr algn="ctr"/>
              <a:r>
                <a:rPr lang="en-US" sz="3200" b="1" baseline="0" dirty="0" smtClean="0">
                  <a:solidFill>
                    <a:srgbClr val="FFC000"/>
                  </a:solidFill>
                  <a:latin typeface="Trebuchet MS" pitchFamily="34" charset="0"/>
                </a:rPr>
                <a:t>Photographs / Graphics</a:t>
              </a:r>
            </a:p>
            <a:p>
              <a:pPr algn="l" defTabSz="977900"/>
              <a:r>
                <a:rPr lang="en-US" sz="24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smtClean="0">
                  <a:solidFill>
                    <a:schemeClr val="bg1">
                      <a:lumMod val="75000"/>
                    </a:schemeClr>
                  </a:solidFill>
                  <a:latin typeface="Trebuchet MS" pitchFamily="34" charset="0"/>
                </a:rPr>
                <a:t>disproportionally.</a:t>
              </a:r>
            </a:p>
            <a:p>
              <a:pPr algn="l" defTabSz="977900"/>
              <a:endParaRPr lang="en-US" sz="2400" b="0" baseline="0" dirty="0" smtClean="0">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r>
                <a:rPr lang="en-US" sz="3200" b="1" baseline="0" dirty="0" smtClean="0">
                  <a:solidFill>
                    <a:srgbClr val="FFC000"/>
                  </a:solidFill>
                  <a:latin typeface="Trebuchet MS" pitchFamily="34" charset="0"/>
                </a:rPr>
                <a:t>Image Quality Check</a:t>
              </a:r>
            </a:p>
            <a:p>
              <a:pPr lvl="0" algn="l" defTabSz="977900"/>
              <a:r>
                <a:rPr lang="en-US" sz="24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2800" b="0" dirty="0" smtClean="0">
                <a:latin typeface="Trebuchet MS" pitchFamily="34" charset="0"/>
              </a:endParaRPr>
            </a:p>
          </p:txBody>
        </p:sp>
        <p:cxnSp>
          <p:nvCxnSpPr>
            <p:cNvPr id="32" name="Straight Connector 31"/>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36" name="Picture 35"/>
            <p:cNvPicPr>
              <a:picLocks noChangeAspect="1"/>
            </p:cNvPicPr>
            <p:nvPr userDrawn="1"/>
          </p:nvPicPr>
          <p:blipFill>
            <a:blip r:embed="rId4"/>
            <a:stretch>
              <a:fillRect/>
            </a:stretch>
          </p:blipFill>
          <p:spPr>
            <a:xfrm>
              <a:off x="-10740740" y="10261718"/>
              <a:ext cx="1597666" cy="1201935"/>
            </a:xfrm>
            <a:prstGeom prst="rect">
              <a:avLst/>
            </a:prstGeom>
          </p:spPr>
        </p:pic>
        <p:pic>
          <p:nvPicPr>
            <p:cNvPr id="37" name="Picture 36"/>
            <p:cNvPicPr>
              <a:picLocks noChangeAspect="1"/>
            </p:cNvPicPr>
            <p:nvPr userDrawn="1"/>
          </p:nvPicPr>
          <p:blipFill>
            <a:blip r:embed="rId5"/>
            <a:stretch>
              <a:fillRect/>
            </a:stretch>
          </p:blipFill>
          <p:spPr>
            <a:xfrm>
              <a:off x="-10732765" y="15696927"/>
              <a:ext cx="9986808" cy="1053596"/>
            </a:xfrm>
            <a:prstGeom prst="rect">
              <a:avLst/>
            </a:prstGeom>
          </p:spPr>
        </p:pic>
        <p:grpSp>
          <p:nvGrpSpPr>
            <p:cNvPr id="38" name="Group 37"/>
            <p:cNvGrpSpPr/>
            <p:nvPr userDrawn="1"/>
          </p:nvGrpSpPr>
          <p:grpSpPr>
            <a:xfrm>
              <a:off x="-9744993" y="23540957"/>
              <a:ext cx="7531182" cy="2120439"/>
              <a:chOff x="-4470427" y="11016658"/>
              <a:chExt cx="3470785" cy="974220"/>
            </a:xfrm>
          </p:grpSpPr>
          <p:grpSp>
            <p:nvGrpSpPr>
              <p:cNvPr id="46" name="Group 45"/>
              <p:cNvGrpSpPr/>
              <p:nvPr userDrawn="1"/>
            </p:nvGrpSpPr>
            <p:grpSpPr>
              <a:xfrm>
                <a:off x="-2783495" y="11060886"/>
                <a:ext cx="624431" cy="893535"/>
                <a:chOff x="-3958697" y="11117435"/>
                <a:chExt cx="779338" cy="1280430"/>
              </a:xfrm>
            </p:grpSpPr>
            <p:pic>
              <p:nvPicPr>
                <p:cNvPr id="52" name="Picture 51"/>
                <p:cNvPicPr>
                  <a:picLocks noChangeAspect="1"/>
                </p:cNvPicPr>
                <p:nvPr userDrawn="1"/>
              </p:nvPicPr>
              <p:blipFill>
                <a:blip r:embed="rId6"/>
                <a:stretch>
                  <a:fillRect/>
                </a:stretch>
              </p:blipFill>
              <p:spPr>
                <a:xfrm>
                  <a:off x="-3948160" y="11117435"/>
                  <a:ext cx="768801" cy="1090857"/>
                </a:xfrm>
                <a:prstGeom prst="rect">
                  <a:avLst/>
                </a:prstGeom>
              </p:spPr>
            </p:pic>
            <p:sp>
              <p:nvSpPr>
                <p:cNvPr id="53" name="TextBox 52"/>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smtClean="0">
                      <a:solidFill>
                        <a:schemeClr val="tx1"/>
                      </a:solidFill>
                    </a:rPr>
                    <a:t>ORIGINAL</a:t>
                  </a:r>
                  <a:endParaRPr lang="en-US" sz="1600" b="1" dirty="0">
                    <a:solidFill>
                      <a:schemeClr val="tx1"/>
                    </a:solidFill>
                  </a:endParaRPr>
                </a:p>
              </p:txBody>
            </p:sp>
          </p:grpSp>
          <p:grpSp>
            <p:nvGrpSpPr>
              <p:cNvPr id="47" name="Group 46"/>
              <p:cNvGrpSpPr/>
              <p:nvPr userDrawn="1"/>
            </p:nvGrpSpPr>
            <p:grpSpPr>
              <a:xfrm>
                <a:off x="-2033159" y="11060889"/>
                <a:ext cx="1033517" cy="893529"/>
                <a:chOff x="-2921738" y="11200127"/>
                <a:chExt cx="1420279" cy="1227904"/>
              </a:xfrm>
            </p:grpSpPr>
            <p:pic>
              <p:nvPicPr>
                <p:cNvPr id="50" name="Picture 49"/>
                <p:cNvPicPr>
                  <a:picLocks noChangeAspect="1"/>
                </p:cNvPicPr>
                <p:nvPr userDrawn="1"/>
              </p:nvPicPr>
              <p:blipFill>
                <a:blip r:embed="rId6"/>
                <a:stretch>
                  <a:fillRect/>
                </a:stretch>
              </p:blipFill>
              <p:spPr>
                <a:xfrm>
                  <a:off x="-2921738" y="11200127"/>
                  <a:ext cx="1420279" cy="1029694"/>
                </a:xfrm>
                <a:prstGeom prst="rect">
                  <a:avLst/>
                </a:prstGeom>
              </p:spPr>
            </p:pic>
            <p:sp>
              <p:nvSpPr>
                <p:cNvPr id="51" name="TextBox 50"/>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smtClean="0">
                      <a:solidFill>
                        <a:schemeClr val="bg1"/>
                      </a:solidFill>
                    </a:rPr>
                    <a:t>DISTORTED</a:t>
                  </a:r>
                  <a:endParaRPr lang="en-US" sz="700" b="1" dirty="0">
                    <a:solidFill>
                      <a:schemeClr val="bg1"/>
                    </a:solidFill>
                  </a:endParaRPr>
                </a:p>
              </p:txBody>
            </p:sp>
          </p:grpSp>
          <p:pic>
            <p:nvPicPr>
              <p:cNvPr id="48" name="Picture 47"/>
              <p:cNvPicPr>
                <a:picLocks noChangeAspect="1"/>
              </p:cNvPicPr>
              <p:nvPr userDrawn="1"/>
            </p:nvPicPr>
            <p:blipFill>
              <a:blip r:embed="rId7"/>
              <a:stretch>
                <a:fillRect/>
              </a:stretch>
            </p:blipFill>
            <p:spPr>
              <a:xfrm>
                <a:off x="-4470427" y="11016658"/>
                <a:ext cx="1098742" cy="847761"/>
              </a:xfrm>
              <a:prstGeom prst="rect">
                <a:avLst/>
              </a:prstGeom>
            </p:spPr>
          </p:pic>
          <p:sp>
            <p:nvSpPr>
              <p:cNvPr id="49" name="TextBox 48"/>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smtClean="0">
                    <a:solidFill>
                      <a:schemeClr val="bg1"/>
                    </a:solidFill>
                  </a:rPr>
                  <a:t>Corner</a:t>
                </a:r>
                <a:r>
                  <a:rPr lang="en-US" sz="1600" baseline="0" dirty="0" smtClean="0">
                    <a:solidFill>
                      <a:schemeClr val="bg1"/>
                    </a:solidFill>
                  </a:rPr>
                  <a:t> handles</a:t>
                </a:r>
                <a:endParaRPr lang="en-US" sz="1600" dirty="0">
                  <a:solidFill>
                    <a:schemeClr val="bg1"/>
                  </a:solidFill>
                </a:endParaRPr>
              </a:p>
            </p:txBody>
          </p:sp>
        </p:grpSp>
        <p:grpSp>
          <p:nvGrpSpPr>
            <p:cNvPr id="39" name="Group 38"/>
            <p:cNvGrpSpPr/>
            <p:nvPr userDrawn="1"/>
          </p:nvGrpSpPr>
          <p:grpSpPr>
            <a:xfrm>
              <a:off x="-10398793" y="27751410"/>
              <a:ext cx="9323012" cy="2453251"/>
              <a:chOff x="-4754996" y="12734136"/>
              <a:chExt cx="4296559" cy="1127128"/>
            </a:xfrm>
          </p:grpSpPr>
          <p:graphicFrame>
            <p:nvGraphicFramePr>
              <p:cNvPr id="41" name="Object 40"/>
              <p:cNvGraphicFramePr>
                <a:graphicFrameLocks noChangeAspect="1"/>
              </p:cNvGraphicFramePr>
              <p:nvPr userDrawn="1">
                <p:extLst>
                  <p:ext uri="{D42A27DB-BD31-4B8C-83A1-F6EECF244321}">
                    <p14:modId xmlns:p14="http://schemas.microsoft.com/office/powerpoint/2010/main" val="2923600614"/>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1255" name="Image" r:id="rId8" imgW="1828440" imgH="1117440" progId="Photoshop.Image.13">
                      <p:embed/>
                    </p:oleObj>
                  </mc:Choice>
                  <mc:Fallback>
                    <p:oleObj name="Image" r:id="rId8" imgW="1828440" imgH="1117440" progId="Photoshop.Image.13">
                      <p:embed/>
                      <p:pic>
                        <p:nvPicPr>
                          <p:cNvPr id="0" name=""/>
                          <p:cNvPicPr/>
                          <p:nvPr/>
                        </p:nvPicPr>
                        <p:blipFill>
                          <a:blip r:embed="rId9"/>
                          <a:stretch>
                            <a:fillRect/>
                          </a:stretch>
                        </p:blipFill>
                        <p:spPr>
                          <a:xfrm>
                            <a:off x="-4533347" y="12734142"/>
                            <a:ext cx="1828800" cy="1117600"/>
                          </a:xfrm>
                          <a:prstGeom prst="rect">
                            <a:avLst/>
                          </a:prstGeom>
                        </p:spPr>
                      </p:pic>
                    </p:oleObj>
                  </mc:Fallback>
                </mc:AlternateContent>
              </a:graphicData>
            </a:graphic>
          </p:graphicFrame>
          <p:graphicFrame>
            <p:nvGraphicFramePr>
              <p:cNvPr id="43" name="Object 42"/>
              <p:cNvGraphicFramePr>
                <a:graphicFrameLocks noChangeAspect="1"/>
              </p:cNvGraphicFramePr>
              <p:nvPr userDrawn="1">
                <p:extLst>
                  <p:ext uri="{D42A27DB-BD31-4B8C-83A1-F6EECF244321}">
                    <p14:modId xmlns:p14="http://schemas.microsoft.com/office/powerpoint/2010/main" val="3743875991"/>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1256" name="Image" r:id="rId10" imgW="1828440" imgH="1117440" progId="Photoshop.Image.13">
                      <p:embed/>
                    </p:oleObj>
                  </mc:Choice>
                  <mc:Fallback>
                    <p:oleObj name="Image" r:id="rId10" imgW="1828440" imgH="1117440" progId="Photoshop.Image.13">
                      <p:embed/>
                      <p:pic>
                        <p:nvPicPr>
                          <p:cNvPr id="0" name=""/>
                          <p:cNvPicPr/>
                          <p:nvPr/>
                        </p:nvPicPr>
                        <p:blipFill>
                          <a:blip r:embed="rId11"/>
                          <a:stretch>
                            <a:fillRect/>
                          </a:stretch>
                        </p:blipFill>
                        <p:spPr>
                          <a:xfrm>
                            <a:off x="-2456641" y="12737835"/>
                            <a:ext cx="1828800" cy="1117600"/>
                          </a:xfrm>
                          <a:prstGeom prst="rect">
                            <a:avLst/>
                          </a:prstGeom>
                        </p:spPr>
                      </p:pic>
                    </p:oleObj>
                  </mc:Fallback>
                </mc:AlternateContent>
              </a:graphicData>
            </a:graphic>
          </p:graphicFrame>
          <p:sp>
            <p:nvSpPr>
              <p:cNvPr id="44" name="TextBox 43"/>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smtClean="0">
                    <a:solidFill>
                      <a:srgbClr val="92D050"/>
                    </a:solidFill>
                  </a:rPr>
                  <a:t>Good</a:t>
                </a:r>
                <a:r>
                  <a:rPr lang="en-US" sz="1600" baseline="0" dirty="0" smtClean="0">
                    <a:solidFill>
                      <a:srgbClr val="92D050"/>
                    </a:solidFill>
                  </a:rPr>
                  <a:t> </a:t>
                </a:r>
                <a:r>
                  <a:rPr lang="en-US" sz="1600" baseline="0" dirty="0" smtClean="0">
                    <a:solidFill>
                      <a:schemeClr val="bg1"/>
                    </a:solidFill>
                  </a:rPr>
                  <a:t>printing quality</a:t>
                </a:r>
                <a:endParaRPr lang="en-US" sz="1600" dirty="0">
                  <a:solidFill>
                    <a:schemeClr val="bg1"/>
                  </a:solidFill>
                </a:endParaRPr>
              </a:p>
            </p:txBody>
          </p:sp>
          <p:sp>
            <p:nvSpPr>
              <p:cNvPr id="45" name="TextBox 44"/>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smtClean="0">
                    <a:solidFill>
                      <a:srgbClr val="FF0000"/>
                    </a:solidFill>
                  </a:rPr>
                  <a:t>Bad </a:t>
                </a:r>
                <a:r>
                  <a:rPr lang="en-US" sz="1600" dirty="0" smtClean="0">
                    <a:solidFill>
                      <a:schemeClr val="bg1"/>
                    </a:solidFill>
                  </a:rPr>
                  <a:t>printing quality</a:t>
                </a:r>
                <a:endParaRPr lang="en-US" sz="1600" dirty="0">
                  <a:solidFill>
                    <a:schemeClr val="bg1"/>
                  </a:solidFill>
                </a:endParaRPr>
              </a:p>
            </p:txBody>
          </p:sp>
        </p:grpSp>
      </p:grpSp>
      <p:grpSp>
        <p:nvGrpSpPr>
          <p:cNvPr id="54" name="Group 53"/>
          <p:cNvGrpSpPr/>
          <p:nvPr userDrawn="1"/>
        </p:nvGrpSpPr>
        <p:grpSpPr>
          <a:xfrm>
            <a:off x="44157839" y="-55065"/>
            <a:ext cx="11062139" cy="32973465"/>
            <a:chOff x="44157839" y="-55065"/>
            <a:chExt cx="11062139" cy="32973465"/>
          </a:xfrm>
        </p:grpSpPr>
        <p:sp>
          <p:nvSpPr>
            <p:cNvPr id="55" name="Rectangle 54"/>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smtClean="0">
                  <a:solidFill>
                    <a:schemeClr val="bg1"/>
                  </a:solidFill>
                  <a:latin typeface="Trebuchet MS" pitchFamily="34" charset="0"/>
                </a:rPr>
                <a:t>QUICK START (cont.)</a:t>
              </a:r>
            </a:p>
            <a:p>
              <a:pPr algn="ctr"/>
              <a:endParaRPr lang="en-US" sz="36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smtClean="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r>
                <a:rPr lang="en-US" sz="24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Text</a:t>
              </a:r>
            </a:p>
            <a:p>
              <a:pPr marL="3265488" lvl="2" indent="0" algn="l" defTabSz="114300"/>
              <a:r>
                <a:rPr lang="en-US" sz="24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 </a:t>
              </a:r>
              <a:r>
                <a:rPr kumimoji="0" lang="en-US" sz="32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smtClean="0">
                <a:solidFill>
                  <a:schemeClr val="bg1">
                    <a:lumMod val="75000"/>
                  </a:schemeClr>
                </a:solidFill>
                <a:latin typeface="Trebuchet MS" pitchFamily="34" charset="0"/>
              </a:endParaRPr>
            </a:p>
            <a:p>
              <a:pPr marL="1518341" lvl="2"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Tables</a:t>
              </a:r>
            </a:p>
            <a:p>
              <a:pPr marL="1730375" lvl="1" indent="0" algn="l" defTabSz="114300"/>
              <a:r>
                <a:rPr lang="en-US" sz="2400" b="0" baseline="0" dirty="0" smtClean="0">
                  <a:solidFill>
                    <a:schemeClr val="bg1">
                      <a:lumMod val="75000"/>
                    </a:schemeClr>
                  </a:solidFill>
                  <a:latin typeface="Trebuchet MS" pitchFamily="34" charset="0"/>
                </a:rPr>
                <a:t>To add a table from scratch go to the INSERT menu and </a:t>
              </a:r>
              <a:br>
                <a:rPr lang="en-US" sz="2400" b="0" baseline="0" dirty="0" smtClean="0">
                  <a:solidFill>
                    <a:schemeClr val="bg1">
                      <a:lumMod val="75000"/>
                    </a:schemeClr>
                  </a:solidFill>
                  <a:latin typeface="Trebuchet MS" pitchFamily="34" charset="0"/>
                </a:rPr>
              </a:br>
              <a:r>
                <a:rPr lang="en-US" sz="2400" b="0" baseline="0" dirty="0" smtClean="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smtClean="0">
                <a:ln>
                  <a:noFill/>
                </a:ln>
                <a:solidFill>
                  <a:prstClr val="white">
                    <a:lumMod val="75000"/>
                  </a:prstClr>
                </a:solidFill>
                <a:effectLst/>
                <a:uLnTx/>
                <a:uFillTx/>
                <a:latin typeface="Trebuchet MS" pitchFamily="34" charset="0"/>
              </a:endParaRPr>
            </a:p>
          </p:txBody>
        </p:sp>
        <p:graphicFrame>
          <p:nvGraphicFramePr>
            <p:cNvPr id="56" name="Object 55"/>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1257" name="Image" r:id="rId12" imgW="4571280" imgH="1688760" progId="Photoshop.Image.13">
                    <p:embed/>
                  </p:oleObj>
                </mc:Choice>
                <mc:Fallback>
                  <p:oleObj name="Image" r:id="rId12" imgW="4571280" imgH="1688760" progId="Photoshop.Image.13">
                    <p:embed/>
                    <p:pic>
                      <p:nvPicPr>
                        <p:cNvPr id="0" name=""/>
                        <p:cNvPicPr/>
                        <p:nvPr/>
                      </p:nvPicPr>
                      <p:blipFill>
                        <a:blip r:embed="rId13"/>
                        <a:stretch>
                          <a:fillRect/>
                        </a:stretch>
                      </p:blipFill>
                      <p:spPr>
                        <a:xfrm>
                          <a:off x="46915679" y="3349444"/>
                          <a:ext cx="5586150" cy="2063772"/>
                        </a:xfrm>
                        <a:prstGeom prst="rect">
                          <a:avLst/>
                        </a:prstGeom>
                      </p:spPr>
                    </p:pic>
                  </p:oleObj>
                </mc:Fallback>
              </mc:AlternateContent>
            </a:graphicData>
          </a:graphic>
        </p:graphicFrame>
        <p:pic>
          <p:nvPicPr>
            <p:cNvPr id="57" name="Picture 56"/>
            <p:cNvPicPr>
              <a:picLocks noChangeAspect="1"/>
            </p:cNvPicPr>
            <p:nvPr userDrawn="1"/>
          </p:nvPicPr>
          <p:blipFill>
            <a:blip r:embed="rId14"/>
            <a:stretch>
              <a:fillRect/>
            </a:stretch>
          </p:blipFill>
          <p:spPr>
            <a:xfrm>
              <a:off x="44621819" y="7740040"/>
              <a:ext cx="2969584" cy="1370577"/>
            </a:xfrm>
            <a:prstGeom prst="rect">
              <a:avLst/>
            </a:prstGeom>
            <a:ln>
              <a:noFill/>
            </a:ln>
          </p:spPr>
        </p:pic>
        <p:graphicFrame>
          <p:nvGraphicFramePr>
            <p:cNvPr id="58" name="Object 57"/>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1258" name="Image" r:id="rId15" imgW="1574280" imgH="1053720" progId="Photoshop.Image.13">
                    <p:embed/>
                  </p:oleObj>
                </mc:Choice>
                <mc:Fallback>
                  <p:oleObj name="Image" r:id="rId15" imgW="1574280" imgH="1053720" progId="Photoshop.Image.13">
                    <p:embed/>
                    <p:pic>
                      <p:nvPicPr>
                        <p:cNvPr id="0" name=""/>
                        <p:cNvPicPr/>
                        <p:nvPr/>
                      </p:nvPicPr>
                      <p:blipFill>
                        <a:blip r:embed="rId16"/>
                        <a:stretch>
                          <a:fillRect/>
                        </a:stretch>
                      </p:blipFill>
                      <p:spPr>
                        <a:xfrm>
                          <a:off x="44629619" y="12347263"/>
                          <a:ext cx="1482266" cy="992162"/>
                        </a:xfrm>
                        <a:prstGeom prst="rect">
                          <a:avLst/>
                        </a:prstGeom>
                      </p:spPr>
                    </p:pic>
                  </p:oleObj>
                </mc:Fallback>
              </mc:AlternateContent>
            </a:graphicData>
          </a:graphic>
        </p:graphicFrame>
        <p:grpSp>
          <p:nvGrpSpPr>
            <p:cNvPr id="59" name="Group 58"/>
            <p:cNvGrpSpPr/>
            <p:nvPr userDrawn="1"/>
          </p:nvGrpSpPr>
          <p:grpSpPr>
            <a:xfrm>
              <a:off x="44487207" y="29414560"/>
              <a:ext cx="10354213" cy="1265612"/>
              <a:chOff x="44200453" y="28362386"/>
              <a:chExt cx="9771399" cy="1090622"/>
            </a:xfrm>
          </p:grpSpPr>
          <p:sp>
            <p:nvSpPr>
              <p:cNvPr id="61" name="Rounded Rectangle 60"/>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2" name="Picture 7" descr="http://t2.gstatic.com/images?q=tbn:ANd9GcR4APHC6TT9w54M2zn_pvCiBxUNcspYPoVxirLRphBoJabfSvu7zw">
                <a:hlinkClick r:id="rId17"/>
              </p:cNvPr>
              <p:cNvPicPr>
                <a:picLocks noChangeAspect="1" noChangeArrowheads="1"/>
              </p:cNvPicPr>
              <p:nvPr userDrawn="1"/>
            </p:nvPicPr>
            <p:blipFill>
              <a:blip r:embed="rId18" cstate="print"/>
              <a:srcRect/>
              <a:stretch>
                <a:fillRect/>
              </a:stretch>
            </p:blipFill>
            <p:spPr bwMode="auto">
              <a:xfrm>
                <a:off x="44326393" y="28460718"/>
                <a:ext cx="914401" cy="914399"/>
              </a:xfrm>
              <a:prstGeom prst="rect">
                <a:avLst/>
              </a:prstGeom>
              <a:noFill/>
              <a:ln>
                <a:noFill/>
              </a:ln>
            </p:spPr>
          </p:pic>
          <p:sp>
            <p:nvSpPr>
              <p:cNvPr id="63" name="TextBox 62"/>
              <p:cNvSpPr txBox="1"/>
              <p:nvPr userDrawn="1"/>
            </p:nvSpPr>
            <p:spPr>
              <a:xfrm>
                <a:off x="45300663" y="28552305"/>
                <a:ext cx="8671189" cy="716099"/>
              </a:xfrm>
              <a:prstGeom prst="rect">
                <a:avLst/>
              </a:prstGeom>
              <a:noFill/>
              <a:ln>
                <a:noFill/>
              </a:ln>
            </p:spPr>
            <p:txBody>
              <a:bodyPr wrap="square" rtlCol="0">
                <a:spAutoFit/>
              </a:bodyPr>
              <a:lstStyle/>
              <a:p>
                <a:r>
                  <a:rPr lang="en-US" sz="2400" dirty="0" smtClean="0">
                    <a:solidFill>
                      <a:schemeClr val="tx2"/>
                    </a:solidFill>
                    <a:latin typeface="Trebuchet MS" pitchFamily="34" charset="0"/>
                  </a:rPr>
                  <a:t>Student</a:t>
                </a:r>
                <a:r>
                  <a:rPr lang="en-US" sz="2400" baseline="0" dirty="0" smtClean="0">
                    <a:solidFill>
                      <a:schemeClr val="tx2"/>
                    </a:solidFill>
                    <a:latin typeface="Trebuchet MS" pitchFamily="34" charset="0"/>
                  </a:rPr>
                  <a:t> discounts are available on our </a:t>
                </a:r>
                <a:r>
                  <a:rPr lang="en-US" sz="2400" baseline="0" dirty="0" err="1" smtClean="0">
                    <a:solidFill>
                      <a:schemeClr val="tx2"/>
                    </a:solidFill>
                    <a:latin typeface="Trebuchet MS" pitchFamily="34" charset="0"/>
                  </a:rPr>
                  <a:t>Facebook</a:t>
                </a:r>
                <a:r>
                  <a:rPr lang="en-US" sz="2400" baseline="0" dirty="0" smtClean="0">
                    <a:solidFill>
                      <a:schemeClr val="tx2"/>
                    </a:solidFill>
                    <a:latin typeface="Trebuchet MS" pitchFamily="34" charset="0"/>
                  </a:rPr>
                  <a:t> page.</a:t>
                </a:r>
                <a:br>
                  <a:rPr lang="en-US" sz="2400" baseline="0" dirty="0" smtClean="0">
                    <a:solidFill>
                      <a:schemeClr val="tx2"/>
                    </a:solidFill>
                    <a:latin typeface="Trebuchet MS" pitchFamily="34" charset="0"/>
                  </a:rPr>
                </a:br>
                <a:r>
                  <a:rPr lang="en-US" sz="2400" baseline="0" dirty="0" smtClean="0">
                    <a:solidFill>
                      <a:schemeClr val="tx2"/>
                    </a:solidFill>
                    <a:latin typeface="Trebuchet MS" pitchFamily="34" charset="0"/>
                  </a:rPr>
                  <a:t>Go to </a:t>
                </a:r>
                <a:r>
                  <a:rPr lang="en-US" sz="2400" u="sng" baseline="0" dirty="0" smtClean="0">
                    <a:solidFill>
                      <a:schemeClr val="tx2"/>
                    </a:solidFill>
                    <a:latin typeface="Trebuchet MS" pitchFamily="34" charset="0"/>
                  </a:rPr>
                  <a:t>PosterPresentations.com</a:t>
                </a:r>
                <a:r>
                  <a:rPr lang="en-US" sz="2400" baseline="0" dirty="0" smtClean="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grpSp>
      <p:sp>
        <p:nvSpPr>
          <p:cNvPr id="6" name="Rectangle 5"/>
          <p:cNvSpPr/>
          <p:nvPr userDrawn="1"/>
        </p:nvSpPr>
        <p:spPr>
          <a:xfrm>
            <a:off x="0" y="-55065"/>
            <a:ext cx="43891200" cy="1042617"/>
          </a:xfrm>
          <a:prstGeom prst="rect">
            <a:avLst/>
          </a:prstGeom>
          <a:gradFill flip="none" rotWithShape="1">
            <a:gsLst>
              <a:gs pos="0">
                <a:schemeClr val="accent1">
                  <a:tint val="66000"/>
                  <a:satMod val="16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p:cNvSpPr/>
          <p:nvPr userDrawn="1"/>
        </p:nvSpPr>
        <p:spPr>
          <a:xfrm>
            <a:off x="6096" y="4742487"/>
            <a:ext cx="43891200" cy="274521"/>
          </a:xfrm>
          <a:prstGeom prst="rect">
            <a:avLst/>
          </a:prstGeom>
          <a:gradFill>
            <a:gsLst>
              <a:gs pos="100000">
                <a:srgbClr val="DAE9F6"/>
              </a:gs>
              <a:gs pos="0">
                <a:schemeClr val="accent1">
                  <a:tint val="66000"/>
                  <a:satMod val="160000"/>
                </a:schemeClr>
              </a:gs>
              <a:gs pos="51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TextBox 66"/>
          <p:cNvSpPr txBox="1"/>
          <p:nvPr userDrawn="1"/>
        </p:nvSpPr>
        <p:spPr>
          <a:xfrm>
            <a:off x="44487207" y="31252910"/>
            <a:ext cx="7629577" cy="1399638"/>
          </a:xfrm>
          <a:prstGeom prst="rect">
            <a:avLst/>
          </a:prstGeom>
          <a:noFill/>
        </p:spPr>
        <p:txBody>
          <a:bodyPr wrap="square" lIns="65304" tIns="32651" rIns="65304" bIns="32651" rtlCol="0">
            <a:spAutoFit/>
          </a:bodyPr>
          <a:lstStyle/>
          <a:p>
            <a:pPr marL="400050" indent="-400050">
              <a:lnSpc>
                <a:spcPts val="2600"/>
              </a:lnSpc>
            </a:pPr>
            <a:r>
              <a:rPr lang="en-US" sz="2800" dirty="0" smtClean="0">
                <a:solidFill>
                  <a:schemeClr val="bg1"/>
                </a:solidFill>
              </a:rPr>
              <a:t>© 2015</a:t>
            </a:r>
            <a:r>
              <a:rPr lang="en-US" sz="2800" baseline="0" dirty="0" smtClean="0">
                <a:solidFill>
                  <a:schemeClr val="bg1"/>
                </a:solidFill>
              </a:rPr>
              <a:t> </a:t>
            </a:r>
            <a:r>
              <a:rPr lang="en-US" sz="2800" dirty="0" smtClean="0">
                <a:solidFill>
                  <a:schemeClr val="bg1"/>
                </a:solidFill>
              </a:rPr>
              <a:t>PosterPresentations.com</a:t>
            </a:r>
            <a:br>
              <a:rPr lang="en-US" sz="2800" dirty="0" smtClean="0">
                <a:solidFill>
                  <a:schemeClr val="bg1"/>
                </a:solidFill>
              </a:rPr>
            </a:br>
            <a:r>
              <a:rPr lang="en-US" sz="2400" dirty="0" smtClean="0">
                <a:solidFill>
                  <a:schemeClr val="bg1"/>
                </a:solidFill>
              </a:rPr>
              <a:t>2117 Fourth Street ,</a:t>
            </a:r>
            <a:r>
              <a:rPr lang="en-US" sz="2400" baseline="0" dirty="0" smtClean="0">
                <a:solidFill>
                  <a:schemeClr val="bg1"/>
                </a:solidFill>
              </a:rPr>
              <a:t> Unit C</a:t>
            </a:r>
          </a:p>
          <a:p>
            <a:pPr marL="400050" indent="-400050">
              <a:lnSpc>
                <a:spcPts val="2600"/>
              </a:lnSpc>
            </a:pPr>
            <a:r>
              <a:rPr lang="en-US" sz="2400" baseline="0" dirty="0" smtClean="0">
                <a:solidFill>
                  <a:schemeClr val="bg1"/>
                </a:solidFill>
              </a:rPr>
              <a:t>	Berkeley CA </a:t>
            </a:r>
            <a:r>
              <a:rPr lang="en-US" sz="2000" baseline="0" dirty="0" smtClean="0">
                <a:solidFill>
                  <a:schemeClr val="bg1"/>
                </a:solidFill>
              </a:rPr>
              <a:t>94710</a:t>
            </a:r>
            <a:endParaRPr lang="en-US" sz="2400" baseline="0" dirty="0" smtClean="0">
              <a:solidFill>
                <a:schemeClr val="bg1"/>
              </a:solidFill>
            </a:endParaRPr>
          </a:p>
          <a:p>
            <a:pPr marL="400050" indent="-400050">
              <a:lnSpc>
                <a:spcPts val="2600"/>
              </a:lnSpc>
            </a:pPr>
            <a:r>
              <a:rPr lang="en-US" sz="2400" b="1" baseline="0" dirty="0" smtClean="0">
                <a:solidFill>
                  <a:srgbClr val="FFFF00"/>
                </a:solidFill>
              </a:rPr>
              <a:t>	posterpresenter@gmail.com</a:t>
            </a:r>
            <a:endParaRPr lang="en-US" sz="2800" b="1" dirty="0">
              <a:solidFill>
                <a:srgbClr val="FFFF00"/>
              </a:solidFill>
            </a:endParaRPr>
          </a:p>
        </p:txBody>
      </p:sp>
    </p:spTree>
  </p:cSld>
  <p:clrMap bg1="lt1" tx1="dk1" bg2="lt2" tx2="dk2" accent1="accent1" accent2="accent2" accent3="accent3" accent4="accent4" accent5="accent5" accent6="accent6" hlink="hlink" folHlink="folHlink"/>
  <p:sldLayoutIdLst>
    <p:sldLayoutId id="2147483652" r:id="rId1"/>
  </p:sldLayoutIdLst>
  <p:timing>
    <p:tnLst>
      <p:par>
        <p:cTn id="1" dur="indefinite" restart="never" nodeType="tmRoot"/>
      </p:par>
    </p:tnLst>
  </p:timing>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0" name="Rectangle 39"/>
          <p:cNvSpPr/>
          <p:nvPr userDrawn="1"/>
        </p:nvSpPr>
        <p:spPr>
          <a:xfrm rot="10800000">
            <a:off x="-6419" y="31869601"/>
            <a:ext cx="43891200" cy="1042617"/>
          </a:xfrm>
          <a:prstGeom prst="rect">
            <a:avLst/>
          </a:prstGeom>
          <a:gradFill flip="none" rotWithShape="1">
            <a:gsLst>
              <a:gs pos="0">
                <a:schemeClr val="accent1">
                  <a:tint val="66000"/>
                  <a:satMod val="16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 Box 14"/>
          <p:cNvSpPr txBox="1">
            <a:spLocks noChangeArrowheads="1"/>
          </p:cNvSpPr>
          <p:nvPr/>
        </p:nvSpPr>
        <p:spPr bwMode="auto">
          <a:xfrm>
            <a:off x="1484177" y="32306273"/>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smtClean="0">
                <a:solidFill>
                  <a:schemeClr val="bg1">
                    <a:lumMod val="75000"/>
                  </a:schemeClr>
                </a:solidFill>
                <a:latin typeface="Arial" charset="0"/>
              </a:rPr>
              <a:t>RESEARCH POSTER PRESENTATION </a:t>
            </a:r>
            <a:r>
              <a:rPr lang="en-US" sz="500" b="1" dirty="0">
                <a:solidFill>
                  <a:schemeClr val="bg1">
                    <a:lumMod val="75000"/>
                  </a:schemeClr>
                </a:solidFill>
                <a:latin typeface="Arial" charset="0"/>
              </a:rPr>
              <a:t>DESIGN © </a:t>
            </a:r>
            <a:r>
              <a:rPr lang="en-US" sz="500" b="1" dirty="0" smtClean="0">
                <a:solidFill>
                  <a:schemeClr val="bg1">
                    <a:lumMod val="75000"/>
                  </a:schemeClr>
                </a:solidFill>
                <a:latin typeface="Arial" charset="0"/>
              </a:rPr>
              <a:t>2015</a:t>
            </a:r>
            <a:endParaRPr lang="en-US" sz="500" b="1" dirty="0">
              <a:solidFill>
                <a:schemeClr val="bg1">
                  <a:lumMod val="75000"/>
                </a:schemeClr>
              </a:solidFill>
              <a:latin typeface="Arial" charset="0"/>
            </a:endParaRP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cxnSp>
        <p:nvCxnSpPr>
          <p:cNvPr id="38" name="Straight Connector 37"/>
          <p:cNvCxnSpPr/>
          <p:nvPr/>
        </p:nvCxnSpPr>
        <p:spPr>
          <a:xfrm flipV="1">
            <a:off x="-13946601" y="11526118"/>
            <a:ext cx="13577436" cy="81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nvGrpSpPr>
          <p:cNvPr id="44" name="Group 43"/>
          <p:cNvGrpSpPr/>
          <p:nvPr userDrawn="1"/>
        </p:nvGrpSpPr>
        <p:grpSpPr>
          <a:xfrm>
            <a:off x="44157839" y="-55065"/>
            <a:ext cx="11062139" cy="32973465"/>
            <a:chOff x="44157839" y="-55065"/>
            <a:chExt cx="11062139" cy="32973465"/>
          </a:xfrm>
        </p:grpSpPr>
        <p:sp>
          <p:nvSpPr>
            <p:cNvPr id="45" name="Rectangle 44"/>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smtClean="0">
                  <a:solidFill>
                    <a:schemeClr val="bg1"/>
                  </a:solidFill>
                  <a:latin typeface="Trebuchet MS" pitchFamily="34" charset="0"/>
                </a:rPr>
                <a:t>QUICK START (cont.)</a:t>
              </a:r>
            </a:p>
            <a:p>
              <a:pPr algn="ctr"/>
              <a:endParaRPr lang="en-US" sz="36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smtClean="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r>
                <a:rPr lang="en-US" sz="24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Text</a:t>
              </a:r>
            </a:p>
            <a:p>
              <a:pPr marL="3265488" lvl="2" indent="0" algn="l" defTabSz="114300"/>
              <a:r>
                <a:rPr lang="en-US" sz="24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 </a:t>
              </a:r>
              <a:r>
                <a:rPr kumimoji="0" lang="en-US" sz="32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smtClean="0">
                <a:solidFill>
                  <a:schemeClr val="bg1">
                    <a:lumMod val="75000"/>
                  </a:schemeClr>
                </a:solidFill>
                <a:latin typeface="Trebuchet MS" pitchFamily="34" charset="0"/>
              </a:endParaRPr>
            </a:p>
            <a:p>
              <a:pPr marL="1518341" lvl="2"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Tables</a:t>
              </a:r>
            </a:p>
            <a:p>
              <a:pPr marL="1730375" lvl="1" indent="0" algn="l" defTabSz="114300"/>
              <a:r>
                <a:rPr lang="en-US" sz="2400" b="0" baseline="0" dirty="0" smtClean="0">
                  <a:solidFill>
                    <a:schemeClr val="bg1">
                      <a:lumMod val="75000"/>
                    </a:schemeClr>
                  </a:solidFill>
                  <a:latin typeface="Trebuchet MS" pitchFamily="34" charset="0"/>
                </a:rPr>
                <a:t>To add a table from scratch go to the INSERT menu and </a:t>
              </a:r>
              <a:br>
                <a:rPr lang="en-US" sz="2400" b="0" baseline="0" dirty="0" smtClean="0">
                  <a:solidFill>
                    <a:schemeClr val="bg1">
                      <a:lumMod val="75000"/>
                    </a:schemeClr>
                  </a:solidFill>
                  <a:latin typeface="Trebuchet MS" pitchFamily="34" charset="0"/>
                </a:rPr>
              </a:br>
              <a:r>
                <a:rPr lang="en-US" sz="2400" b="0" baseline="0" dirty="0" smtClean="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smtClean="0">
                <a:ln>
                  <a:noFill/>
                </a:ln>
                <a:solidFill>
                  <a:prstClr val="white">
                    <a:lumMod val="75000"/>
                  </a:prstClr>
                </a:solidFill>
                <a:effectLst/>
                <a:uLnTx/>
                <a:uFillTx/>
                <a:latin typeface="Trebuchet MS" pitchFamily="34" charset="0"/>
              </a:endParaRPr>
            </a:p>
          </p:txBody>
        </p:sp>
        <p:graphicFrame>
          <p:nvGraphicFramePr>
            <p:cNvPr id="46" name="Object 45"/>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2279" name="Image" r:id="rId4" imgW="4571280" imgH="1688760" progId="Photoshop.Image.13">
                    <p:embed/>
                  </p:oleObj>
                </mc:Choice>
                <mc:Fallback>
                  <p:oleObj name="Image" r:id="rId4" imgW="4571280" imgH="1688760" progId="Photoshop.Image.13">
                    <p:embed/>
                    <p:pic>
                      <p:nvPicPr>
                        <p:cNvPr id="0" name=""/>
                        <p:cNvPicPr/>
                        <p:nvPr/>
                      </p:nvPicPr>
                      <p:blipFill>
                        <a:blip r:embed="rId5"/>
                        <a:stretch>
                          <a:fillRect/>
                        </a:stretch>
                      </p:blipFill>
                      <p:spPr>
                        <a:xfrm>
                          <a:off x="46915679" y="3349444"/>
                          <a:ext cx="5586150" cy="2063772"/>
                        </a:xfrm>
                        <a:prstGeom prst="rect">
                          <a:avLst/>
                        </a:prstGeom>
                      </p:spPr>
                    </p:pic>
                  </p:oleObj>
                </mc:Fallback>
              </mc:AlternateContent>
            </a:graphicData>
          </a:graphic>
        </p:graphicFrame>
        <p:pic>
          <p:nvPicPr>
            <p:cNvPr id="47" name="Picture 46"/>
            <p:cNvPicPr>
              <a:picLocks noChangeAspect="1"/>
            </p:cNvPicPr>
            <p:nvPr userDrawn="1"/>
          </p:nvPicPr>
          <p:blipFill>
            <a:blip r:embed="rId6"/>
            <a:stretch>
              <a:fillRect/>
            </a:stretch>
          </p:blipFill>
          <p:spPr>
            <a:xfrm>
              <a:off x="44621819" y="7740040"/>
              <a:ext cx="2969584" cy="1370577"/>
            </a:xfrm>
            <a:prstGeom prst="rect">
              <a:avLst/>
            </a:prstGeom>
            <a:ln>
              <a:noFill/>
            </a:ln>
          </p:spPr>
        </p:pic>
        <p:graphicFrame>
          <p:nvGraphicFramePr>
            <p:cNvPr id="48" name="Object 47"/>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2280" name="Image" r:id="rId7" imgW="1574280" imgH="1053720" progId="Photoshop.Image.13">
                    <p:embed/>
                  </p:oleObj>
                </mc:Choice>
                <mc:Fallback>
                  <p:oleObj name="Image" r:id="rId7" imgW="1574280" imgH="1053720" progId="Photoshop.Image.13">
                    <p:embed/>
                    <p:pic>
                      <p:nvPicPr>
                        <p:cNvPr id="0" name=""/>
                        <p:cNvPicPr/>
                        <p:nvPr/>
                      </p:nvPicPr>
                      <p:blipFill>
                        <a:blip r:embed="rId8"/>
                        <a:stretch>
                          <a:fillRect/>
                        </a:stretch>
                      </p:blipFill>
                      <p:spPr>
                        <a:xfrm>
                          <a:off x="44629619" y="12347263"/>
                          <a:ext cx="1482266" cy="992162"/>
                        </a:xfrm>
                        <a:prstGeom prst="rect">
                          <a:avLst/>
                        </a:prstGeom>
                      </p:spPr>
                    </p:pic>
                  </p:oleObj>
                </mc:Fallback>
              </mc:AlternateContent>
            </a:graphicData>
          </a:graphic>
        </p:graphicFrame>
        <p:grpSp>
          <p:nvGrpSpPr>
            <p:cNvPr id="49" name="Group 48"/>
            <p:cNvGrpSpPr/>
            <p:nvPr userDrawn="1"/>
          </p:nvGrpSpPr>
          <p:grpSpPr>
            <a:xfrm>
              <a:off x="44487207" y="29414560"/>
              <a:ext cx="10354213" cy="1265612"/>
              <a:chOff x="44200453" y="28362386"/>
              <a:chExt cx="9771399" cy="1090622"/>
            </a:xfrm>
          </p:grpSpPr>
          <p:sp>
            <p:nvSpPr>
              <p:cNvPr id="51" name="Rounded Rectangle 50"/>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2" name="Picture 7" descr="http://t2.gstatic.com/images?q=tbn:ANd9GcR4APHC6TT9w54M2zn_pvCiBxUNcspYPoVxirLRphBoJabfSvu7zw">
                <a:hlinkClick r:id="rId9"/>
              </p:cNvPr>
              <p:cNvPicPr>
                <a:picLocks noChangeAspect="1" noChangeArrowheads="1"/>
              </p:cNvPicPr>
              <p:nvPr userDrawn="1"/>
            </p:nvPicPr>
            <p:blipFill>
              <a:blip r:embed="rId10" cstate="print"/>
              <a:srcRect/>
              <a:stretch>
                <a:fillRect/>
              </a:stretch>
            </p:blipFill>
            <p:spPr bwMode="auto">
              <a:xfrm>
                <a:off x="44326393" y="28460718"/>
                <a:ext cx="914401" cy="914399"/>
              </a:xfrm>
              <a:prstGeom prst="rect">
                <a:avLst/>
              </a:prstGeom>
              <a:noFill/>
              <a:ln>
                <a:noFill/>
              </a:ln>
            </p:spPr>
          </p:pic>
          <p:sp>
            <p:nvSpPr>
              <p:cNvPr id="53" name="TextBox 52"/>
              <p:cNvSpPr txBox="1"/>
              <p:nvPr userDrawn="1"/>
            </p:nvSpPr>
            <p:spPr>
              <a:xfrm>
                <a:off x="45300663" y="28552305"/>
                <a:ext cx="8671189" cy="716099"/>
              </a:xfrm>
              <a:prstGeom prst="rect">
                <a:avLst/>
              </a:prstGeom>
              <a:noFill/>
              <a:ln>
                <a:noFill/>
              </a:ln>
            </p:spPr>
            <p:txBody>
              <a:bodyPr wrap="square" rtlCol="0">
                <a:spAutoFit/>
              </a:bodyPr>
              <a:lstStyle/>
              <a:p>
                <a:r>
                  <a:rPr lang="en-US" sz="2400" dirty="0" smtClean="0">
                    <a:solidFill>
                      <a:schemeClr val="tx2"/>
                    </a:solidFill>
                    <a:latin typeface="Trebuchet MS" pitchFamily="34" charset="0"/>
                  </a:rPr>
                  <a:t>Student</a:t>
                </a:r>
                <a:r>
                  <a:rPr lang="en-US" sz="2400" baseline="0" dirty="0" smtClean="0">
                    <a:solidFill>
                      <a:schemeClr val="tx2"/>
                    </a:solidFill>
                    <a:latin typeface="Trebuchet MS" pitchFamily="34" charset="0"/>
                  </a:rPr>
                  <a:t> discounts are available on our </a:t>
                </a:r>
                <a:r>
                  <a:rPr lang="en-US" sz="2400" baseline="0" dirty="0" err="1" smtClean="0">
                    <a:solidFill>
                      <a:schemeClr val="tx2"/>
                    </a:solidFill>
                    <a:latin typeface="Trebuchet MS" pitchFamily="34" charset="0"/>
                  </a:rPr>
                  <a:t>Facebook</a:t>
                </a:r>
                <a:r>
                  <a:rPr lang="en-US" sz="2400" baseline="0" dirty="0" smtClean="0">
                    <a:solidFill>
                      <a:schemeClr val="tx2"/>
                    </a:solidFill>
                    <a:latin typeface="Trebuchet MS" pitchFamily="34" charset="0"/>
                  </a:rPr>
                  <a:t> page.</a:t>
                </a:r>
                <a:br>
                  <a:rPr lang="en-US" sz="2400" baseline="0" dirty="0" smtClean="0">
                    <a:solidFill>
                      <a:schemeClr val="tx2"/>
                    </a:solidFill>
                    <a:latin typeface="Trebuchet MS" pitchFamily="34" charset="0"/>
                  </a:rPr>
                </a:br>
                <a:r>
                  <a:rPr lang="en-US" sz="2400" baseline="0" dirty="0" smtClean="0">
                    <a:solidFill>
                      <a:schemeClr val="tx2"/>
                    </a:solidFill>
                    <a:latin typeface="Trebuchet MS" pitchFamily="34" charset="0"/>
                  </a:rPr>
                  <a:t>Go to </a:t>
                </a:r>
                <a:r>
                  <a:rPr lang="en-US" sz="2400" u="sng" baseline="0" dirty="0" smtClean="0">
                    <a:solidFill>
                      <a:schemeClr val="tx2"/>
                    </a:solidFill>
                    <a:latin typeface="Trebuchet MS" pitchFamily="34" charset="0"/>
                  </a:rPr>
                  <a:t>PosterPresentations.com</a:t>
                </a:r>
                <a:r>
                  <a:rPr lang="en-US" sz="2400" baseline="0" dirty="0" smtClean="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grpSp>
      <p:grpSp>
        <p:nvGrpSpPr>
          <p:cNvPr id="54" name="Group 53"/>
          <p:cNvGrpSpPr/>
          <p:nvPr userDrawn="1"/>
        </p:nvGrpSpPr>
        <p:grpSpPr>
          <a:xfrm>
            <a:off x="-11225189" y="-1"/>
            <a:ext cx="11018865" cy="32918401"/>
            <a:chOff x="-11225189" y="-1"/>
            <a:chExt cx="11018865" cy="32918401"/>
          </a:xfrm>
        </p:grpSpPr>
        <p:sp>
          <p:nvSpPr>
            <p:cNvPr id="55" name="Rectangle 54"/>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smtClean="0">
                  <a:solidFill>
                    <a:srgbClr val="FF0000"/>
                  </a:solidFill>
                  <a:latin typeface="Trebuchet MS" pitchFamily="34" charset="0"/>
                </a:rPr>
                <a:t>(—THIS SIDEBAR DOES NOT PRINT—)</a:t>
              </a:r>
              <a:endParaRPr lang="en-US" sz="3200" b="1" spc="600"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DESIGN</a:t>
              </a:r>
              <a:r>
                <a:rPr lang="en-US" sz="4000" b="1" spc="600" baseline="0" dirty="0" smtClean="0">
                  <a:solidFill>
                    <a:schemeClr val="bg1"/>
                  </a:solidFill>
                  <a:latin typeface="Trebuchet MS" pitchFamily="34" charset="0"/>
                </a:rPr>
                <a:t> </a:t>
              </a:r>
              <a:r>
                <a:rPr lang="en-US" sz="4000" b="1" spc="600" dirty="0" smtClean="0">
                  <a:solidFill>
                    <a:schemeClr val="bg1"/>
                  </a:solidFill>
                  <a:latin typeface="Trebuchet MS" pitchFamily="34" charset="0"/>
                </a:rPr>
                <a:t>GUIDE</a:t>
              </a:r>
            </a:p>
            <a:p>
              <a:pPr algn="ctr"/>
              <a:endParaRPr lang="en-US" sz="2800" b="1" dirty="0" smtClean="0">
                <a:latin typeface="Trebuchet MS" pitchFamily="34" charset="0"/>
              </a:endParaRPr>
            </a:p>
            <a:p>
              <a:pPr defTabSz="3765639"/>
              <a:r>
                <a:rPr lang="en-US" sz="2800" i="0" dirty="0" smtClean="0">
                  <a:latin typeface="Trebuchet MS" pitchFamily="34" charset="0"/>
                </a:rPr>
                <a:t>This PowerPoint</a:t>
              </a:r>
              <a:r>
                <a:rPr lang="en-US" sz="2800" i="0" baseline="0" dirty="0" smtClean="0">
                  <a:latin typeface="Trebuchet MS" pitchFamily="34" charset="0"/>
                </a:rPr>
                <a:t> </a:t>
              </a:r>
              <a:r>
                <a:rPr lang="en-US" sz="2800" i="0" dirty="0" smtClean="0">
                  <a:latin typeface="Trebuchet MS" pitchFamily="34" charset="0"/>
                </a:rPr>
                <a:t>2007 template produces</a:t>
              </a:r>
              <a:r>
                <a:rPr lang="en-US" sz="2800" i="0" baseline="0" dirty="0" smtClean="0">
                  <a:latin typeface="Trebuchet MS" pitchFamily="34" charset="0"/>
                </a:rPr>
                <a:t> </a:t>
              </a:r>
              <a:r>
                <a:rPr lang="en-US" sz="2800" i="0" dirty="0" smtClean="0">
                  <a:latin typeface="Trebuchet MS" pitchFamily="34" charset="0"/>
                </a:rPr>
                <a:t>a 36”x48” presentation poster. </a:t>
              </a:r>
              <a:r>
                <a:rPr lang="en-US" sz="2800" dirty="0" smtClean="0">
                  <a:latin typeface="Trebuchet MS" pitchFamily="34" charset="0"/>
                </a:rPr>
                <a:t>You</a:t>
              </a:r>
              <a:r>
                <a:rPr lang="en-US" sz="2800" baseline="0" dirty="0" smtClean="0">
                  <a:latin typeface="Trebuchet MS" pitchFamily="34" charset="0"/>
                </a:rPr>
                <a:t> can u</a:t>
              </a:r>
              <a:r>
                <a:rPr lang="en-US" sz="2800" dirty="0" smtClean="0">
                  <a:latin typeface="Trebuchet MS" pitchFamily="34" charset="0"/>
                </a:rPr>
                <a:t>se</a:t>
              </a:r>
              <a:r>
                <a:rPr lang="en-US" sz="2800" baseline="0" dirty="0" smtClean="0">
                  <a:latin typeface="Trebuchet MS" pitchFamily="34" charset="0"/>
                </a:rPr>
                <a:t> it to create your research poster and </a:t>
              </a:r>
              <a:r>
                <a:rPr lang="en-US" sz="2800" dirty="0" smtClean="0">
                  <a:latin typeface="Trebuchet MS" pitchFamily="34" charset="0"/>
                </a:rPr>
                <a:t>save valuable time placing titles, subtitles,</a:t>
              </a:r>
              <a:r>
                <a:rPr lang="en-US" sz="2800" baseline="0" dirty="0" smtClean="0">
                  <a:latin typeface="Trebuchet MS" pitchFamily="34" charset="0"/>
                </a:rPr>
                <a:t> text, and graphics</a:t>
              </a:r>
              <a:r>
                <a:rPr lang="en-US" sz="2800" dirty="0" smtClean="0">
                  <a:latin typeface="Trebuchet MS" pitchFamily="34" charset="0"/>
                </a:rPr>
                <a:t>. </a:t>
              </a:r>
            </a:p>
            <a:p>
              <a:pPr defTabSz="3765639"/>
              <a:endParaRPr lang="en-US" sz="2800" dirty="0" smtClean="0">
                <a:latin typeface="Trebuchet MS" pitchFamily="34" charset="0"/>
              </a:endParaRPr>
            </a:p>
            <a:p>
              <a:pPr defTabSz="4389219"/>
              <a:r>
                <a:rPr lang="en-US" sz="2800" dirty="0" smtClean="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smtClean="0">
                  <a:solidFill>
                    <a:srgbClr val="FFC000"/>
                  </a:solidFill>
                  <a:latin typeface="Trebuchet MS" pitchFamily="34" charset="0"/>
                </a:rPr>
                <a:t>PosterPresentations.com</a:t>
              </a:r>
              <a:r>
                <a:rPr lang="en-US" sz="2800" b="1" dirty="0" smtClean="0">
                  <a:solidFill>
                    <a:schemeClr val="bg1"/>
                  </a:solidFill>
                  <a:latin typeface="Trebuchet MS" pitchFamily="34" charset="0"/>
                </a:rPr>
                <a:t> </a:t>
              </a:r>
              <a:r>
                <a:rPr lang="en-US" sz="2800" dirty="0" smtClean="0">
                  <a:solidFill>
                    <a:schemeClr val="bg1"/>
                  </a:solidFill>
                  <a:latin typeface="Trebuchet MS" pitchFamily="34" charset="0"/>
                </a:rPr>
                <a:t>and click on HELP DESK.</a:t>
              </a:r>
            </a:p>
            <a:p>
              <a:pPr defTabSz="4389219"/>
              <a:endParaRPr lang="en-US" sz="2800" dirty="0" smtClean="0">
                <a:latin typeface="Trebuchet MS" pitchFamily="34" charset="0"/>
              </a:endParaRPr>
            </a:p>
            <a:p>
              <a:pPr defTabSz="4389219"/>
              <a:r>
                <a:rPr lang="en-US" sz="2800" dirty="0" smtClean="0">
                  <a:solidFill>
                    <a:schemeClr val="bg1"/>
                  </a:solidFill>
                  <a:latin typeface="Trebuchet MS" pitchFamily="34" charset="0"/>
                </a:rPr>
                <a:t>When</a:t>
              </a:r>
              <a:r>
                <a:rPr lang="en-US" sz="2800" baseline="0" dirty="0" smtClean="0">
                  <a:solidFill>
                    <a:schemeClr val="bg1"/>
                  </a:solidFill>
                  <a:latin typeface="Trebuchet MS" pitchFamily="34" charset="0"/>
                </a:rPr>
                <a:t> you are ready to print your poster</a:t>
              </a:r>
              <a:r>
                <a:rPr lang="en-US" sz="2800" dirty="0" smtClean="0">
                  <a:solidFill>
                    <a:schemeClr val="bg1"/>
                  </a:solidFill>
                  <a:latin typeface="Trebuchet MS" pitchFamily="34" charset="0"/>
                </a:rPr>
                <a:t>,</a:t>
              </a:r>
              <a:r>
                <a:rPr lang="en-US" sz="2800" baseline="0" dirty="0" smtClean="0">
                  <a:solidFill>
                    <a:schemeClr val="bg1"/>
                  </a:solidFill>
                  <a:latin typeface="Trebuchet MS" pitchFamily="34" charset="0"/>
                </a:rPr>
                <a:t> go online to </a:t>
              </a:r>
              <a:r>
                <a:rPr lang="en-US" sz="2800" b="0" dirty="0" smtClean="0">
                  <a:solidFill>
                    <a:schemeClr val="bg1"/>
                  </a:solidFill>
                  <a:latin typeface="Trebuchet MS" pitchFamily="34" charset="0"/>
                </a:rPr>
                <a:t>PosterPresentations.com</a:t>
              </a:r>
              <a:r>
                <a:rPr lang="en-US" sz="2800" dirty="0" smtClean="0">
                  <a:solidFill>
                    <a:schemeClr val="bg1"/>
                  </a:solidFill>
                  <a:latin typeface="Trebuchet MS" pitchFamily="34" charset="0"/>
                </a:rPr>
                <a:t/>
              </a:r>
              <a:br>
                <a:rPr lang="en-US" sz="2800" dirty="0" smtClean="0">
                  <a:solidFill>
                    <a:schemeClr val="bg1"/>
                  </a:solidFill>
                  <a:latin typeface="Trebuchet MS" pitchFamily="34" charset="0"/>
                </a:rPr>
              </a:br>
              <a:endParaRPr lang="en-US" sz="2800" dirty="0" smtClean="0">
                <a:solidFill>
                  <a:schemeClr val="bg1"/>
                </a:solidFill>
                <a:latin typeface="Trebuchet MS" pitchFamily="34" charset="0"/>
              </a:endParaRPr>
            </a:p>
            <a:p>
              <a:pPr algn="l" defTabSz="3765639"/>
              <a:r>
                <a:rPr lang="en-US" sz="2800" b="0" dirty="0" smtClean="0">
                  <a:solidFill>
                    <a:schemeClr val="bg1"/>
                  </a:solidFill>
                  <a:latin typeface="Trebuchet MS" pitchFamily="34" charset="0"/>
                </a:rPr>
                <a:t>Need</a:t>
              </a:r>
              <a:r>
                <a:rPr lang="en-US" sz="2800" b="0" baseline="0" dirty="0" smtClean="0">
                  <a:solidFill>
                    <a:schemeClr val="bg1"/>
                  </a:solidFill>
                  <a:latin typeface="Trebuchet MS" pitchFamily="34" charset="0"/>
                </a:rPr>
                <a:t> assistance? Call us at </a:t>
              </a:r>
              <a:r>
                <a:rPr lang="en-US" sz="2800" b="0" dirty="0" smtClean="0">
                  <a:solidFill>
                    <a:srgbClr val="FFC000"/>
                  </a:solidFill>
                  <a:latin typeface="Trebuchet MS" pitchFamily="34" charset="0"/>
                </a:rPr>
                <a:t>1.510.649.3001</a:t>
              </a:r>
            </a:p>
            <a:p>
              <a:pPr algn="l" defTabSz="3765639"/>
              <a:endParaRPr lang="en-US" sz="3600" b="1" dirty="0" smtClean="0">
                <a:solidFill>
                  <a:srgbClr val="FFFF00"/>
                </a:solidFill>
                <a:latin typeface="Trebuchet MS" pitchFamily="34" charset="0"/>
              </a:endParaRPr>
            </a:p>
            <a:p>
              <a:pPr algn="ctr"/>
              <a:endParaRPr lang="en-US" sz="2400" b="1"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QUICK START</a:t>
              </a:r>
            </a:p>
            <a:p>
              <a:pPr algn="ctr"/>
              <a:endParaRPr lang="en-US" sz="32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Zoom in and out</a:t>
              </a:r>
            </a:p>
            <a:p>
              <a:pPr marL="1892300" indent="-1892300" algn="l" defTabSz="850900"/>
              <a:r>
                <a:rPr lang="en-US" sz="2400" b="0" baseline="0" dirty="0" smtClean="0">
                  <a:solidFill>
                    <a:schemeClr val="bg1"/>
                  </a:solidFill>
                  <a:latin typeface="Trebuchet MS" pitchFamily="34" charset="0"/>
                </a:rPr>
                <a:t>	</a:t>
              </a:r>
              <a:r>
                <a:rPr lang="en-US" sz="2400" b="0" baseline="0" dirty="0" smtClean="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smtClean="0">
                  <a:solidFill>
                    <a:schemeClr val="bg1">
                      <a:lumMod val="75000"/>
                    </a:schemeClr>
                  </a:solidFill>
                  <a:latin typeface="Trebuchet MS" pitchFamily="34" charset="0"/>
                </a:rPr>
                <a:t>	</a:t>
              </a:r>
              <a:r>
                <a:rPr lang="en-US" sz="2400" b="0" baseline="0" dirty="0" smtClean="0">
                  <a:solidFill>
                    <a:schemeClr val="bg1">
                      <a:lumMod val="75000"/>
                    </a:schemeClr>
                  </a:solidFill>
                  <a:latin typeface="Trebuchet MS" pitchFamily="34" charset="0"/>
                </a:rPr>
                <a:t>Go to VIEW &gt; ZOOM.</a:t>
              </a:r>
            </a:p>
            <a:p>
              <a:pPr algn="l"/>
              <a:endParaRPr lang="en-US" sz="2800" b="0"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Title, Authors, and Affiliations</a:t>
              </a:r>
            </a:p>
            <a:p>
              <a:pPr algn="l"/>
              <a:r>
                <a:rPr lang="en-US" sz="24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2800" b="1" baseline="0" dirty="0" smtClean="0">
                  <a:solidFill>
                    <a:schemeClr val="bg1"/>
                  </a:solidFill>
                  <a:latin typeface="Trebuchet MS" pitchFamily="34" charset="0"/>
                </a:rPr>
                <a:t/>
              </a:r>
              <a:br>
                <a:rPr lang="en-US" sz="2800" b="1" baseline="0" dirty="0" smtClean="0">
                  <a:solidFill>
                    <a:schemeClr val="bg1"/>
                  </a:solidFill>
                  <a:latin typeface="Trebuchet MS" pitchFamily="34" charset="0"/>
                </a:rPr>
              </a:br>
              <a:endParaRPr lang="en-US" sz="2800" b="1" dirty="0" smtClean="0">
                <a:solidFill>
                  <a:schemeClr val="bg1"/>
                </a:solidFill>
                <a:latin typeface="Trebuchet MS" pitchFamily="34" charset="0"/>
              </a:endParaRPr>
            </a:p>
            <a:p>
              <a:pPr algn="ctr"/>
              <a:endParaRPr lang="en-US" sz="2800" b="1" dirty="0" smtClean="0">
                <a:solidFill>
                  <a:srgbClr val="FFC000"/>
                </a:solidFill>
                <a:latin typeface="Trebuchet MS" pitchFamily="34" charset="0"/>
              </a:endParaRPr>
            </a:p>
            <a:p>
              <a:pPr algn="ctr"/>
              <a:endParaRPr lang="en-US" sz="2800" b="1" dirty="0" smtClean="0">
                <a:solidFill>
                  <a:srgbClr val="FFC000"/>
                </a:solidFill>
                <a:latin typeface="Trebuchet MS" pitchFamily="34" charset="0"/>
              </a:endParaRPr>
            </a:p>
            <a:p>
              <a:pPr algn="ctr"/>
              <a:r>
                <a:rPr lang="en-US" sz="3200" b="1" dirty="0" smtClean="0">
                  <a:solidFill>
                    <a:srgbClr val="FFC000"/>
                  </a:solidFill>
                  <a:latin typeface="Trebuchet MS" pitchFamily="34" charset="0"/>
                </a:rPr>
                <a:t>Adding Logos</a:t>
              </a:r>
              <a:r>
                <a:rPr lang="en-US" sz="3200" b="1" baseline="0" dirty="0" smtClean="0">
                  <a:solidFill>
                    <a:srgbClr val="FFC000"/>
                  </a:solidFill>
                  <a:latin typeface="Trebuchet MS" pitchFamily="34" charset="0"/>
                </a:rPr>
                <a:t> / Seals</a:t>
              </a:r>
            </a:p>
            <a:p>
              <a:pPr algn="l"/>
              <a:r>
                <a:rPr lang="en-US" sz="24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spc="0"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See if your school’s logo is available on our free poster templates page.</a:t>
              </a:r>
            </a:p>
            <a:p>
              <a:pPr algn="l"/>
              <a:endParaRPr lang="en-US" sz="2400" b="0" baseline="0" dirty="0" smtClean="0">
                <a:latin typeface="Trebuchet MS" pitchFamily="34" charset="0"/>
              </a:endParaRPr>
            </a:p>
            <a:p>
              <a:pPr algn="ctr"/>
              <a:r>
                <a:rPr lang="en-US" sz="3200" b="1" baseline="0" dirty="0" smtClean="0">
                  <a:solidFill>
                    <a:srgbClr val="FFC000"/>
                  </a:solidFill>
                  <a:latin typeface="Trebuchet MS" pitchFamily="34" charset="0"/>
                </a:rPr>
                <a:t>Photographs / Graphics</a:t>
              </a:r>
            </a:p>
            <a:p>
              <a:pPr algn="l" defTabSz="977900"/>
              <a:r>
                <a:rPr lang="en-US" sz="24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smtClean="0">
                  <a:solidFill>
                    <a:schemeClr val="bg1">
                      <a:lumMod val="75000"/>
                    </a:schemeClr>
                  </a:solidFill>
                  <a:latin typeface="Trebuchet MS" pitchFamily="34" charset="0"/>
                </a:rPr>
                <a:t>disproportionally.</a:t>
              </a:r>
            </a:p>
            <a:p>
              <a:pPr algn="l" defTabSz="977900"/>
              <a:endParaRPr lang="en-US" sz="2400" b="0" baseline="0" dirty="0" smtClean="0">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r>
                <a:rPr lang="en-US" sz="3200" b="1" baseline="0" dirty="0" smtClean="0">
                  <a:solidFill>
                    <a:srgbClr val="FFC000"/>
                  </a:solidFill>
                  <a:latin typeface="Trebuchet MS" pitchFamily="34" charset="0"/>
                </a:rPr>
                <a:t>Image Quality Check</a:t>
              </a:r>
            </a:p>
            <a:p>
              <a:pPr lvl="0" algn="l" defTabSz="977900"/>
              <a:r>
                <a:rPr lang="en-US" sz="24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2800" b="0" dirty="0" smtClean="0">
                <a:latin typeface="Trebuchet MS" pitchFamily="34" charset="0"/>
              </a:endParaRPr>
            </a:p>
          </p:txBody>
        </p:sp>
        <p:cxnSp>
          <p:nvCxnSpPr>
            <p:cNvPr id="56" name="Straight Connector 55"/>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57" name="Picture 56"/>
            <p:cNvPicPr>
              <a:picLocks noChangeAspect="1"/>
            </p:cNvPicPr>
            <p:nvPr userDrawn="1"/>
          </p:nvPicPr>
          <p:blipFill>
            <a:blip r:embed="rId11"/>
            <a:stretch>
              <a:fillRect/>
            </a:stretch>
          </p:blipFill>
          <p:spPr>
            <a:xfrm>
              <a:off x="-10740740" y="10261718"/>
              <a:ext cx="1597666" cy="1201935"/>
            </a:xfrm>
            <a:prstGeom prst="rect">
              <a:avLst/>
            </a:prstGeom>
          </p:spPr>
        </p:pic>
        <p:pic>
          <p:nvPicPr>
            <p:cNvPr id="58" name="Picture 57"/>
            <p:cNvPicPr>
              <a:picLocks noChangeAspect="1"/>
            </p:cNvPicPr>
            <p:nvPr userDrawn="1"/>
          </p:nvPicPr>
          <p:blipFill>
            <a:blip r:embed="rId12"/>
            <a:stretch>
              <a:fillRect/>
            </a:stretch>
          </p:blipFill>
          <p:spPr>
            <a:xfrm>
              <a:off x="-10732765" y="15696927"/>
              <a:ext cx="9986808" cy="1053596"/>
            </a:xfrm>
            <a:prstGeom prst="rect">
              <a:avLst/>
            </a:prstGeom>
          </p:spPr>
        </p:pic>
        <p:grpSp>
          <p:nvGrpSpPr>
            <p:cNvPr id="59" name="Group 58"/>
            <p:cNvGrpSpPr/>
            <p:nvPr userDrawn="1"/>
          </p:nvGrpSpPr>
          <p:grpSpPr>
            <a:xfrm>
              <a:off x="-9744993" y="23540957"/>
              <a:ext cx="7531182" cy="2120439"/>
              <a:chOff x="-4470427" y="11016658"/>
              <a:chExt cx="3470785" cy="974220"/>
            </a:xfrm>
          </p:grpSpPr>
          <p:grpSp>
            <p:nvGrpSpPr>
              <p:cNvPr id="65" name="Group 64"/>
              <p:cNvGrpSpPr/>
              <p:nvPr userDrawn="1"/>
            </p:nvGrpSpPr>
            <p:grpSpPr>
              <a:xfrm>
                <a:off x="-2783495" y="11060886"/>
                <a:ext cx="624431" cy="893535"/>
                <a:chOff x="-3958697" y="11117435"/>
                <a:chExt cx="779338" cy="1280430"/>
              </a:xfrm>
            </p:grpSpPr>
            <p:pic>
              <p:nvPicPr>
                <p:cNvPr id="71" name="Picture 70"/>
                <p:cNvPicPr>
                  <a:picLocks noChangeAspect="1"/>
                </p:cNvPicPr>
                <p:nvPr userDrawn="1"/>
              </p:nvPicPr>
              <p:blipFill>
                <a:blip r:embed="rId13"/>
                <a:stretch>
                  <a:fillRect/>
                </a:stretch>
              </p:blipFill>
              <p:spPr>
                <a:xfrm>
                  <a:off x="-3948160" y="11117435"/>
                  <a:ext cx="768801" cy="1090857"/>
                </a:xfrm>
                <a:prstGeom prst="rect">
                  <a:avLst/>
                </a:prstGeom>
              </p:spPr>
            </p:pic>
            <p:sp>
              <p:nvSpPr>
                <p:cNvPr id="72" name="TextBox 71"/>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smtClean="0">
                      <a:solidFill>
                        <a:schemeClr val="tx1"/>
                      </a:solidFill>
                    </a:rPr>
                    <a:t>ORIGINAL</a:t>
                  </a:r>
                  <a:endParaRPr lang="en-US" sz="1600" b="1" dirty="0">
                    <a:solidFill>
                      <a:schemeClr val="tx1"/>
                    </a:solidFill>
                  </a:endParaRPr>
                </a:p>
              </p:txBody>
            </p:sp>
          </p:grpSp>
          <p:grpSp>
            <p:nvGrpSpPr>
              <p:cNvPr id="66" name="Group 65"/>
              <p:cNvGrpSpPr/>
              <p:nvPr userDrawn="1"/>
            </p:nvGrpSpPr>
            <p:grpSpPr>
              <a:xfrm>
                <a:off x="-2033159" y="11060889"/>
                <a:ext cx="1033517" cy="893529"/>
                <a:chOff x="-2921738" y="11200127"/>
                <a:chExt cx="1420279" cy="1227904"/>
              </a:xfrm>
            </p:grpSpPr>
            <p:pic>
              <p:nvPicPr>
                <p:cNvPr id="69" name="Picture 68"/>
                <p:cNvPicPr>
                  <a:picLocks noChangeAspect="1"/>
                </p:cNvPicPr>
                <p:nvPr userDrawn="1"/>
              </p:nvPicPr>
              <p:blipFill>
                <a:blip r:embed="rId13"/>
                <a:stretch>
                  <a:fillRect/>
                </a:stretch>
              </p:blipFill>
              <p:spPr>
                <a:xfrm>
                  <a:off x="-2921738" y="11200127"/>
                  <a:ext cx="1420279" cy="1029694"/>
                </a:xfrm>
                <a:prstGeom prst="rect">
                  <a:avLst/>
                </a:prstGeom>
              </p:spPr>
            </p:pic>
            <p:sp>
              <p:nvSpPr>
                <p:cNvPr id="70" name="TextBox 69"/>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smtClean="0">
                      <a:solidFill>
                        <a:schemeClr val="bg1"/>
                      </a:solidFill>
                    </a:rPr>
                    <a:t>DISTORTED</a:t>
                  </a:r>
                  <a:endParaRPr lang="en-US" sz="700" b="1" dirty="0">
                    <a:solidFill>
                      <a:schemeClr val="bg1"/>
                    </a:solidFill>
                  </a:endParaRPr>
                </a:p>
              </p:txBody>
            </p:sp>
          </p:grpSp>
          <p:pic>
            <p:nvPicPr>
              <p:cNvPr id="67" name="Picture 66"/>
              <p:cNvPicPr>
                <a:picLocks noChangeAspect="1"/>
              </p:cNvPicPr>
              <p:nvPr userDrawn="1"/>
            </p:nvPicPr>
            <p:blipFill>
              <a:blip r:embed="rId14"/>
              <a:stretch>
                <a:fillRect/>
              </a:stretch>
            </p:blipFill>
            <p:spPr>
              <a:xfrm>
                <a:off x="-4470427" y="11016658"/>
                <a:ext cx="1098742" cy="847761"/>
              </a:xfrm>
              <a:prstGeom prst="rect">
                <a:avLst/>
              </a:prstGeom>
            </p:spPr>
          </p:pic>
          <p:sp>
            <p:nvSpPr>
              <p:cNvPr id="68" name="TextBox 67"/>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smtClean="0">
                    <a:solidFill>
                      <a:schemeClr val="bg1"/>
                    </a:solidFill>
                  </a:rPr>
                  <a:t>Corner</a:t>
                </a:r>
                <a:r>
                  <a:rPr lang="en-US" sz="1600" baseline="0" dirty="0" smtClean="0">
                    <a:solidFill>
                      <a:schemeClr val="bg1"/>
                    </a:solidFill>
                  </a:rPr>
                  <a:t> handles</a:t>
                </a:r>
                <a:endParaRPr lang="en-US" sz="1600" dirty="0">
                  <a:solidFill>
                    <a:schemeClr val="bg1"/>
                  </a:solidFill>
                </a:endParaRPr>
              </a:p>
            </p:txBody>
          </p:sp>
        </p:grpSp>
        <p:grpSp>
          <p:nvGrpSpPr>
            <p:cNvPr id="60" name="Group 59"/>
            <p:cNvGrpSpPr/>
            <p:nvPr userDrawn="1"/>
          </p:nvGrpSpPr>
          <p:grpSpPr>
            <a:xfrm>
              <a:off x="-10398793" y="27751410"/>
              <a:ext cx="9323012" cy="2453251"/>
              <a:chOff x="-4754996" y="12734136"/>
              <a:chExt cx="4296559" cy="1127128"/>
            </a:xfrm>
          </p:grpSpPr>
          <p:graphicFrame>
            <p:nvGraphicFramePr>
              <p:cNvPr id="61" name="Object 60"/>
              <p:cNvGraphicFramePr>
                <a:graphicFrameLocks noChangeAspect="1"/>
              </p:cNvGraphicFramePr>
              <p:nvPr userDrawn="1">
                <p:extLst>
                  <p:ext uri="{D42A27DB-BD31-4B8C-83A1-F6EECF244321}">
                    <p14:modId xmlns:p14="http://schemas.microsoft.com/office/powerpoint/2010/main" val="1199812768"/>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2281" name="Image" r:id="rId15" imgW="1828440" imgH="1117440" progId="Photoshop.Image.13">
                      <p:embed/>
                    </p:oleObj>
                  </mc:Choice>
                  <mc:Fallback>
                    <p:oleObj name="Image" r:id="rId15" imgW="1828440" imgH="1117440" progId="Photoshop.Image.13">
                      <p:embed/>
                      <p:pic>
                        <p:nvPicPr>
                          <p:cNvPr id="0" name=""/>
                          <p:cNvPicPr/>
                          <p:nvPr/>
                        </p:nvPicPr>
                        <p:blipFill>
                          <a:blip r:embed="rId16"/>
                          <a:stretch>
                            <a:fillRect/>
                          </a:stretch>
                        </p:blipFill>
                        <p:spPr>
                          <a:xfrm>
                            <a:off x="-4533347" y="12734142"/>
                            <a:ext cx="1828800" cy="1117600"/>
                          </a:xfrm>
                          <a:prstGeom prst="rect">
                            <a:avLst/>
                          </a:prstGeom>
                        </p:spPr>
                      </p:pic>
                    </p:oleObj>
                  </mc:Fallback>
                </mc:AlternateContent>
              </a:graphicData>
            </a:graphic>
          </p:graphicFrame>
          <p:graphicFrame>
            <p:nvGraphicFramePr>
              <p:cNvPr id="62" name="Object 61"/>
              <p:cNvGraphicFramePr>
                <a:graphicFrameLocks noChangeAspect="1"/>
              </p:cNvGraphicFramePr>
              <p:nvPr userDrawn="1">
                <p:extLst>
                  <p:ext uri="{D42A27DB-BD31-4B8C-83A1-F6EECF244321}">
                    <p14:modId xmlns:p14="http://schemas.microsoft.com/office/powerpoint/2010/main" val="4096349677"/>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2282" name="Image" r:id="rId17" imgW="1828440" imgH="1117440" progId="Photoshop.Image.13">
                      <p:embed/>
                    </p:oleObj>
                  </mc:Choice>
                  <mc:Fallback>
                    <p:oleObj name="Image" r:id="rId17" imgW="1828440" imgH="1117440" progId="Photoshop.Image.13">
                      <p:embed/>
                      <p:pic>
                        <p:nvPicPr>
                          <p:cNvPr id="0" name=""/>
                          <p:cNvPicPr/>
                          <p:nvPr/>
                        </p:nvPicPr>
                        <p:blipFill>
                          <a:blip r:embed="rId18"/>
                          <a:stretch>
                            <a:fillRect/>
                          </a:stretch>
                        </p:blipFill>
                        <p:spPr>
                          <a:xfrm>
                            <a:off x="-2456641" y="12737835"/>
                            <a:ext cx="1828800" cy="1117600"/>
                          </a:xfrm>
                          <a:prstGeom prst="rect">
                            <a:avLst/>
                          </a:prstGeom>
                        </p:spPr>
                      </p:pic>
                    </p:oleObj>
                  </mc:Fallback>
                </mc:AlternateContent>
              </a:graphicData>
            </a:graphic>
          </p:graphicFrame>
          <p:sp>
            <p:nvSpPr>
              <p:cNvPr id="63" name="TextBox 62"/>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smtClean="0">
                    <a:solidFill>
                      <a:srgbClr val="92D050"/>
                    </a:solidFill>
                  </a:rPr>
                  <a:t>Good</a:t>
                </a:r>
                <a:r>
                  <a:rPr lang="en-US" sz="1600" baseline="0" dirty="0" smtClean="0">
                    <a:solidFill>
                      <a:srgbClr val="92D050"/>
                    </a:solidFill>
                  </a:rPr>
                  <a:t> </a:t>
                </a:r>
                <a:r>
                  <a:rPr lang="en-US" sz="1600" baseline="0" dirty="0" smtClean="0">
                    <a:solidFill>
                      <a:schemeClr val="bg1"/>
                    </a:solidFill>
                  </a:rPr>
                  <a:t>printing quality</a:t>
                </a:r>
                <a:endParaRPr lang="en-US" sz="1600" dirty="0">
                  <a:solidFill>
                    <a:schemeClr val="bg1"/>
                  </a:solidFill>
                </a:endParaRPr>
              </a:p>
            </p:txBody>
          </p:sp>
          <p:sp>
            <p:nvSpPr>
              <p:cNvPr id="64" name="TextBox 63"/>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smtClean="0">
                    <a:solidFill>
                      <a:srgbClr val="FF0000"/>
                    </a:solidFill>
                  </a:rPr>
                  <a:t>Bad </a:t>
                </a:r>
                <a:r>
                  <a:rPr lang="en-US" sz="1600" dirty="0" smtClean="0">
                    <a:solidFill>
                      <a:schemeClr val="bg1"/>
                    </a:solidFill>
                  </a:rPr>
                  <a:t>printing quality</a:t>
                </a:r>
                <a:endParaRPr lang="en-US" sz="1600" dirty="0">
                  <a:solidFill>
                    <a:schemeClr val="bg1"/>
                  </a:solidFill>
                </a:endParaRPr>
              </a:p>
            </p:txBody>
          </p:sp>
        </p:grpSp>
      </p:grpSp>
      <p:sp>
        <p:nvSpPr>
          <p:cNvPr id="39" name="Rectangle 38"/>
          <p:cNvSpPr/>
          <p:nvPr userDrawn="1"/>
        </p:nvSpPr>
        <p:spPr>
          <a:xfrm>
            <a:off x="0" y="-55065"/>
            <a:ext cx="43891200" cy="1042617"/>
          </a:xfrm>
          <a:prstGeom prst="rect">
            <a:avLst/>
          </a:prstGeom>
          <a:gradFill flip="none" rotWithShape="1">
            <a:gsLst>
              <a:gs pos="0">
                <a:schemeClr val="accent1">
                  <a:tint val="66000"/>
                  <a:satMod val="16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ounded Rectangle 40"/>
          <p:cNvSpPr/>
          <p:nvPr userDrawn="1"/>
        </p:nvSpPr>
        <p:spPr>
          <a:xfrm>
            <a:off x="29382628" y="5392017"/>
            <a:ext cx="13577436" cy="26757874"/>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ounded Rectangle 41"/>
          <p:cNvSpPr/>
          <p:nvPr userDrawn="1"/>
        </p:nvSpPr>
        <p:spPr>
          <a:xfrm>
            <a:off x="15156882" y="5370818"/>
            <a:ext cx="13577436" cy="26779073"/>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ounded Rectangle 42"/>
          <p:cNvSpPr/>
          <p:nvPr userDrawn="1"/>
        </p:nvSpPr>
        <p:spPr>
          <a:xfrm>
            <a:off x="931136" y="5413216"/>
            <a:ext cx="13577436" cy="26736675"/>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p:cNvSpPr/>
          <p:nvPr userDrawn="1"/>
        </p:nvSpPr>
        <p:spPr>
          <a:xfrm>
            <a:off x="6096" y="4742487"/>
            <a:ext cx="43891200" cy="274521"/>
          </a:xfrm>
          <a:prstGeom prst="rect">
            <a:avLst/>
          </a:prstGeom>
          <a:gradFill>
            <a:gsLst>
              <a:gs pos="100000">
                <a:srgbClr val="DAE9F6"/>
              </a:gs>
              <a:gs pos="0">
                <a:schemeClr val="accent1">
                  <a:tint val="66000"/>
                  <a:satMod val="160000"/>
                </a:schemeClr>
              </a:gs>
              <a:gs pos="51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TextBox 73"/>
          <p:cNvSpPr txBox="1"/>
          <p:nvPr userDrawn="1"/>
        </p:nvSpPr>
        <p:spPr>
          <a:xfrm>
            <a:off x="44483668" y="31169782"/>
            <a:ext cx="7629577" cy="1399638"/>
          </a:xfrm>
          <a:prstGeom prst="rect">
            <a:avLst/>
          </a:prstGeom>
          <a:noFill/>
        </p:spPr>
        <p:txBody>
          <a:bodyPr wrap="square" lIns="65304" tIns="32651" rIns="65304" bIns="32651" rtlCol="0">
            <a:spAutoFit/>
          </a:bodyPr>
          <a:lstStyle/>
          <a:p>
            <a:pPr marL="400050" indent="-400050">
              <a:lnSpc>
                <a:spcPts val="2600"/>
              </a:lnSpc>
            </a:pPr>
            <a:r>
              <a:rPr lang="en-US" sz="2800" dirty="0" smtClean="0">
                <a:solidFill>
                  <a:schemeClr val="bg1"/>
                </a:solidFill>
              </a:rPr>
              <a:t>© 2015</a:t>
            </a:r>
            <a:r>
              <a:rPr lang="en-US" sz="2800" baseline="0" dirty="0" smtClean="0">
                <a:solidFill>
                  <a:schemeClr val="bg1"/>
                </a:solidFill>
              </a:rPr>
              <a:t> </a:t>
            </a:r>
            <a:r>
              <a:rPr lang="en-US" sz="2800" dirty="0" smtClean="0">
                <a:solidFill>
                  <a:schemeClr val="bg1"/>
                </a:solidFill>
              </a:rPr>
              <a:t>PosterPresentations.com</a:t>
            </a:r>
            <a:br>
              <a:rPr lang="en-US" sz="2800" dirty="0" smtClean="0">
                <a:solidFill>
                  <a:schemeClr val="bg1"/>
                </a:solidFill>
              </a:rPr>
            </a:br>
            <a:r>
              <a:rPr lang="en-US" sz="2400" dirty="0" smtClean="0">
                <a:solidFill>
                  <a:schemeClr val="bg1"/>
                </a:solidFill>
              </a:rPr>
              <a:t>2117 Fourth Street ,</a:t>
            </a:r>
            <a:r>
              <a:rPr lang="en-US" sz="2400" baseline="0" dirty="0" smtClean="0">
                <a:solidFill>
                  <a:schemeClr val="bg1"/>
                </a:solidFill>
              </a:rPr>
              <a:t> Unit C</a:t>
            </a:r>
          </a:p>
          <a:p>
            <a:pPr marL="400050" indent="-400050">
              <a:lnSpc>
                <a:spcPts val="2600"/>
              </a:lnSpc>
            </a:pPr>
            <a:r>
              <a:rPr lang="en-US" sz="2400" baseline="0" dirty="0" smtClean="0">
                <a:solidFill>
                  <a:schemeClr val="bg1"/>
                </a:solidFill>
              </a:rPr>
              <a:t>	Berkeley CA </a:t>
            </a:r>
            <a:r>
              <a:rPr lang="en-US" sz="2000" baseline="0" dirty="0" smtClean="0">
                <a:solidFill>
                  <a:schemeClr val="bg1"/>
                </a:solidFill>
              </a:rPr>
              <a:t>94710</a:t>
            </a:r>
            <a:endParaRPr lang="en-US" sz="2400" baseline="0" dirty="0" smtClean="0">
              <a:solidFill>
                <a:schemeClr val="bg1"/>
              </a:solidFill>
            </a:endParaRPr>
          </a:p>
          <a:p>
            <a:pPr marL="400050" indent="-400050">
              <a:lnSpc>
                <a:spcPts val="2600"/>
              </a:lnSpc>
            </a:pPr>
            <a:r>
              <a:rPr lang="en-US" sz="2400" b="1" baseline="0" dirty="0" smtClean="0">
                <a:solidFill>
                  <a:srgbClr val="FFFF00"/>
                </a:solidFill>
              </a:rPr>
              <a:t>	posterpresenter@gmail.com</a:t>
            </a:r>
            <a:endParaRPr lang="en-US" sz="2800" b="1" dirty="0">
              <a:solidFill>
                <a:srgbClr val="FFFF00"/>
              </a:solidFill>
            </a:endParaRPr>
          </a:p>
        </p:txBody>
      </p:sp>
    </p:spTree>
  </p:cSld>
  <p:clrMap bg1="lt1" tx1="dk1" bg2="lt2" tx2="dk2" accent1="accent1" accent2="accent2" accent3="accent3" accent4="accent4" accent5="accent5" accent6="accent6" hlink="hlink" folHlink="folHlink"/>
  <p:sldLayoutIdLst>
    <p:sldLayoutId id="2147483658" r:id="rId1"/>
  </p:sldLayoutIdLst>
  <p:timing>
    <p:tnLst>
      <p:par>
        <p:cTn id="1" dur="indefinite" restart="never" nodeType="tmRoot"/>
      </p:par>
    </p:tnLst>
  </p:timing>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 name="Text Box 14"/>
          <p:cNvSpPr txBox="1">
            <a:spLocks noChangeArrowheads="1"/>
          </p:cNvSpPr>
          <p:nvPr/>
        </p:nvSpPr>
        <p:spPr bwMode="auto">
          <a:xfrm>
            <a:off x="1484177" y="32232601"/>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smtClean="0">
                <a:solidFill>
                  <a:schemeClr val="bg1">
                    <a:lumMod val="75000"/>
                  </a:schemeClr>
                </a:solidFill>
                <a:latin typeface="Arial" charset="0"/>
              </a:rPr>
              <a:t>RESEARCH POSTER PRESENTATION </a:t>
            </a:r>
            <a:r>
              <a:rPr lang="en-US" sz="500" b="1" dirty="0">
                <a:solidFill>
                  <a:schemeClr val="bg1">
                    <a:lumMod val="75000"/>
                  </a:schemeClr>
                </a:solidFill>
                <a:latin typeface="Arial" charset="0"/>
              </a:rPr>
              <a:t>DESIGN © </a:t>
            </a:r>
            <a:r>
              <a:rPr lang="en-US" sz="500" b="1" dirty="0" smtClean="0">
                <a:solidFill>
                  <a:schemeClr val="bg1">
                    <a:lumMod val="75000"/>
                  </a:schemeClr>
                </a:solidFill>
                <a:latin typeface="Arial" charset="0"/>
              </a:rPr>
              <a:t>2012</a:t>
            </a:r>
            <a:endParaRPr lang="en-US" sz="500" b="1" dirty="0">
              <a:solidFill>
                <a:schemeClr val="bg1">
                  <a:lumMod val="75000"/>
                </a:schemeClr>
              </a:solidFill>
              <a:latin typeface="Arial" charset="0"/>
            </a:endParaRP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grpSp>
        <p:nvGrpSpPr>
          <p:cNvPr id="43" name="Group 42"/>
          <p:cNvGrpSpPr/>
          <p:nvPr userDrawn="1"/>
        </p:nvGrpSpPr>
        <p:grpSpPr>
          <a:xfrm>
            <a:off x="44157839" y="-55065"/>
            <a:ext cx="11062139" cy="32973465"/>
            <a:chOff x="44157839" y="-55065"/>
            <a:chExt cx="11062139" cy="32973465"/>
          </a:xfrm>
        </p:grpSpPr>
        <p:sp>
          <p:nvSpPr>
            <p:cNvPr id="44" name="Rectangle 43"/>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smtClean="0">
                  <a:solidFill>
                    <a:schemeClr val="bg1"/>
                  </a:solidFill>
                  <a:latin typeface="Trebuchet MS" pitchFamily="34" charset="0"/>
                </a:rPr>
                <a:t>QUICK START (cont.)</a:t>
              </a:r>
            </a:p>
            <a:p>
              <a:pPr algn="ctr"/>
              <a:endParaRPr lang="en-US" sz="36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smtClean="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r>
                <a:rPr lang="en-US" sz="24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Text</a:t>
              </a:r>
            </a:p>
            <a:p>
              <a:pPr marL="3265488" lvl="2" indent="0" algn="l" defTabSz="114300"/>
              <a:r>
                <a:rPr lang="en-US" sz="24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 </a:t>
              </a:r>
              <a:r>
                <a:rPr kumimoji="0" lang="en-US" sz="32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smtClean="0">
                <a:solidFill>
                  <a:schemeClr val="bg1">
                    <a:lumMod val="75000"/>
                  </a:schemeClr>
                </a:solidFill>
                <a:latin typeface="Trebuchet MS" pitchFamily="34" charset="0"/>
              </a:endParaRPr>
            </a:p>
            <a:p>
              <a:pPr marL="1518341" lvl="2"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Tables</a:t>
              </a:r>
            </a:p>
            <a:p>
              <a:pPr marL="1730375" lvl="1" indent="0" algn="l" defTabSz="114300"/>
              <a:r>
                <a:rPr lang="en-US" sz="2400" b="0" baseline="0" dirty="0" smtClean="0">
                  <a:solidFill>
                    <a:schemeClr val="bg1">
                      <a:lumMod val="75000"/>
                    </a:schemeClr>
                  </a:solidFill>
                  <a:latin typeface="Trebuchet MS" pitchFamily="34" charset="0"/>
                </a:rPr>
                <a:t>To add a table from scratch go to the INSERT menu and </a:t>
              </a:r>
              <a:br>
                <a:rPr lang="en-US" sz="2400" b="0" baseline="0" dirty="0" smtClean="0">
                  <a:solidFill>
                    <a:schemeClr val="bg1">
                      <a:lumMod val="75000"/>
                    </a:schemeClr>
                  </a:solidFill>
                  <a:latin typeface="Trebuchet MS" pitchFamily="34" charset="0"/>
                </a:rPr>
              </a:br>
              <a:r>
                <a:rPr lang="en-US" sz="2400" b="0" baseline="0" dirty="0" smtClean="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smtClean="0">
                <a:ln>
                  <a:noFill/>
                </a:ln>
                <a:solidFill>
                  <a:prstClr val="white">
                    <a:lumMod val="75000"/>
                  </a:prstClr>
                </a:solidFill>
                <a:effectLst/>
                <a:uLnTx/>
                <a:uFillTx/>
                <a:latin typeface="Trebuchet MS" pitchFamily="34" charset="0"/>
              </a:endParaRPr>
            </a:p>
          </p:txBody>
        </p:sp>
        <p:graphicFrame>
          <p:nvGraphicFramePr>
            <p:cNvPr id="45" name="Object 44"/>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3303" name="Image" r:id="rId4" imgW="4571280" imgH="1688760" progId="Photoshop.Image.13">
                    <p:embed/>
                  </p:oleObj>
                </mc:Choice>
                <mc:Fallback>
                  <p:oleObj name="Image" r:id="rId4" imgW="4571280" imgH="1688760" progId="Photoshop.Image.13">
                    <p:embed/>
                    <p:pic>
                      <p:nvPicPr>
                        <p:cNvPr id="0" name=""/>
                        <p:cNvPicPr/>
                        <p:nvPr/>
                      </p:nvPicPr>
                      <p:blipFill>
                        <a:blip r:embed="rId5"/>
                        <a:stretch>
                          <a:fillRect/>
                        </a:stretch>
                      </p:blipFill>
                      <p:spPr>
                        <a:xfrm>
                          <a:off x="46915679" y="3349444"/>
                          <a:ext cx="5586150" cy="2063772"/>
                        </a:xfrm>
                        <a:prstGeom prst="rect">
                          <a:avLst/>
                        </a:prstGeom>
                      </p:spPr>
                    </p:pic>
                  </p:oleObj>
                </mc:Fallback>
              </mc:AlternateContent>
            </a:graphicData>
          </a:graphic>
        </p:graphicFrame>
        <p:pic>
          <p:nvPicPr>
            <p:cNvPr id="46" name="Picture 45"/>
            <p:cNvPicPr>
              <a:picLocks noChangeAspect="1"/>
            </p:cNvPicPr>
            <p:nvPr userDrawn="1"/>
          </p:nvPicPr>
          <p:blipFill>
            <a:blip r:embed="rId6"/>
            <a:stretch>
              <a:fillRect/>
            </a:stretch>
          </p:blipFill>
          <p:spPr>
            <a:xfrm>
              <a:off x="44621819" y="7740040"/>
              <a:ext cx="2969584" cy="1370577"/>
            </a:xfrm>
            <a:prstGeom prst="rect">
              <a:avLst/>
            </a:prstGeom>
            <a:ln>
              <a:noFill/>
            </a:ln>
          </p:spPr>
        </p:pic>
        <p:graphicFrame>
          <p:nvGraphicFramePr>
            <p:cNvPr id="47" name="Object 46"/>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3304" name="Image" r:id="rId7" imgW="1574280" imgH="1053720" progId="Photoshop.Image.13">
                    <p:embed/>
                  </p:oleObj>
                </mc:Choice>
                <mc:Fallback>
                  <p:oleObj name="Image" r:id="rId7" imgW="1574280" imgH="1053720" progId="Photoshop.Image.13">
                    <p:embed/>
                    <p:pic>
                      <p:nvPicPr>
                        <p:cNvPr id="0" name=""/>
                        <p:cNvPicPr/>
                        <p:nvPr/>
                      </p:nvPicPr>
                      <p:blipFill>
                        <a:blip r:embed="rId8"/>
                        <a:stretch>
                          <a:fillRect/>
                        </a:stretch>
                      </p:blipFill>
                      <p:spPr>
                        <a:xfrm>
                          <a:off x="44629619" y="12347263"/>
                          <a:ext cx="1482266" cy="992162"/>
                        </a:xfrm>
                        <a:prstGeom prst="rect">
                          <a:avLst/>
                        </a:prstGeom>
                      </p:spPr>
                    </p:pic>
                  </p:oleObj>
                </mc:Fallback>
              </mc:AlternateContent>
            </a:graphicData>
          </a:graphic>
        </p:graphicFrame>
        <p:grpSp>
          <p:nvGrpSpPr>
            <p:cNvPr id="48" name="Group 47"/>
            <p:cNvGrpSpPr/>
            <p:nvPr userDrawn="1"/>
          </p:nvGrpSpPr>
          <p:grpSpPr>
            <a:xfrm>
              <a:off x="44487207" y="29414560"/>
              <a:ext cx="10354213" cy="1265612"/>
              <a:chOff x="44200453" y="28362386"/>
              <a:chExt cx="9771399" cy="1090622"/>
            </a:xfrm>
          </p:grpSpPr>
          <p:sp>
            <p:nvSpPr>
              <p:cNvPr id="50" name="Rounded Rectangle 49"/>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 name="Picture 7" descr="http://t2.gstatic.com/images?q=tbn:ANd9GcR4APHC6TT9w54M2zn_pvCiBxUNcspYPoVxirLRphBoJabfSvu7zw">
                <a:hlinkClick r:id="rId9"/>
              </p:cNvPr>
              <p:cNvPicPr>
                <a:picLocks noChangeAspect="1" noChangeArrowheads="1"/>
              </p:cNvPicPr>
              <p:nvPr userDrawn="1"/>
            </p:nvPicPr>
            <p:blipFill>
              <a:blip r:embed="rId10" cstate="print"/>
              <a:srcRect/>
              <a:stretch>
                <a:fillRect/>
              </a:stretch>
            </p:blipFill>
            <p:spPr bwMode="auto">
              <a:xfrm>
                <a:off x="44326393" y="28460718"/>
                <a:ext cx="914401" cy="914399"/>
              </a:xfrm>
              <a:prstGeom prst="rect">
                <a:avLst/>
              </a:prstGeom>
              <a:noFill/>
              <a:ln>
                <a:noFill/>
              </a:ln>
            </p:spPr>
          </p:pic>
          <p:sp>
            <p:nvSpPr>
              <p:cNvPr id="52" name="TextBox 51"/>
              <p:cNvSpPr txBox="1"/>
              <p:nvPr userDrawn="1"/>
            </p:nvSpPr>
            <p:spPr>
              <a:xfrm>
                <a:off x="45300663" y="28552305"/>
                <a:ext cx="8671189" cy="716099"/>
              </a:xfrm>
              <a:prstGeom prst="rect">
                <a:avLst/>
              </a:prstGeom>
              <a:noFill/>
              <a:ln>
                <a:noFill/>
              </a:ln>
            </p:spPr>
            <p:txBody>
              <a:bodyPr wrap="square" rtlCol="0">
                <a:spAutoFit/>
              </a:bodyPr>
              <a:lstStyle/>
              <a:p>
                <a:r>
                  <a:rPr lang="en-US" sz="2400" dirty="0" smtClean="0">
                    <a:solidFill>
                      <a:schemeClr val="tx2"/>
                    </a:solidFill>
                    <a:latin typeface="Trebuchet MS" pitchFamily="34" charset="0"/>
                  </a:rPr>
                  <a:t>Student</a:t>
                </a:r>
                <a:r>
                  <a:rPr lang="en-US" sz="2400" baseline="0" dirty="0" smtClean="0">
                    <a:solidFill>
                      <a:schemeClr val="tx2"/>
                    </a:solidFill>
                    <a:latin typeface="Trebuchet MS" pitchFamily="34" charset="0"/>
                  </a:rPr>
                  <a:t> discounts are available on our </a:t>
                </a:r>
                <a:r>
                  <a:rPr lang="en-US" sz="2400" baseline="0" dirty="0" err="1" smtClean="0">
                    <a:solidFill>
                      <a:schemeClr val="tx2"/>
                    </a:solidFill>
                    <a:latin typeface="Trebuchet MS" pitchFamily="34" charset="0"/>
                  </a:rPr>
                  <a:t>Facebook</a:t>
                </a:r>
                <a:r>
                  <a:rPr lang="en-US" sz="2400" baseline="0" dirty="0" smtClean="0">
                    <a:solidFill>
                      <a:schemeClr val="tx2"/>
                    </a:solidFill>
                    <a:latin typeface="Trebuchet MS" pitchFamily="34" charset="0"/>
                  </a:rPr>
                  <a:t> page.</a:t>
                </a:r>
                <a:br>
                  <a:rPr lang="en-US" sz="2400" baseline="0" dirty="0" smtClean="0">
                    <a:solidFill>
                      <a:schemeClr val="tx2"/>
                    </a:solidFill>
                    <a:latin typeface="Trebuchet MS" pitchFamily="34" charset="0"/>
                  </a:rPr>
                </a:br>
                <a:r>
                  <a:rPr lang="en-US" sz="2400" baseline="0" dirty="0" smtClean="0">
                    <a:solidFill>
                      <a:schemeClr val="tx2"/>
                    </a:solidFill>
                    <a:latin typeface="Trebuchet MS" pitchFamily="34" charset="0"/>
                  </a:rPr>
                  <a:t>Go to </a:t>
                </a:r>
                <a:r>
                  <a:rPr lang="en-US" sz="2400" u="sng" baseline="0" dirty="0" smtClean="0">
                    <a:solidFill>
                      <a:schemeClr val="tx2"/>
                    </a:solidFill>
                    <a:latin typeface="Trebuchet MS" pitchFamily="34" charset="0"/>
                  </a:rPr>
                  <a:t>PosterPresentations.com</a:t>
                </a:r>
                <a:r>
                  <a:rPr lang="en-US" sz="2400" baseline="0" dirty="0" smtClean="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grpSp>
      <p:grpSp>
        <p:nvGrpSpPr>
          <p:cNvPr id="53" name="Group 52"/>
          <p:cNvGrpSpPr/>
          <p:nvPr userDrawn="1"/>
        </p:nvGrpSpPr>
        <p:grpSpPr>
          <a:xfrm>
            <a:off x="-11225189" y="-1"/>
            <a:ext cx="11018865" cy="32918401"/>
            <a:chOff x="-11225189" y="-1"/>
            <a:chExt cx="11018865" cy="32918401"/>
          </a:xfrm>
        </p:grpSpPr>
        <p:sp>
          <p:nvSpPr>
            <p:cNvPr id="54" name="Rectangle 53"/>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smtClean="0">
                  <a:solidFill>
                    <a:srgbClr val="FF0000"/>
                  </a:solidFill>
                  <a:latin typeface="Trebuchet MS" pitchFamily="34" charset="0"/>
                </a:rPr>
                <a:t>(—THIS SIDEBAR DOES NOT PRINT—)</a:t>
              </a:r>
              <a:endParaRPr lang="en-US" sz="3200" b="1" spc="600"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DESIGN</a:t>
              </a:r>
              <a:r>
                <a:rPr lang="en-US" sz="4000" b="1" spc="600" baseline="0" dirty="0" smtClean="0">
                  <a:solidFill>
                    <a:schemeClr val="bg1"/>
                  </a:solidFill>
                  <a:latin typeface="Trebuchet MS" pitchFamily="34" charset="0"/>
                </a:rPr>
                <a:t> </a:t>
              </a:r>
              <a:r>
                <a:rPr lang="en-US" sz="4000" b="1" spc="600" dirty="0" smtClean="0">
                  <a:solidFill>
                    <a:schemeClr val="bg1"/>
                  </a:solidFill>
                  <a:latin typeface="Trebuchet MS" pitchFamily="34" charset="0"/>
                </a:rPr>
                <a:t>GUIDE</a:t>
              </a:r>
            </a:p>
            <a:p>
              <a:pPr algn="ctr"/>
              <a:endParaRPr lang="en-US" sz="2800" b="1" dirty="0" smtClean="0">
                <a:latin typeface="Trebuchet MS" pitchFamily="34" charset="0"/>
              </a:endParaRPr>
            </a:p>
            <a:p>
              <a:pPr defTabSz="3765639"/>
              <a:r>
                <a:rPr lang="en-US" sz="2800" i="0" dirty="0" smtClean="0">
                  <a:latin typeface="Trebuchet MS" pitchFamily="34" charset="0"/>
                </a:rPr>
                <a:t>This PowerPoint</a:t>
              </a:r>
              <a:r>
                <a:rPr lang="en-US" sz="2800" i="0" baseline="0" dirty="0" smtClean="0">
                  <a:latin typeface="Trebuchet MS" pitchFamily="34" charset="0"/>
                </a:rPr>
                <a:t> </a:t>
              </a:r>
              <a:r>
                <a:rPr lang="en-US" sz="2800" i="0" dirty="0" smtClean="0">
                  <a:latin typeface="Trebuchet MS" pitchFamily="34" charset="0"/>
                </a:rPr>
                <a:t>2007 template produces</a:t>
              </a:r>
              <a:r>
                <a:rPr lang="en-US" sz="2800" i="0" baseline="0" dirty="0" smtClean="0">
                  <a:latin typeface="Trebuchet MS" pitchFamily="34" charset="0"/>
                </a:rPr>
                <a:t> </a:t>
              </a:r>
              <a:r>
                <a:rPr lang="en-US" sz="2800" i="0" dirty="0" smtClean="0">
                  <a:latin typeface="Trebuchet MS" pitchFamily="34" charset="0"/>
                </a:rPr>
                <a:t>a 36”x48” presentation poster. </a:t>
              </a:r>
              <a:r>
                <a:rPr lang="en-US" sz="2800" dirty="0" smtClean="0">
                  <a:latin typeface="Trebuchet MS" pitchFamily="34" charset="0"/>
                </a:rPr>
                <a:t>You</a:t>
              </a:r>
              <a:r>
                <a:rPr lang="en-US" sz="2800" baseline="0" dirty="0" smtClean="0">
                  <a:latin typeface="Trebuchet MS" pitchFamily="34" charset="0"/>
                </a:rPr>
                <a:t> can u</a:t>
              </a:r>
              <a:r>
                <a:rPr lang="en-US" sz="2800" dirty="0" smtClean="0">
                  <a:latin typeface="Trebuchet MS" pitchFamily="34" charset="0"/>
                </a:rPr>
                <a:t>se</a:t>
              </a:r>
              <a:r>
                <a:rPr lang="en-US" sz="2800" baseline="0" dirty="0" smtClean="0">
                  <a:latin typeface="Trebuchet MS" pitchFamily="34" charset="0"/>
                </a:rPr>
                <a:t> it to create your research poster and </a:t>
              </a:r>
              <a:r>
                <a:rPr lang="en-US" sz="2800" dirty="0" smtClean="0">
                  <a:latin typeface="Trebuchet MS" pitchFamily="34" charset="0"/>
                </a:rPr>
                <a:t>save valuable time placing titles, subtitles,</a:t>
              </a:r>
              <a:r>
                <a:rPr lang="en-US" sz="2800" baseline="0" dirty="0" smtClean="0">
                  <a:latin typeface="Trebuchet MS" pitchFamily="34" charset="0"/>
                </a:rPr>
                <a:t> text, and graphics</a:t>
              </a:r>
              <a:r>
                <a:rPr lang="en-US" sz="2800" dirty="0" smtClean="0">
                  <a:latin typeface="Trebuchet MS" pitchFamily="34" charset="0"/>
                </a:rPr>
                <a:t>. </a:t>
              </a:r>
            </a:p>
            <a:p>
              <a:pPr defTabSz="3765639"/>
              <a:endParaRPr lang="en-US" sz="2800" dirty="0" smtClean="0">
                <a:latin typeface="Trebuchet MS" pitchFamily="34" charset="0"/>
              </a:endParaRPr>
            </a:p>
            <a:p>
              <a:pPr defTabSz="4389219"/>
              <a:r>
                <a:rPr lang="en-US" sz="2800" dirty="0" smtClean="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smtClean="0">
                  <a:solidFill>
                    <a:srgbClr val="FFC000"/>
                  </a:solidFill>
                  <a:latin typeface="Trebuchet MS" pitchFamily="34" charset="0"/>
                </a:rPr>
                <a:t>PosterPresentations.com</a:t>
              </a:r>
              <a:r>
                <a:rPr lang="en-US" sz="2800" b="1" dirty="0" smtClean="0">
                  <a:solidFill>
                    <a:schemeClr val="bg1"/>
                  </a:solidFill>
                  <a:latin typeface="Trebuchet MS" pitchFamily="34" charset="0"/>
                </a:rPr>
                <a:t> </a:t>
              </a:r>
              <a:r>
                <a:rPr lang="en-US" sz="2800" dirty="0" smtClean="0">
                  <a:solidFill>
                    <a:schemeClr val="bg1"/>
                  </a:solidFill>
                  <a:latin typeface="Trebuchet MS" pitchFamily="34" charset="0"/>
                </a:rPr>
                <a:t>and click on HELP DESK.</a:t>
              </a:r>
            </a:p>
            <a:p>
              <a:pPr defTabSz="4389219"/>
              <a:endParaRPr lang="en-US" sz="2800" dirty="0" smtClean="0">
                <a:latin typeface="Trebuchet MS" pitchFamily="34" charset="0"/>
              </a:endParaRPr>
            </a:p>
            <a:p>
              <a:pPr defTabSz="4389219"/>
              <a:r>
                <a:rPr lang="en-US" sz="2800" dirty="0" smtClean="0">
                  <a:solidFill>
                    <a:schemeClr val="bg1"/>
                  </a:solidFill>
                  <a:latin typeface="Trebuchet MS" pitchFamily="34" charset="0"/>
                </a:rPr>
                <a:t>When</a:t>
              </a:r>
              <a:r>
                <a:rPr lang="en-US" sz="2800" baseline="0" dirty="0" smtClean="0">
                  <a:solidFill>
                    <a:schemeClr val="bg1"/>
                  </a:solidFill>
                  <a:latin typeface="Trebuchet MS" pitchFamily="34" charset="0"/>
                </a:rPr>
                <a:t> you are ready to print your poster</a:t>
              </a:r>
              <a:r>
                <a:rPr lang="en-US" sz="2800" dirty="0" smtClean="0">
                  <a:solidFill>
                    <a:schemeClr val="bg1"/>
                  </a:solidFill>
                  <a:latin typeface="Trebuchet MS" pitchFamily="34" charset="0"/>
                </a:rPr>
                <a:t>,</a:t>
              </a:r>
              <a:r>
                <a:rPr lang="en-US" sz="2800" baseline="0" dirty="0" smtClean="0">
                  <a:solidFill>
                    <a:schemeClr val="bg1"/>
                  </a:solidFill>
                  <a:latin typeface="Trebuchet MS" pitchFamily="34" charset="0"/>
                </a:rPr>
                <a:t> go online to </a:t>
              </a:r>
              <a:r>
                <a:rPr lang="en-US" sz="2800" b="0" dirty="0" smtClean="0">
                  <a:solidFill>
                    <a:schemeClr val="bg1"/>
                  </a:solidFill>
                  <a:latin typeface="Trebuchet MS" pitchFamily="34" charset="0"/>
                </a:rPr>
                <a:t>PosterPresentations.com</a:t>
              </a:r>
              <a:r>
                <a:rPr lang="en-US" sz="2800" dirty="0" smtClean="0">
                  <a:solidFill>
                    <a:schemeClr val="bg1"/>
                  </a:solidFill>
                  <a:latin typeface="Trebuchet MS" pitchFamily="34" charset="0"/>
                </a:rPr>
                <a:t/>
              </a:r>
              <a:br>
                <a:rPr lang="en-US" sz="2800" dirty="0" smtClean="0">
                  <a:solidFill>
                    <a:schemeClr val="bg1"/>
                  </a:solidFill>
                  <a:latin typeface="Trebuchet MS" pitchFamily="34" charset="0"/>
                </a:rPr>
              </a:br>
              <a:endParaRPr lang="en-US" sz="2800" dirty="0" smtClean="0">
                <a:solidFill>
                  <a:schemeClr val="bg1"/>
                </a:solidFill>
                <a:latin typeface="Trebuchet MS" pitchFamily="34" charset="0"/>
              </a:endParaRPr>
            </a:p>
            <a:p>
              <a:pPr algn="l" defTabSz="3765639"/>
              <a:r>
                <a:rPr lang="en-US" sz="2800" b="0" dirty="0" smtClean="0">
                  <a:solidFill>
                    <a:schemeClr val="bg1"/>
                  </a:solidFill>
                  <a:latin typeface="Trebuchet MS" pitchFamily="34" charset="0"/>
                </a:rPr>
                <a:t>Need</a:t>
              </a:r>
              <a:r>
                <a:rPr lang="en-US" sz="2800" b="0" baseline="0" dirty="0" smtClean="0">
                  <a:solidFill>
                    <a:schemeClr val="bg1"/>
                  </a:solidFill>
                  <a:latin typeface="Trebuchet MS" pitchFamily="34" charset="0"/>
                </a:rPr>
                <a:t> assistance? Call us at </a:t>
              </a:r>
              <a:r>
                <a:rPr lang="en-US" sz="2800" b="0" dirty="0" smtClean="0">
                  <a:solidFill>
                    <a:srgbClr val="FFC000"/>
                  </a:solidFill>
                  <a:latin typeface="Trebuchet MS" pitchFamily="34" charset="0"/>
                </a:rPr>
                <a:t>1.510.649.3001</a:t>
              </a:r>
            </a:p>
            <a:p>
              <a:pPr algn="l" defTabSz="3765639"/>
              <a:endParaRPr lang="en-US" sz="3600" b="1" dirty="0" smtClean="0">
                <a:solidFill>
                  <a:srgbClr val="FFFF00"/>
                </a:solidFill>
                <a:latin typeface="Trebuchet MS" pitchFamily="34" charset="0"/>
              </a:endParaRPr>
            </a:p>
            <a:p>
              <a:pPr algn="ctr"/>
              <a:endParaRPr lang="en-US" sz="2400" b="1"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QUICK START</a:t>
              </a:r>
            </a:p>
            <a:p>
              <a:pPr algn="ctr"/>
              <a:endParaRPr lang="en-US" sz="32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Zoom in and out</a:t>
              </a:r>
            </a:p>
            <a:p>
              <a:pPr marL="1892300" indent="-1892300" algn="l" defTabSz="850900"/>
              <a:r>
                <a:rPr lang="en-US" sz="2400" b="0" baseline="0" dirty="0" smtClean="0">
                  <a:solidFill>
                    <a:schemeClr val="bg1"/>
                  </a:solidFill>
                  <a:latin typeface="Trebuchet MS" pitchFamily="34" charset="0"/>
                </a:rPr>
                <a:t>	</a:t>
              </a:r>
              <a:r>
                <a:rPr lang="en-US" sz="2400" b="0" baseline="0" dirty="0" smtClean="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smtClean="0">
                  <a:solidFill>
                    <a:schemeClr val="bg1">
                      <a:lumMod val="75000"/>
                    </a:schemeClr>
                  </a:solidFill>
                  <a:latin typeface="Trebuchet MS" pitchFamily="34" charset="0"/>
                </a:rPr>
                <a:t>	</a:t>
              </a:r>
              <a:r>
                <a:rPr lang="en-US" sz="2400" b="0" baseline="0" dirty="0" smtClean="0">
                  <a:solidFill>
                    <a:schemeClr val="bg1">
                      <a:lumMod val="75000"/>
                    </a:schemeClr>
                  </a:solidFill>
                  <a:latin typeface="Trebuchet MS" pitchFamily="34" charset="0"/>
                </a:rPr>
                <a:t>Go to VIEW &gt; ZOOM.</a:t>
              </a:r>
            </a:p>
            <a:p>
              <a:pPr algn="l"/>
              <a:endParaRPr lang="en-US" sz="2800" b="0"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Title, Authors, and Affiliations</a:t>
              </a:r>
            </a:p>
            <a:p>
              <a:pPr algn="l"/>
              <a:r>
                <a:rPr lang="en-US" sz="24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2800" b="1" baseline="0" dirty="0" smtClean="0">
                  <a:solidFill>
                    <a:schemeClr val="bg1"/>
                  </a:solidFill>
                  <a:latin typeface="Trebuchet MS" pitchFamily="34" charset="0"/>
                </a:rPr>
                <a:t/>
              </a:r>
              <a:br>
                <a:rPr lang="en-US" sz="2800" b="1" baseline="0" dirty="0" smtClean="0">
                  <a:solidFill>
                    <a:schemeClr val="bg1"/>
                  </a:solidFill>
                  <a:latin typeface="Trebuchet MS" pitchFamily="34" charset="0"/>
                </a:rPr>
              </a:br>
              <a:endParaRPr lang="en-US" sz="2800" b="1" dirty="0" smtClean="0">
                <a:solidFill>
                  <a:schemeClr val="bg1"/>
                </a:solidFill>
                <a:latin typeface="Trebuchet MS" pitchFamily="34" charset="0"/>
              </a:endParaRPr>
            </a:p>
            <a:p>
              <a:pPr algn="ctr"/>
              <a:endParaRPr lang="en-US" sz="2800" b="1" dirty="0" smtClean="0">
                <a:solidFill>
                  <a:srgbClr val="FFC000"/>
                </a:solidFill>
                <a:latin typeface="Trebuchet MS" pitchFamily="34" charset="0"/>
              </a:endParaRPr>
            </a:p>
            <a:p>
              <a:pPr algn="ctr"/>
              <a:endParaRPr lang="en-US" sz="2800" b="1" dirty="0" smtClean="0">
                <a:solidFill>
                  <a:srgbClr val="FFC000"/>
                </a:solidFill>
                <a:latin typeface="Trebuchet MS" pitchFamily="34" charset="0"/>
              </a:endParaRPr>
            </a:p>
            <a:p>
              <a:pPr algn="ctr"/>
              <a:r>
                <a:rPr lang="en-US" sz="3200" b="1" dirty="0" smtClean="0">
                  <a:solidFill>
                    <a:srgbClr val="FFC000"/>
                  </a:solidFill>
                  <a:latin typeface="Trebuchet MS" pitchFamily="34" charset="0"/>
                </a:rPr>
                <a:t>Adding Logos</a:t>
              </a:r>
              <a:r>
                <a:rPr lang="en-US" sz="3200" b="1" baseline="0" dirty="0" smtClean="0">
                  <a:solidFill>
                    <a:srgbClr val="FFC000"/>
                  </a:solidFill>
                  <a:latin typeface="Trebuchet MS" pitchFamily="34" charset="0"/>
                </a:rPr>
                <a:t> / Seals</a:t>
              </a:r>
            </a:p>
            <a:p>
              <a:pPr algn="l"/>
              <a:r>
                <a:rPr lang="en-US" sz="24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spc="0"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See if your school’s logo is available on our free poster templates page.</a:t>
              </a:r>
            </a:p>
            <a:p>
              <a:pPr algn="l"/>
              <a:endParaRPr lang="en-US" sz="2400" b="0" baseline="0" dirty="0" smtClean="0">
                <a:latin typeface="Trebuchet MS" pitchFamily="34" charset="0"/>
              </a:endParaRPr>
            </a:p>
            <a:p>
              <a:pPr algn="ctr"/>
              <a:r>
                <a:rPr lang="en-US" sz="3200" b="1" baseline="0" dirty="0" smtClean="0">
                  <a:solidFill>
                    <a:srgbClr val="FFC000"/>
                  </a:solidFill>
                  <a:latin typeface="Trebuchet MS" pitchFamily="34" charset="0"/>
                </a:rPr>
                <a:t>Photographs / Graphics</a:t>
              </a:r>
            </a:p>
            <a:p>
              <a:pPr algn="l" defTabSz="977900"/>
              <a:r>
                <a:rPr lang="en-US" sz="24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smtClean="0">
                  <a:solidFill>
                    <a:schemeClr val="bg1">
                      <a:lumMod val="75000"/>
                    </a:schemeClr>
                  </a:solidFill>
                  <a:latin typeface="Trebuchet MS" pitchFamily="34" charset="0"/>
                </a:rPr>
                <a:t>disproportionally.</a:t>
              </a:r>
            </a:p>
            <a:p>
              <a:pPr algn="l" defTabSz="977900"/>
              <a:endParaRPr lang="en-US" sz="2400" b="0" baseline="0" dirty="0" smtClean="0">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r>
                <a:rPr lang="en-US" sz="3200" b="1" baseline="0" dirty="0" smtClean="0">
                  <a:solidFill>
                    <a:srgbClr val="FFC000"/>
                  </a:solidFill>
                  <a:latin typeface="Trebuchet MS" pitchFamily="34" charset="0"/>
                </a:rPr>
                <a:t>Image Quality Check</a:t>
              </a:r>
            </a:p>
            <a:p>
              <a:pPr lvl="0" algn="l" defTabSz="977900"/>
              <a:r>
                <a:rPr lang="en-US" sz="24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2800" b="0" dirty="0" smtClean="0">
                <a:latin typeface="Trebuchet MS" pitchFamily="34" charset="0"/>
              </a:endParaRPr>
            </a:p>
          </p:txBody>
        </p:sp>
        <p:cxnSp>
          <p:nvCxnSpPr>
            <p:cNvPr id="55" name="Straight Connector 54"/>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56" name="Picture 55"/>
            <p:cNvPicPr>
              <a:picLocks noChangeAspect="1"/>
            </p:cNvPicPr>
            <p:nvPr userDrawn="1"/>
          </p:nvPicPr>
          <p:blipFill>
            <a:blip r:embed="rId11"/>
            <a:stretch>
              <a:fillRect/>
            </a:stretch>
          </p:blipFill>
          <p:spPr>
            <a:xfrm>
              <a:off x="-10740740" y="10261718"/>
              <a:ext cx="1597666" cy="1201935"/>
            </a:xfrm>
            <a:prstGeom prst="rect">
              <a:avLst/>
            </a:prstGeom>
          </p:spPr>
        </p:pic>
        <p:pic>
          <p:nvPicPr>
            <p:cNvPr id="57" name="Picture 56"/>
            <p:cNvPicPr>
              <a:picLocks noChangeAspect="1"/>
            </p:cNvPicPr>
            <p:nvPr userDrawn="1"/>
          </p:nvPicPr>
          <p:blipFill>
            <a:blip r:embed="rId12"/>
            <a:stretch>
              <a:fillRect/>
            </a:stretch>
          </p:blipFill>
          <p:spPr>
            <a:xfrm>
              <a:off x="-10732765" y="15696927"/>
              <a:ext cx="9986808" cy="1053596"/>
            </a:xfrm>
            <a:prstGeom prst="rect">
              <a:avLst/>
            </a:prstGeom>
          </p:spPr>
        </p:pic>
        <p:grpSp>
          <p:nvGrpSpPr>
            <p:cNvPr id="58" name="Group 57"/>
            <p:cNvGrpSpPr/>
            <p:nvPr userDrawn="1"/>
          </p:nvGrpSpPr>
          <p:grpSpPr>
            <a:xfrm>
              <a:off x="-9744993" y="23540957"/>
              <a:ext cx="7531182" cy="2120439"/>
              <a:chOff x="-4470427" y="11016658"/>
              <a:chExt cx="3470785" cy="974220"/>
            </a:xfrm>
          </p:grpSpPr>
          <p:grpSp>
            <p:nvGrpSpPr>
              <p:cNvPr id="64" name="Group 63"/>
              <p:cNvGrpSpPr/>
              <p:nvPr userDrawn="1"/>
            </p:nvGrpSpPr>
            <p:grpSpPr>
              <a:xfrm>
                <a:off x="-2783495" y="11060886"/>
                <a:ext cx="624431" cy="893535"/>
                <a:chOff x="-3958697" y="11117435"/>
                <a:chExt cx="779338" cy="1280430"/>
              </a:xfrm>
            </p:grpSpPr>
            <p:pic>
              <p:nvPicPr>
                <p:cNvPr id="70" name="Picture 69"/>
                <p:cNvPicPr>
                  <a:picLocks noChangeAspect="1"/>
                </p:cNvPicPr>
                <p:nvPr userDrawn="1"/>
              </p:nvPicPr>
              <p:blipFill>
                <a:blip r:embed="rId13"/>
                <a:stretch>
                  <a:fillRect/>
                </a:stretch>
              </p:blipFill>
              <p:spPr>
                <a:xfrm>
                  <a:off x="-3948160" y="11117435"/>
                  <a:ext cx="768801" cy="1090857"/>
                </a:xfrm>
                <a:prstGeom prst="rect">
                  <a:avLst/>
                </a:prstGeom>
              </p:spPr>
            </p:pic>
            <p:sp>
              <p:nvSpPr>
                <p:cNvPr id="71" name="TextBox 70"/>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smtClean="0">
                      <a:solidFill>
                        <a:schemeClr val="tx1"/>
                      </a:solidFill>
                    </a:rPr>
                    <a:t>ORIGINAL</a:t>
                  </a:r>
                  <a:endParaRPr lang="en-US" sz="1600" b="1" dirty="0">
                    <a:solidFill>
                      <a:schemeClr val="tx1"/>
                    </a:solidFill>
                  </a:endParaRPr>
                </a:p>
              </p:txBody>
            </p:sp>
          </p:grpSp>
          <p:grpSp>
            <p:nvGrpSpPr>
              <p:cNvPr id="65" name="Group 64"/>
              <p:cNvGrpSpPr/>
              <p:nvPr userDrawn="1"/>
            </p:nvGrpSpPr>
            <p:grpSpPr>
              <a:xfrm>
                <a:off x="-2033159" y="11060889"/>
                <a:ext cx="1033517" cy="893529"/>
                <a:chOff x="-2921738" y="11200127"/>
                <a:chExt cx="1420279" cy="1227904"/>
              </a:xfrm>
            </p:grpSpPr>
            <p:pic>
              <p:nvPicPr>
                <p:cNvPr id="68" name="Picture 67"/>
                <p:cNvPicPr>
                  <a:picLocks noChangeAspect="1"/>
                </p:cNvPicPr>
                <p:nvPr userDrawn="1"/>
              </p:nvPicPr>
              <p:blipFill>
                <a:blip r:embed="rId13"/>
                <a:stretch>
                  <a:fillRect/>
                </a:stretch>
              </p:blipFill>
              <p:spPr>
                <a:xfrm>
                  <a:off x="-2921738" y="11200127"/>
                  <a:ext cx="1420279" cy="1029694"/>
                </a:xfrm>
                <a:prstGeom prst="rect">
                  <a:avLst/>
                </a:prstGeom>
              </p:spPr>
            </p:pic>
            <p:sp>
              <p:nvSpPr>
                <p:cNvPr id="69" name="TextBox 68"/>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smtClean="0">
                      <a:solidFill>
                        <a:schemeClr val="bg1"/>
                      </a:solidFill>
                    </a:rPr>
                    <a:t>DISTORTED</a:t>
                  </a:r>
                  <a:endParaRPr lang="en-US" sz="700" b="1" dirty="0">
                    <a:solidFill>
                      <a:schemeClr val="bg1"/>
                    </a:solidFill>
                  </a:endParaRPr>
                </a:p>
              </p:txBody>
            </p:sp>
          </p:grpSp>
          <p:pic>
            <p:nvPicPr>
              <p:cNvPr id="66" name="Picture 65"/>
              <p:cNvPicPr>
                <a:picLocks noChangeAspect="1"/>
              </p:cNvPicPr>
              <p:nvPr userDrawn="1"/>
            </p:nvPicPr>
            <p:blipFill>
              <a:blip r:embed="rId14"/>
              <a:stretch>
                <a:fillRect/>
              </a:stretch>
            </p:blipFill>
            <p:spPr>
              <a:xfrm>
                <a:off x="-4470427" y="11016658"/>
                <a:ext cx="1098742" cy="847761"/>
              </a:xfrm>
              <a:prstGeom prst="rect">
                <a:avLst/>
              </a:prstGeom>
            </p:spPr>
          </p:pic>
          <p:sp>
            <p:nvSpPr>
              <p:cNvPr id="67" name="TextBox 66"/>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smtClean="0">
                    <a:solidFill>
                      <a:schemeClr val="bg1"/>
                    </a:solidFill>
                  </a:rPr>
                  <a:t>Corner</a:t>
                </a:r>
                <a:r>
                  <a:rPr lang="en-US" sz="1600" baseline="0" dirty="0" smtClean="0">
                    <a:solidFill>
                      <a:schemeClr val="bg1"/>
                    </a:solidFill>
                  </a:rPr>
                  <a:t> handles</a:t>
                </a:r>
                <a:endParaRPr lang="en-US" sz="1600" dirty="0">
                  <a:solidFill>
                    <a:schemeClr val="bg1"/>
                  </a:solidFill>
                </a:endParaRPr>
              </a:p>
            </p:txBody>
          </p:sp>
        </p:grpSp>
        <p:grpSp>
          <p:nvGrpSpPr>
            <p:cNvPr id="59" name="Group 58"/>
            <p:cNvGrpSpPr/>
            <p:nvPr userDrawn="1"/>
          </p:nvGrpSpPr>
          <p:grpSpPr>
            <a:xfrm>
              <a:off x="-10398793" y="27751410"/>
              <a:ext cx="9323012" cy="2453251"/>
              <a:chOff x="-4754996" y="12734136"/>
              <a:chExt cx="4296559" cy="1127128"/>
            </a:xfrm>
          </p:grpSpPr>
          <p:graphicFrame>
            <p:nvGraphicFramePr>
              <p:cNvPr id="60" name="Object 59"/>
              <p:cNvGraphicFramePr>
                <a:graphicFrameLocks noChangeAspect="1"/>
              </p:cNvGraphicFramePr>
              <p:nvPr userDrawn="1">
                <p:extLst>
                  <p:ext uri="{D42A27DB-BD31-4B8C-83A1-F6EECF244321}">
                    <p14:modId xmlns:p14="http://schemas.microsoft.com/office/powerpoint/2010/main" val="1199812768"/>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3305" name="Image" r:id="rId15" imgW="1828440" imgH="1117440" progId="Photoshop.Image.13">
                      <p:embed/>
                    </p:oleObj>
                  </mc:Choice>
                  <mc:Fallback>
                    <p:oleObj name="Image" r:id="rId15" imgW="1828440" imgH="1117440" progId="Photoshop.Image.13">
                      <p:embed/>
                      <p:pic>
                        <p:nvPicPr>
                          <p:cNvPr id="0" name=""/>
                          <p:cNvPicPr/>
                          <p:nvPr/>
                        </p:nvPicPr>
                        <p:blipFill>
                          <a:blip r:embed="rId16"/>
                          <a:stretch>
                            <a:fillRect/>
                          </a:stretch>
                        </p:blipFill>
                        <p:spPr>
                          <a:xfrm>
                            <a:off x="-4533347" y="12734142"/>
                            <a:ext cx="1828800" cy="1117600"/>
                          </a:xfrm>
                          <a:prstGeom prst="rect">
                            <a:avLst/>
                          </a:prstGeom>
                        </p:spPr>
                      </p:pic>
                    </p:oleObj>
                  </mc:Fallback>
                </mc:AlternateContent>
              </a:graphicData>
            </a:graphic>
          </p:graphicFrame>
          <p:graphicFrame>
            <p:nvGraphicFramePr>
              <p:cNvPr id="61" name="Object 60"/>
              <p:cNvGraphicFramePr>
                <a:graphicFrameLocks noChangeAspect="1"/>
              </p:cNvGraphicFramePr>
              <p:nvPr userDrawn="1">
                <p:extLst>
                  <p:ext uri="{D42A27DB-BD31-4B8C-83A1-F6EECF244321}">
                    <p14:modId xmlns:p14="http://schemas.microsoft.com/office/powerpoint/2010/main" val="4096349677"/>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3306" name="Image" r:id="rId17" imgW="1828440" imgH="1117440" progId="Photoshop.Image.13">
                      <p:embed/>
                    </p:oleObj>
                  </mc:Choice>
                  <mc:Fallback>
                    <p:oleObj name="Image" r:id="rId17" imgW="1828440" imgH="1117440" progId="Photoshop.Image.13">
                      <p:embed/>
                      <p:pic>
                        <p:nvPicPr>
                          <p:cNvPr id="0" name=""/>
                          <p:cNvPicPr/>
                          <p:nvPr/>
                        </p:nvPicPr>
                        <p:blipFill>
                          <a:blip r:embed="rId18"/>
                          <a:stretch>
                            <a:fillRect/>
                          </a:stretch>
                        </p:blipFill>
                        <p:spPr>
                          <a:xfrm>
                            <a:off x="-2456641" y="12737835"/>
                            <a:ext cx="1828800" cy="1117600"/>
                          </a:xfrm>
                          <a:prstGeom prst="rect">
                            <a:avLst/>
                          </a:prstGeom>
                        </p:spPr>
                      </p:pic>
                    </p:oleObj>
                  </mc:Fallback>
                </mc:AlternateContent>
              </a:graphicData>
            </a:graphic>
          </p:graphicFrame>
          <p:sp>
            <p:nvSpPr>
              <p:cNvPr id="62" name="TextBox 61"/>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smtClean="0">
                    <a:solidFill>
                      <a:srgbClr val="92D050"/>
                    </a:solidFill>
                  </a:rPr>
                  <a:t>Good</a:t>
                </a:r>
                <a:r>
                  <a:rPr lang="en-US" sz="1600" baseline="0" dirty="0" smtClean="0">
                    <a:solidFill>
                      <a:srgbClr val="92D050"/>
                    </a:solidFill>
                  </a:rPr>
                  <a:t> </a:t>
                </a:r>
                <a:r>
                  <a:rPr lang="en-US" sz="1600" baseline="0" dirty="0" smtClean="0">
                    <a:solidFill>
                      <a:schemeClr val="bg1"/>
                    </a:solidFill>
                  </a:rPr>
                  <a:t>printing quality</a:t>
                </a:r>
                <a:endParaRPr lang="en-US" sz="1600" dirty="0">
                  <a:solidFill>
                    <a:schemeClr val="bg1"/>
                  </a:solidFill>
                </a:endParaRPr>
              </a:p>
            </p:txBody>
          </p:sp>
          <p:sp>
            <p:nvSpPr>
              <p:cNvPr id="63" name="TextBox 62"/>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smtClean="0">
                    <a:solidFill>
                      <a:srgbClr val="FF0000"/>
                    </a:solidFill>
                  </a:rPr>
                  <a:t>Bad </a:t>
                </a:r>
                <a:r>
                  <a:rPr lang="en-US" sz="1600" dirty="0" smtClean="0">
                    <a:solidFill>
                      <a:schemeClr val="bg1"/>
                    </a:solidFill>
                  </a:rPr>
                  <a:t>printing quality</a:t>
                </a:r>
                <a:endParaRPr lang="en-US" sz="1600" dirty="0">
                  <a:solidFill>
                    <a:schemeClr val="bg1"/>
                  </a:solidFill>
                </a:endParaRPr>
              </a:p>
            </p:txBody>
          </p:sp>
        </p:grpSp>
      </p:grpSp>
      <p:sp>
        <p:nvSpPr>
          <p:cNvPr id="37" name="Rectangle 36"/>
          <p:cNvSpPr/>
          <p:nvPr userDrawn="1"/>
        </p:nvSpPr>
        <p:spPr>
          <a:xfrm rot="10800000">
            <a:off x="-6419" y="31869601"/>
            <a:ext cx="43891200" cy="1042617"/>
          </a:xfrm>
          <a:prstGeom prst="rect">
            <a:avLst/>
          </a:prstGeom>
          <a:gradFill flip="none" rotWithShape="1">
            <a:gsLst>
              <a:gs pos="0">
                <a:schemeClr val="accent1">
                  <a:tint val="66000"/>
                  <a:satMod val="16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userDrawn="1"/>
        </p:nvSpPr>
        <p:spPr>
          <a:xfrm>
            <a:off x="0" y="-55065"/>
            <a:ext cx="43891200" cy="1042617"/>
          </a:xfrm>
          <a:prstGeom prst="rect">
            <a:avLst/>
          </a:prstGeom>
          <a:gradFill flip="none" rotWithShape="1">
            <a:gsLst>
              <a:gs pos="0">
                <a:schemeClr val="accent1">
                  <a:tint val="66000"/>
                  <a:satMod val="16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userDrawn="1"/>
        </p:nvSpPr>
        <p:spPr>
          <a:xfrm>
            <a:off x="6096" y="4742487"/>
            <a:ext cx="43891200" cy="274521"/>
          </a:xfrm>
          <a:prstGeom prst="rect">
            <a:avLst/>
          </a:prstGeom>
          <a:gradFill>
            <a:gsLst>
              <a:gs pos="100000">
                <a:srgbClr val="DAE9F6"/>
              </a:gs>
              <a:gs pos="0">
                <a:schemeClr val="accent1">
                  <a:tint val="66000"/>
                  <a:satMod val="160000"/>
                </a:schemeClr>
              </a:gs>
              <a:gs pos="51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p:nvPr userDrawn="1"/>
        </p:nvSpPr>
        <p:spPr>
          <a:xfrm>
            <a:off x="44487207" y="31298534"/>
            <a:ext cx="7629577" cy="1399638"/>
          </a:xfrm>
          <a:prstGeom prst="rect">
            <a:avLst/>
          </a:prstGeom>
          <a:noFill/>
        </p:spPr>
        <p:txBody>
          <a:bodyPr wrap="square" lIns="65304" tIns="32651" rIns="65304" bIns="32651" rtlCol="0">
            <a:spAutoFit/>
          </a:bodyPr>
          <a:lstStyle/>
          <a:p>
            <a:pPr marL="400050" indent="-400050">
              <a:lnSpc>
                <a:spcPts val="2600"/>
              </a:lnSpc>
            </a:pPr>
            <a:r>
              <a:rPr lang="en-US" sz="2800" dirty="0" smtClean="0">
                <a:solidFill>
                  <a:schemeClr val="bg1"/>
                </a:solidFill>
              </a:rPr>
              <a:t>© 2015</a:t>
            </a:r>
            <a:r>
              <a:rPr lang="en-US" sz="2800" baseline="0" dirty="0" smtClean="0">
                <a:solidFill>
                  <a:schemeClr val="bg1"/>
                </a:solidFill>
              </a:rPr>
              <a:t> </a:t>
            </a:r>
            <a:r>
              <a:rPr lang="en-US" sz="2800" dirty="0" smtClean="0">
                <a:solidFill>
                  <a:schemeClr val="bg1"/>
                </a:solidFill>
              </a:rPr>
              <a:t>PosterPresentations.com</a:t>
            </a:r>
            <a:br>
              <a:rPr lang="en-US" sz="2800" dirty="0" smtClean="0">
                <a:solidFill>
                  <a:schemeClr val="bg1"/>
                </a:solidFill>
              </a:rPr>
            </a:br>
            <a:r>
              <a:rPr lang="en-US" sz="2400" dirty="0" smtClean="0">
                <a:solidFill>
                  <a:schemeClr val="bg1"/>
                </a:solidFill>
              </a:rPr>
              <a:t>2117 Fourth Street ,</a:t>
            </a:r>
            <a:r>
              <a:rPr lang="en-US" sz="2400" baseline="0" dirty="0" smtClean="0">
                <a:solidFill>
                  <a:schemeClr val="bg1"/>
                </a:solidFill>
              </a:rPr>
              <a:t> Unit C</a:t>
            </a:r>
          </a:p>
          <a:p>
            <a:pPr marL="400050" indent="-400050">
              <a:lnSpc>
                <a:spcPts val="2600"/>
              </a:lnSpc>
            </a:pPr>
            <a:r>
              <a:rPr lang="en-US" sz="2400" baseline="0" dirty="0" smtClean="0">
                <a:solidFill>
                  <a:schemeClr val="bg1"/>
                </a:solidFill>
              </a:rPr>
              <a:t>	Berkeley CA </a:t>
            </a:r>
            <a:r>
              <a:rPr lang="en-US" sz="2000" baseline="0" dirty="0" smtClean="0">
                <a:solidFill>
                  <a:schemeClr val="bg1"/>
                </a:solidFill>
              </a:rPr>
              <a:t>94710</a:t>
            </a:r>
            <a:endParaRPr lang="en-US" sz="2400" baseline="0" dirty="0" smtClean="0">
              <a:solidFill>
                <a:schemeClr val="bg1"/>
              </a:solidFill>
            </a:endParaRPr>
          </a:p>
          <a:p>
            <a:pPr marL="400050" indent="-400050">
              <a:lnSpc>
                <a:spcPts val="2600"/>
              </a:lnSpc>
            </a:pPr>
            <a:r>
              <a:rPr lang="en-US" sz="2400" b="1" baseline="0" dirty="0" smtClean="0">
                <a:solidFill>
                  <a:srgbClr val="FFFF00"/>
                </a:solidFill>
              </a:rPr>
              <a:t>	posterpresenter@gmail.com</a:t>
            </a:r>
            <a:endParaRPr lang="en-US" sz="2800" b="1" dirty="0">
              <a:solidFill>
                <a:srgbClr val="FFFF00"/>
              </a:solidFill>
            </a:endParaRPr>
          </a:p>
        </p:txBody>
      </p:sp>
      <p:sp>
        <p:nvSpPr>
          <p:cNvPr id="40" name="Text Box 14"/>
          <p:cNvSpPr txBox="1">
            <a:spLocks noChangeArrowheads="1"/>
          </p:cNvSpPr>
          <p:nvPr userDrawn="1"/>
        </p:nvSpPr>
        <p:spPr bwMode="auto">
          <a:xfrm>
            <a:off x="1484177" y="32306273"/>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smtClean="0">
                <a:solidFill>
                  <a:schemeClr val="bg1">
                    <a:lumMod val="75000"/>
                  </a:schemeClr>
                </a:solidFill>
                <a:latin typeface="Arial" charset="0"/>
              </a:rPr>
              <a:t>RESEARCH POSTER PRESENTATION </a:t>
            </a:r>
            <a:r>
              <a:rPr lang="en-US" sz="500" b="1" dirty="0">
                <a:solidFill>
                  <a:schemeClr val="bg1">
                    <a:lumMod val="75000"/>
                  </a:schemeClr>
                </a:solidFill>
                <a:latin typeface="Arial" charset="0"/>
              </a:rPr>
              <a:t>DESIGN © </a:t>
            </a:r>
            <a:r>
              <a:rPr lang="en-US" sz="500" b="1" dirty="0" smtClean="0">
                <a:solidFill>
                  <a:schemeClr val="bg1">
                    <a:lumMod val="75000"/>
                  </a:schemeClr>
                </a:solidFill>
                <a:latin typeface="Arial" charset="0"/>
              </a:rPr>
              <a:t>2015</a:t>
            </a:r>
            <a:endParaRPr lang="en-US" sz="500" b="1" dirty="0">
              <a:solidFill>
                <a:schemeClr val="bg1">
                  <a:lumMod val="75000"/>
                </a:schemeClr>
              </a:solidFill>
              <a:latin typeface="Arial" charset="0"/>
            </a:endParaRP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Tree>
  </p:cSld>
  <p:clrMap bg1="lt1" tx1="dk1" bg2="lt2" tx2="dk2" accent1="accent1" accent2="accent2" accent3="accent3" accent4="accent4" accent5="accent5" accent6="accent6" hlink="hlink" folHlink="folHlink"/>
  <p:sldLayoutIdLst>
    <p:sldLayoutId id="2147483654" r:id="rId1"/>
  </p:sldLayoutIdLst>
  <p:timing>
    <p:tnLst>
      <p:par>
        <p:cTn id="1" dur="indefinite" restart="never" nodeType="tmRoot"/>
      </p:par>
    </p:tnLst>
  </p:timing>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0" Type="http://schemas.openxmlformats.org/officeDocument/2006/relationships/image" Target="../media/image28.png"/><Relationship Id="rId21" Type="http://schemas.openxmlformats.org/officeDocument/2006/relationships/image" Target="../media/image29.png"/><Relationship Id="rId22" Type="http://schemas.openxmlformats.org/officeDocument/2006/relationships/image" Target="../media/image30.png"/><Relationship Id="rId23" Type="http://schemas.openxmlformats.org/officeDocument/2006/relationships/image" Target="../media/image31.png"/><Relationship Id="rId24" Type="http://schemas.openxmlformats.org/officeDocument/2006/relationships/image" Target="../media/image32.png"/><Relationship Id="rId25" Type="http://schemas.openxmlformats.org/officeDocument/2006/relationships/image" Target="../media/image33.png"/><Relationship Id="rId26" Type="http://schemas.openxmlformats.org/officeDocument/2006/relationships/image" Target="../media/image34.png"/><Relationship Id="rId27" Type="http://schemas.openxmlformats.org/officeDocument/2006/relationships/image" Target="../media/image35.png"/><Relationship Id="rId28" Type="http://schemas.openxmlformats.org/officeDocument/2006/relationships/image" Target="../media/image36.png"/><Relationship Id="rId29" Type="http://schemas.openxmlformats.org/officeDocument/2006/relationships/image" Target="../media/image37.png"/><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1.gif"/><Relationship Id="rId4" Type="http://schemas.openxmlformats.org/officeDocument/2006/relationships/image" Target="../media/image12.png"/><Relationship Id="rId5" Type="http://schemas.openxmlformats.org/officeDocument/2006/relationships/image" Target="../media/image13.png"/><Relationship Id="rId30" Type="http://schemas.openxmlformats.org/officeDocument/2006/relationships/image" Target="../media/image38.png"/><Relationship Id="rId31" Type="http://schemas.openxmlformats.org/officeDocument/2006/relationships/image" Target="../media/image39.png"/><Relationship Id="rId32" Type="http://schemas.openxmlformats.org/officeDocument/2006/relationships/image" Target="../media/image40.png"/><Relationship Id="rId9" Type="http://schemas.openxmlformats.org/officeDocument/2006/relationships/image" Target="../media/image17.png"/><Relationship Id="rId6" Type="http://schemas.openxmlformats.org/officeDocument/2006/relationships/image" Target="../media/image14.png"/><Relationship Id="rId7" Type="http://schemas.openxmlformats.org/officeDocument/2006/relationships/image" Target="../media/image15.png"/><Relationship Id="rId8" Type="http://schemas.openxmlformats.org/officeDocument/2006/relationships/image" Target="../media/image16.png"/><Relationship Id="rId33" Type="http://schemas.openxmlformats.org/officeDocument/2006/relationships/image" Target="../media/image41.png"/><Relationship Id="rId34" Type="http://schemas.openxmlformats.org/officeDocument/2006/relationships/image" Target="../media/image42.png"/><Relationship Id="rId35" Type="http://schemas.openxmlformats.org/officeDocument/2006/relationships/image" Target="../media/image43.png"/><Relationship Id="rId36" Type="http://schemas.openxmlformats.org/officeDocument/2006/relationships/image" Target="../media/image44.png"/><Relationship Id="rId10" Type="http://schemas.openxmlformats.org/officeDocument/2006/relationships/image" Target="../media/image18.png"/><Relationship Id="rId11" Type="http://schemas.openxmlformats.org/officeDocument/2006/relationships/image" Target="../media/image19.png"/><Relationship Id="rId12" Type="http://schemas.openxmlformats.org/officeDocument/2006/relationships/image" Target="../media/image20.png"/><Relationship Id="rId13" Type="http://schemas.openxmlformats.org/officeDocument/2006/relationships/image" Target="../media/image21.png"/><Relationship Id="rId14" Type="http://schemas.openxmlformats.org/officeDocument/2006/relationships/image" Target="../media/image22.png"/><Relationship Id="rId15" Type="http://schemas.openxmlformats.org/officeDocument/2006/relationships/image" Target="../media/image23.png"/><Relationship Id="rId16" Type="http://schemas.openxmlformats.org/officeDocument/2006/relationships/image" Target="../media/image24.png"/><Relationship Id="rId17" Type="http://schemas.openxmlformats.org/officeDocument/2006/relationships/image" Target="../media/image25.png"/><Relationship Id="rId18" Type="http://schemas.openxmlformats.org/officeDocument/2006/relationships/image" Target="../media/image26.png"/><Relationship Id="rId19" Type="http://schemas.openxmlformats.org/officeDocument/2006/relationships/image" Target="../media/image27.png"/><Relationship Id="rId37" Type="http://schemas.openxmlformats.org/officeDocument/2006/relationships/image" Target="../media/image45.png"/><Relationship Id="rId38" Type="http://schemas.openxmlformats.org/officeDocument/2006/relationships/image" Target="../media/image46.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 name="Text Placeholder 18"/>
          <p:cNvSpPr>
            <a:spLocks noGrp="1"/>
          </p:cNvSpPr>
          <p:nvPr>
            <p:ph type="body" sz="quarter" idx="10"/>
          </p:nvPr>
        </p:nvSpPr>
        <p:spPr>
          <a:xfrm>
            <a:off x="904189" y="6378481"/>
            <a:ext cx="13421412" cy="1077196"/>
          </a:xfrm>
        </p:spPr>
        <p:txBody>
          <a:bodyPr/>
          <a:lstStyle/>
          <a:p>
            <a:pPr algn="ctr"/>
            <a:r>
              <a:rPr lang="en-US" sz="4000" dirty="0" smtClean="0">
                <a:solidFill>
                  <a:srgbClr val="002060"/>
                </a:solidFill>
              </a:rPr>
              <a:t>In this batch of records, whi</a:t>
            </a:r>
            <a:r>
              <a:rPr lang="en-US" sz="4000" dirty="0" smtClean="0">
                <a:solidFill>
                  <a:srgbClr val="002060"/>
                </a:solidFill>
              </a:rPr>
              <a:t>ch of them exist in  other hospitals?</a:t>
            </a:r>
            <a:endParaRPr lang="en-US" sz="4000" dirty="0">
              <a:solidFill>
                <a:srgbClr val="002060"/>
              </a:solidFill>
            </a:endParaRPr>
          </a:p>
        </p:txBody>
      </p:sp>
      <p:sp>
        <p:nvSpPr>
          <p:cNvPr id="20" name="Text Placeholder 19"/>
          <p:cNvSpPr>
            <a:spLocks noGrp="1"/>
          </p:cNvSpPr>
          <p:nvPr>
            <p:ph type="body" sz="quarter" idx="11"/>
          </p:nvPr>
        </p:nvSpPr>
        <p:spPr>
          <a:xfrm>
            <a:off x="922341" y="5464111"/>
            <a:ext cx="13404026" cy="923322"/>
          </a:xfrm>
        </p:spPr>
        <p:txBody>
          <a:bodyPr/>
          <a:lstStyle/>
          <a:p>
            <a:r>
              <a:rPr lang="en-US" sz="4800" dirty="0" smtClean="0">
                <a:solidFill>
                  <a:srgbClr val="002060"/>
                </a:solidFill>
              </a:rPr>
              <a:t>Medical Record De-duplication</a:t>
            </a:r>
            <a:endParaRPr lang="en-US" sz="4800" dirty="0">
              <a:solidFill>
                <a:srgbClr val="002060"/>
              </a:solidFill>
            </a:endParaRPr>
          </a:p>
        </p:txBody>
      </p:sp>
      <p:sp>
        <p:nvSpPr>
          <p:cNvPr id="21" name="Text Placeholder 20"/>
          <p:cNvSpPr>
            <a:spLocks noGrp="1"/>
          </p:cNvSpPr>
          <p:nvPr>
            <p:ph type="body" sz="quarter" idx="20"/>
          </p:nvPr>
        </p:nvSpPr>
        <p:spPr>
          <a:xfrm>
            <a:off x="922340" y="19858324"/>
            <a:ext cx="13412936" cy="923322"/>
          </a:xfrm>
        </p:spPr>
        <p:txBody>
          <a:bodyPr/>
          <a:lstStyle/>
          <a:p>
            <a:r>
              <a:rPr lang="en-US" sz="4800" dirty="0" smtClean="0">
                <a:solidFill>
                  <a:srgbClr val="002060"/>
                </a:solidFill>
              </a:rPr>
              <a:t>Setting</a:t>
            </a:r>
            <a:endParaRPr lang="en-US" sz="4800" dirty="0">
              <a:solidFill>
                <a:srgbClr val="002060"/>
              </a:solidFill>
            </a:endParaRPr>
          </a:p>
        </p:txBody>
      </p:sp>
      <p:sp>
        <p:nvSpPr>
          <p:cNvPr id="23" name="Text Placeholder 22"/>
          <p:cNvSpPr>
            <a:spLocks noGrp="1"/>
          </p:cNvSpPr>
          <p:nvPr>
            <p:ph type="body" sz="quarter" idx="22"/>
          </p:nvPr>
        </p:nvSpPr>
        <p:spPr>
          <a:xfrm>
            <a:off x="15277862" y="5548750"/>
            <a:ext cx="13537059" cy="923322"/>
          </a:xfrm>
        </p:spPr>
        <p:txBody>
          <a:bodyPr/>
          <a:lstStyle/>
          <a:p>
            <a:r>
              <a:rPr lang="en-US" sz="4800" dirty="0" smtClean="0">
                <a:solidFill>
                  <a:srgbClr val="002060"/>
                </a:solidFill>
              </a:rPr>
              <a:t>Step 1: Asymmetric Private Set Intersection [1]</a:t>
            </a:r>
            <a:endParaRPr lang="en-US" sz="4800" dirty="0">
              <a:solidFill>
                <a:srgbClr val="002060"/>
              </a:solidFill>
            </a:endParaRPr>
          </a:p>
        </p:txBody>
      </p:sp>
      <p:sp>
        <p:nvSpPr>
          <p:cNvPr id="25" name="Text Placeholder 24"/>
          <p:cNvSpPr>
            <a:spLocks noGrp="1"/>
          </p:cNvSpPr>
          <p:nvPr>
            <p:ph type="body" sz="quarter" idx="24"/>
          </p:nvPr>
        </p:nvSpPr>
        <p:spPr>
          <a:xfrm>
            <a:off x="30343151" y="5548749"/>
            <a:ext cx="12801600" cy="754045"/>
          </a:xfrm>
        </p:spPr>
        <p:txBody>
          <a:bodyPr/>
          <a:lstStyle/>
          <a:p>
            <a:r>
              <a:rPr lang="en-US" dirty="0" smtClean="0">
                <a:solidFill>
                  <a:srgbClr val="002060"/>
                </a:solidFill>
              </a:rPr>
              <a:t>Step 2: Secret-Sharing Set Union</a:t>
            </a:r>
            <a:endParaRPr lang="en-US" dirty="0">
              <a:solidFill>
                <a:srgbClr val="002060"/>
              </a:solidFill>
            </a:endParaRPr>
          </a:p>
        </p:txBody>
      </p:sp>
      <p:sp>
        <p:nvSpPr>
          <p:cNvPr id="29" name="Text Placeholder 28"/>
          <p:cNvSpPr>
            <a:spLocks noGrp="1"/>
          </p:cNvSpPr>
          <p:nvPr>
            <p:ph type="body" sz="quarter" idx="28"/>
          </p:nvPr>
        </p:nvSpPr>
        <p:spPr>
          <a:xfrm>
            <a:off x="15366838" y="27755788"/>
            <a:ext cx="14883464" cy="1815860"/>
          </a:xfrm>
        </p:spPr>
        <p:txBody>
          <a:bodyPr/>
          <a:lstStyle/>
          <a:p>
            <a:r>
              <a:rPr lang="en-US" sz="4000" dirty="0" smtClean="0">
                <a:solidFill>
                  <a:srgbClr val="002060"/>
                </a:solidFill>
              </a:rPr>
              <a:t>Optimization: </a:t>
            </a:r>
          </a:p>
          <a:p>
            <a:r>
              <a:rPr lang="en-US" sz="4000" dirty="0" smtClean="0">
                <a:solidFill>
                  <a:srgbClr val="002060"/>
                </a:solidFill>
              </a:rPr>
              <a:t>Symmetric polynomial; Splits; Generalized batching; Multithreading</a:t>
            </a:r>
            <a:endParaRPr lang="en-US" sz="4000" dirty="0">
              <a:solidFill>
                <a:srgbClr val="002060"/>
              </a:solidFill>
            </a:endParaRPr>
          </a:p>
        </p:txBody>
      </p:sp>
      <p:sp>
        <p:nvSpPr>
          <p:cNvPr id="30" name="Text Placeholder 29"/>
          <p:cNvSpPr>
            <a:spLocks noGrp="1"/>
          </p:cNvSpPr>
          <p:nvPr>
            <p:ph type="body" sz="quarter" idx="29"/>
          </p:nvPr>
        </p:nvSpPr>
        <p:spPr>
          <a:xfrm>
            <a:off x="31449737" y="22660679"/>
            <a:ext cx="10047018" cy="754045"/>
          </a:xfrm>
        </p:spPr>
        <p:txBody>
          <a:bodyPr/>
          <a:lstStyle/>
          <a:p>
            <a:r>
              <a:rPr lang="en-US" dirty="0" smtClean="0">
                <a:solidFill>
                  <a:srgbClr val="002060"/>
                </a:solidFill>
              </a:rPr>
              <a:t>Results</a:t>
            </a:r>
            <a:endParaRPr lang="en-US" dirty="0">
              <a:solidFill>
                <a:srgbClr val="002060"/>
              </a:solidFill>
            </a:endParaRPr>
          </a:p>
        </p:txBody>
      </p:sp>
      <p:sp>
        <p:nvSpPr>
          <p:cNvPr id="31" name="Text Placeholder 30"/>
          <p:cNvSpPr>
            <a:spLocks noGrp="1"/>
          </p:cNvSpPr>
          <p:nvPr>
            <p:ph type="body" sz="quarter" idx="30"/>
          </p:nvPr>
        </p:nvSpPr>
        <p:spPr>
          <a:xfrm>
            <a:off x="31449737" y="23414724"/>
            <a:ext cx="10052050" cy="846363"/>
          </a:xfrm>
        </p:spPr>
        <p:txBody>
          <a:bodyPr/>
          <a:lstStyle/>
          <a:p>
            <a:endParaRPr lang="en-US" dirty="0">
              <a:solidFill>
                <a:srgbClr val="002060"/>
              </a:solidFill>
            </a:endParaRPr>
          </a:p>
        </p:txBody>
      </p:sp>
      <p:sp>
        <p:nvSpPr>
          <p:cNvPr id="32" name="Text Placeholder 31"/>
          <p:cNvSpPr>
            <a:spLocks noGrp="1"/>
          </p:cNvSpPr>
          <p:nvPr>
            <p:ph type="body" sz="quarter" idx="96"/>
          </p:nvPr>
        </p:nvSpPr>
        <p:spPr>
          <a:xfrm>
            <a:off x="904189" y="20682001"/>
            <a:ext cx="13421412" cy="6863395"/>
          </a:xfrm>
        </p:spPr>
        <p:txBody>
          <a:bodyPr/>
          <a:lstStyle/>
          <a:p>
            <a:pPr marL="342900" indent="-342900">
              <a:buFont typeface="Arial" charset="0"/>
              <a:buChar char="•"/>
            </a:pPr>
            <a:r>
              <a:rPr lang="en-US" sz="4000" dirty="0" smtClean="0">
                <a:solidFill>
                  <a:srgbClr val="002060"/>
                </a:solidFill>
              </a:rPr>
              <a:t>1000 hospitals</a:t>
            </a:r>
          </a:p>
          <a:p>
            <a:pPr marL="342900" indent="-342900">
              <a:buFont typeface="Arial" charset="0"/>
              <a:buChar char="•"/>
            </a:pPr>
            <a:r>
              <a:rPr lang="en-US" sz="4000" dirty="0" smtClean="0">
                <a:solidFill>
                  <a:srgbClr val="002060"/>
                </a:solidFill>
              </a:rPr>
              <a:t>Each hospital has 10, 000 records</a:t>
            </a:r>
          </a:p>
          <a:p>
            <a:pPr marL="342900" indent="-342900">
              <a:buFont typeface="Arial" charset="0"/>
              <a:buChar char="•"/>
            </a:pPr>
            <a:r>
              <a:rPr lang="en-US" sz="4000" dirty="0" smtClean="0">
                <a:solidFill>
                  <a:srgbClr val="002060"/>
                </a:solidFill>
              </a:rPr>
              <a:t>3~5 servers</a:t>
            </a:r>
          </a:p>
          <a:p>
            <a:pPr marL="342900" indent="-342900">
              <a:buFont typeface="Arial" charset="0"/>
              <a:buChar char="•"/>
            </a:pPr>
            <a:r>
              <a:rPr lang="en-US" sz="4000" dirty="0" smtClean="0">
                <a:solidFill>
                  <a:srgbClr val="002060"/>
                </a:solidFill>
              </a:rPr>
              <a:t>Hospitals send records in batches of 100 to a server</a:t>
            </a:r>
          </a:p>
          <a:p>
            <a:pPr marL="342900" indent="-342900">
              <a:buFont typeface="Arial" charset="0"/>
              <a:buChar char="•"/>
            </a:pPr>
            <a:r>
              <a:rPr lang="en-US" sz="4000" dirty="0" smtClean="0">
                <a:solidFill>
                  <a:srgbClr val="002060"/>
                </a:solidFill>
              </a:rPr>
              <a:t>Sequential and synchronized</a:t>
            </a:r>
          </a:p>
          <a:p>
            <a:pPr marL="342900" indent="-342900">
              <a:buFont typeface="Arial" charset="0"/>
              <a:buChar char="•"/>
            </a:pPr>
            <a:r>
              <a:rPr lang="en-US" sz="4000" dirty="0" smtClean="0">
                <a:solidFill>
                  <a:srgbClr val="002060"/>
                </a:solidFill>
              </a:rPr>
              <a:t>Semi-honest model</a:t>
            </a:r>
          </a:p>
          <a:p>
            <a:pPr marL="342900" indent="-342900">
              <a:buFont typeface="Arial" charset="0"/>
              <a:buChar char="•"/>
            </a:pPr>
            <a:r>
              <a:rPr lang="en-US" sz="4000" dirty="0" smtClean="0">
                <a:solidFill>
                  <a:srgbClr val="002060"/>
                </a:solidFill>
              </a:rPr>
              <a:t>Honest majority among servers</a:t>
            </a:r>
          </a:p>
          <a:p>
            <a:pPr marL="342900" indent="-342900">
              <a:buFont typeface="Arial" charset="0"/>
              <a:buChar char="•"/>
            </a:pPr>
            <a:r>
              <a:rPr lang="en-US" sz="4000" dirty="0" smtClean="0">
                <a:solidFill>
                  <a:srgbClr val="002060"/>
                </a:solidFill>
              </a:rPr>
              <a:t>Hospitals don’t collude with servers</a:t>
            </a:r>
            <a:endParaRPr lang="en-US" sz="4000" dirty="0">
              <a:solidFill>
                <a:srgbClr val="002060"/>
              </a:solidFill>
            </a:endParaRPr>
          </a:p>
        </p:txBody>
      </p:sp>
      <p:sp>
        <p:nvSpPr>
          <p:cNvPr id="33" name="Text Placeholder 32"/>
          <p:cNvSpPr>
            <a:spLocks noGrp="1"/>
          </p:cNvSpPr>
          <p:nvPr>
            <p:ph type="body" sz="quarter" idx="150"/>
          </p:nvPr>
        </p:nvSpPr>
        <p:spPr/>
        <p:txBody>
          <a:bodyPr>
            <a:normAutofit fontScale="85000" lnSpcReduction="10000"/>
          </a:bodyPr>
          <a:lstStyle/>
          <a:p>
            <a:r>
              <a:rPr lang="en-US" baseline="30000" dirty="0" smtClean="0">
                <a:solidFill>
                  <a:srgbClr val="002060"/>
                </a:solidFill>
              </a:rPr>
              <a:t>1</a:t>
            </a:r>
            <a:r>
              <a:rPr lang="en-US" dirty="0" smtClean="0">
                <a:solidFill>
                  <a:srgbClr val="002060"/>
                </a:solidFill>
              </a:rPr>
              <a:t>Microsoft Research, </a:t>
            </a:r>
            <a:r>
              <a:rPr lang="en-US" baseline="30000" dirty="0" smtClean="0">
                <a:solidFill>
                  <a:srgbClr val="002060"/>
                </a:solidFill>
              </a:rPr>
              <a:t>2</a:t>
            </a:r>
            <a:r>
              <a:rPr lang="en-US" dirty="0" smtClean="0">
                <a:solidFill>
                  <a:srgbClr val="002060"/>
                </a:solidFill>
              </a:rPr>
              <a:t>Seoul National University</a:t>
            </a:r>
            <a:r>
              <a:rPr lang="en-US" dirty="0">
                <a:solidFill>
                  <a:srgbClr val="002060"/>
                </a:solidFill>
              </a:rPr>
              <a:t>, </a:t>
            </a:r>
            <a:r>
              <a:rPr lang="en-US" baseline="30000" dirty="0" smtClean="0">
                <a:solidFill>
                  <a:srgbClr val="002060"/>
                </a:solidFill>
              </a:rPr>
              <a:t>3</a:t>
            </a:r>
            <a:r>
              <a:rPr lang="en-US" dirty="0" smtClean="0">
                <a:solidFill>
                  <a:srgbClr val="002060"/>
                </a:solidFill>
              </a:rPr>
              <a:t>École </a:t>
            </a:r>
            <a:r>
              <a:rPr lang="en-US" dirty="0" err="1">
                <a:solidFill>
                  <a:srgbClr val="002060"/>
                </a:solidFill>
              </a:rPr>
              <a:t>Polytechnique</a:t>
            </a:r>
            <a:r>
              <a:rPr lang="en-US" dirty="0">
                <a:solidFill>
                  <a:srgbClr val="002060"/>
                </a:solidFill>
              </a:rPr>
              <a:t> </a:t>
            </a:r>
            <a:r>
              <a:rPr lang="en-US" dirty="0" err="1">
                <a:solidFill>
                  <a:srgbClr val="002060"/>
                </a:solidFill>
              </a:rPr>
              <a:t>Fédérale</a:t>
            </a:r>
            <a:r>
              <a:rPr lang="en-US" dirty="0">
                <a:solidFill>
                  <a:srgbClr val="002060"/>
                </a:solidFill>
              </a:rPr>
              <a:t> de </a:t>
            </a:r>
            <a:r>
              <a:rPr lang="en-US" dirty="0" smtClean="0">
                <a:solidFill>
                  <a:srgbClr val="002060"/>
                </a:solidFill>
              </a:rPr>
              <a:t>Lausanne, </a:t>
            </a:r>
            <a:r>
              <a:rPr lang="en-US" baseline="30000" dirty="0" smtClean="0">
                <a:solidFill>
                  <a:srgbClr val="002060"/>
                </a:solidFill>
              </a:rPr>
              <a:t>4</a:t>
            </a:r>
            <a:r>
              <a:rPr lang="en-US" dirty="0" smtClean="0">
                <a:solidFill>
                  <a:srgbClr val="002060"/>
                </a:solidFill>
              </a:rPr>
              <a:t>Florida Atlantic University</a:t>
            </a:r>
            <a:endParaRPr lang="en-US" dirty="0">
              <a:solidFill>
                <a:srgbClr val="002060"/>
              </a:solidFill>
            </a:endParaRPr>
          </a:p>
        </p:txBody>
      </p:sp>
      <p:sp>
        <p:nvSpPr>
          <p:cNvPr id="34" name="Text Placeholder 33"/>
          <p:cNvSpPr>
            <a:spLocks noGrp="1"/>
          </p:cNvSpPr>
          <p:nvPr>
            <p:ph type="body" sz="quarter" idx="151"/>
          </p:nvPr>
        </p:nvSpPr>
        <p:spPr/>
        <p:txBody>
          <a:bodyPr>
            <a:normAutofit fontScale="77500" lnSpcReduction="20000"/>
          </a:bodyPr>
          <a:lstStyle/>
          <a:p>
            <a:r>
              <a:rPr lang="en-US" dirty="0" err="1" smtClean="0">
                <a:solidFill>
                  <a:srgbClr val="002060"/>
                </a:solidFill>
              </a:rPr>
              <a:t>Hao</a:t>
            </a:r>
            <a:r>
              <a:rPr lang="en-US" dirty="0" smtClean="0">
                <a:solidFill>
                  <a:srgbClr val="002060"/>
                </a:solidFill>
              </a:rPr>
              <a:t> Chen</a:t>
            </a:r>
            <a:r>
              <a:rPr lang="en-US" baseline="30000" dirty="0" smtClean="0">
                <a:solidFill>
                  <a:srgbClr val="002060"/>
                </a:solidFill>
              </a:rPr>
              <a:t>1</a:t>
            </a:r>
            <a:r>
              <a:rPr lang="en-US" dirty="0" smtClean="0">
                <a:solidFill>
                  <a:srgbClr val="002060"/>
                </a:solidFill>
              </a:rPr>
              <a:t>, </a:t>
            </a:r>
            <a:r>
              <a:rPr lang="en-US" dirty="0" err="1" smtClean="0">
                <a:solidFill>
                  <a:srgbClr val="002060"/>
                </a:solidFill>
              </a:rPr>
              <a:t>Kyoohyung</a:t>
            </a:r>
            <a:r>
              <a:rPr lang="en-US" dirty="0" smtClean="0">
                <a:solidFill>
                  <a:srgbClr val="002060"/>
                </a:solidFill>
              </a:rPr>
              <a:t> Han</a:t>
            </a:r>
            <a:r>
              <a:rPr lang="en-US" baseline="30000" dirty="0" smtClean="0">
                <a:solidFill>
                  <a:srgbClr val="002060"/>
                </a:solidFill>
              </a:rPr>
              <a:t>2</a:t>
            </a:r>
            <a:r>
              <a:rPr lang="en-US" dirty="0" smtClean="0">
                <a:solidFill>
                  <a:srgbClr val="002060"/>
                </a:solidFill>
              </a:rPr>
              <a:t>, Zhicong Huang</a:t>
            </a:r>
            <a:r>
              <a:rPr lang="en-US" baseline="30000" dirty="0" smtClean="0">
                <a:solidFill>
                  <a:srgbClr val="002060"/>
                </a:solidFill>
              </a:rPr>
              <a:t>3</a:t>
            </a:r>
            <a:r>
              <a:rPr lang="en-US" dirty="0" smtClean="0">
                <a:solidFill>
                  <a:srgbClr val="002060"/>
                </a:solidFill>
              </a:rPr>
              <a:t>, Amir Jalali</a:t>
            </a:r>
            <a:r>
              <a:rPr lang="en-US" baseline="30000" dirty="0" smtClean="0">
                <a:solidFill>
                  <a:srgbClr val="002060"/>
                </a:solidFill>
              </a:rPr>
              <a:t>4</a:t>
            </a:r>
            <a:r>
              <a:rPr lang="en-US" dirty="0" smtClean="0">
                <a:solidFill>
                  <a:srgbClr val="002060"/>
                </a:solidFill>
              </a:rPr>
              <a:t>, Kim Laine</a:t>
            </a:r>
            <a:r>
              <a:rPr lang="en-US" baseline="30000" dirty="0" smtClean="0">
                <a:solidFill>
                  <a:srgbClr val="002060"/>
                </a:solidFill>
              </a:rPr>
              <a:t>1</a:t>
            </a:r>
            <a:r>
              <a:rPr lang="en-US" dirty="0" smtClean="0">
                <a:solidFill>
                  <a:srgbClr val="002060"/>
                </a:solidFill>
              </a:rPr>
              <a:t>, Kristin Lauter</a:t>
            </a:r>
            <a:r>
              <a:rPr lang="en-US" baseline="30000" dirty="0" smtClean="0">
                <a:solidFill>
                  <a:srgbClr val="002060"/>
                </a:solidFill>
              </a:rPr>
              <a:t>1</a:t>
            </a:r>
            <a:endParaRPr lang="en-US" dirty="0">
              <a:solidFill>
                <a:srgbClr val="002060"/>
              </a:solidFill>
            </a:endParaRPr>
          </a:p>
        </p:txBody>
      </p:sp>
      <p:sp>
        <p:nvSpPr>
          <p:cNvPr id="35" name="Text Placeholder 34"/>
          <p:cNvSpPr>
            <a:spLocks noGrp="1"/>
          </p:cNvSpPr>
          <p:nvPr>
            <p:ph type="body" sz="quarter" idx="153"/>
          </p:nvPr>
        </p:nvSpPr>
        <p:spPr/>
        <p:txBody>
          <a:bodyPr>
            <a:normAutofit fontScale="92500" lnSpcReduction="10000"/>
          </a:bodyPr>
          <a:lstStyle/>
          <a:p>
            <a:r>
              <a:rPr lang="en-US" dirty="0" smtClean="0">
                <a:solidFill>
                  <a:srgbClr val="002060"/>
                </a:solidFill>
              </a:rPr>
              <a:t>Medical Record De-duplication with APSI</a:t>
            </a:r>
            <a:endParaRPr lang="en-US" dirty="0">
              <a:solidFill>
                <a:srgbClr val="002060"/>
              </a:solidFill>
            </a:endParaRPr>
          </a:p>
        </p:txBody>
      </p:sp>
      <p:grpSp>
        <p:nvGrpSpPr>
          <p:cNvPr id="58" name="Group 57"/>
          <p:cNvGrpSpPr/>
          <p:nvPr/>
        </p:nvGrpSpPr>
        <p:grpSpPr>
          <a:xfrm>
            <a:off x="674870" y="7725839"/>
            <a:ext cx="13071398" cy="9572164"/>
            <a:chOff x="726036" y="7695627"/>
            <a:chExt cx="8190987" cy="5998247"/>
          </a:xfrm>
        </p:grpSpPr>
        <p:grpSp>
          <p:nvGrpSpPr>
            <p:cNvPr id="36" name="Group 35"/>
            <p:cNvGrpSpPr/>
            <p:nvPr/>
          </p:nvGrpSpPr>
          <p:grpSpPr>
            <a:xfrm>
              <a:off x="3918829" y="9091455"/>
              <a:ext cx="4027528" cy="2607235"/>
              <a:chOff x="2558236" y="1095025"/>
              <a:chExt cx="4027528" cy="2607235"/>
            </a:xfrm>
          </p:grpSpPr>
          <p:pic>
            <p:nvPicPr>
              <p:cNvPr id="37" name="Picture 3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58236" y="2275111"/>
                <a:ext cx="1019392" cy="1427149"/>
              </a:xfrm>
              <a:prstGeom prst="rect">
                <a:avLst/>
              </a:prstGeom>
            </p:spPr>
          </p:pic>
          <p:pic>
            <p:nvPicPr>
              <p:cNvPr id="38" name="Picture 3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62304" y="1095025"/>
                <a:ext cx="1019392" cy="1427149"/>
              </a:xfrm>
              <a:prstGeom prst="rect">
                <a:avLst/>
              </a:prstGeom>
            </p:spPr>
          </p:pic>
          <p:pic>
            <p:nvPicPr>
              <p:cNvPr id="39" name="Picture 3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66372" y="2265088"/>
                <a:ext cx="1019392" cy="1427149"/>
              </a:xfrm>
              <a:prstGeom prst="rect">
                <a:avLst/>
              </a:prstGeom>
            </p:spPr>
          </p:pic>
        </p:grpSp>
        <p:pic>
          <p:nvPicPr>
            <p:cNvPr id="40" name="Picture 2" descr="http://icons.iconarchive.com/icons/icons8/windows-8/512/Healthcare-Hospital-3-icon.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75678" y="11688667"/>
              <a:ext cx="1009086" cy="91603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41" name="Picture 4" descr="http://freeiconbox.com/icon/256/33777.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564742" y="11961887"/>
              <a:ext cx="1352281" cy="135228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42" name="Picture 7"/>
            <p:cNvPicPr>
              <a:picLocks noChangeAspect="1"/>
            </p:cNvPicPr>
            <p:nvPr/>
          </p:nvPicPr>
          <p:blipFill>
            <a:blip r:embed="rId6" cstate="print">
              <a:extLst>
                <a:ext uri="{28A0092B-C50C-407E-A947-70E740481C1C}">
                  <a14:useLocalDpi xmlns:a14="http://schemas.microsoft.com/office/drawing/2010/main" val="0"/>
                </a:ext>
              </a:extLst>
            </a:blip>
            <a:srcRect l="11005" t="15305" r="10143" b="14731"/>
            <a:stretch>
              <a:fillRect/>
            </a:stretch>
          </p:blipFill>
          <p:spPr bwMode="auto">
            <a:xfrm>
              <a:off x="4166751" y="7695627"/>
              <a:ext cx="1328038" cy="96907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 name="Picture 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926965" y="7737672"/>
              <a:ext cx="1275554" cy="946574"/>
            </a:xfrm>
            <a:prstGeom prst="rect">
              <a:avLst/>
            </a:prstGeom>
          </p:spPr>
        </p:pic>
        <p:pic>
          <p:nvPicPr>
            <p:cNvPr id="3" name="Picture 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166752" y="12437729"/>
              <a:ext cx="1256145" cy="1256145"/>
            </a:xfrm>
            <a:prstGeom prst="rect">
              <a:avLst/>
            </a:prstGeom>
          </p:spPr>
        </p:pic>
        <p:cxnSp>
          <p:nvCxnSpPr>
            <p:cNvPr id="43" name="Straight Arrow Connector 42"/>
            <p:cNvCxnSpPr/>
            <p:nvPr/>
          </p:nvCxnSpPr>
          <p:spPr>
            <a:xfrm flipV="1">
              <a:off x="4938221" y="10427423"/>
              <a:ext cx="597513" cy="713575"/>
            </a:xfrm>
            <a:prstGeom prst="straightConnector1">
              <a:avLst/>
            </a:prstGeom>
            <a:ln w="28575">
              <a:solidFill>
                <a:srgbClr val="0070C0"/>
              </a:solidFill>
              <a:headEnd type="triangle"/>
              <a:tailEnd type="triangle"/>
            </a:ln>
          </p:spPr>
          <p:style>
            <a:lnRef idx="1">
              <a:schemeClr val="dk1"/>
            </a:lnRef>
            <a:fillRef idx="0">
              <a:schemeClr val="dk1"/>
            </a:fillRef>
            <a:effectRef idx="0">
              <a:schemeClr val="dk1"/>
            </a:effectRef>
            <a:fontRef idx="minor">
              <a:schemeClr val="tx1"/>
            </a:fontRef>
          </p:style>
        </p:cxnSp>
        <p:cxnSp>
          <p:nvCxnSpPr>
            <p:cNvPr id="44" name="Straight Arrow Connector 43"/>
            <p:cNvCxnSpPr/>
            <p:nvPr/>
          </p:nvCxnSpPr>
          <p:spPr>
            <a:xfrm flipV="1">
              <a:off x="4938221" y="11312390"/>
              <a:ext cx="1988744" cy="15631"/>
            </a:xfrm>
            <a:prstGeom prst="straightConnector1">
              <a:avLst/>
            </a:prstGeom>
            <a:ln w="28575">
              <a:solidFill>
                <a:srgbClr val="0070C0"/>
              </a:solidFill>
              <a:headEnd type="triangle"/>
              <a:tailEnd type="triangle"/>
            </a:ln>
          </p:spPr>
          <p:style>
            <a:lnRef idx="1">
              <a:schemeClr val="dk1"/>
            </a:lnRef>
            <a:fillRef idx="0">
              <a:schemeClr val="dk1"/>
            </a:fillRef>
            <a:effectRef idx="0">
              <a:schemeClr val="dk1"/>
            </a:effectRef>
            <a:fontRef idx="minor">
              <a:schemeClr val="tx1"/>
            </a:fontRef>
          </p:style>
        </p:cxnSp>
        <p:cxnSp>
          <p:nvCxnSpPr>
            <p:cNvPr id="45" name="Straight Arrow Connector 44"/>
            <p:cNvCxnSpPr/>
            <p:nvPr/>
          </p:nvCxnSpPr>
          <p:spPr>
            <a:xfrm flipH="1" flipV="1">
              <a:off x="6356349" y="10417401"/>
              <a:ext cx="570616" cy="713574"/>
            </a:xfrm>
            <a:prstGeom prst="straightConnector1">
              <a:avLst/>
            </a:prstGeom>
            <a:ln w="28575">
              <a:solidFill>
                <a:srgbClr val="0070C0"/>
              </a:solidFill>
              <a:headEnd type="triangle"/>
              <a:tailEnd type="triangle"/>
            </a:ln>
          </p:spPr>
          <p:style>
            <a:lnRef idx="1">
              <a:schemeClr val="dk1"/>
            </a:lnRef>
            <a:fillRef idx="0">
              <a:schemeClr val="dk1"/>
            </a:fillRef>
            <a:effectRef idx="0">
              <a:schemeClr val="dk1"/>
            </a:effectRef>
            <a:fontRef idx="minor">
              <a:schemeClr val="tx1"/>
            </a:fontRef>
          </p:style>
        </p:cxnSp>
        <p:sp>
          <p:nvSpPr>
            <p:cNvPr id="46" name="TextBox 45"/>
            <p:cNvSpPr txBox="1"/>
            <p:nvPr/>
          </p:nvSpPr>
          <p:spPr>
            <a:xfrm>
              <a:off x="726036" y="9723472"/>
              <a:ext cx="3116450" cy="1407903"/>
            </a:xfrm>
            <a:prstGeom prst="rect">
              <a:avLst/>
            </a:prstGeom>
            <a:solidFill>
              <a:schemeClr val="accent5">
                <a:lumMod val="60000"/>
                <a:lumOff val="40000"/>
                <a:alpha val="30000"/>
              </a:schemeClr>
            </a:solidFill>
          </p:spPr>
          <p:txBody>
            <a:bodyPr wrap="square" rtlCol="0">
              <a:spAutoFit/>
            </a:bodyPr>
            <a:lstStyle/>
            <a:p>
              <a:pPr fontAlgn="t"/>
              <a:r>
                <a:rPr lang="en-US" sz="2800" dirty="0"/>
                <a:t>101, Hash(</a:t>
              </a:r>
              <a:r>
                <a:rPr lang="mr-IN" sz="2800" dirty="0" err="1"/>
                <a:t>Alice</a:t>
              </a:r>
              <a:r>
                <a:rPr lang="en-US" sz="2800" dirty="0"/>
                <a:t>, </a:t>
              </a:r>
              <a:r>
                <a:rPr lang="mr-IN" sz="2800" dirty="0" err="1"/>
                <a:t>F</a:t>
              </a:r>
              <a:r>
                <a:rPr lang="en-US" sz="2800" dirty="0"/>
                <a:t>, 1976-2-23)</a:t>
              </a:r>
            </a:p>
            <a:p>
              <a:pPr fontAlgn="t"/>
              <a:r>
                <a:rPr lang="fi-FI" sz="2800" dirty="0"/>
                <a:t>102, </a:t>
              </a:r>
              <a:r>
                <a:rPr lang="fi-FI" sz="2800" dirty="0" err="1"/>
                <a:t>Hash</a:t>
              </a:r>
              <a:r>
                <a:rPr lang="fi-FI" sz="2800" dirty="0"/>
                <a:t>(Bob, M, 1992-10-12)</a:t>
              </a:r>
            </a:p>
            <a:p>
              <a:pPr fontAlgn="t"/>
              <a:r>
                <a:rPr lang="fi-FI" sz="2800" dirty="0"/>
                <a:t>103, </a:t>
              </a:r>
              <a:r>
                <a:rPr lang="fi-FI" sz="2800" dirty="0" err="1"/>
                <a:t>Hash</a:t>
              </a:r>
              <a:r>
                <a:rPr lang="fi-FI" sz="2800" dirty="0"/>
                <a:t>(Charlie, M, </a:t>
              </a:r>
              <a:r>
                <a:rPr lang="en-US" sz="2800" dirty="0"/>
                <a:t>1983-1-15</a:t>
              </a:r>
              <a:r>
                <a:rPr lang="fi-FI" sz="2800" dirty="0"/>
                <a:t>)</a:t>
              </a:r>
            </a:p>
            <a:p>
              <a:pPr fontAlgn="t"/>
              <a:r>
                <a:rPr lang="fi-FI" sz="2800" dirty="0"/>
                <a:t>104, Hash(David, M, 2005-4-30)</a:t>
              </a:r>
            </a:p>
            <a:p>
              <a:pPr fontAlgn="t"/>
              <a:r>
                <a:rPr lang="fi-FI" sz="2800" dirty="0"/>
                <a:t>...</a:t>
              </a:r>
            </a:p>
          </p:txBody>
        </p:sp>
        <p:cxnSp>
          <p:nvCxnSpPr>
            <p:cNvPr id="47" name="Straight Arrow Connector 46"/>
            <p:cNvCxnSpPr>
              <a:stCxn id="42" idx="2"/>
              <a:endCxn id="38" idx="0"/>
            </p:cNvCxnSpPr>
            <p:nvPr/>
          </p:nvCxnSpPr>
          <p:spPr>
            <a:xfrm>
              <a:off x="4830771" y="8664705"/>
              <a:ext cx="1101822" cy="426750"/>
            </a:xfrm>
            <a:prstGeom prst="straightConnector1">
              <a:avLst/>
            </a:prstGeom>
            <a:ln w="38100">
              <a:headEnd type="triangle" w="med" len="med"/>
              <a:tailEnd type="triangle" w="med" len="med"/>
            </a:ln>
          </p:spPr>
          <p:style>
            <a:lnRef idx="1">
              <a:schemeClr val="dk1"/>
            </a:lnRef>
            <a:fillRef idx="0">
              <a:schemeClr val="dk1"/>
            </a:fillRef>
            <a:effectRef idx="0">
              <a:schemeClr val="dk1"/>
            </a:effectRef>
            <a:fontRef idx="minor">
              <a:schemeClr val="tx1"/>
            </a:fontRef>
          </p:style>
        </p:cxnSp>
        <p:cxnSp>
          <p:nvCxnSpPr>
            <p:cNvPr id="48" name="Straight Arrow Connector 47"/>
            <p:cNvCxnSpPr>
              <a:stCxn id="2" idx="2"/>
              <a:endCxn id="38" idx="0"/>
            </p:cNvCxnSpPr>
            <p:nvPr/>
          </p:nvCxnSpPr>
          <p:spPr>
            <a:xfrm flipH="1">
              <a:off x="5932593" y="8684246"/>
              <a:ext cx="1632149" cy="407209"/>
            </a:xfrm>
            <a:prstGeom prst="straightConnector1">
              <a:avLst/>
            </a:prstGeom>
            <a:ln w="38100">
              <a:headEnd type="triangle" w="med" len="med"/>
              <a:tailEnd type="triangle" w="med" len="med"/>
            </a:ln>
          </p:spPr>
          <p:style>
            <a:lnRef idx="1">
              <a:schemeClr val="dk1"/>
            </a:lnRef>
            <a:fillRef idx="0">
              <a:schemeClr val="dk1"/>
            </a:fillRef>
            <a:effectRef idx="0">
              <a:schemeClr val="dk1"/>
            </a:effectRef>
            <a:fontRef idx="minor">
              <a:schemeClr val="tx1"/>
            </a:fontRef>
          </p:style>
        </p:cxnSp>
        <p:cxnSp>
          <p:nvCxnSpPr>
            <p:cNvPr id="49" name="Straight Arrow Connector 48"/>
            <p:cNvCxnSpPr>
              <a:stCxn id="3" idx="0"/>
              <a:endCxn id="37" idx="2"/>
            </p:cNvCxnSpPr>
            <p:nvPr/>
          </p:nvCxnSpPr>
          <p:spPr>
            <a:xfrm flipH="1" flipV="1">
              <a:off x="4428525" y="11698690"/>
              <a:ext cx="366300" cy="739039"/>
            </a:xfrm>
            <a:prstGeom prst="straightConnector1">
              <a:avLst/>
            </a:prstGeom>
            <a:ln w="38100">
              <a:headEnd type="triangle" w="med" len="med"/>
              <a:tailEnd type="triangle" w="med" len="med"/>
            </a:ln>
          </p:spPr>
          <p:style>
            <a:lnRef idx="1">
              <a:schemeClr val="dk1"/>
            </a:lnRef>
            <a:fillRef idx="0">
              <a:schemeClr val="dk1"/>
            </a:fillRef>
            <a:effectRef idx="0">
              <a:schemeClr val="dk1"/>
            </a:effectRef>
            <a:fontRef idx="minor">
              <a:schemeClr val="tx1"/>
            </a:fontRef>
          </p:style>
        </p:cxnSp>
        <p:cxnSp>
          <p:nvCxnSpPr>
            <p:cNvPr id="50" name="Straight Arrow Connector 49"/>
            <p:cNvCxnSpPr>
              <a:stCxn id="41" idx="0"/>
            </p:cNvCxnSpPr>
            <p:nvPr/>
          </p:nvCxnSpPr>
          <p:spPr>
            <a:xfrm flipH="1" flipV="1">
              <a:off x="7497581" y="11688667"/>
              <a:ext cx="743301" cy="273221"/>
            </a:xfrm>
            <a:prstGeom prst="straightConnector1">
              <a:avLst/>
            </a:prstGeom>
            <a:ln w="38100">
              <a:headEnd type="triangle" w="med" len="med"/>
              <a:tailEnd type="triangle" w="med" len="med"/>
            </a:ln>
          </p:spPr>
          <p:style>
            <a:lnRef idx="1">
              <a:schemeClr val="dk1"/>
            </a:lnRef>
            <a:fillRef idx="0">
              <a:schemeClr val="dk1"/>
            </a:fillRef>
            <a:effectRef idx="0">
              <a:schemeClr val="dk1"/>
            </a:effectRef>
            <a:fontRef idx="minor">
              <a:schemeClr val="tx1"/>
            </a:fontRef>
          </p:style>
        </p:cxnSp>
        <p:cxnSp>
          <p:nvCxnSpPr>
            <p:cNvPr id="51" name="Straight Arrow Connector 50"/>
            <p:cNvCxnSpPr>
              <a:stCxn id="37" idx="1"/>
              <a:endCxn id="40" idx="3"/>
            </p:cNvCxnSpPr>
            <p:nvPr/>
          </p:nvCxnSpPr>
          <p:spPr>
            <a:xfrm flipH="1">
              <a:off x="2784764" y="10985116"/>
              <a:ext cx="1134065" cy="1161571"/>
            </a:xfrm>
            <a:prstGeom prst="straightConnector1">
              <a:avLst/>
            </a:prstGeom>
            <a:ln w="57150">
              <a:solidFill>
                <a:srgbClr val="00B050"/>
              </a:solidFill>
              <a:headEnd type="triangle" w="med" len="med"/>
              <a:tailEnd type="none" w="med" len="med"/>
            </a:ln>
          </p:spPr>
          <p:style>
            <a:lnRef idx="1">
              <a:schemeClr val="dk1"/>
            </a:lnRef>
            <a:fillRef idx="0">
              <a:schemeClr val="dk1"/>
            </a:fillRef>
            <a:effectRef idx="0">
              <a:schemeClr val="dk1"/>
            </a:effectRef>
            <a:fontRef idx="minor">
              <a:schemeClr val="tx1"/>
            </a:fontRef>
          </p:style>
        </p:cxnSp>
      </p:grpSp>
      <p:grpSp>
        <p:nvGrpSpPr>
          <p:cNvPr id="92" name="Group 91"/>
          <p:cNvGrpSpPr/>
          <p:nvPr/>
        </p:nvGrpSpPr>
        <p:grpSpPr>
          <a:xfrm>
            <a:off x="15274018" y="6731728"/>
            <a:ext cx="14976284" cy="5537506"/>
            <a:chOff x="1335819" y="1680428"/>
            <a:chExt cx="9088341" cy="3360429"/>
          </a:xfrm>
        </p:grpSpPr>
        <mc:AlternateContent xmlns:mc="http://schemas.openxmlformats.org/markup-compatibility/2006">
          <mc:Choice xmlns:a14="http://schemas.microsoft.com/office/drawing/2010/main" Requires="a14">
            <p:sp>
              <p:nvSpPr>
                <p:cNvPr id="93" name="TextBox 92"/>
                <p:cNvSpPr txBox="1"/>
                <p:nvPr/>
              </p:nvSpPr>
              <p:spPr>
                <a:xfrm>
                  <a:off x="6393674" y="3674912"/>
                  <a:ext cx="2349167" cy="1064611"/>
                </a:xfrm>
                <a:prstGeom prst="rect">
                  <a:avLst/>
                </a:prstGeom>
                <a:noFill/>
              </p:spPr>
              <p:txBody>
                <a:bodyPr wrap="square" rtlCol="0">
                  <a:spAutoFit/>
                </a:bodyPr>
                <a:lstStyle/>
                <a:p>
                  <a:r>
                    <a:rPr lang="en-US" sz="3600" dirty="0"/>
                    <a:t>Cuckoo hash table </a:t>
                  </a:r>
                </a:p>
                <a:p>
                  <a:r>
                    <a:rPr lang="en-US" sz="3600" dirty="0"/>
                    <a:t>table size: </a:t>
                  </a:r>
                  <a14:m>
                    <m:oMath xmlns:m="http://schemas.openxmlformats.org/officeDocument/2006/math">
                      <m:r>
                        <a:rPr lang="en-US" sz="3600" b="1" i="1" smtClean="0">
                          <a:latin typeface="Cambria Math" panose="02040503050406030204" pitchFamily="18" charset="0"/>
                        </a:rPr>
                        <m:t>𝒎</m:t>
                      </m:r>
                    </m:oMath>
                  </a14:m>
                  <a:r>
                    <a:rPr lang="en-US" sz="3600" dirty="0"/>
                    <a:t> </a:t>
                  </a:r>
                </a:p>
                <a:p>
                  <a:r>
                    <a:rPr lang="en-US" sz="3600" dirty="0"/>
                    <a:t>Bin size: </a:t>
                  </a:r>
                  <a:r>
                    <a:rPr lang="en-US" sz="3600" b="1" dirty="0" smtClean="0"/>
                    <a:t>1</a:t>
                  </a:r>
                </a:p>
              </p:txBody>
            </p:sp>
          </mc:Choice>
          <mc:Fallback>
            <p:sp>
              <p:nvSpPr>
                <p:cNvPr id="93" name="TextBox 92"/>
                <p:cNvSpPr txBox="1">
                  <a:spLocks noRot="1" noChangeAspect="1" noMove="1" noResize="1" noEditPoints="1" noAdjustHandles="1" noChangeArrowheads="1" noChangeShapeType="1" noTextEdit="1"/>
                </p:cNvSpPr>
                <p:nvPr/>
              </p:nvSpPr>
              <p:spPr>
                <a:xfrm>
                  <a:off x="6393674" y="3674912"/>
                  <a:ext cx="2349167" cy="1064611"/>
                </a:xfrm>
                <a:prstGeom prst="rect">
                  <a:avLst/>
                </a:prstGeom>
                <a:blipFill rotWithShape="0">
                  <a:blip r:embed="rId9"/>
                  <a:stretch>
                    <a:fillRect l="-4882" t="-5208" b="-12153"/>
                  </a:stretch>
                </a:blipFill>
              </p:spPr>
              <p:txBody>
                <a:bodyPr/>
                <a:lstStyle/>
                <a:p>
                  <a:r>
                    <a:rPr lang="en-US">
                      <a:noFill/>
                    </a:rPr>
                    <a:t> </a:t>
                  </a:r>
                </a:p>
              </p:txBody>
            </p:sp>
          </mc:Fallback>
        </mc:AlternateContent>
        <p:sp>
          <p:nvSpPr>
            <p:cNvPr id="94" name="Arrow: Right 9"/>
            <p:cNvSpPr/>
            <p:nvPr/>
          </p:nvSpPr>
          <p:spPr>
            <a:xfrm>
              <a:off x="6514346" y="3275672"/>
              <a:ext cx="1784903" cy="326004"/>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3600"/>
            </a:p>
          </p:txBody>
        </p:sp>
        <p:sp>
          <p:nvSpPr>
            <p:cNvPr id="95" name="Rectangle: Rounded Corners 15"/>
            <p:cNvSpPr/>
            <p:nvPr/>
          </p:nvSpPr>
          <p:spPr>
            <a:xfrm>
              <a:off x="1335819" y="2112375"/>
              <a:ext cx="9088341" cy="2928482"/>
            </a:xfrm>
            <a:prstGeom prst="roundRect">
              <a:avLst/>
            </a:prstGeom>
            <a:noFill/>
            <a:ln>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dirty="0"/>
            </a:p>
          </p:txBody>
        </p:sp>
        <p:sp>
          <p:nvSpPr>
            <p:cNvPr id="96" name="TextBox 95"/>
            <p:cNvSpPr txBox="1"/>
            <p:nvPr/>
          </p:nvSpPr>
          <p:spPr>
            <a:xfrm>
              <a:off x="4825779" y="1680428"/>
              <a:ext cx="2349167" cy="392225"/>
            </a:xfrm>
            <a:prstGeom prst="rect">
              <a:avLst/>
            </a:prstGeom>
            <a:noFill/>
          </p:spPr>
          <p:txBody>
            <a:bodyPr wrap="square" rtlCol="0">
              <a:spAutoFit/>
            </a:bodyPr>
            <a:lstStyle/>
            <a:p>
              <a:pPr algn="ctr"/>
              <a:r>
                <a:rPr lang="en-US" sz="3600" b="1" dirty="0" smtClean="0"/>
                <a:t>Server (S1)</a:t>
              </a:r>
              <a:endParaRPr lang="en-US" sz="3600" b="1" dirty="0"/>
            </a:p>
          </p:txBody>
        </p:sp>
        <mc:AlternateContent xmlns:mc="http://schemas.openxmlformats.org/markup-compatibility/2006">
          <mc:Choice xmlns:a14="http://schemas.microsoft.com/office/drawing/2010/main" Requires="a14">
            <p:sp>
              <p:nvSpPr>
                <p:cNvPr id="97" name="TextBox 96"/>
                <p:cNvSpPr txBox="1"/>
                <p:nvPr/>
              </p:nvSpPr>
              <p:spPr>
                <a:xfrm>
                  <a:off x="1463763" y="3210551"/>
                  <a:ext cx="2337179" cy="392225"/>
                </a:xfrm>
                <a:prstGeom prst="rect">
                  <a:avLst/>
                </a:prstGeom>
                <a:noFill/>
              </p:spPr>
              <p:txBody>
                <a:bodyPr wrap="square" rtlCol="0">
                  <a:spAutoFit/>
                </a:bodyPr>
                <a:lstStyle/>
                <a:p>
                  <a:pPr lvl="0" algn="ctr">
                    <a:defRPr/>
                  </a:pPr>
                  <a:r>
                    <a:rPr lang="en-US" sz="3600" b="1" dirty="0" smtClean="0"/>
                    <a:t>Batch </a:t>
                  </a:r>
                  <a14:m>
                    <m:oMath xmlns:m="http://schemas.openxmlformats.org/officeDocument/2006/math">
                      <m:r>
                        <a:rPr lang="en-US" sz="3600" b="1" i="1" smtClean="0">
                          <a:latin typeface="Cambria Math" panose="02040503050406030204" pitchFamily="18" charset="0"/>
                        </a:rPr>
                        <m:t>𝑿</m:t>
                      </m:r>
                    </m:oMath>
                  </a14:m>
                  <a:endParaRPr lang="en-US" sz="3600" dirty="0"/>
                </a:p>
              </p:txBody>
            </p:sp>
          </mc:Choice>
          <mc:Fallback>
            <p:sp>
              <p:nvSpPr>
                <p:cNvPr id="97" name="TextBox 96"/>
                <p:cNvSpPr txBox="1">
                  <a:spLocks noRot="1" noChangeAspect="1" noMove="1" noResize="1" noEditPoints="1" noAdjustHandles="1" noChangeArrowheads="1" noChangeShapeType="1" noTextEdit="1"/>
                </p:cNvSpPr>
                <p:nvPr/>
              </p:nvSpPr>
              <p:spPr>
                <a:xfrm>
                  <a:off x="1463763" y="3210551"/>
                  <a:ext cx="2337179" cy="392225"/>
                </a:xfrm>
                <a:prstGeom prst="rect">
                  <a:avLst/>
                </a:prstGeom>
                <a:blipFill rotWithShape="0">
                  <a:blip r:embed="rId10"/>
                  <a:stretch>
                    <a:fillRect t="-15094" b="-34906"/>
                  </a:stretch>
                </a:blipFill>
              </p:spPr>
              <p:txBody>
                <a:bodyPr/>
                <a:lstStyle/>
                <a:p>
                  <a:r>
                    <a:rPr lang="en-US">
                      <a:noFill/>
                    </a:rPr>
                    <a:t> </a:t>
                  </a:r>
                </a:p>
              </p:txBody>
            </p:sp>
          </mc:Fallback>
        </mc:AlternateContent>
        <p:sp>
          <p:nvSpPr>
            <p:cNvPr id="98" name="Arrow: Right 22"/>
            <p:cNvSpPr/>
            <p:nvPr/>
          </p:nvSpPr>
          <p:spPr>
            <a:xfrm>
              <a:off x="3543065" y="3275672"/>
              <a:ext cx="2207817" cy="326004"/>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3600"/>
            </a:p>
          </p:txBody>
        </p:sp>
        <p:sp>
          <p:nvSpPr>
            <p:cNvPr id="99" name="TextBox 98"/>
            <p:cNvSpPr txBox="1"/>
            <p:nvPr/>
          </p:nvSpPr>
          <p:spPr>
            <a:xfrm>
              <a:off x="3646992" y="2906340"/>
              <a:ext cx="1965406" cy="805633"/>
            </a:xfrm>
            <a:prstGeom prst="rect">
              <a:avLst/>
            </a:prstGeom>
            <a:noFill/>
          </p:spPr>
          <p:txBody>
            <a:bodyPr wrap="square" rtlCol="0">
              <a:spAutoFit/>
            </a:bodyPr>
            <a:lstStyle/>
            <a:p>
              <a:pPr algn="ctr"/>
              <a:r>
                <a:rPr lang="en-US" sz="3600" dirty="0"/>
                <a:t>Cuckoo hashing</a:t>
              </a:r>
            </a:p>
          </p:txBody>
        </p:sp>
        <p:sp>
          <p:nvSpPr>
            <p:cNvPr id="101" name="TextBox 100"/>
            <p:cNvSpPr txBox="1"/>
            <p:nvPr/>
          </p:nvSpPr>
          <p:spPr>
            <a:xfrm>
              <a:off x="6439539" y="2273069"/>
              <a:ext cx="1965406" cy="1177463"/>
            </a:xfrm>
            <a:prstGeom prst="rect">
              <a:avLst/>
            </a:prstGeom>
            <a:noFill/>
          </p:spPr>
          <p:txBody>
            <a:bodyPr wrap="square" rtlCol="0">
              <a:spAutoFit/>
            </a:bodyPr>
            <a:lstStyle/>
            <a:p>
              <a:pPr algn="ctr"/>
              <a:r>
                <a:rPr lang="en-US" sz="3600" dirty="0"/>
                <a:t>SEAL homomorphic encryption</a:t>
              </a:r>
            </a:p>
          </p:txBody>
        </p:sp>
        <mc:AlternateContent xmlns:mc="http://schemas.openxmlformats.org/markup-compatibility/2006">
          <mc:Choice xmlns:a14="http://schemas.microsoft.com/office/drawing/2010/main" Requires="a14">
            <p:sp>
              <p:nvSpPr>
                <p:cNvPr id="102" name="TextBox 101"/>
                <p:cNvSpPr txBox="1"/>
                <p:nvPr/>
              </p:nvSpPr>
              <p:spPr>
                <a:xfrm>
                  <a:off x="1467534" y="3614737"/>
                  <a:ext cx="2429568" cy="728418"/>
                </a:xfrm>
                <a:prstGeom prst="rect">
                  <a:avLst/>
                </a:prstGeom>
                <a:noFill/>
              </p:spPr>
              <p:txBody>
                <a:bodyPr wrap="square" rtlCol="0">
                  <a:spAutoFit/>
                </a:bodyPr>
                <a:lstStyle/>
                <a:p>
                  <a:pPr algn="ctr"/>
                  <a:r>
                    <a:rPr lang="en-US" sz="3600" dirty="0"/>
                    <a:t> </a:t>
                  </a:r>
                  <a14:m>
                    <m:oMath xmlns:m="http://schemas.openxmlformats.org/officeDocument/2006/math">
                      <m:r>
                        <a:rPr lang="en-US" sz="3600" b="1" i="1" smtClean="0">
                          <a:latin typeface="Cambria Math" panose="02040503050406030204" pitchFamily="18" charset="0"/>
                        </a:rPr>
                        <m:t>𝒅</m:t>
                      </m:r>
                    </m:oMath>
                  </a14:m>
                  <a:r>
                    <a:rPr lang="en-US" sz="3600" dirty="0"/>
                    <a:t> </a:t>
                  </a:r>
                  <a:r>
                    <a:rPr lang="en-US" sz="3600" dirty="0" smtClean="0"/>
                    <a:t>records</a:t>
                  </a:r>
                  <a:endParaRPr lang="en-US" sz="3600" dirty="0"/>
                </a:p>
                <a:p>
                  <a:pPr algn="ctr"/>
                  <a:r>
                    <a:rPr lang="en-US" sz="3600" dirty="0"/>
                    <a:t>E.g., </a:t>
                  </a:r>
                  <a14:m>
                    <m:oMath xmlns:m="http://schemas.openxmlformats.org/officeDocument/2006/math">
                      <m:r>
                        <a:rPr lang="en-US" sz="3600" b="1" i="1">
                          <a:latin typeface="Cambria Math" panose="02040503050406030204" pitchFamily="18" charset="0"/>
                        </a:rPr>
                        <m:t>𝒅</m:t>
                      </m:r>
                    </m:oMath>
                  </a14:m>
                  <a:r>
                    <a:rPr lang="en-US" sz="3600" dirty="0"/>
                    <a:t> = 100</a:t>
                  </a:r>
                </a:p>
              </p:txBody>
            </p:sp>
          </mc:Choice>
          <mc:Fallback>
            <p:sp>
              <p:nvSpPr>
                <p:cNvPr id="102" name="TextBox 101"/>
                <p:cNvSpPr txBox="1">
                  <a:spLocks noRot="1" noChangeAspect="1" noMove="1" noResize="1" noEditPoints="1" noAdjustHandles="1" noChangeArrowheads="1" noChangeShapeType="1" noTextEdit="1"/>
                </p:cNvSpPr>
                <p:nvPr/>
              </p:nvSpPr>
              <p:spPr>
                <a:xfrm>
                  <a:off x="1467534" y="3614737"/>
                  <a:ext cx="2429568" cy="728418"/>
                </a:xfrm>
                <a:prstGeom prst="rect">
                  <a:avLst/>
                </a:prstGeom>
                <a:blipFill rotWithShape="0">
                  <a:blip r:embed="rId11"/>
                  <a:stretch>
                    <a:fillRect t="-7614" b="-18274"/>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03" name="TextBox 102"/>
                <p:cNvSpPr txBox="1"/>
                <p:nvPr/>
              </p:nvSpPr>
              <p:spPr>
                <a:xfrm>
                  <a:off x="3414911" y="3562472"/>
                  <a:ext cx="2429568" cy="728418"/>
                </a:xfrm>
                <a:prstGeom prst="rect">
                  <a:avLst/>
                </a:prstGeom>
                <a:noFill/>
              </p:spPr>
              <p:txBody>
                <a:bodyPr wrap="square" rtlCol="0">
                  <a:spAutoFit/>
                </a:bodyPr>
                <a:lstStyle/>
                <a:p>
                  <a:pPr algn="ctr"/>
                  <a:r>
                    <a:rPr lang="en-US" sz="3600" b="1" dirty="0" smtClean="0"/>
                    <a:t>3</a:t>
                  </a:r>
                  <a:r>
                    <a:rPr lang="en-US" sz="3600" dirty="0" smtClean="0"/>
                    <a:t> </a:t>
                  </a:r>
                  <a:r>
                    <a:rPr lang="en-US" sz="3600" dirty="0"/>
                    <a:t>hash functions</a:t>
                  </a:r>
                </a:p>
                <a:p>
                  <a:pPr algn="ctr"/>
                  <a14:m>
                    <m:oMathPara xmlns:m="http://schemas.openxmlformats.org/officeDocument/2006/math">
                      <m:oMathParaPr>
                        <m:jc m:val="centerGroup"/>
                      </m:oMathParaPr>
                      <m:oMath xmlns:m="http://schemas.openxmlformats.org/officeDocument/2006/math">
                        <m:sSub>
                          <m:sSubPr>
                            <m:ctrlPr>
                              <a:rPr lang="en-US" sz="3600" b="0" i="1" smtClean="0">
                                <a:latin typeface="Cambria Math" charset="0"/>
                              </a:rPr>
                            </m:ctrlPr>
                          </m:sSubPr>
                          <m:e>
                            <m:r>
                              <a:rPr lang="en-US" sz="3600" b="0" i="1" smtClean="0">
                                <a:latin typeface="Cambria Math" panose="02040503050406030204" pitchFamily="18" charset="0"/>
                              </a:rPr>
                              <m:t>h</m:t>
                            </m:r>
                          </m:e>
                          <m:sub>
                            <m:r>
                              <a:rPr lang="en-US" sz="3600" b="0" i="1" smtClean="0">
                                <a:latin typeface="Cambria Math" panose="02040503050406030204" pitchFamily="18" charset="0"/>
                              </a:rPr>
                              <m:t>1</m:t>
                            </m:r>
                          </m:sub>
                        </m:sSub>
                        <m:r>
                          <a:rPr lang="en-US" sz="3600" b="0" i="1" smtClean="0">
                            <a:latin typeface="Cambria Math" panose="02040503050406030204" pitchFamily="18" charset="0"/>
                          </a:rPr>
                          <m:t>, </m:t>
                        </m:r>
                        <m:sSub>
                          <m:sSubPr>
                            <m:ctrlPr>
                              <a:rPr lang="en-US" sz="3600" b="0" i="1" smtClean="0">
                                <a:latin typeface="Cambria Math" charset="0"/>
                              </a:rPr>
                            </m:ctrlPr>
                          </m:sSubPr>
                          <m:e>
                            <m:r>
                              <a:rPr lang="en-US" sz="3600" b="0" i="1" smtClean="0">
                                <a:latin typeface="Cambria Math" panose="02040503050406030204" pitchFamily="18" charset="0"/>
                              </a:rPr>
                              <m:t>h</m:t>
                            </m:r>
                          </m:e>
                          <m:sub>
                            <m:r>
                              <a:rPr lang="en-US" sz="3600" b="0" i="1" smtClean="0">
                                <a:latin typeface="Cambria Math" panose="02040503050406030204" pitchFamily="18" charset="0"/>
                              </a:rPr>
                              <m:t>2</m:t>
                            </m:r>
                          </m:sub>
                        </m:sSub>
                        <m:r>
                          <a:rPr lang="en-US" sz="3600" b="0" i="1" smtClean="0">
                            <a:latin typeface="Cambria Math" panose="02040503050406030204" pitchFamily="18" charset="0"/>
                          </a:rPr>
                          <m:t>, </m:t>
                        </m:r>
                        <m:sSub>
                          <m:sSubPr>
                            <m:ctrlPr>
                              <a:rPr lang="en-US" sz="3600" b="0" i="1" smtClean="0">
                                <a:latin typeface="Cambria Math" charset="0"/>
                              </a:rPr>
                            </m:ctrlPr>
                          </m:sSubPr>
                          <m:e>
                            <m:r>
                              <a:rPr lang="en-US" sz="3600" b="0" i="1" smtClean="0">
                                <a:latin typeface="Cambria Math" panose="02040503050406030204" pitchFamily="18" charset="0"/>
                              </a:rPr>
                              <m:t>h</m:t>
                            </m:r>
                          </m:e>
                          <m:sub>
                            <m:r>
                              <a:rPr lang="en-US" sz="3600" b="0" i="1" smtClean="0">
                                <a:latin typeface="Cambria Math" panose="02040503050406030204" pitchFamily="18" charset="0"/>
                              </a:rPr>
                              <m:t>3</m:t>
                            </m:r>
                          </m:sub>
                        </m:sSub>
                      </m:oMath>
                    </m:oMathPara>
                  </a14:m>
                  <a:endParaRPr lang="en-US" sz="3600" dirty="0"/>
                </a:p>
              </p:txBody>
            </p:sp>
          </mc:Choice>
          <mc:Fallback>
            <p:sp>
              <p:nvSpPr>
                <p:cNvPr id="103" name="TextBox 102"/>
                <p:cNvSpPr txBox="1">
                  <a:spLocks noRot="1" noChangeAspect="1" noMove="1" noResize="1" noEditPoints="1" noAdjustHandles="1" noChangeArrowheads="1" noChangeShapeType="1" noTextEdit="1"/>
                </p:cNvSpPr>
                <p:nvPr/>
              </p:nvSpPr>
              <p:spPr>
                <a:xfrm>
                  <a:off x="3414911" y="3562472"/>
                  <a:ext cx="2429568" cy="728418"/>
                </a:xfrm>
                <a:prstGeom prst="rect">
                  <a:avLst/>
                </a:prstGeom>
                <a:blipFill rotWithShape="0">
                  <a:blip r:embed="rId12"/>
                  <a:stretch>
                    <a:fillRect t="-7614"/>
                  </a:stretch>
                </a:blipFill>
              </p:spPr>
              <p:txBody>
                <a:bodyPr/>
                <a:lstStyle/>
                <a:p>
                  <a:r>
                    <a:rPr lang="en-US">
                      <a:noFill/>
                    </a:rPr>
                    <a:t> </a:t>
                  </a:r>
                </a:p>
              </p:txBody>
            </p:sp>
          </mc:Fallback>
        </mc:AlternateContent>
      </p:grpSp>
      <p:sp>
        <p:nvSpPr>
          <p:cNvPr id="104" name="TextBox 103"/>
          <p:cNvSpPr txBox="1"/>
          <p:nvPr/>
        </p:nvSpPr>
        <p:spPr>
          <a:xfrm>
            <a:off x="6237236" y="11338707"/>
            <a:ext cx="671979" cy="646331"/>
          </a:xfrm>
          <a:prstGeom prst="rect">
            <a:avLst/>
          </a:prstGeom>
          <a:noFill/>
        </p:spPr>
        <p:txBody>
          <a:bodyPr wrap="none" rtlCol="0">
            <a:spAutoFit/>
          </a:bodyPr>
          <a:lstStyle/>
          <a:p>
            <a:r>
              <a:rPr lang="en-US" sz="3600" b="1" dirty="0" smtClean="0">
                <a:latin typeface="Times New Roman" panose="02020603050405020304" pitchFamily="18" charset="0"/>
                <a:cs typeface="Times New Roman" panose="02020603050405020304" pitchFamily="18" charset="0"/>
              </a:rPr>
              <a:t>S1</a:t>
            </a:r>
            <a:endParaRPr lang="en-US" sz="3600" b="1" dirty="0">
              <a:latin typeface="Times New Roman" panose="02020603050405020304" pitchFamily="18" charset="0"/>
              <a:cs typeface="Times New Roman" panose="02020603050405020304" pitchFamily="18" charset="0"/>
            </a:endParaRPr>
          </a:p>
        </p:txBody>
      </p:sp>
      <p:sp>
        <p:nvSpPr>
          <p:cNvPr id="105" name="TextBox 104"/>
          <p:cNvSpPr txBox="1"/>
          <p:nvPr/>
        </p:nvSpPr>
        <p:spPr>
          <a:xfrm>
            <a:off x="11051556" y="11316849"/>
            <a:ext cx="671979" cy="646331"/>
          </a:xfrm>
          <a:prstGeom prst="rect">
            <a:avLst/>
          </a:prstGeom>
          <a:noFill/>
        </p:spPr>
        <p:txBody>
          <a:bodyPr wrap="none" rtlCol="0">
            <a:spAutoFit/>
          </a:bodyPr>
          <a:lstStyle/>
          <a:p>
            <a:r>
              <a:rPr lang="en-US" sz="3600" b="1" smtClean="0">
                <a:latin typeface="Times New Roman" panose="02020603050405020304" pitchFamily="18" charset="0"/>
                <a:cs typeface="Times New Roman" panose="02020603050405020304" pitchFamily="18" charset="0"/>
              </a:rPr>
              <a:t>S2</a:t>
            </a:r>
            <a:endParaRPr lang="en-US" sz="3600" b="1" dirty="0">
              <a:latin typeface="Times New Roman" panose="02020603050405020304" pitchFamily="18" charset="0"/>
              <a:cs typeface="Times New Roman" panose="02020603050405020304" pitchFamily="18" charset="0"/>
            </a:endParaRPr>
          </a:p>
        </p:txBody>
      </p:sp>
      <p:sp>
        <p:nvSpPr>
          <p:cNvPr id="106" name="TextBox 105"/>
          <p:cNvSpPr txBox="1"/>
          <p:nvPr/>
        </p:nvSpPr>
        <p:spPr>
          <a:xfrm>
            <a:off x="9570346" y="10163022"/>
            <a:ext cx="671979" cy="646331"/>
          </a:xfrm>
          <a:prstGeom prst="rect">
            <a:avLst/>
          </a:prstGeom>
          <a:noFill/>
        </p:spPr>
        <p:txBody>
          <a:bodyPr wrap="none" rtlCol="0">
            <a:spAutoFit/>
          </a:bodyPr>
          <a:lstStyle/>
          <a:p>
            <a:r>
              <a:rPr lang="en-US" sz="3600" b="1" dirty="0" smtClean="0">
                <a:latin typeface="Times New Roman" panose="02020603050405020304" pitchFamily="18" charset="0"/>
                <a:cs typeface="Times New Roman" panose="02020603050405020304" pitchFamily="18" charset="0"/>
              </a:rPr>
              <a:t>S3</a:t>
            </a:r>
            <a:endParaRPr lang="en-US" sz="3600" b="1"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graphicFrame>
            <p:nvGraphicFramePr>
              <p:cNvPr id="107" name="Table 106"/>
              <p:cNvGraphicFramePr>
                <a:graphicFrameLocks noGrp="1"/>
              </p:cNvGraphicFramePr>
              <p:nvPr>
                <p:extLst>
                  <p:ext uri="{D42A27DB-BD31-4B8C-83A1-F6EECF244321}">
                    <p14:modId xmlns:p14="http://schemas.microsoft.com/office/powerpoint/2010/main" val="401847776"/>
                  </p:ext>
                </p:extLst>
              </p:nvPr>
            </p:nvGraphicFramePr>
            <p:xfrm>
              <a:off x="22729000" y="7627990"/>
              <a:ext cx="836095" cy="4407578"/>
            </p:xfrm>
            <a:graphic>
              <a:graphicData uri="http://schemas.openxmlformats.org/drawingml/2006/table">
                <a:tbl>
                  <a:tblPr firstRow="1" bandRow="1">
                    <a:tableStyleId>{5940675A-B579-460E-94D1-54222C63F5DA}</a:tableStyleId>
                  </a:tblPr>
                  <a:tblGrid>
                    <a:gridCol w="836095">
                      <a:extLst>
                        <a:ext uri="{9D8B030D-6E8A-4147-A177-3AD203B41FA5}">
                          <a16:colId xmlns:a16="http://schemas.microsoft.com/office/drawing/2014/main" xmlns="" val="2123436349"/>
                        </a:ext>
                      </a:extLst>
                    </a:gridCol>
                  </a:tblGrid>
                  <a:tr h="41286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sz="4000" b="0" i="1" smtClean="0">
                                        <a:latin typeface="Cambria Math" charset="0"/>
                                      </a:rPr>
                                    </m:ctrlPr>
                                  </m:sSubPr>
                                  <m:e>
                                    <m:r>
                                      <a:rPr lang="en-US" sz="4000" b="0" i="1" smtClean="0">
                                        <a:latin typeface="Cambria Math" panose="02040503050406030204" pitchFamily="18" charset="0"/>
                                      </a:rPr>
                                      <m:t>𝑥</m:t>
                                    </m:r>
                                  </m:e>
                                  <m:sub>
                                    <m:r>
                                      <a:rPr lang="en-US" sz="4000" b="0" i="1" smtClean="0">
                                        <a:latin typeface="Cambria Math" panose="02040503050406030204" pitchFamily="18" charset="0"/>
                                      </a:rPr>
                                      <m:t>1</m:t>
                                    </m:r>
                                  </m:sub>
                                </m:sSub>
                              </m:oMath>
                            </m:oMathPara>
                          </a14:m>
                          <a:endParaRPr lang="en-US" sz="4000" dirty="0"/>
                        </a:p>
                      </a:txBody>
                      <a:tcPr/>
                    </a:tc>
                    <a:extLst>
                      <a:ext uri="{0D108BD9-81ED-4DB2-BD59-A6C34878D82A}">
                        <a16:rowId xmlns:a16="http://schemas.microsoft.com/office/drawing/2014/main" xmlns="" val="2927254849"/>
                      </a:ext>
                    </a:extLst>
                  </a:tr>
                  <a:tr h="412868">
                    <a:tc>
                      <a:txBody>
                        <a:bodyPr/>
                        <a:lstStyle/>
                        <a:p>
                          <a:pPr algn="ctr"/>
                          <a14:m>
                            <m:oMathPara xmlns:m="http://schemas.openxmlformats.org/officeDocument/2006/math">
                              <m:oMathParaPr>
                                <m:jc m:val="centerGroup"/>
                              </m:oMathParaPr>
                              <m:oMath xmlns:m="http://schemas.openxmlformats.org/officeDocument/2006/math">
                                <m:sSub>
                                  <m:sSubPr>
                                    <m:ctrlPr>
                                      <a:rPr lang="en-US" sz="4000" b="0" i="1" smtClean="0">
                                        <a:latin typeface="Cambria Math" charset="0"/>
                                      </a:rPr>
                                    </m:ctrlPr>
                                  </m:sSubPr>
                                  <m:e>
                                    <m:r>
                                      <a:rPr lang="en-US" sz="4000" b="0" i="1" smtClean="0">
                                        <a:latin typeface="Cambria Math" panose="02040503050406030204" pitchFamily="18" charset="0"/>
                                      </a:rPr>
                                      <m:t>𝑥</m:t>
                                    </m:r>
                                  </m:e>
                                  <m:sub>
                                    <m:r>
                                      <a:rPr lang="en-US" sz="4000" b="0" i="1" smtClean="0">
                                        <a:latin typeface="Cambria Math" panose="02040503050406030204" pitchFamily="18" charset="0"/>
                                      </a:rPr>
                                      <m:t>2</m:t>
                                    </m:r>
                                  </m:sub>
                                </m:sSub>
                              </m:oMath>
                            </m:oMathPara>
                          </a14:m>
                          <a:endParaRPr lang="en-US" sz="4000" dirty="0"/>
                        </a:p>
                      </a:txBody>
                      <a:tcPr/>
                    </a:tc>
                    <a:extLst>
                      <a:ext uri="{0D108BD9-81ED-4DB2-BD59-A6C34878D82A}">
                        <a16:rowId xmlns:a16="http://schemas.microsoft.com/office/drawing/2014/main" xmlns="" val="1594408315"/>
                      </a:ext>
                    </a:extLst>
                  </a:tr>
                  <a:tr h="412868">
                    <a:tc>
                      <a:txBody>
                        <a:bodyPr/>
                        <a:lstStyle/>
                        <a:p>
                          <a:pPr algn="ctr"/>
                          <a14:m>
                            <m:oMathPara xmlns:m="http://schemas.openxmlformats.org/officeDocument/2006/math">
                              <m:oMathParaPr>
                                <m:jc m:val="centerGroup"/>
                              </m:oMathParaPr>
                              <m:oMath xmlns:m="http://schemas.openxmlformats.org/officeDocument/2006/math">
                                <m:sSub>
                                  <m:sSubPr>
                                    <m:ctrlPr>
                                      <a:rPr lang="en-US" sz="4000" b="0" i="1" smtClean="0">
                                        <a:latin typeface="Cambria Math" charset="0"/>
                                      </a:rPr>
                                    </m:ctrlPr>
                                  </m:sSubPr>
                                  <m:e>
                                    <m:r>
                                      <a:rPr lang="en-US" sz="4000" b="0" i="1" smtClean="0">
                                        <a:latin typeface="Cambria Math" panose="02040503050406030204" pitchFamily="18" charset="0"/>
                                      </a:rPr>
                                      <m:t>𝑥</m:t>
                                    </m:r>
                                  </m:e>
                                  <m:sub>
                                    <m:r>
                                      <a:rPr lang="en-US" sz="4000" b="0" i="1" smtClean="0">
                                        <a:latin typeface="Cambria Math" panose="02040503050406030204" pitchFamily="18" charset="0"/>
                                      </a:rPr>
                                      <m:t>3</m:t>
                                    </m:r>
                                  </m:sub>
                                </m:sSub>
                              </m:oMath>
                            </m:oMathPara>
                          </a14:m>
                          <a:endParaRPr lang="en-US" sz="4000" dirty="0"/>
                        </a:p>
                      </a:txBody>
                      <a:tcPr/>
                    </a:tc>
                    <a:extLst>
                      <a:ext uri="{0D108BD9-81ED-4DB2-BD59-A6C34878D82A}">
                        <a16:rowId xmlns:a16="http://schemas.microsoft.com/office/drawing/2014/main" xmlns="" val="2907182075"/>
                      </a:ext>
                    </a:extLst>
                  </a:tr>
                  <a:tr h="412868">
                    <a:tc>
                      <a:txBody>
                        <a:bodyPr/>
                        <a:lstStyle/>
                        <a:p>
                          <a:pPr algn="ctr"/>
                          <a14:m>
                            <m:oMathPara xmlns:m="http://schemas.openxmlformats.org/officeDocument/2006/math">
                              <m:oMathParaPr>
                                <m:jc m:val="centerGroup"/>
                              </m:oMathParaPr>
                              <m:oMath xmlns:m="http://schemas.openxmlformats.org/officeDocument/2006/math">
                                <m:sSub>
                                  <m:sSubPr>
                                    <m:ctrlPr>
                                      <a:rPr lang="en-US" sz="4000" b="0" i="1" smtClean="0">
                                        <a:latin typeface="Cambria Math" charset="0"/>
                                      </a:rPr>
                                    </m:ctrlPr>
                                  </m:sSubPr>
                                  <m:e>
                                    <m:r>
                                      <a:rPr lang="en-US" sz="4000" b="0" i="1" smtClean="0">
                                        <a:latin typeface="Cambria Math" panose="02040503050406030204" pitchFamily="18" charset="0"/>
                                      </a:rPr>
                                      <m:t>𝑥</m:t>
                                    </m:r>
                                  </m:e>
                                  <m:sub>
                                    <m:r>
                                      <a:rPr lang="en-US" sz="4000" b="0" i="1" smtClean="0">
                                        <a:latin typeface="Cambria Math" panose="02040503050406030204" pitchFamily="18" charset="0"/>
                                      </a:rPr>
                                      <m:t>4</m:t>
                                    </m:r>
                                  </m:sub>
                                </m:sSub>
                              </m:oMath>
                            </m:oMathPara>
                          </a14:m>
                          <a:endParaRPr lang="en-US" sz="4000" dirty="0"/>
                        </a:p>
                      </a:txBody>
                      <a:tcPr/>
                    </a:tc>
                    <a:extLst>
                      <a:ext uri="{0D108BD9-81ED-4DB2-BD59-A6C34878D82A}">
                        <a16:rowId xmlns:a16="http://schemas.microsoft.com/office/drawing/2014/main" xmlns="" val="2751120495"/>
                      </a:ext>
                    </a:extLst>
                  </a:tr>
                  <a:tr h="902378">
                    <a:tc>
                      <a:txBody>
                        <a:bodyPr/>
                        <a:lstStyle/>
                        <a:p>
                          <a:pPr algn="ctr"/>
                          <a:r>
                            <a:rPr lang="en-US" sz="4000" dirty="0"/>
                            <a:t>…</a:t>
                          </a:r>
                        </a:p>
                      </a:txBody>
                      <a:tcPr vert="eaVert"/>
                    </a:tc>
                    <a:extLst>
                      <a:ext uri="{0D108BD9-81ED-4DB2-BD59-A6C34878D82A}">
                        <a16:rowId xmlns:a16="http://schemas.microsoft.com/office/drawing/2014/main" xmlns="" val="4043739248"/>
                      </a:ext>
                    </a:extLst>
                  </a:tr>
                  <a:tr h="412868">
                    <a:tc>
                      <a:txBody>
                        <a:bodyPr/>
                        <a:lstStyle/>
                        <a:p>
                          <a:pPr algn="ctr"/>
                          <a14:m>
                            <m:oMathPara xmlns:m="http://schemas.openxmlformats.org/officeDocument/2006/math">
                              <m:oMathParaPr>
                                <m:jc m:val="centerGroup"/>
                              </m:oMathParaPr>
                              <m:oMath xmlns:m="http://schemas.openxmlformats.org/officeDocument/2006/math">
                                <m:sSub>
                                  <m:sSubPr>
                                    <m:ctrlPr>
                                      <a:rPr lang="en-US" sz="4000" b="0" i="1" smtClean="0">
                                        <a:latin typeface="Cambria Math" charset="0"/>
                                      </a:rPr>
                                    </m:ctrlPr>
                                  </m:sSubPr>
                                  <m:e>
                                    <m:r>
                                      <a:rPr lang="en-US" sz="4000" b="0" i="1" smtClean="0">
                                        <a:latin typeface="Cambria Math" panose="02040503050406030204" pitchFamily="18" charset="0"/>
                                      </a:rPr>
                                      <m:t>𝑥</m:t>
                                    </m:r>
                                  </m:e>
                                  <m:sub>
                                    <m:r>
                                      <a:rPr lang="en-US" sz="4000" b="0" i="1" smtClean="0">
                                        <a:latin typeface="Cambria Math" panose="02040503050406030204" pitchFamily="18" charset="0"/>
                                      </a:rPr>
                                      <m:t>𝑚</m:t>
                                    </m:r>
                                  </m:sub>
                                </m:sSub>
                              </m:oMath>
                            </m:oMathPara>
                          </a14:m>
                          <a:endParaRPr lang="en-US" sz="4000" dirty="0"/>
                        </a:p>
                      </a:txBody>
                      <a:tcPr/>
                    </a:tc>
                    <a:extLst>
                      <a:ext uri="{0D108BD9-81ED-4DB2-BD59-A6C34878D82A}">
                        <a16:rowId xmlns:a16="http://schemas.microsoft.com/office/drawing/2014/main" xmlns="" val="1446210009"/>
                      </a:ext>
                    </a:extLst>
                  </a:tr>
                </a:tbl>
              </a:graphicData>
            </a:graphic>
          </p:graphicFrame>
        </mc:Choice>
        <mc:Fallback>
          <p:graphicFrame>
            <p:nvGraphicFramePr>
              <p:cNvPr id="107" name="Table 106"/>
              <p:cNvGraphicFramePr>
                <a:graphicFrameLocks noGrp="1"/>
              </p:cNvGraphicFramePr>
              <p:nvPr>
                <p:extLst>
                  <p:ext uri="{D42A27DB-BD31-4B8C-83A1-F6EECF244321}">
                    <p14:modId xmlns:p14="http://schemas.microsoft.com/office/powerpoint/2010/main" val="401847776"/>
                  </p:ext>
                </p:extLst>
              </p:nvPr>
            </p:nvGraphicFramePr>
            <p:xfrm>
              <a:off x="22729000" y="7627990"/>
              <a:ext cx="836095" cy="4407578"/>
            </p:xfrm>
            <a:graphic>
              <a:graphicData uri="http://schemas.openxmlformats.org/drawingml/2006/table">
                <a:tbl>
                  <a:tblPr firstRow="1" bandRow="1">
                    <a:tableStyleId>{5940675A-B579-460E-94D1-54222C63F5DA}</a:tableStyleId>
                  </a:tblPr>
                  <a:tblGrid>
                    <a:gridCol w="836095">
                      <a:extLst>
                        <a:ext uri="{9D8B030D-6E8A-4147-A177-3AD203B41FA5}">
                          <a16:colId xmlns:a16="http://schemas.microsoft.com/office/drawing/2014/main" xmlns:a14="http://schemas.microsoft.com/office/drawing/2010/main" xmlns="" val="2123436349"/>
                        </a:ext>
                      </a:extLst>
                    </a:gridCol>
                  </a:tblGrid>
                  <a:tr h="701040">
                    <a:tc>
                      <a:txBody>
                        <a:bodyPr/>
                        <a:lstStyle/>
                        <a:p>
                          <a:endParaRPr lang="en-US"/>
                        </a:p>
                      </a:txBody>
                      <a:tcPr>
                        <a:blipFill rotWithShape="0">
                          <a:blip r:embed="rId13"/>
                          <a:stretch>
                            <a:fillRect l="-20290" t="-870" r="-7246" b="-531304"/>
                          </a:stretch>
                        </a:blipFill>
                      </a:tcPr>
                    </a:tc>
                    <a:extLst>
                      <a:ext uri="{0D108BD9-81ED-4DB2-BD59-A6C34878D82A}">
                        <a16:rowId xmlns:a16="http://schemas.microsoft.com/office/drawing/2014/main" xmlns:a14="http://schemas.microsoft.com/office/drawing/2010/main" xmlns="" val="2927254849"/>
                      </a:ext>
                    </a:extLst>
                  </a:tr>
                  <a:tr h="701040">
                    <a:tc>
                      <a:txBody>
                        <a:bodyPr/>
                        <a:lstStyle/>
                        <a:p>
                          <a:endParaRPr lang="en-US"/>
                        </a:p>
                      </a:txBody>
                      <a:tcPr>
                        <a:blipFill rotWithShape="0">
                          <a:blip r:embed="rId13"/>
                          <a:stretch>
                            <a:fillRect l="-20290" t="-100870" r="-7246" b="-431304"/>
                          </a:stretch>
                        </a:blipFill>
                      </a:tcPr>
                    </a:tc>
                    <a:extLst>
                      <a:ext uri="{0D108BD9-81ED-4DB2-BD59-A6C34878D82A}">
                        <a16:rowId xmlns:a16="http://schemas.microsoft.com/office/drawing/2014/main" xmlns:a14="http://schemas.microsoft.com/office/drawing/2010/main" xmlns="" val="1594408315"/>
                      </a:ext>
                    </a:extLst>
                  </a:tr>
                  <a:tr h="701040">
                    <a:tc>
                      <a:txBody>
                        <a:bodyPr/>
                        <a:lstStyle/>
                        <a:p>
                          <a:endParaRPr lang="en-US"/>
                        </a:p>
                      </a:txBody>
                      <a:tcPr>
                        <a:blipFill rotWithShape="0">
                          <a:blip r:embed="rId13"/>
                          <a:stretch>
                            <a:fillRect l="-20290" t="-200870" r="-7246" b="-331304"/>
                          </a:stretch>
                        </a:blipFill>
                      </a:tcPr>
                    </a:tc>
                    <a:extLst>
                      <a:ext uri="{0D108BD9-81ED-4DB2-BD59-A6C34878D82A}">
                        <a16:rowId xmlns:a16="http://schemas.microsoft.com/office/drawing/2014/main" xmlns:a14="http://schemas.microsoft.com/office/drawing/2010/main" xmlns="" val="2907182075"/>
                      </a:ext>
                    </a:extLst>
                  </a:tr>
                  <a:tr h="701040">
                    <a:tc>
                      <a:txBody>
                        <a:bodyPr/>
                        <a:lstStyle/>
                        <a:p>
                          <a:endParaRPr lang="en-US"/>
                        </a:p>
                      </a:txBody>
                      <a:tcPr>
                        <a:blipFill rotWithShape="0">
                          <a:blip r:embed="rId13"/>
                          <a:stretch>
                            <a:fillRect l="-20290" t="-298276" r="-7246" b="-228448"/>
                          </a:stretch>
                        </a:blipFill>
                      </a:tcPr>
                    </a:tc>
                    <a:extLst>
                      <a:ext uri="{0D108BD9-81ED-4DB2-BD59-A6C34878D82A}">
                        <a16:rowId xmlns:a16="http://schemas.microsoft.com/office/drawing/2014/main" xmlns:a14="http://schemas.microsoft.com/office/drawing/2010/main" xmlns="" val="2751120495"/>
                      </a:ext>
                    </a:extLst>
                  </a:tr>
                  <a:tr h="902378">
                    <a:tc>
                      <a:txBody>
                        <a:bodyPr/>
                        <a:lstStyle/>
                        <a:p>
                          <a:pPr algn="ctr"/>
                          <a:r>
                            <a:rPr lang="en-US" sz="4000" dirty="0"/>
                            <a:t>…</a:t>
                          </a:r>
                        </a:p>
                      </a:txBody>
                      <a:tcPr vert="eaVert"/>
                    </a:tc>
                    <a:extLst>
                      <a:ext uri="{0D108BD9-81ED-4DB2-BD59-A6C34878D82A}">
                        <a16:rowId xmlns:a16="http://schemas.microsoft.com/office/drawing/2014/main" xmlns:a14="http://schemas.microsoft.com/office/drawing/2010/main" xmlns="" val="4043739248"/>
                      </a:ext>
                    </a:extLst>
                  </a:tr>
                  <a:tr h="701040">
                    <a:tc>
                      <a:txBody>
                        <a:bodyPr/>
                        <a:lstStyle/>
                        <a:p>
                          <a:endParaRPr lang="en-US"/>
                        </a:p>
                      </a:txBody>
                      <a:tcPr>
                        <a:blipFill rotWithShape="0">
                          <a:blip r:embed="rId13"/>
                          <a:stretch>
                            <a:fillRect l="-20290" t="-530435" r="-7246" b="-1739"/>
                          </a:stretch>
                        </a:blipFill>
                      </a:tcPr>
                    </a:tc>
                    <a:extLst>
                      <a:ext uri="{0D108BD9-81ED-4DB2-BD59-A6C34878D82A}">
                        <a16:rowId xmlns:a16="http://schemas.microsoft.com/office/drawing/2014/main" xmlns:a14="http://schemas.microsoft.com/office/drawing/2010/main" xmlns="" val="1446210009"/>
                      </a:ext>
                    </a:extLst>
                  </a:tr>
                </a:tbl>
              </a:graphicData>
            </a:graphic>
          </p:graphicFrame>
        </mc:Fallback>
      </mc:AlternateContent>
      <mc:AlternateContent xmlns:mc="http://schemas.openxmlformats.org/markup-compatibility/2006">
        <mc:Choice xmlns:a14="http://schemas.microsoft.com/office/drawing/2010/main" Requires="a14">
          <p:graphicFrame>
            <p:nvGraphicFramePr>
              <p:cNvPr id="108" name="Table 107"/>
              <p:cNvGraphicFramePr>
                <a:graphicFrameLocks noGrp="1"/>
              </p:cNvGraphicFramePr>
              <p:nvPr>
                <p:extLst>
                  <p:ext uri="{D42A27DB-BD31-4B8C-83A1-F6EECF244321}">
                    <p14:modId xmlns:p14="http://schemas.microsoft.com/office/powerpoint/2010/main" val="19501417"/>
                  </p:ext>
                </p:extLst>
              </p:nvPr>
            </p:nvGraphicFramePr>
            <p:xfrm>
              <a:off x="27523265" y="7627990"/>
              <a:ext cx="1667443" cy="4407578"/>
            </p:xfrm>
            <a:graphic>
              <a:graphicData uri="http://schemas.openxmlformats.org/drawingml/2006/table">
                <a:tbl>
                  <a:tblPr firstRow="1" bandRow="1">
                    <a:tableStyleId>{5940675A-B579-460E-94D1-54222C63F5DA}</a:tableStyleId>
                  </a:tblPr>
                  <a:tblGrid>
                    <a:gridCol w="1667443">
                      <a:extLst>
                        <a:ext uri="{9D8B030D-6E8A-4147-A177-3AD203B41FA5}">
                          <a16:colId xmlns:a16="http://schemas.microsoft.com/office/drawing/2014/main" xmlns="" val="2123436349"/>
                        </a:ext>
                      </a:extLst>
                    </a:gridCol>
                  </a:tblGrid>
                  <a:tr h="41286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
                              </m:oMathParaPr>
                              <m:oMath xmlns:m="http://schemas.openxmlformats.org/officeDocument/2006/math">
                                <m:sSub>
                                  <m:sSubPr>
                                    <m:ctrlPr>
                                      <a:rPr lang="en-US" sz="4000" b="0" i="1" smtClean="0">
                                        <a:latin typeface="Cambria Math" charset="0"/>
                                      </a:rPr>
                                    </m:ctrlPr>
                                  </m:sSubPr>
                                  <m:e>
                                    <m:r>
                                      <a:rPr lang="en-US" sz="4000" b="0" i="1" smtClean="0">
                                        <a:latin typeface="Cambria Math" panose="02040503050406030204" pitchFamily="18" charset="0"/>
                                      </a:rPr>
                                      <m:t>𝐸</m:t>
                                    </m:r>
                                    <m:r>
                                      <a:rPr lang="en-US" sz="4000" b="0" i="1" smtClean="0">
                                        <a:latin typeface="Cambria Math" panose="02040503050406030204" pitchFamily="18" charset="0"/>
                                      </a:rPr>
                                      <m:t>(</m:t>
                                    </m:r>
                                    <m:r>
                                      <a:rPr lang="en-US" sz="4000" b="0" i="1" smtClean="0">
                                        <a:latin typeface="Cambria Math" panose="02040503050406030204" pitchFamily="18" charset="0"/>
                                      </a:rPr>
                                      <m:t>𝑥</m:t>
                                    </m:r>
                                  </m:e>
                                  <m:sub>
                                    <m:r>
                                      <a:rPr lang="en-US" sz="4000" b="0" i="1" smtClean="0">
                                        <a:latin typeface="Cambria Math" panose="02040503050406030204" pitchFamily="18" charset="0"/>
                                      </a:rPr>
                                      <m:t>1</m:t>
                                    </m:r>
                                  </m:sub>
                                </m:sSub>
                                <m:r>
                                  <a:rPr lang="en-US" sz="4000" b="0" i="1" smtClean="0">
                                    <a:latin typeface="Cambria Math" panose="02040503050406030204" pitchFamily="18" charset="0"/>
                                  </a:rPr>
                                  <m:t>)</m:t>
                                </m:r>
                              </m:oMath>
                            </m:oMathPara>
                          </a14:m>
                          <a:endParaRPr lang="en-US" sz="4000" dirty="0"/>
                        </a:p>
                      </a:txBody>
                      <a:tcPr/>
                    </a:tc>
                    <a:extLst>
                      <a:ext uri="{0D108BD9-81ED-4DB2-BD59-A6C34878D82A}">
                        <a16:rowId xmlns:a16="http://schemas.microsoft.com/office/drawing/2014/main" xmlns="" val="2927254849"/>
                      </a:ext>
                    </a:extLst>
                  </a:tr>
                  <a:tr h="412868">
                    <a:tc>
                      <a:txBody>
                        <a:bodyPr/>
                        <a:lstStyle/>
                        <a:p>
                          <a:pPr algn="ctr"/>
                          <a14:m>
                            <m:oMathPara xmlns:m="http://schemas.openxmlformats.org/officeDocument/2006/math">
                              <m:oMathParaPr>
                                <m:jc m:val="center"/>
                              </m:oMathParaPr>
                              <m:oMath xmlns:m="http://schemas.openxmlformats.org/officeDocument/2006/math">
                                <m:sSub>
                                  <m:sSubPr>
                                    <m:ctrlPr>
                                      <a:rPr lang="en-US" sz="4000" b="0" i="1" smtClean="0">
                                        <a:latin typeface="Cambria Math" charset="0"/>
                                      </a:rPr>
                                    </m:ctrlPr>
                                  </m:sSubPr>
                                  <m:e>
                                    <m:r>
                                      <a:rPr lang="en-US" sz="4000" b="0" i="1" smtClean="0">
                                        <a:latin typeface="Cambria Math" panose="02040503050406030204" pitchFamily="18" charset="0"/>
                                      </a:rPr>
                                      <m:t>𝐸</m:t>
                                    </m:r>
                                    <m:r>
                                      <a:rPr lang="en-US" sz="4000" b="0" i="1" smtClean="0">
                                        <a:latin typeface="Cambria Math" panose="02040503050406030204" pitchFamily="18" charset="0"/>
                                      </a:rPr>
                                      <m:t>(</m:t>
                                    </m:r>
                                    <m:r>
                                      <a:rPr lang="en-US" sz="4000" b="0" i="1" smtClean="0">
                                        <a:latin typeface="Cambria Math" panose="02040503050406030204" pitchFamily="18" charset="0"/>
                                      </a:rPr>
                                      <m:t>𝑥</m:t>
                                    </m:r>
                                  </m:e>
                                  <m:sub>
                                    <m:r>
                                      <a:rPr lang="en-US" sz="4000" b="0" i="1" smtClean="0">
                                        <a:latin typeface="Cambria Math" panose="02040503050406030204" pitchFamily="18" charset="0"/>
                                      </a:rPr>
                                      <m:t>2</m:t>
                                    </m:r>
                                  </m:sub>
                                </m:sSub>
                                <m:r>
                                  <a:rPr lang="en-US" sz="4000" b="0" i="1" smtClean="0">
                                    <a:latin typeface="Cambria Math" panose="02040503050406030204" pitchFamily="18" charset="0"/>
                                  </a:rPr>
                                  <m:t>)</m:t>
                                </m:r>
                              </m:oMath>
                            </m:oMathPara>
                          </a14:m>
                          <a:endParaRPr lang="en-US" sz="4000" dirty="0"/>
                        </a:p>
                      </a:txBody>
                      <a:tcPr/>
                    </a:tc>
                    <a:extLst>
                      <a:ext uri="{0D108BD9-81ED-4DB2-BD59-A6C34878D82A}">
                        <a16:rowId xmlns:a16="http://schemas.microsoft.com/office/drawing/2014/main" xmlns="" val="1594408315"/>
                      </a:ext>
                    </a:extLst>
                  </a:tr>
                  <a:tr h="412868">
                    <a:tc>
                      <a:txBody>
                        <a:bodyPr/>
                        <a:lstStyle/>
                        <a:p>
                          <a:pPr algn="ctr"/>
                          <a14:m>
                            <m:oMathPara xmlns:m="http://schemas.openxmlformats.org/officeDocument/2006/math">
                              <m:oMathParaPr>
                                <m:jc m:val="centerGroup"/>
                              </m:oMathParaPr>
                              <m:oMath xmlns:m="http://schemas.openxmlformats.org/officeDocument/2006/math">
                                <m:sSub>
                                  <m:sSubPr>
                                    <m:ctrlPr>
                                      <a:rPr lang="en-US" sz="4000" b="0" i="1" smtClean="0">
                                        <a:latin typeface="Cambria Math" charset="0"/>
                                      </a:rPr>
                                    </m:ctrlPr>
                                  </m:sSubPr>
                                  <m:e>
                                    <m:r>
                                      <a:rPr lang="en-US" sz="4000" b="0" i="1" smtClean="0">
                                        <a:latin typeface="Cambria Math" panose="02040503050406030204" pitchFamily="18" charset="0"/>
                                      </a:rPr>
                                      <m:t>𝐸</m:t>
                                    </m:r>
                                    <m:r>
                                      <a:rPr lang="en-US" sz="4000" b="0" i="1" smtClean="0">
                                        <a:latin typeface="Cambria Math" panose="02040503050406030204" pitchFamily="18" charset="0"/>
                                      </a:rPr>
                                      <m:t>(</m:t>
                                    </m:r>
                                    <m:r>
                                      <a:rPr lang="en-US" sz="4000" b="0" i="1" smtClean="0">
                                        <a:latin typeface="Cambria Math" panose="02040503050406030204" pitchFamily="18" charset="0"/>
                                      </a:rPr>
                                      <m:t>𝑥</m:t>
                                    </m:r>
                                  </m:e>
                                  <m:sub>
                                    <m:r>
                                      <a:rPr lang="en-US" sz="4000" b="0" i="1" smtClean="0">
                                        <a:latin typeface="Cambria Math" panose="02040503050406030204" pitchFamily="18" charset="0"/>
                                      </a:rPr>
                                      <m:t>3</m:t>
                                    </m:r>
                                  </m:sub>
                                </m:sSub>
                                <m:r>
                                  <a:rPr lang="en-US" sz="4000" b="0" i="1" smtClean="0">
                                    <a:latin typeface="Cambria Math" panose="02040503050406030204" pitchFamily="18" charset="0"/>
                                  </a:rPr>
                                  <m:t>)</m:t>
                                </m:r>
                              </m:oMath>
                            </m:oMathPara>
                          </a14:m>
                          <a:endParaRPr lang="en-US" sz="4000" dirty="0"/>
                        </a:p>
                      </a:txBody>
                      <a:tcPr/>
                    </a:tc>
                    <a:extLst>
                      <a:ext uri="{0D108BD9-81ED-4DB2-BD59-A6C34878D82A}">
                        <a16:rowId xmlns:a16="http://schemas.microsoft.com/office/drawing/2014/main" xmlns="" val="2907182075"/>
                      </a:ext>
                    </a:extLst>
                  </a:tr>
                  <a:tr h="412868">
                    <a:tc>
                      <a:txBody>
                        <a:bodyPr/>
                        <a:lstStyle/>
                        <a:p>
                          <a:pPr algn="ctr"/>
                          <a14:m>
                            <m:oMathPara xmlns:m="http://schemas.openxmlformats.org/officeDocument/2006/math">
                              <m:oMathParaPr>
                                <m:jc m:val="centerGroup"/>
                              </m:oMathParaPr>
                              <m:oMath xmlns:m="http://schemas.openxmlformats.org/officeDocument/2006/math">
                                <m:r>
                                  <a:rPr lang="en-US" sz="4000" b="0" i="1" smtClean="0">
                                    <a:latin typeface="Cambria Math" panose="02040503050406030204" pitchFamily="18" charset="0"/>
                                  </a:rPr>
                                  <m:t>𝐸</m:t>
                                </m:r>
                                <m:r>
                                  <a:rPr lang="en-US" sz="4000" b="0" i="1" smtClean="0">
                                    <a:latin typeface="Cambria Math" panose="02040503050406030204" pitchFamily="18" charset="0"/>
                                  </a:rPr>
                                  <m:t>(</m:t>
                                </m:r>
                                <m:sSub>
                                  <m:sSubPr>
                                    <m:ctrlPr>
                                      <a:rPr lang="en-US" sz="4000" b="0" i="1" smtClean="0">
                                        <a:latin typeface="Cambria Math" charset="0"/>
                                      </a:rPr>
                                    </m:ctrlPr>
                                  </m:sSubPr>
                                  <m:e>
                                    <m:r>
                                      <a:rPr lang="en-US" sz="4000" b="0" i="1" smtClean="0">
                                        <a:latin typeface="Cambria Math" panose="02040503050406030204" pitchFamily="18" charset="0"/>
                                      </a:rPr>
                                      <m:t>𝑥</m:t>
                                    </m:r>
                                  </m:e>
                                  <m:sub>
                                    <m:r>
                                      <a:rPr lang="en-US" sz="4000" b="0" i="1" smtClean="0">
                                        <a:latin typeface="Cambria Math" panose="02040503050406030204" pitchFamily="18" charset="0"/>
                                      </a:rPr>
                                      <m:t>4</m:t>
                                    </m:r>
                                  </m:sub>
                                </m:sSub>
                                <m:r>
                                  <a:rPr lang="en-US" sz="4000" b="0" i="1" smtClean="0">
                                    <a:latin typeface="Cambria Math" panose="02040503050406030204" pitchFamily="18" charset="0"/>
                                  </a:rPr>
                                  <m:t>)</m:t>
                                </m:r>
                              </m:oMath>
                            </m:oMathPara>
                          </a14:m>
                          <a:endParaRPr lang="en-US" sz="4000" dirty="0"/>
                        </a:p>
                      </a:txBody>
                      <a:tcPr/>
                    </a:tc>
                    <a:extLst>
                      <a:ext uri="{0D108BD9-81ED-4DB2-BD59-A6C34878D82A}">
                        <a16:rowId xmlns:a16="http://schemas.microsoft.com/office/drawing/2014/main" xmlns="" val="2751120495"/>
                      </a:ext>
                    </a:extLst>
                  </a:tr>
                  <a:tr h="902378">
                    <a:tc>
                      <a:txBody>
                        <a:bodyPr/>
                        <a:lstStyle/>
                        <a:p>
                          <a:pPr algn="ctr"/>
                          <a:r>
                            <a:rPr lang="en-US" sz="4000" dirty="0"/>
                            <a:t>…</a:t>
                          </a:r>
                        </a:p>
                      </a:txBody>
                      <a:tcPr vert="eaVert"/>
                    </a:tc>
                    <a:extLst>
                      <a:ext uri="{0D108BD9-81ED-4DB2-BD59-A6C34878D82A}">
                        <a16:rowId xmlns:a16="http://schemas.microsoft.com/office/drawing/2014/main" xmlns="" val="4043739248"/>
                      </a:ext>
                    </a:extLst>
                  </a:tr>
                  <a:tr h="412868">
                    <a:tc>
                      <a:txBody>
                        <a:bodyPr/>
                        <a:lstStyle/>
                        <a:p>
                          <a:pPr algn="ctr"/>
                          <a14:m>
                            <m:oMathPara xmlns:m="http://schemas.openxmlformats.org/officeDocument/2006/math">
                              <m:oMathParaPr>
                                <m:jc m:val="centerGroup"/>
                              </m:oMathParaPr>
                              <m:oMath xmlns:m="http://schemas.openxmlformats.org/officeDocument/2006/math">
                                <m:sSub>
                                  <m:sSubPr>
                                    <m:ctrlPr>
                                      <a:rPr lang="en-US" sz="4000" b="0" i="1" smtClean="0">
                                        <a:latin typeface="Cambria Math" charset="0"/>
                                      </a:rPr>
                                    </m:ctrlPr>
                                  </m:sSubPr>
                                  <m:e>
                                    <m:r>
                                      <a:rPr lang="en-US" sz="4000" b="0" i="1" smtClean="0">
                                        <a:latin typeface="Cambria Math" panose="02040503050406030204" pitchFamily="18" charset="0"/>
                                      </a:rPr>
                                      <m:t>𝐸</m:t>
                                    </m:r>
                                    <m:r>
                                      <a:rPr lang="en-US" sz="4000" b="0" i="1" smtClean="0">
                                        <a:latin typeface="Cambria Math" panose="02040503050406030204" pitchFamily="18" charset="0"/>
                                      </a:rPr>
                                      <m:t>(</m:t>
                                    </m:r>
                                    <m:r>
                                      <a:rPr lang="en-US" sz="4000" b="0" i="1" smtClean="0">
                                        <a:latin typeface="Cambria Math" panose="02040503050406030204" pitchFamily="18" charset="0"/>
                                      </a:rPr>
                                      <m:t>𝑥</m:t>
                                    </m:r>
                                  </m:e>
                                  <m:sub>
                                    <m:r>
                                      <a:rPr lang="en-US" sz="4000" b="0" i="1" smtClean="0">
                                        <a:latin typeface="Cambria Math" panose="02040503050406030204" pitchFamily="18" charset="0"/>
                                      </a:rPr>
                                      <m:t>𝑚</m:t>
                                    </m:r>
                                  </m:sub>
                                </m:sSub>
                                <m:r>
                                  <a:rPr lang="en-US" sz="4000" b="0" i="1" smtClean="0">
                                    <a:latin typeface="Cambria Math" panose="02040503050406030204" pitchFamily="18" charset="0"/>
                                  </a:rPr>
                                  <m:t>)</m:t>
                                </m:r>
                              </m:oMath>
                            </m:oMathPara>
                          </a14:m>
                          <a:endParaRPr lang="en-US" sz="4000" dirty="0"/>
                        </a:p>
                      </a:txBody>
                      <a:tcPr/>
                    </a:tc>
                    <a:extLst>
                      <a:ext uri="{0D108BD9-81ED-4DB2-BD59-A6C34878D82A}">
                        <a16:rowId xmlns:a16="http://schemas.microsoft.com/office/drawing/2014/main" xmlns="" val="1446210009"/>
                      </a:ext>
                    </a:extLst>
                  </a:tr>
                </a:tbl>
              </a:graphicData>
            </a:graphic>
          </p:graphicFrame>
        </mc:Choice>
        <mc:Fallback>
          <p:graphicFrame>
            <p:nvGraphicFramePr>
              <p:cNvPr id="108" name="Table 107"/>
              <p:cNvGraphicFramePr>
                <a:graphicFrameLocks noGrp="1"/>
              </p:cNvGraphicFramePr>
              <p:nvPr>
                <p:extLst>
                  <p:ext uri="{D42A27DB-BD31-4B8C-83A1-F6EECF244321}">
                    <p14:modId xmlns:p14="http://schemas.microsoft.com/office/powerpoint/2010/main" val="19501417"/>
                  </p:ext>
                </p:extLst>
              </p:nvPr>
            </p:nvGraphicFramePr>
            <p:xfrm>
              <a:off x="27523265" y="7627990"/>
              <a:ext cx="1667443" cy="4407578"/>
            </p:xfrm>
            <a:graphic>
              <a:graphicData uri="http://schemas.openxmlformats.org/drawingml/2006/table">
                <a:tbl>
                  <a:tblPr firstRow="1" bandRow="1">
                    <a:tableStyleId>{5940675A-B579-460E-94D1-54222C63F5DA}</a:tableStyleId>
                  </a:tblPr>
                  <a:tblGrid>
                    <a:gridCol w="1667443">
                      <a:extLst>
                        <a:ext uri="{9D8B030D-6E8A-4147-A177-3AD203B41FA5}">
                          <a16:colId xmlns:a16="http://schemas.microsoft.com/office/drawing/2014/main" xmlns:a14="http://schemas.microsoft.com/office/drawing/2010/main" xmlns="" val="2123436349"/>
                        </a:ext>
                      </a:extLst>
                    </a:gridCol>
                  </a:tblGrid>
                  <a:tr h="701040">
                    <a:tc>
                      <a:txBody>
                        <a:bodyPr/>
                        <a:lstStyle/>
                        <a:p>
                          <a:endParaRPr lang="en-US"/>
                        </a:p>
                      </a:txBody>
                      <a:tcPr>
                        <a:blipFill rotWithShape="0">
                          <a:blip r:embed="rId14"/>
                          <a:stretch>
                            <a:fillRect l="-364" t="-870" r="-3636" b="-531304"/>
                          </a:stretch>
                        </a:blipFill>
                      </a:tcPr>
                    </a:tc>
                    <a:extLst>
                      <a:ext uri="{0D108BD9-81ED-4DB2-BD59-A6C34878D82A}">
                        <a16:rowId xmlns:a16="http://schemas.microsoft.com/office/drawing/2014/main" xmlns:a14="http://schemas.microsoft.com/office/drawing/2010/main" xmlns="" val="2927254849"/>
                      </a:ext>
                    </a:extLst>
                  </a:tr>
                  <a:tr h="701040">
                    <a:tc>
                      <a:txBody>
                        <a:bodyPr/>
                        <a:lstStyle/>
                        <a:p>
                          <a:endParaRPr lang="en-US"/>
                        </a:p>
                      </a:txBody>
                      <a:tcPr>
                        <a:blipFill rotWithShape="0">
                          <a:blip r:embed="rId14"/>
                          <a:stretch>
                            <a:fillRect l="-364" t="-100870" r="-3636" b="-431304"/>
                          </a:stretch>
                        </a:blipFill>
                      </a:tcPr>
                    </a:tc>
                    <a:extLst>
                      <a:ext uri="{0D108BD9-81ED-4DB2-BD59-A6C34878D82A}">
                        <a16:rowId xmlns:a16="http://schemas.microsoft.com/office/drawing/2014/main" xmlns:a14="http://schemas.microsoft.com/office/drawing/2010/main" xmlns="" val="1594408315"/>
                      </a:ext>
                    </a:extLst>
                  </a:tr>
                  <a:tr h="701040">
                    <a:tc>
                      <a:txBody>
                        <a:bodyPr/>
                        <a:lstStyle/>
                        <a:p>
                          <a:endParaRPr lang="en-US"/>
                        </a:p>
                      </a:txBody>
                      <a:tcPr>
                        <a:blipFill rotWithShape="0">
                          <a:blip r:embed="rId14"/>
                          <a:stretch>
                            <a:fillRect l="-364" t="-200870" r="-3636" b="-331304"/>
                          </a:stretch>
                        </a:blipFill>
                      </a:tcPr>
                    </a:tc>
                    <a:extLst>
                      <a:ext uri="{0D108BD9-81ED-4DB2-BD59-A6C34878D82A}">
                        <a16:rowId xmlns:a16="http://schemas.microsoft.com/office/drawing/2014/main" xmlns:a14="http://schemas.microsoft.com/office/drawing/2010/main" xmlns="" val="2907182075"/>
                      </a:ext>
                    </a:extLst>
                  </a:tr>
                  <a:tr h="701040">
                    <a:tc>
                      <a:txBody>
                        <a:bodyPr/>
                        <a:lstStyle/>
                        <a:p>
                          <a:endParaRPr lang="en-US"/>
                        </a:p>
                      </a:txBody>
                      <a:tcPr>
                        <a:blipFill rotWithShape="0">
                          <a:blip r:embed="rId14"/>
                          <a:stretch>
                            <a:fillRect l="-364" t="-298276" r="-3636" b="-228448"/>
                          </a:stretch>
                        </a:blipFill>
                      </a:tcPr>
                    </a:tc>
                    <a:extLst>
                      <a:ext uri="{0D108BD9-81ED-4DB2-BD59-A6C34878D82A}">
                        <a16:rowId xmlns:a16="http://schemas.microsoft.com/office/drawing/2014/main" xmlns:a14="http://schemas.microsoft.com/office/drawing/2010/main" xmlns="" val="2751120495"/>
                      </a:ext>
                    </a:extLst>
                  </a:tr>
                  <a:tr h="902378">
                    <a:tc>
                      <a:txBody>
                        <a:bodyPr/>
                        <a:lstStyle/>
                        <a:p>
                          <a:pPr algn="ctr"/>
                          <a:r>
                            <a:rPr lang="en-US" sz="4000" dirty="0"/>
                            <a:t>…</a:t>
                          </a:r>
                        </a:p>
                      </a:txBody>
                      <a:tcPr vert="eaVert"/>
                    </a:tc>
                    <a:extLst>
                      <a:ext uri="{0D108BD9-81ED-4DB2-BD59-A6C34878D82A}">
                        <a16:rowId xmlns:a16="http://schemas.microsoft.com/office/drawing/2014/main" xmlns:a14="http://schemas.microsoft.com/office/drawing/2010/main" xmlns="" val="4043739248"/>
                      </a:ext>
                    </a:extLst>
                  </a:tr>
                  <a:tr h="701040">
                    <a:tc>
                      <a:txBody>
                        <a:bodyPr/>
                        <a:lstStyle/>
                        <a:p>
                          <a:endParaRPr lang="en-US"/>
                        </a:p>
                      </a:txBody>
                      <a:tcPr>
                        <a:blipFill rotWithShape="0">
                          <a:blip r:embed="rId14"/>
                          <a:stretch>
                            <a:fillRect l="-364" t="-530435" r="-3636" b="-1739"/>
                          </a:stretch>
                        </a:blipFill>
                      </a:tcPr>
                    </a:tc>
                    <a:extLst>
                      <a:ext uri="{0D108BD9-81ED-4DB2-BD59-A6C34878D82A}">
                        <a16:rowId xmlns:a16="http://schemas.microsoft.com/office/drawing/2014/main" xmlns:a14="http://schemas.microsoft.com/office/drawing/2010/main" xmlns="" val="1446210009"/>
                      </a:ext>
                    </a:extLst>
                  </a:tr>
                </a:tbl>
              </a:graphicData>
            </a:graphic>
          </p:graphicFrame>
        </mc:Fallback>
      </mc:AlternateContent>
      <p:grpSp>
        <p:nvGrpSpPr>
          <p:cNvPr id="109" name="Group 108"/>
          <p:cNvGrpSpPr/>
          <p:nvPr/>
        </p:nvGrpSpPr>
        <p:grpSpPr>
          <a:xfrm>
            <a:off x="15143389" y="12813195"/>
            <a:ext cx="15106913" cy="6785372"/>
            <a:chOff x="405483" y="1264641"/>
            <a:chExt cx="11211369" cy="5035663"/>
          </a:xfrm>
        </p:grpSpPr>
        <mc:AlternateContent xmlns:mc="http://schemas.openxmlformats.org/markup-compatibility/2006">
          <mc:Choice xmlns:a14="http://schemas.microsoft.com/office/drawing/2010/main" Requires="a14">
            <p:sp>
              <p:nvSpPr>
                <p:cNvPr id="110" name="TextBox 109"/>
                <p:cNvSpPr txBox="1"/>
                <p:nvPr/>
              </p:nvSpPr>
              <p:spPr>
                <a:xfrm>
                  <a:off x="6986353" y="5381059"/>
                  <a:ext cx="4630499" cy="890806"/>
                </a:xfrm>
                <a:prstGeom prst="rect">
                  <a:avLst/>
                </a:prstGeom>
                <a:noFill/>
              </p:spPr>
              <p:txBody>
                <a:bodyPr wrap="square" rtlCol="0">
                  <a:spAutoFit/>
                </a:bodyPr>
                <a:lstStyle/>
                <a:p>
                  <a:r>
                    <a:rPr lang="en-US" sz="3600" dirty="0"/>
                    <a:t>Simple hash table </a:t>
                  </a:r>
                </a:p>
                <a:p>
                  <a:r>
                    <a:rPr lang="en-US" sz="3600" dirty="0"/>
                    <a:t>table size: </a:t>
                  </a:r>
                  <a14:m>
                    <m:oMath xmlns:m="http://schemas.openxmlformats.org/officeDocument/2006/math">
                      <m:r>
                        <a:rPr lang="en-US" sz="3600" b="1" i="1" smtClean="0">
                          <a:latin typeface="Cambria Math" panose="02040503050406030204" pitchFamily="18" charset="0"/>
                        </a:rPr>
                        <m:t>𝒎</m:t>
                      </m:r>
                    </m:oMath>
                  </a14:m>
                  <a:r>
                    <a:rPr lang="en-US" sz="3600" dirty="0"/>
                    <a:t> </a:t>
                  </a:r>
                  <a:r>
                    <a:rPr lang="en-US" sz="3600" dirty="0" smtClean="0"/>
                    <a:t>; Bin </a:t>
                  </a:r>
                  <a:r>
                    <a:rPr lang="en-US" sz="3600" dirty="0"/>
                    <a:t>size: </a:t>
                  </a:r>
                  <a:r>
                    <a:rPr lang="en-US" sz="3600" b="1" dirty="0"/>
                    <a:t>B</a:t>
                  </a:r>
                </a:p>
              </p:txBody>
            </p:sp>
          </mc:Choice>
          <mc:Fallback>
            <p:sp>
              <p:nvSpPr>
                <p:cNvPr id="110" name="TextBox 109"/>
                <p:cNvSpPr txBox="1">
                  <a:spLocks noRot="1" noChangeAspect="1" noMove="1" noResize="1" noEditPoints="1" noAdjustHandles="1" noChangeArrowheads="1" noChangeShapeType="1" noTextEdit="1"/>
                </p:cNvSpPr>
                <p:nvPr/>
              </p:nvSpPr>
              <p:spPr>
                <a:xfrm>
                  <a:off x="6986353" y="5381059"/>
                  <a:ext cx="4630499" cy="890806"/>
                </a:xfrm>
                <a:prstGeom prst="rect">
                  <a:avLst/>
                </a:prstGeom>
                <a:blipFill rotWithShape="0">
                  <a:blip r:embed="rId15"/>
                  <a:stretch>
                    <a:fillRect l="-3030" t="-8122" b="-18274"/>
                  </a:stretch>
                </a:blipFill>
              </p:spPr>
              <p:txBody>
                <a:bodyPr/>
                <a:lstStyle/>
                <a:p>
                  <a:r>
                    <a:rPr lang="en-US">
                      <a:noFill/>
                    </a:rPr>
                    <a:t> </a:t>
                  </a:r>
                </a:p>
              </p:txBody>
            </p:sp>
          </mc:Fallback>
        </mc:AlternateContent>
        <p:sp>
          <p:nvSpPr>
            <p:cNvPr id="111" name="Rectangle: Rounded Corners 16"/>
            <p:cNvSpPr/>
            <p:nvPr/>
          </p:nvSpPr>
          <p:spPr>
            <a:xfrm>
              <a:off x="572492" y="1799145"/>
              <a:ext cx="11044360" cy="4501159"/>
            </a:xfrm>
            <a:prstGeom prst="roundRect">
              <a:avLst/>
            </a:prstGeom>
            <a:noFill/>
            <a:ln>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a:p>
          </p:txBody>
        </p:sp>
        <p:sp>
          <p:nvSpPr>
            <p:cNvPr id="112" name="TextBox 111"/>
            <p:cNvSpPr txBox="1"/>
            <p:nvPr/>
          </p:nvSpPr>
          <p:spPr>
            <a:xfrm>
              <a:off x="4903853" y="1264641"/>
              <a:ext cx="3150407" cy="479665"/>
            </a:xfrm>
            <a:prstGeom prst="rect">
              <a:avLst/>
            </a:prstGeom>
            <a:noFill/>
          </p:spPr>
          <p:txBody>
            <a:bodyPr wrap="square" rtlCol="0">
              <a:spAutoFit/>
            </a:bodyPr>
            <a:lstStyle/>
            <a:p>
              <a:pPr algn="ctr"/>
              <a:r>
                <a:rPr lang="en-US" sz="3600" b="1" dirty="0" smtClean="0"/>
                <a:t>Server (S2 and S3)</a:t>
              </a:r>
              <a:endParaRPr lang="en-US" sz="3600" b="1" dirty="0"/>
            </a:p>
          </p:txBody>
        </p:sp>
        <mc:AlternateContent xmlns:mc="http://schemas.openxmlformats.org/markup-compatibility/2006">
          <mc:Choice xmlns:a14="http://schemas.microsoft.com/office/drawing/2010/main" Requires="a14">
            <p:sp>
              <p:nvSpPr>
                <p:cNvPr id="113" name="TextBox 112"/>
                <p:cNvSpPr txBox="1"/>
                <p:nvPr/>
              </p:nvSpPr>
              <p:spPr>
                <a:xfrm>
                  <a:off x="636798" y="3111167"/>
                  <a:ext cx="2553388" cy="479665"/>
                </a:xfrm>
                <a:prstGeom prst="rect">
                  <a:avLst/>
                </a:prstGeom>
                <a:noFill/>
              </p:spPr>
              <p:txBody>
                <a:bodyPr wrap="square" rtlCol="0">
                  <a:spAutoFit/>
                </a:bodyPr>
                <a:lstStyle/>
                <a:p>
                  <a:pPr lvl="0" algn="ctr">
                    <a:defRPr/>
                  </a:pPr>
                  <a:r>
                    <a:rPr lang="en-US" sz="3600" b="1" dirty="0"/>
                    <a:t>D</a:t>
                  </a:r>
                  <a:r>
                    <a:rPr lang="en-US" sz="3600" b="1" dirty="0" smtClean="0"/>
                    <a:t>atabase </a:t>
                  </a:r>
                  <a14:m>
                    <m:oMath xmlns:m="http://schemas.openxmlformats.org/officeDocument/2006/math">
                      <m:r>
                        <a:rPr lang="en-US" sz="3600" b="1" i="1" smtClean="0">
                          <a:latin typeface="Cambria Math" panose="02040503050406030204" pitchFamily="18" charset="0"/>
                        </a:rPr>
                        <m:t>𝒀</m:t>
                      </m:r>
                    </m:oMath>
                  </a14:m>
                  <a:endParaRPr lang="en-US" sz="3600" dirty="0"/>
                </a:p>
              </p:txBody>
            </p:sp>
          </mc:Choice>
          <mc:Fallback>
            <p:sp>
              <p:nvSpPr>
                <p:cNvPr id="113" name="TextBox 112"/>
                <p:cNvSpPr txBox="1">
                  <a:spLocks noRot="1" noChangeAspect="1" noMove="1" noResize="1" noEditPoints="1" noAdjustHandles="1" noChangeArrowheads="1" noChangeShapeType="1" noTextEdit="1"/>
                </p:cNvSpPr>
                <p:nvPr/>
              </p:nvSpPr>
              <p:spPr>
                <a:xfrm>
                  <a:off x="636798" y="3111167"/>
                  <a:ext cx="2553388" cy="479665"/>
                </a:xfrm>
                <a:prstGeom prst="rect">
                  <a:avLst/>
                </a:prstGeom>
                <a:blipFill rotWithShape="0">
                  <a:blip r:embed="rId16"/>
                  <a:stretch>
                    <a:fillRect t="-14151" b="-34906"/>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14" name="TextBox 113"/>
                <p:cNvSpPr txBox="1"/>
                <p:nvPr/>
              </p:nvSpPr>
              <p:spPr>
                <a:xfrm>
                  <a:off x="405483" y="3591024"/>
                  <a:ext cx="3088563" cy="1301947"/>
                </a:xfrm>
                <a:prstGeom prst="rect">
                  <a:avLst/>
                </a:prstGeom>
                <a:noFill/>
              </p:spPr>
              <p:txBody>
                <a:bodyPr wrap="square" rtlCol="0">
                  <a:spAutoFit/>
                </a:bodyPr>
                <a:lstStyle/>
                <a:p>
                  <a:pPr algn="ctr"/>
                  <a:r>
                    <a:rPr lang="en-US" sz="3600" dirty="0" smtClean="0"/>
                    <a:t> </a:t>
                  </a:r>
                  <a14:m>
                    <m:oMath xmlns:m="http://schemas.openxmlformats.org/officeDocument/2006/math">
                      <m:r>
                        <a:rPr lang="en-US" sz="3600" b="1" i="1" smtClean="0">
                          <a:latin typeface="Cambria Math" panose="02040503050406030204" pitchFamily="18" charset="0"/>
                        </a:rPr>
                        <m:t>𝑫</m:t>
                      </m:r>
                    </m:oMath>
                  </a14:m>
                  <a:r>
                    <a:rPr lang="en-US" sz="3600" dirty="0"/>
                    <a:t> </a:t>
                  </a:r>
                  <a:r>
                    <a:rPr lang="en-US" sz="3600" dirty="0" smtClean="0"/>
                    <a:t>records</a:t>
                  </a:r>
                  <a:endParaRPr lang="en-US" sz="3600" dirty="0"/>
                </a:p>
                <a:p>
                  <a:pPr algn="ctr"/>
                  <a14:m>
                    <m:oMathPara xmlns:m="http://schemas.openxmlformats.org/officeDocument/2006/math">
                      <m:oMathParaPr>
                        <m:jc m:val="centerGroup"/>
                      </m:oMathParaPr>
                      <m:oMath xmlns:m="http://schemas.openxmlformats.org/officeDocument/2006/math">
                        <m:r>
                          <a:rPr lang="en-US" sz="3600" b="1" i="1" smtClean="0">
                            <a:latin typeface="Cambria Math" panose="02040503050406030204" pitchFamily="18" charset="0"/>
                          </a:rPr>
                          <m:t>𝑫</m:t>
                        </m:r>
                        <m:r>
                          <a:rPr lang="en-US" sz="3600" b="1" i="1" smtClean="0">
                            <a:latin typeface="Cambria Math" panose="02040503050406030204" pitchFamily="18" charset="0"/>
                          </a:rPr>
                          <m:t>≫</m:t>
                        </m:r>
                        <m:r>
                          <a:rPr lang="en-US" sz="3600" b="1" i="1" smtClean="0">
                            <a:latin typeface="Cambria Math" panose="02040503050406030204" pitchFamily="18" charset="0"/>
                          </a:rPr>
                          <m:t>𝒅</m:t>
                        </m:r>
                        <m:r>
                          <a:rPr lang="en-US" sz="3600" b="1" i="1" smtClean="0">
                            <a:latin typeface="Cambria Math" panose="02040503050406030204" pitchFamily="18" charset="0"/>
                          </a:rPr>
                          <m:t> </m:t>
                        </m:r>
                      </m:oMath>
                    </m:oMathPara>
                  </a14:m>
                  <a:endParaRPr lang="en-US" sz="3600" dirty="0" smtClean="0"/>
                </a:p>
                <a:p>
                  <a:pPr algn="ctr"/>
                  <a:r>
                    <a:rPr lang="en-US" sz="3600" dirty="0" smtClean="0"/>
                    <a:t>E.g., </a:t>
                  </a:r>
                  <a14:m>
                    <m:oMath xmlns:m="http://schemas.openxmlformats.org/officeDocument/2006/math">
                      <m:r>
                        <a:rPr lang="en-US" sz="3600" b="1" i="1">
                          <a:latin typeface="Cambria Math" panose="02040503050406030204" pitchFamily="18" charset="0"/>
                        </a:rPr>
                        <m:t>𝑫</m:t>
                      </m:r>
                    </m:oMath>
                  </a14:m>
                  <a:r>
                    <a:rPr lang="en-US" sz="3600" dirty="0"/>
                    <a:t>=1 </a:t>
                  </a:r>
                  <a:r>
                    <a:rPr lang="en-US" sz="3600" dirty="0" smtClean="0"/>
                    <a:t>million</a:t>
                  </a:r>
                  <a:endParaRPr lang="en-US" sz="3600" dirty="0"/>
                </a:p>
              </p:txBody>
            </p:sp>
          </mc:Choice>
          <mc:Fallback>
            <p:sp>
              <p:nvSpPr>
                <p:cNvPr id="114" name="TextBox 113"/>
                <p:cNvSpPr txBox="1">
                  <a:spLocks noRot="1" noChangeAspect="1" noMove="1" noResize="1" noEditPoints="1" noAdjustHandles="1" noChangeArrowheads="1" noChangeShapeType="1" noTextEdit="1"/>
                </p:cNvSpPr>
                <p:nvPr/>
              </p:nvSpPr>
              <p:spPr>
                <a:xfrm>
                  <a:off x="405483" y="3591024"/>
                  <a:ext cx="3088563" cy="1301947"/>
                </a:xfrm>
                <a:prstGeom prst="rect">
                  <a:avLst/>
                </a:prstGeom>
                <a:blipFill rotWithShape="0">
                  <a:blip r:embed="rId17"/>
                  <a:stretch>
                    <a:fillRect t="-5208" b="-12153"/>
                  </a:stretch>
                </a:blipFill>
              </p:spPr>
              <p:txBody>
                <a:bodyPr/>
                <a:lstStyle/>
                <a:p>
                  <a:r>
                    <a:rPr lang="en-US">
                      <a:noFill/>
                    </a:rPr>
                    <a:t> </a:t>
                  </a:r>
                </a:p>
              </p:txBody>
            </p:sp>
          </mc:Fallback>
        </mc:AlternateContent>
        <p:sp>
          <p:nvSpPr>
            <p:cNvPr id="115" name="Arrow: Right 19"/>
            <p:cNvSpPr/>
            <p:nvPr/>
          </p:nvSpPr>
          <p:spPr>
            <a:xfrm>
              <a:off x="3384901" y="3159644"/>
              <a:ext cx="3418173" cy="40740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3600"/>
            </a:p>
          </p:txBody>
        </p:sp>
        <p:sp>
          <p:nvSpPr>
            <p:cNvPr id="116" name="TextBox 115"/>
            <p:cNvSpPr txBox="1"/>
            <p:nvPr/>
          </p:nvSpPr>
          <p:spPr>
            <a:xfrm>
              <a:off x="3473254" y="2714612"/>
              <a:ext cx="2501654" cy="479665"/>
            </a:xfrm>
            <a:prstGeom prst="rect">
              <a:avLst/>
            </a:prstGeom>
            <a:noFill/>
          </p:spPr>
          <p:txBody>
            <a:bodyPr wrap="square" rtlCol="0">
              <a:spAutoFit/>
            </a:bodyPr>
            <a:lstStyle/>
            <a:p>
              <a:pPr algn="ctr"/>
              <a:r>
                <a:rPr lang="en-US" sz="3600" dirty="0"/>
                <a:t>Simple hashing</a:t>
              </a:r>
            </a:p>
          </p:txBody>
        </p:sp>
        <mc:AlternateContent xmlns:mc="http://schemas.openxmlformats.org/markup-compatibility/2006">
          <mc:Choice xmlns:a14="http://schemas.microsoft.com/office/drawing/2010/main" Requires="a14">
            <p:sp>
              <p:nvSpPr>
                <p:cNvPr id="117" name="TextBox 116"/>
                <p:cNvSpPr txBox="1"/>
                <p:nvPr/>
              </p:nvSpPr>
              <p:spPr>
                <a:xfrm>
                  <a:off x="3384901" y="3529944"/>
                  <a:ext cx="3385889" cy="1301947"/>
                </a:xfrm>
                <a:prstGeom prst="rect">
                  <a:avLst/>
                </a:prstGeom>
                <a:noFill/>
              </p:spPr>
              <p:txBody>
                <a:bodyPr wrap="square" rtlCol="0">
                  <a:spAutoFit/>
                </a:bodyPr>
                <a:lstStyle/>
                <a:p>
                  <a:pPr algn="ctr"/>
                  <a:r>
                    <a:rPr lang="en-US" sz="3600" dirty="0"/>
                    <a:t>Hash each </a:t>
                  </a:r>
                  <a:r>
                    <a:rPr lang="en-US" sz="3600" dirty="0" smtClean="0"/>
                    <a:t>record with </a:t>
                  </a:r>
                  <a:r>
                    <a:rPr lang="en-US" sz="3600" dirty="0"/>
                    <a:t>all hash </a:t>
                  </a:r>
                  <a:r>
                    <a:rPr lang="en-US" sz="3600" dirty="0" smtClean="0"/>
                    <a:t>functions</a:t>
                  </a:r>
                  <a:endParaRPr lang="en-US" sz="3600" dirty="0"/>
                </a:p>
                <a:p>
                  <a:pPr algn="ctr"/>
                  <a14:m>
                    <m:oMathPara xmlns:m="http://schemas.openxmlformats.org/officeDocument/2006/math">
                      <m:oMathParaPr>
                        <m:jc m:val="centerGroup"/>
                      </m:oMathParaPr>
                      <m:oMath xmlns:m="http://schemas.openxmlformats.org/officeDocument/2006/math">
                        <m:r>
                          <a:rPr lang="en-US" sz="3600" b="0" i="1" smtClean="0">
                            <a:latin typeface="Cambria Math" panose="02040503050406030204" pitchFamily="18" charset="0"/>
                          </a:rPr>
                          <m:t>∀</m:t>
                        </m:r>
                        <m:r>
                          <a:rPr lang="en-US" sz="3600" b="0" i="1" smtClean="0">
                            <a:latin typeface="Cambria Math" panose="02040503050406030204" pitchFamily="18" charset="0"/>
                          </a:rPr>
                          <m:t>𝑦</m:t>
                        </m:r>
                        <m:r>
                          <a:rPr lang="en-US" sz="3600" b="0" i="1" smtClean="0">
                            <a:latin typeface="Cambria Math" panose="02040503050406030204" pitchFamily="18" charset="0"/>
                          </a:rPr>
                          <m:t>, </m:t>
                        </m:r>
                        <m:sSub>
                          <m:sSubPr>
                            <m:ctrlPr>
                              <a:rPr lang="en-US" sz="3600" b="0" i="1" smtClean="0">
                                <a:latin typeface="Cambria Math" charset="0"/>
                              </a:rPr>
                            </m:ctrlPr>
                          </m:sSubPr>
                          <m:e>
                            <m:r>
                              <a:rPr lang="en-US" sz="3600" b="0" i="1" smtClean="0">
                                <a:latin typeface="Cambria Math" panose="02040503050406030204" pitchFamily="18" charset="0"/>
                              </a:rPr>
                              <m:t>h</m:t>
                            </m:r>
                          </m:e>
                          <m:sub>
                            <m:r>
                              <a:rPr lang="en-US" sz="3600" b="0" i="1" smtClean="0">
                                <a:latin typeface="Cambria Math" panose="02040503050406030204" pitchFamily="18" charset="0"/>
                              </a:rPr>
                              <m:t>1</m:t>
                            </m:r>
                          </m:sub>
                        </m:sSub>
                        <m:d>
                          <m:dPr>
                            <m:ctrlPr>
                              <a:rPr lang="en-US" sz="3600" b="0" i="1" smtClean="0">
                                <a:latin typeface="Cambria Math" charset="0"/>
                              </a:rPr>
                            </m:ctrlPr>
                          </m:dPr>
                          <m:e>
                            <m:r>
                              <a:rPr lang="en-US" sz="3600" b="0" i="1" smtClean="0">
                                <a:latin typeface="Cambria Math" panose="02040503050406030204" pitchFamily="18" charset="0"/>
                              </a:rPr>
                              <m:t>𝑦</m:t>
                            </m:r>
                          </m:e>
                        </m:d>
                        <m:r>
                          <a:rPr lang="en-US" sz="3600" b="0" i="1" smtClean="0">
                            <a:latin typeface="Cambria Math" panose="02040503050406030204" pitchFamily="18" charset="0"/>
                          </a:rPr>
                          <m:t>, </m:t>
                        </m:r>
                        <m:sSub>
                          <m:sSubPr>
                            <m:ctrlPr>
                              <a:rPr lang="en-US" sz="3600" b="0" i="1" smtClean="0">
                                <a:latin typeface="Cambria Math" charset="0"/>
                              </a:rPr>
                            </m:ctrlPr>
                          </m:sSubPr>
                          <m:e>
                            <m:r>
                              <a:rPr lang="en-US" sz="3600" b="0" i="1" smtClean="0">
                                <a:latin typeface="Cambria Math" panose="02040503050406030204" pitchFamily="18" charset="0"/>
                              </a:rPr>
                              <m:t>h</m:t>
                            </m:r>
                          </m:e>
                          <m:sub>
                            <m:r>
                              <a:rPr lang="en-US" sz="3600" b="0" i="1" smtClean="0">
                                <a:latin typeface="Cambria Math" panose="02040503050406030204" pitchFamily="18" charset="0"/>
                              </a:rPr>
                              <m:t>2</m:t>
                            </m:r>
                          </m:sub>
                        </m:sSub>
                        <m:d>
                          <m:dPr>
                            <m:ctrlPr>
                              <a:rPr lang="en-US" sz="3600" b="0" i="1" smtClean="0">
                                <a:latin typeface="Cambria Math" charset="0"/>
                              </a:rPr>
                            </m:ctrlPr>
                          </m:dPr>
                          <m:e>
                            <m:r>
                              <a:rPr lang="en-US" sz="3600" b="0" i="1" smtClean="0">
                                <a:latin typeface="Cambria Math" panose="02040503050406030204" pitchFamily="18" charset="0"/>
                              </a:rPr>
                              <m:t>𝑦</m:t>
                            </m:r>
                          </m:e>
                        </m:d>
                        <m:r>
                          <a:rPr lang="en-US" sz="3600" b="0" i="1" smtClean="0">
                            <a:latin typeface="Cambria Math" panose="02040503050406030204" pitchFamily="18" charset="0"/>
                          </a:rPr>
                          <m:t>, </m:t>
                        </m:r>
                        <m:sSub>
                          <m:sSubPr>
                            <m:ctrlPr>
                              <a:rPr lang="en-US" sz="3600" b="0" i="1" smtClean="0">
                                <a:latin typeface="Cambria Math" charset="0"/>
                              </a:rPr>
                            </m:ctrlPr>
                          </m:sSubPr>
                          <m:e>
                            <m:r>
                              <a:rPr lang="en-US" sz="3600" b="0" i="1" smtClean="0">
                                <a:latin typeface="Cambria Math" panose="02040503050406030204" pitchFamily="18" charset="0"/>
                              </a:rPr>
                              <m:t>h</m:t>
                            </m:r>
                          </m:e>
                          <m:sub>
                            <m:r>
                              <a:rPr lang="en-US" sz="3600" b="0" i="1" smtClean="0">
                                <a:latin typeface="Cambria Math" panose="02040503050406030204" pitchFamily="18" charset="0"/>
                              </a:rPr>
                              <m:t>3</m:t>
                            </m:r>
                          </m:sub>
                        </m:sSub>
                        <m:r>
                          <a:rPr lang="en-US" sz="3600" b="0" i="1" smtClean="0">
                            <a:latin typeface="Cambria Math" panose="02040503050406030204" pitchFamily="18" charset="0"/>
                          </a:rPr>
                          <m:t>(</m:t>
                        </m:r>
                        <m:r>
                          <a:rPr lang="en-US" sz="3600" b="0" i="1" smtClean="0">
                            <a:latin typeface="Cambria Math" panose="02040503050406030204" pitchFamily="18" charset="0"/>
                          </a:rPr>
                          <m:t>𝑦</m:t>
                        </m:r>
                        <m:r>
                          <a:rPr lang="en-US" sz="3600" b="0" i="1" smtClean="0">
                            <a:latin typeface="Cambria Math" panose="02040503050406030204" pitchFamily="18" charset="0"/>
                          </a:rPr>
                          <m:t>)</m:t>
                        </m:r>
                      </m:oMath>
                    </m:oMathPara>
                  </a14:m>
                  <a:endParaRPr lang="en-US" sz="3600" dirty="0"/>
                </a:p>
              </p:txBody>
            </p:sp>
          </mc:Choice>
          <mc:Fallback>
            <p:sp>
              <p:nvSpPr>
                <p:cNvPr id="117" name="TextBox 116"/>
                <p:cNvSpPr txBox="1">
                  <a:spLocks noRot="1" noChangeAspect="1" noMove="1" noResize="1" noEditPoints="1" noAdjustHandles="1" noChangeArrowheads="1" noChangeShapeType="1" noTextEdit="1"/>
                </p:cNvSpPr>
                <p:nvPr/>
              </p:nvSpPr>
              <p:spPr>
                <a:xfrm>
                  <a:off x="3384901" y="3529944"/>
                  <a:ext cx="3385889" cy="1301947"/>
                </a:xfrm>
                <a:prstGeom prst="rect">
                  <a:avLst/>
                </a:prstGeom>
                <a:blipFill rotWithShape="0">
                  <a:blip r:embed="rId18"/>
                  <a:stretch>
                    <a:fillRect l="-1604" t="-5575" r="-3610"/>
                  </a:stretch>
                </a:blipFill>
              </p:spPr>
              <p:txBody>
                <a:bodyPr/>
                <a:lstStyle/>
                <a:p>
                  <a:r>
                    <a:rPr lang="en-US">
                      <a:noFill/>
                    </a:rPr>
                    <a:t> </a:t>
                  </a:r>
                </a:p>
              </p:txBody>
            </p:sp>
          </mc:Fallback>
        </mc:AlternateContent>
      </p:grpSp>
      <mc:AlternateContent xmlns:mc="http://schemas.openxmlformats.org/markup-compatibility/2006">
        <mc:Choice xmlns:a14="http://schemas.microsoft.com/office/drawing/2010/main" Requires="a14">
          <p:graphicFrame>
            <p:nvGraphicFramePr>
              <p:cNvPr id="118" name="Table 117"/>
              <p:cNvGraphicFramePr>
                <a:graphicFrameLocks noGrp="1"/>
              </p:cNvGraphicFramePr>
              <p:nvPr>
                <p:extLst>
                  <p:ext uri="{D42A27DB-BD31-4B8C-83A1-F6EECF244321}">
                    <p14:modId xmlns:p14="http://schemas.microsoft.com/office/powerpoint/2010/main" val="1342801175"/>
                  </p:ext>
                </p:extLst>
              </p:nvPr>
            </p:nvGraphicFramePr>
            <p:xfrm>
              <a:off x="24026282" y="13768596"/>
              <a:ext cx="5272280" cy="4424595"/>
            </p:xfrm>
            <a:graphic>
              <a:graphicData uri="http://schemas.openxmlformats.org/drawingml/2006/table">
                <a:tbl>
                  <a:tblPr firstRow="1" bandRow="1">
                    <a:tableStyleId>{5940675A-B579-460E-94D1-54222C63F5DA}</a:tableStyleId>
                  </a:tblPr>
                  <a:tblGrid>
                    <a:gridCol w="1054456">
                      <a:extLst>
                        <a:ext uri="{9D8B030D-6E8A-4147-A177-3AD203B41FA5}">
                          <a16:colId xmlns:a16="http://schemas.microsoft.com/office/drawing/2014/main" xmlns="" val="4072885861"/>
                        </a:ext>
                      </a:extLst>
                    </a:gridCol>
                    <a:gridCol w="1054456">
                      <a:extLst>
                        <a:ext uri="{9D8B030D-6E8A-4147-A177-3AD203B41FA5}">
                          <a16:colId xmlns:a16="http://schemas.microsoft.com/office/drawing/2014/main" xmlns="" val="688145368"/>
                        </a:ext>
                      </a:extLst>
                    </a:gridCol>
                    <a:gridCol w="1054456">
                      <a:extLst>
                        <a:ext uri="{9D8B030D-6E8A-4147-A177-3AD203B41FA5}">
                          <a16:colId xmlns:a16="http://schemas.microsoft.com/office/drawing/2014/main" xmlns="" val="2799367999"/>
                        </a:ext>
                      </a:extLst>
                    </a:gridCol>
                    <a:gridCol w="1054456">
                      <a:extLst>
                        <a:ext uri="{9D8B030D-6E8A-4147-A177-3AD203B41FA5}">
                          <a16:colId xmlns:a16="http://schemas.microsoft.com/office/drawing/2014/main" xmlns="" val="165065405"/>
                        </a:ext>
                      </a:extLst>
                    </a:gridCol>
                    <a:gridCol w="1054456">
                      <a:extLst>
                        <a:ext uri="{9D8B030D-6E8A-4147-A177-3AD203B41FA5}">
                          <a16:colId xmlns:a16="http://schemas.microsoft.com/office/drawing/2014/main" xmlns="" val="2315186264"/>
                        </a:ext>
                      </a:extLst>
                    </a:gridCol>
                  </a:tblGrid>
                  <a:tr h="432983">
                    <a:tc>
                      <a:txBody>
                        <a:bodyPr/>
                        <a:lstStyle/>
                        <a:p>
                          <a:pPr/>
                          <a14:m>
                            <m:oMathPara xmlns:m="http://schemas.openxmlformats.org/officeDocument/2006/math">
                              <m:oMathParaPr>
                                <m:jc m:val="centerGroup"/>
                              </m:oMathParaPr>
                              <m:oMath xmlns:m="http://schemas.openxmlformats.org/officeDocument/2006/math">
                                <m:sSub>
                                  <m:sSubPr>
                                    <m:ctrlPr>
                                      <a:rPr lang="en-US" sz="4000" b="0" i="1" smtClean="0">
                                        <a:latin typeface="Cambria Math" charset="0"/>
                                      </a:rPr>
                                    </m:ctrlPr>
                                  </m:sSubPr>
                                  <m:e>
                                    <m:r>
                                      <a:rPr lang="en-US" sz="4000" b="0" i="1" smtClean="0">
                                        <a:latin typeface="Cambria Math" panose="02040503050406030204" pitchFamily="18" charset="0"/>
                                      </a:rPr>
                                      <m:t>𝑦</m:t>
                                    </m:r>
                                  </m:e>
                                  <m:sub>
                                    <m:r>
                                      <a:rPr lang="en-US" sz="4000" b="0" i="1" smtClean="0">
                                        <a:latin typeface="Cambria Math" panose="02040503050406030204" pitchFamily="18" charset="0"/>
                                      </a:rPr>
                                      <m:t>11</m:t>
                                    </m:r>
                                  </m:sub>
                                </m:sSub>
                              </m:oMath>
                            </m:oMathPara>
                          </a14:m>
                          <a:endParaRPr lang="en-US" sz="4000"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sz="4000" b="0" i="1" smtClean="0">
                                        <a:latin typeface="Cambria Math" charset="0"/>
                                      </a:rPr>
                                    </m:ctrlPr>
                                  </m:sSubPr>
                                  <m:e>
                                    <m:r>
                                      <a:rPr lang="en-US" sz="4000" b="0" i="1" smtClean="0">
                                        <a:latin typeface="Cambria Math" panose="02040503050406030204" pitchFamily="18" charset="0"/>
                                      </a:rPr>
                                      <m:t>𝑦</m:t>
                                    </m:r>
                                  </m:e>
                                  <m:sub>
                                    <m:r>
                                      <a:rPr lang="en-US" sz="4000" b="0" i="1" smtClean="0">
                                        <a:latin typeface="Cambria Math" panose="02040503050406030204" pitchFamily="18" charset="0"/>
                                      </a:rPr>
                                      <m:t>12</m:t>
                                    </m:r>
                                  </m:sub>
                                </m:sSub>
                              </m:oMath>
                            </m:oMathPara>
                          </a14:m>
                          <a:endParaRPr lang="en-US" sz="4000"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sz="4000" b="0" i="1" smtClean="0">
                                        <a:latin typeface="Cambria Math" charset="0"/>
                                      </a:rPr>
                                    </m:ctrlPr>
                                  </m:sSubPr>
                                  <m:e>
                                    <m:r>
                                      <a:rPr lang="en-US" sz="4000" b="0" i="1" smtClean="0">
                                        <a:latin typeface="Cambria Math" panose="02040503050406030204" pitchFamily="18" charset="0"/>
                                      </a:rPr>
                                      <m:t>𝑦</m:t>
                                    </m:r>
                                  </m:e>
                                  <m:sub>
                                    <m:r>
                                      <a:rPr lang="en-US" sz="4000" b="0" i="1" smtClean="0">
                                        <a:latin typeface="Cambria Math" panose="02040503050406030204" pitchFamily="18" charset="0"/>
                                      </a:rPr>
                                      <m:t>13</m:t>
                                    </m:r>
                                  </m:sub>
                                </m:sSub>
                              </m:oMath>
                            </m:oMathPara>
                          </a14:m>
                          <a:endParaRPr lang="en-US" sz="4000" dirty="0"/>
                        </a:p>
                      </a:txBody>
                      <a:tcPr/>
                    </a:tc>
                    <a:tc>
                      <a:txBody>
                        <a:bodyPr/>
                        <a:lstStyle/>
                        <a:p>
                          <a:pPr/>
                          <a14:m>
                            <m:oMathPara xmlns:m="http://schemas.openxmlformats.org/officeDocument/2006/math">
                              <m:oMathParaPr>
                                <m:jc m:val="centerGroup"/>
                              </m:oMathParaPr>
                              <m:oMath xmlns:m="http://schemas.openxmlformats.org/officeDocument/2006/math">
                                <m:r>
                                  <a:rPr lang="en-US" sz="4000" b="0" i="1" smtClean="0">
                                    <a:latin typeface="Cambria Math" panose="02040503050406030204" pitchFamily="18" charset="0"/>
                                  </a:rPr>
                                  <m:t>…</m:t>
                                </m:r>
                              </m:oMath>
                            </m:oMathPara>
                          </a14:m>
                          <a:endParaRPr lang="en-US" sz="4000"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sz="4000" b="0" i="1" smtClean="0">
                                        <a:latin typeface="Cambria Math" charset="0"/>
                                      </a:rPr>
                                    </m:ctrlPr>
                                  </m:sSubPr>
                                  <m:e>
                                    <m:r>
                                      <a:rPr lang="en-US" sz="4000" b="0" i="1" smtClean="0">
                                        <a:latin typeface="Cambria Math" panose="02040503050406030204" pitchFamily="18" charset="0"/>
                                      </a:rPr>
                                      <m:t>𝑦</m:t>
                                    </m:r>
                                  </m:e>
                                  <m:sub>
                                    <m:r>
                                      <a:rPr lang="en-US" sz="4000" b="0" i="1" smtClean="0">
                                        <a:latin typeface="Cambria Math" panose="02040503050406030204" pitchFamily="18" charset="0"/>
                                      </a:rPr>
                                      <m:t>1</m:t>
                                    </m:r>
                                    <m:r>
                                      <a:rPr lang="en-US" sz="4000" b="0" i="1" smtClean="0">
                                        <a:latin typeface="Cambria Math" panose="02040503050406030204" pitchFamily="18" charset="0"/>
                                      </a:rPr>
                                      <m:t>𝐵</m:t>
                                    </m:r>
                                  </m:sub>
                                </m:sSub>
                              </m:oMath>
                            </m:oMathPara>
                          </a14:m>
                          <a:endParaRPr lang="en-US" sz="4000" dirty="0"/>
                        </a:p>
                      </a:txBody>
                      <a:tcPr/>
                    </a:tc>
                    <a:extLst>
                      <a:ext uri="{0D108BD9-81ED-4DB2-BD59-A6C34878D82A}">
                        <a16:rowId xmlns:a16="http://schemas.microsoft.com/office/drawing/2014/main" xmlns="" val="2779481348"/>
                      </a:ext>
                    </a:extLst>
                  </a:tr>
                  <a:tr h="41038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sz="4000" b="0" i="1" smtClean="0">
                                        <a:latin typeface="Cambria Math" charset="0"/>
                                      </a:rPr>
                                    </m:ctrlPr>
                                  </m:sSubPr>
                                  <m:e>
                                    <m:r>
                                      <a:rPr lang="en-US" sz="4000" b="0" i="1" smtClean="0">
                                        <a:latin typeface="Cambria Math" panose="02040503050406030204" pitchFamily="18" charset="0"/>
                                      </a:rPr>
                                      <m:t>𝑦</m:t>
                                    </m:r>
                                  </m:e>
                                  <m:sub>
                                    <m:r>
                                      <a:rPr lang="en-US" sz="4000" b="0" i="1" smtClean="0">
                                        <a:latin typeface="Cambria Math" panose="02040503050406030204" pitchFamily="18" charset="0"/>
                                      </a:rPr>
                                      <m:t>21</m:t>
                                    </m:r>
                                  </m:sub>
                                </m:sSub>
                              </m:oMath>
                            </m:oMathPara>
                          </a14:m>
                          <a:endParaRPr lang="en-US" sz="4000"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sz="4000" b="0" i="1" smtClean="0">
                                        <a:latin typeface="Cambria Math" charset="0"/>
                                      </a:rPr>
                                    </m:ctrlPr>
                                  </m:sSubPr>
                                  <m:e>
                                    <m:r>
                                      <a:rPr lang="en-US" sz="4000" b="0" i="1" smtClean="0">
                                        <a:latin typeface="Cambria Math" panose="02040503050406030204" pitchFamily="18" charset="0"/>
                                      </a:rPr>
                                      <m:t>𝑦</m:t>
                                    </m:r>
                                  </m:e>
                                  <m:sub>
                                    <m:r>
                                      <a:rPr lang="en-US" sz="4000" b="0" i="1" smtClean="0">
                                        <a:latin typeface="Cambria Math" panose="02040503050406030204" pitchFamily="18" charset="0"/>
                                      </a:rPr>
                                      <m:t>22</m:t>
                                    </m:r>
                                  </m:sub>
                                </m:sSub>
                              </m:oMath>
                            </m:oMathPara>
                          </a14:m>
                          <a:endParaRPr lang="en-US" sz="4000"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sz="4000" b="0" i="1" smtClean="0">
                                        <a:latin typeface="Cambria Math" charset="0"/>
                                      </a:rPr>
                                    </m:ctrlPr>
                                  </m:sSubPr>
                                  <m:e>
                                    <m:r>
                                      <a:rPr lang="en-US" sz="4000" b="0" i="1" smtClean="0">
                                        <a:latin typeface="Cambria Math" panose="02040503050406030204" pitchFamily="18" charset="0"/>
                                      </a:rPr>
                                      <m:t>𝑦</m:t>
                                    </m:r>
                                  </m:e>
                                  <m:sub>
                                    <m:r>
                                      <a:rPr lang="en-US" sz="4000" b="0" i="1" smtClean="0">
                                        <a:latin typeface="Cambria Math" panose="02040503050406030204" pitchFamily="18" charset="0"/>
                                      </a:rPr>
                                      <m:t>23</m:t>
                                    </m:r>
                                  </m:sub>
                                </m:sSub>
                              </m:oMath>
                            </m:oMathPara>
                          </a14:m>
                          <a:endParaRPr lang="en-US" sz="4000" dirty="0"/>
                        </a:p>
                      </a:txBody>
                      <a:tcPr/>
                    </a:tc>
                    <a:tc>
                      <a:txBody>
                        <a:bodyPr/>
                        <a:lstStyle/>
                        <a:p>
                          <a:pPr/>
                          <a14:m>
                            <m:oMathPara xmlns:m="http://schemas.openxmlformats.org/officeDocument/2006/math">
                              <m:oMathParaPr>
                                <m:jc m:val="centerGroup"/>
                              </m:oMathParaPr>
                              <m:oMath xmlns:m="http://schemas.openxmlformats.org/officeDocument/2006/math">
                                <m:r>
                                  <a:rPr lang="en-US" sz="4000" b="0" i="1" smtClean="0">
                                    <a:latin typeface="Cambria Math" panose="02040503050406030204" pitchFamily="18" charset="0"/>
                                  </a:rPr>
                                  <m:t>…</m:t>
                                </m:r>
                              </m:oMath>
                            </m:oMathPara>
                          </a14:m>
                          <a:endParaRPr lang="en-US" sz="4000"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sz="4000" b="0" i="1" smtClean="0">
                                        <a:latin typeface="Cambria Math" charset="0"/>
                                      </a:rPr>
                                    </m:ctrlPr>
                                  </m:sSubPr>
                                  <m:e>
                                    <m:r>
                                      <a:rPr lang="en-US" sz="4000" b="0" i="1" smtClean="0">
                                        <a:latin typeface="Cambria Math" panose="02040503050406030204" pitchFamily="18" charset="0"/>
                                      </a:rPr>
                                      <m:t>𝑦</m:t>
                                    </m:r>
                                  </m:e>
                                  <m:sub>
                                    <m:r>
                                      <a:rPr lang="en-US" sz="4000" b="0" i="1" smtClean="0">
                                        <a:latin typeface="Cambria Math" panose="02040503050406030204" pitchFamily="18" charset="0"/>
                                      </a:rPr>
                                      <m:t>2</m:t>
                                    </m:r>
                                    <m:r>
                                      <a:rPr lang="en-US" sz="4000" b="0" i="1" smtClean="0">
                                        <a:latin typeface="Cambria Math" panose="02040503050406030204" pitchFamily="18" charset="0"/>
                                      </a:rPr>
                                      <m:t>𝐵</m:t>
                                    </m:r>
                                  </m:sub>
                                </m:sSub>
                              </m:oMath>
                            </m:oMathPara>
                          </a14:m>
                          <a:endParaRPr lang="en-US" sz="4000" dirty="0"/>
                        </a:p>
                      </a:txBody>
                      <a:tcPr/>
                    </a:tc>
                    <a:extLst>
                      <a:ext uri="{0D108BD9-81ED-4DB2-BD59-A6C34878D82A}">
                        <a16:rowId xmlns:a16="http://schemas.microsoft.com/office/drawing/2014/main" xmlns="" val="397455823"/>
                      </a:ext>
                    </a:extLst>
                  </a:tr>
                  <a:tr h="43746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sz="4000" b="0" i="1" smtClean="0">
                                        <a:latin typeface="Cambria Math" charset="0"/>
                                      </a:rPr>
                                    </m:ctrlPr>
                                  </m:sSubPr>
                                  <m:e>
                                    <m:r>
                                      <a:rPr lang="en-US" sz="4000" b="0" i="1" smtClean="0">
                                        <a:latin typeface="Cambria Math" panose="02040503050406030204" pitchFamily="18" charset="0"/>
                                      </a:rPr>
                                      <m:t>𝑦</m:t>
                                    </m:r>
                                  </m:e>
                                  <m:sub>
                                    <m:r>
                                      <a:rPr lang="en-US" sz="4000" b="0" i="1" smtClean="0">
                                        <a:latin typeface="Cambria Math" panose="02040503050406030204" pitchFamily="18" charset="0"/>
                                      </a:rPr>
                                      <m:t>31</m:t>
                                    </m:r>
                                  </m:sub>
                                </m:sSub>
                              </m:oMath>
                            </m:oMathPara>
                          </a14:m>
                          <a:endParaRPr lang="en-US" sz="4000"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sz="4000" b="0" i="1" smtClean="0">
                                        <a:latin typeface="Cambria Math" charset="0"/>
                                      </a:rPr>
                                    </m:ctrlPr>
                                  </m:sSubPr>
                                  <m:e>
                                    <m:r>
                                      <a:rPr lang="en-US" sz="4000" b="0" i="1" smtClean="0">
                                        <a:latin typeface="Cambria Math" panose="02040503050406030204" pitchFamily="18" charset="0"/>
                                      </a:rPr>
                                      <m:t>𝑦</m:t>
                                    </m:r>
                                  </m:e>
                                  <m:sub>
                                    <m:r>
                                      <a:rPr lang="en-US" sz="4000" b="0" i="1" smtClean="0">
                                        <a:latin typeface="Cambria Math" panose="02040503050406030204" pitchFamily="18" charset="0"/>
                                      </a:rPr>
                                      <m:t>32</m:t>
                                    </m:r>
                                  </m:sub>
                                </m:sSub>
                              </m:oMath>
                            </m:oMathPara>
                          </a14:m>
                          <a:endParaRPr lang="en-US" sz="4000"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sz="4000" b="0" i="1" smtClean="0">
                                        <a:latin typeface="Cambria Math" charset="0"/>
                                      </a:rPr>
                                    </m:ctrlPr>
                                  </m:sSubPr>
                                  <m:e>
                                    <m:r>
                                      <a:rPr lang="en-US" sz="4000" b="0" i="1" smtClean="0">
                                        <a:latin typeface="Cambria Math" panose="02040503050406030204" pitchFamily="18" charset="0"/>
                                      </a:rPr>
                                      <m:t>𝑦</m:t>
                                    </m:r>
                                  </m:e>
                                  <m:sub>
                                    <m:r>
                                      <a:rPr lang="en-US" sz="4000" b="0" i="1" smtClean="0">
                                        <a:latin typeface="Cambria Math" panose="02040503050406030204" pitchFamily="18" charset="0"/>
                                      </a:rPr>
                                      <m:t>33</m:t>
                                    </m:r>
                                  </m:sub>
                                </m:sSub>
                              </m:oMath>
                            </m:oMathPara>
                          </a14:m>
                          <a:endParaRPr lang="en-US" sz="4000" dirty="0"/>
                        </a:p>
                      </a:txBody>
                      <a:tcPr/>
                    </a:tc>
                    <a:tc>
                      <a:txBody>
                        <a:bodyPr/>
                        <a:lstStyle/>
                        <a:p>
                          <a:pPr/>
                          <a14:m>
                            <m:oMathPara xmlns:m="http://schemas.openxmlformats.org/officeDocument/2006/math">
                              <m:oMathParaPr>
                                <m:jc m:val="centerGroup"/>
                              </m:oMathParaPr>
                              <m:oMath xmlns:m="http://schemas.openxmlformats.org/officeDocument/2006/math">
                                <m:r>
                                  <a:rPr lang="en-US" sz="4000" b="0" i="1" smtClean="0">
                                    <a:latin typeface="Cambria Math" panose="02040503050406030204" pitchFamily="18" charset="0"/>
                                  </a:rPr>
                                  <m:t>…</m:t>
                                </m:r>
                              </m:oMath>
                            </m:oMathPara>
                          </a14:m>
                          <a:endParaRPr lang="en-US" sz="4000"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sz="4000" b="0" i="1" smtClean="0">
                                        <a:latin typeface="Cambria Math" charset="0"/>
                                      </a:rPr>
                                    </m:ctrlPr>
                                  </m:sSubPr>
                                  <m:e>
                                    <m:r>
                                      <a:rPr lang="en-US" sz="4000" b="0" i="1" smtClean="0">
                                        <a:latin typeface="Cambria Math" panose="02040503050406030204" pitchFamily="18" charset="0"/>
                                      </a:rPr>
                                      <m:t>𝑦</m:t>
                                    </m:r>
                                  </m:e>
                                  <m:sub>
                                    <m:r>
                                      <a:rPr lang="en-US" sz="4000" b="0" i="1" smtClean="0">
                                        <a:latin typeface="Cambria Math" panose="02040503050406030204" pitchFamily="18" charset="0"/>
                                      </a:rPr>
                                      <m:t>3</m:t>
                                    </m:r>
                                    <m:r>
                                      <a:rPr lang="en-US" sz="4000" b="0" i="1" smtClean="0">
                                        <a:latin typeface="Cambria Math" panose="02040503050406030204" pitchFamily="18" charset="0"/>
                                      </a:rPr>
                                      <m:t>𝐵</m:t>
                                    </m:r>
                                  </m:sub>
                                </m:sSub>
                              </m:oMath>
                            </m:oMathPara>
                          </a14:m>
                          <a:endParaRPr lang="en-US" sz="4000" dirty="0"/>
                        </a:p>
                      </a:txBody>
                      <a:tcPr/>
                    </a:tc>
                    <a:extLst>
                      <a:ext uri="{0D108BD9-81ED-4DB2-BD59-A6C34878D82A}">
                        <a16:rowId xmlns:a16="http://schemas.microsoft.com/office/drawing/2014/main" xmlns="" val="2909917742"/>
                      </a:ext>
                    </a:extLst>
                  </a:tr>
                  <a:tr h="398726">
                    <a:tc>
                      <a:txBody>
                        <a:bodyPr/>
                        <a:lstStyle/>
                        <a:p>
                          <a:pPr/>
                          <a14:m>
                            <m:oMathPara xmlns:m="http://schemas.openxmlformats.org/officeDocument/2006/math">
                              <m:oMathParaPr>
                                <m:jc m:val="centerGroup"/>
                              </m:oMathParaPr>
                              <m:oMath xmlns:m="http://schemas.openxmlformats.org/officeDocument/2006/math">
                                <m:sSub>
                                  <m:sSubPr>
                                    <m:ctrlPr>
                                      <a:rPr lang="en-US" sz="4000" b="0" i="1" smtClean="0">
                                        <a:latin typeface="Cambria Math" charset="0"/>
                                      </a:rPr>
                                    </m:ctrlPr>
                                  </m:sSubPr>
                                  <m:e>
                                    <m:r>
                                      <a:rPr lang="en-US" sz="4000" b="0" i="1" smtClean="0">
                                        <a:latin typeface="Cambria Math" panose="02040503050406030204" pitchFamily="18" charset="0"/>
                                      </a:rPr>
                                      <m:t>𝑦</m:t>
                                    </m:r>
                                  </m:e>
                                  <m:sub>
                                    <m:r>
                                      <a:rPr lang="en-US" sz="4000" b="0" i="1" smtClean="0">
                                        <a:latin typeface="Cambria Math" panose="02040503050406030204" pitchFamily="18" charset="0"/>
                                      </a:rPr>
                                      <m:t>41</m:t>
                                    </m:r>
                                  </m:sub>
                                </m:sSub>
                              </m:oMath>
                            </m:oMathPara>
                          </a14:m>
                          <a:endParaRPr lang="en-US" sz="4000"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sz="4000" b="0" i="1" smtClean="0">
                                        <a:latin typeface="Cambria Math" charset="0"/>
                                      </a:rPr>
                                    </m:ctrlPr>
                                  </m:sSubPr>
                                  <m:e>
                                    <m:r>
                                      <a:rPr lang="en-US" sz="4000" b="0" i="1" smtClean="0">
                                        <a:latin typeface="Cambria Math" panose="02040503050406030204" pitchFamily="18" charset="0"/>
                                      </a:rPr>
                                      <m:t>𝑦</m:t>
                                    </m:r>
                                  </m:e>
                                  <m:sub>
                                    <m:r>
                                      <a:rPr lang="en-US" sz="4000" b="0" i="1" smtClean="0">
                                        <a:latin typeface="Cambria Math" panose="02040503050406030204" pitchFamily="18" charset="0"/>
                                      </a:rPr>
                                      <m:t>42</m:t>
                                    </m:r>
                                  </m:sub>
                                </m:sSub>
                              </m:oMath>
                            </m:oMathPara>
                          </a14:m>
                          <a:endParaRPr lang="en-US" sz="4000"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sz="4000" b="0" i="1" smtClean="0">
                                        <a:latin typeface="Cambria Math" charset="0"/>
                                      </a:rPr>
                                    </m:ctrlPr>
                                  </m:sSubPr>
                                  <m:e>
                                    <m:r>
                                      <a:rPr lang="en-US" sz="4000" b="0" i="1" smtClean="0">
                                        <a:latin typeface="Cambria Math" panose="02040503050406030204" pitchFamily="18" charset="0"/>
                                      </a:rPr>
                                      <m:t>𝑦</m:t>
                                    </m:r>
                                  </m:e>
                                  <m:sub>
                                    <m:r>
                                      <a:rPr lang="en-US" sz="4000" b="0" i="1" smtClean="0">
                                        <a:latin typeface="Cambria Math" panose="02040503050406030204" pitchFamily="18" charset="0"/>
                                      </a:rPr>
                                      <m:t>43</m:t>
                                    </m:r>
                                  </m:sub>
                                </m:sSub>
                              </m:oMath>
                            </m:oMathPara>
                          </a14:m>
                          <a:endParaRPr lang="en-US" sz="4000" dirty="0"/>
                        </a:p>
                      </a:txBody>
                      <a:tcPr/>
                    </a:tc>
                    <a:tc>
                      <a:txBody>
                        <a:bodyPr/>
                        <a:lstStyle/>
                        <a:p>
                          <a:pPr/>
                          <a14:m>
                            <m:oMathPara xmlns:m="http://schemas.openxmlformats.org/officeDocument/2006/math">
                              <m:oMathParaPr>
                                <m:jc m:val="centerGroup"/>
                              </m:oMathParaPr>
                              <m:oMath xmlns:m="http://schemas.openxmlformats.org/officeDocument/2006/math">
                                <m:r>
                                  <a:rPr lang="en-US" sz="4000" b="0" i="1" smtClean="0">
                                    <a:latin typeface="Cambria Math" panose="02040503050406030204" pitchFamily="18" charset="0"/>
                                  </a:rPr>
                                  <m:t>…</m:t>
                                </m:r>
                              </m:oMath>
                            </m:oMathPara>
                          </a14:m>
                          <a:endParaRPr lang="en-US" sz="4000"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sz="4000" b="0" i="1" smtClean="0">
                                        <a:latin typeface="Cambria Math" charset="0"/>
                                      </a:rPr>
                                    </m:ctrlPr>
                                  </m:sSubPr>
                                  <m:e>
                                    <m:r>
                                      <a:rPr lang="en-US" sz="4000" b="0" i="1" smtClean="0">
                                        <a:latin typeface="Cambria Math" panose="02040503050406030204" pitchFamily="18" charset="0"/>
                                      </a:rPr>
                                      <m:t>𝑦</m:t>
                                    </m:r>
                                  </m:e>
                                  <m:sub>
                                    <m:r>
                                      <a:rPr lang="en-US" sz="4000" b="0" i="1" smtClean="0">
                                        <a:latin typeface="Cambria Math" panose="02040503050406030204" pitchFamily="18" charset="0"/>
                                      </a:rPr>
                                      <m:t>4</m:t>
                                    </m:r>
                                    <m:r>
                                      <a:rPr lang="en-US" sz="4000" b="0" i="1" smtClean="0">
                                        <a:latin typeface="Cambria Math" panose="02040503050406030204" pitchFamily="18" charset="0"/>
                                      </a:rPr>
                                      <m:t>𝐵</m:t>
                                    </m:r>
                                  </m:sub>
                                </m:sSub>
                              </m:oMath>
                            </m:oMathPara>
                          </a14:m>
                          <a:endParaRPr lang="en-US" sz="4000" dirty="0"/>
                        </a:p>
                      </a:txBody>
                      <a:tcPr/>
                    </a:tc>
                    <a:extLst>
                      <a:ext uri="{0D108BD9-81ED-4DB2-BD59-A6C34878D82A}">
                        <a16:rowId xmlns:a16="http://schemas.microsoft.com/office/drawing/2014/main" xmlns="" val="474231734"/>
                      </a:ext>
                    </a:extLst>
                  </a:tr>
                  <a:tr h="919395">
                    <a:tc>
                      <a:txBody>
                        <a:bodyPr/>
                        <a:lstStyle/>
                        <a:p>
                          <a:pPr/>
                          <a14:m>
                            <m:oMathPara xmlns:m="http://schemas.openxmlformats.org/officeDocument/2006/math">
                              <m:oMathParaPr>
                                <m:jc m:val="center"/>
                              </m:oMathParaPr>
                              <m:oMath xmlns:m="http://schemas.openxmlformats.org/officeDocument/2006/math">
                                <m:r>
                                  <a:rPr lang="en-US" sz="4000" b="0" i="1" smtClean="0">
                                    <a:latin typeface="Cambria Math" panose="02040503050406030204" pitchFamily="18" charset="0"/>
                                  </a:rPr>
                                  <m:t>…</m:t>
                                </m:r>
                              </m:oMath>
                            </m:oMathPara>
                          </a14:m>
                          <a:endParaRPr lang="en-US" sz="4000" dirty="0"/>
                        </a:p>
                      </a:txBody>
                      <a:tcPr/>
                    </a:tc>
                    <a:tc>
                      <a:txBody>
                        <a:bodyPr/>
                        <a:lstStyle/>
                        <a:p>
                          <a:pPr/>
                          <a14:m>
                            <m:oMathPara xmlns:m="http://schemas.openxmlformats.org/officeDocument/2006/math">
                              <m:oMathParaPr>
                                <m:jc m:val="centerGroup"/>
                              </m:oMathParaPr>
                              <m:oMath xmlns:m="http://schemas.openxmlformats.org/officeDocument/2006/math">
                                <m:r>
                                  <a:rPr lang="en-US" sz="4000" b="0" i="1" smtClean="0">
                                    <a:latin typeface="Cambria Math" panose="02040503050406030204" pitchFamily="18" charset="0"/>
                                  </a:rPr>
                                  <m:t>…</m:t>
                                </m:r>
                              </m:oMath>
                            </m:oMathPara>
                          </a14:m>
                          <a:endParaRPr lang="en-US" sz="4000" dirty="0"/>
                        </a:p>
                      </a:txBody>
                      <a:tcPr/>
                    </a:tc>
                    <a:tc>
                      <a:txBody>
                        <a:bodyPr/>
                        <a:lstStyle/>
                        <a:p>
                          <a:pPr/>
                          <a14:m>
                            <m:oMathPara xmlns:m="http://schemas.openxmlformats.org/officeDocument/2006/math">
                              <m:oMathParaPr>
                                <m:jc m:val="centerGroup"/>
                              </m:oMathParaPr>
                              <m:oMath xmlns:m="http://schemas.openxmlformats.org/officeDocument/2006/math">
                                <m:r>
                                  <a:rPr lang="en-US" sz="4000" b="0" i="1" smtClean="0">
                                    <a:latin typeface="Cambria Math" panose="02040503050406030204" pitchFamily="18" charset="0"/>
                                  </a:rPr>
                                  <m:t>…</m:t>
                                </m:r>
                              </m:oMath>
                            </m:oMathPara>
                          </a14:m>
                          <a:endParaRPr lang="en-US" sz="4000" dirty="0"/>
                        </a:p>
                      </a:txBody>
                      <a:tcPr/>
                    </a:tc>
                    <a:tc>
                      <a:txBody>
                        <a:bodyPr/>
                        <a:lstStyle/>
                        <a:p>
                          <a:pPr/>
                          <a14:m>
                            <m:oMathPara xmlns:m="http://schemas.openxmlformats.org/officeDocument/2006/math">
                              <m:oMathParaPr>
                                <m:jc m:val="centerGroup"/>
                              </m:oMathParaPr>
                              <m:oMath xmlns:m="http://schemas.openxmlformats.org/officeDocument/2006/math">
                                <m:r>
                                  <a:rPr lang="en-US" sz="4000" b="0" i="1" smtClean="0">
                                    <a:latin typeface="Cambria Math" panose="02040503050406030204" pitchFamily="18" charset="0"/>
                                  </a:rPr>
                                  <m:t>…</m:t>
                                </m:r>
                              </m:oMath>
                            </m:oMathPara>
                          </a14:m>
                          <a:endParaRPr lang="en-US" sz="4000" dirty="0"/>
                        </a:p>
                      </a:txBody>
                      <a:tcPr/>
                    </a:tc>
                    <a:tc>
                      <a:txBody>
                        <a:bodyPr/>
                        <a:lstStyle/>
                        <a:p>
                          <a:pPr/>
                          <a14:m>
                            <m:oMathPara xmlns:m="http://schemas.openxmlformats.org/officeDocument/2006/math">
                              <m:oMathParaPr>
                                <m:jc m:val="centerGroup"/>
                              </m:oMathParaPr>
                              <m:oMath xmlns:m="http://schemas.openxmlformats.org/officeDocument/2006/math">
                                <m:r>
                                  <a:rPr lang="en-US" sz="4000" b="0" i="1" smtClean="0">
                                    <a:latin typeface="Cambria Math" panose="02040503050406030204" pitchFamily="18" charset="0"/>
                                  </a:rPr>
                                  <m:t>…</m:t>
                                </m:r>
                              </m:oMath>
                            </m:oMathPara>
                          </a14:m>
                          <a:endParaRPr lang="en-US" sz="4000" dirty="0"/>
                        </a:p>
                      </a:txBody>
                      <a:tcPr/>
                    </a:tc>
                    <a:extLst>
                      <a:ext uri="{0D108BD9-81ED-4DB2-BD59-A6C34878D82A}">
                        <a16:rowId xmlns:a16="http://schemas.microsoft.com/office/drawing/2014/main" xmlns="" val="1486176886"/>
                      </a:ext>
                    </a:extLst>
                  </a:tr>
                  <a:tr h="367758">
                    <a:tc>
                      <a:txBody>
                        <a:bodyPr/>
                        <a:lstStyle/>
                        <a:p>
                          <a:pPr/>
                          <a14:m>
                            <m:oMathPara xmlns:m="http://schemas.openxmlformats.org/officeDocument/2006/math">
                              <m:oMathParaPr>
                                <m:jc m:val="centerGroup"/>
                              </m:oMathParaPr>
                              <m:oMath xmlns:m="http://schemas.openxmlformats.org/officeDocument/2006/math">
                                <m:sSub>
                                  <m:sSubPr>
                                    <m:ctrlPr>
                                      <a:rPr lang="en-US" sz="4000" b="0" i="1" smtClean="0">
                                        <a:latin typeface="Cambria Math" charset="0"/>
                                      </a:rPr>
                                    </m:ctrlPr>
                                  </m:sSubPr>
                                  <m:e>
                                    <m:r>
                                      <a:rPr lang="en-US" sz="4000" b="0" i="1" smtClean="0">
                                        <a:latin typeface="Cambria Math" panose="02040503050406030204" pitchFamily="18" charset="0"/>
                                      </a:rPr>
                                      <m:t>𝑦</m:t>
                                    </m:r>
                                  </m:e>
                                  <m:sub>
                                    <m:r>
                                      <a:rPr lang="en-US" sz="4000" b="0" i="1" smtClean="0">
                                        <a:latin typeface="Cambria Math" panose="02040503050406030204" pitchFamily="18" charset="0"/>
                                      </a:rPr>
                                      <m:t>𝑚</m:t>
                                    </m:r>
                                    <m:r>
                                      <a:rPr lang="en-US" sz="4000" b="0" i="1" smtClean="0">
                                        <a:latin typeface="Cambria Math" panose="02040503050406030204" pitchFamily="18" charset="0"/>
                                      </a:rPr>
                                      <m:t>1</m:t>
                                    </m:r>
                                  </m:sub>
                                </m:sSub>
                              </m:oMath>
                            </m:oMathPara>
                          </a14:m>
                          <a:endParaRPr lang="en-US" sz="4000"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sz="4000" b="0" i="1" smtClean="0">
                                        <a:latin typeface="Cambria Math" charset="0"/>
                                      </a:rPr>
                                    </m:ctrlPr>
                                  </m:sSubPr>
                                  <m:e>
                                    <m:r>
                                      <a:rPr lang="en-US" sz="4000" b="0" i="1" smtClean="0">
                                        <a:latin typeface="Cambria Math" panose="02040503050406030204" pitchFamily="18" charset="0"/>
                                      </a:rPr>
                                      <m:t>𝑦</m:t>
                                    </m:r>
                                  </m:e>
                                  <m:sub>
                                    <m:r>
                                      <a:rPr lang="en-US" sz="4000" b="0" i="1" smtClean="0">
                                        <a:latin typeface="Cambria Math" panose="02040503050406030204" pitchFamily="18" charset="0"/>
                                      </a:rPr>
                                      <m:t>𝑚</m:t>
                                    </m:r>
                                    <m:r>
                                      <a:rPr lang="en-US" sz="4000" b="0" i="1" smtClean="0">
                                        <a:latin typeface="Cambria Math" panose="02040503050406030204" pitchFamily="18" charset="0"/>
                                      </a:rPr>
                                      <m:t>2</m:t>
                                    </m:r>
                                  </m:sub>
                                </m:sSub>
                              </m:oMath>
                            </m:oMathPara>
                          </a14:m>
                          <a:endParaRPr lang="en-US" sz="4000"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sz="4000" b="0" i="1" smtClean="0">
                                        <a:latin typeface="Cambria Math" charset="0"/>
                                      </a:rPr>
                                    </m:ctrlPr>
                                  </m:sSubPr>
                                  <m:e>
                                    <m:r>
                                      <a:rPr lang="en-US" sz="4000" b="0" i="1" smtClean="0">
                                        <a:latin typeface="Cambria Math" panose="02040503050406030204" pitchFamily="18" charset="0"/>
                                      </a:rPr>
                                      <m:t>𝑦</m:t>
                                    </m:r>
                                  </m:e>
                                  <m:sub>
                                    <m:r>
                                      <a:rPr lang="en-US" sz="4000" b="0" i="1" smtClean="0">
                                        <a:latin typeface="Cambria Math" panose="02040503050406030204" pitchFamily="18" charset="0"/>
                                      </a:rPr>
                                      <m:t>𝑚</m:t>
                                    </m:r>
                                    <m:r>
                                      <a:rPr lang="en-US" sz="4000" b="0" i="1" smtClean="0">
                                        <a:latin typeface="Cambria Math" panose="02040503050406030204" pitchFamily="18" charset="0"/>
                                      </a:rPr>
                                      <m:t>3</m:t>
                                    </m:r>
                                  </m:sub>
                                </m:sSub>
                              </m:oMath>
                            </m:oMathPara>
                          </a14:m>
                          <a:endParaRPr lang="en-US" sz="4000" dirty="0"/>
                        </a:p>
                      </a:txBody>
                      <a:tcPr/>
                    </a:tc>
                    <a:tc>
                      <a:txBody>
                        <a:bodyPr/>
                        <a:lstStyle/>
                        <a:p>
                          <a:pPr/>
                          <a14:m>
                            <m:oMathPara xmlns:m="http://schemas.openxmlformats.org/officeDocument/2006/math">
                              <m:oMathParaPr>
                                <m:jc m:val="centerGroup"/>
                              </m:oMathParaPr>
                              <m:oMath xmlns:m="http://schemas.openxmlformats.org/officeDocument/2006/math">
                                <m:r>
                                  <a:rPr lang="en-US" sz="4000" b="0" i="1" smtClean="0">
                                    <a:latin typeface="Cambria Math" panose="02040503050406030204" pitchFamily="18" charset="0"/>
                                  </a:rPr>
                                  <m:t>…</m:t>
                                </m:r>
                              </m:oMath>
                            </m:oMathPara>
                          </a14:m>
                          <a:endParaRPr lang="en-US" sz="4000"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sz="4000" b="0" i="1" smtClean="0">
                                        <a:latin typeface="Cambria Math" charset="0"/>
                                      </a:rPr>
                                    </m:ctrlPr>
                                  </m:sSubPr>
                                  <m:e>
                                    <m:r>
                                      <a:rPr lang="en-US" sz="4000" b="0" i="1" smtClean="0">
                                        <a:latin typeface="Cambria Math" panose="02040503050406030204" pitchFamily="18" charset="0"/>
                                      </a:rPr>
                                      <m:t>𝑦</m:t>
                                    </m:r>
                                  </m:e>
                                  <m:sub>
                                    <m:r>
                                      <a:rPr lang="en-US" sz="4000" b="0" i="1" smtClean="0">
                                        <a:latin typeface="Cambria Math" panose="02040503050406030204" pitchFamily="18" charset="0"/>
                                      </a:rPr>
                                      <m:t>𝑚𝐵</m:t>
                                    </m:r>
                                  </m:sub>
                                </m:sSub>
                              </m:oMath>
                            </m:oMathPara>
                          </a14:m>
                          <a:endParaRPr lang="en-US" sz="4000" dirty="0"/>
                        </a:p>
                      </a:txBody>
                      <a:tcPr/>
                    </a:tc>
                    <a:extLst>
                      <a:ext uri="{0D108BD9-81ED-4DB2-BD59-A6C34878D82A}">
                        <a16:rowId xmlns:a16="http://schemas.microsoft.com/office/drawing/2014/main" xmlns="" val="295203437"/>
                      </a:ext>
                    </a:extLst>
                  </a:tr>
                </a:tbl>
              </a:graphicData>
            </a:graphic>
          </p:graphicFrame>
        </mc:Choice>
        <mc:Fallback>
          <p:graphicFrame>
            <p:nvGraphicFramePr>
              <p:cNvPr id="118" name="Table 117"/>
              <p:cNvGraphicFramePr>
                <a:graphicFrameLocks noGrp="1"/>
              </p:cNvGraphicFramePr>
              <p:nvPr>
                <p:extLst>
                  <p:ext uri="{D42A27DB-BD31-4B8C-83A1-F6EECF244321}">
                    <p14:modId xmlns:p14="http://schemas.microsoft.com/office/powerpoint/2010/main" val="1342801175"/>
                  </p:ext>
                </p:extLst>
              </p:nvPr>
            </p:nvGraphicFramePr>
            <p:xfrm>
              <a:off x="24026282" y="13768596"/>
              <a:ext cx="5272280" cy="4424595"/>
            </p:xfrm>
            <a:graphic>
              <a:graphicData uri="http://schemas.openxmlformats.org/drawingml/2006/table">
                <a:tbl>
                  <a:tblPr firstRow="1" bandRow="1">
                    <a:tableStyleId>{5940675A-B579-460E-94D1-54222C63F5DA}</a:tableStyleId>
                  </a:tblPr>
                  <a:tblGrid>
                    <a:gridCol w="1054456">
                      <a:extLst>
                        <a:ext uri="{9D8B030D-6E8A-4147-A177-3AD203B41FA5}">
                          <a16:colId xmlns:a16="http://schemas.microsoft.com/office/drawing/2014/main" xmlns:a14="http://schemas.microsoft.com/office/drawing/2010/main" xmlns="" val="4072885861"/>
                        </a:ext>
                      </a:extLst>
                    </a:gridCol>
                    <a:gridCol w="1054456">
                      <a:extLst>
                        <a:ext uri="{9D8B030D-6E8A-4147-A177-3AD203B41FA5}">
                          <a16:colId xmlns:a16="http://schemas.microsoft.com/office/drawing/2014/main" xmlns:a14="http://schemas.microsoft.com/office/drawing/2010/main" xmlns="" val="688145368"/>
                        </a:ext>
                      </a:extLst>
                    </a:gridCol>
                    <a:gridCol w="1054456">
                      <a:extLst>
                        <a:ext uri="{9D8B030D-6E8A-4147-A177-3AD203B41FA5}">
                          <a16:colId xmlns:a16="http://schemas.microsoft.com/office/drawing/2014/main" xmlns:a14="http://schemas.microsoft.com/office/drawing/2010/main" xmlns="" val="2799367999"/>
                        </a:ext>
                      </a:extLst>
                    </a:gridCol>
                    <a:gridCol w="1054456">
                      <a:extLst>
                        <a:ext uri="{9D8B030D-6E8A-4147-A177-3AD203B41FA5}">
                          <a16:colId xmlns:a16="http://schemas.microsoft.com/office/drawing/2014/main" xmlns:a14="http://schemas.microsoft.com/office/drawing/2010/main" xmlns="" val="165065405"/>
                        </a:ext>
                      </a:extLst>
                    </a:gridCol>
                    <a:gridCol w="1054456">
                      <a:extLst>
                        <a:ext uri="{9D8B030D-6E8A-4147-A177-3AD203B41FA5}">
                          <a16:colId xmlns:a16="http://schemas.microsoft.com/office/drawing/2014/main" xmlns:a14="http://schemas.microsoft.com/office/drawing/2010/main" xmlns="" val="2315186264"/>
                        </a:ext>
                      </a:extLst>
                    </a:gridCol>
                  </a:tblGrid>
                  <a:tr h="701040">
                    <a:tc>
                      <a:txBody>
                        <a:bodyPr/>
                        <a:lstStyle/>
                        <a:p>
                          <a:endParaRPr lang="en-US"/>
                        </a:p>
                      </a:txBody>
                      <a:tcPr>
                        <a:blipFill rotWithShape="0">
                          <a:blip r:embed="rId19"/>
                          <a:stretch>
                            <a:fillRect l="-578" t="-870" r="-401734" b="-533913"/>
                          </a:stretch>
                        </a:blipFill>
                      </a:tcPr>
                    </a:tc>
                    <a:tc>
                      <a:txBody>
                        <a:bodyPr/>
                        <a:lstStyle/>
                        <a:p>
                          <a:endParaRPr lang="en-US"/>
                        </a:p>
                      </a:txBody>
                      <a:tcPr>
                        <a:blipFill rotWithShape="0">
                          <a:blip r:embed="rId19"/>
                          <a:stretch>
                            <a:fillRect l="-100578" t="-870" r="-301734" b="-533913"/>
                          </a:stretch>
                        </a:blipFill>
                      </a:tcPr>
                    </a:tc>
                    <a:tc>
                      <a:txBody>
                        <a:bodyPr/>
                        <a:lstStyle/>
                        <a:p>
                          <a:endParaRPr lang="en-US"/>
                        </a:p>
                      </a:txBody>
                      <a:tcPr>
                        <a:blipFill rotWithShape="0">
                          <a:blip r:embed="rId19"/>
                          <a:stretch>
                            <a:fillRect l="-199425" t="-870" r="-200000" b="-533913"/>
                          </a:stretch>
                        </a:blipFill>
                      </a:tcPr>
                    </a:tc>
                    <a:tc>
                      <a:txBody>
                        <a:bodyPr/>
                        <a:lstStyle/>
                        <a:p>
                          <a:endParaRPr lang="en-US"/>
                        </a:p>
                      </a:txBody>
                      <a:tcPr>
                        <a:blipFill rotWithShape="0">
                          <a:blip r:embed="rId19"/>
                          <a:stretch>
                            <a:fillRect l="-301156" t="-870" r="-101156" b="-533913"/>
                          </a:stretch>
                        </a:blipFill>
                      </a:tcPr>
                    </a:tc>
                    <a:tc>
                      <a:txBody>
                        <a:bodyPr/>
                        <a:lstStyle/>
                        <a:p>
                          <a:endParaRPr lang="en-US"/>
                        </a:p>
                      </a:txBody>
                      <a:tcPr>
                        <a:blipFill rotWithShape="0">
                          <a:blip r:embed="rId19"/>
                          <a:stretch>
                            <a:fillRect l="-401156" t="-870" r="-1156" b="-533913"/>
                          </a:stretch>
                        </a:blipFill>
                      </a:tcPr>
                    </a:tc>
                    <a:extLst>
                      <a:ext uri="{0D108BD9-81ED-4DB2-BD59-A6C34878D82A}">
                        <a16:rowId xmlns:a16="http://schemas.microsoft.com/office/drawing/2014/main" xmlns:a14="http://schemas.microsoft.com/office/drawing/2010/main" xmlns="" val="2779481348"/>
                      </a:ext>
                    </a:extLst>
                  </a:tr>
                  <a:tr h="701040">
                    <a:tc>
                      <a:txBody>
                        <a:bodyPr/>
                        <a:lstStyle/>
                        <a:p>
                          <a:endParaRPr lang="en-US"/>
                        </a:p>
                      </a:txBody>
                      <a:tcPr>
                        <a:blipFill rotWithShape="0">
                          <a:blip r:embed="rId19"/>
                          <a:stretch>
                            <a:fillRect l="-578" t="-100870" r="-401734" b="-433913"/>
                          </a:stretch>
                        </a:blipFill>
                      </a:tcPr>
                    </a:tc>
                    <a:tc>
                      <a:txBody>
                        <a:bodyPr/>
                        <a:lstStyle/>
                        <a:p>
                          <a:endParaRPr lang="en-US"/>
                        </a:p>
                      </a:txBody>
                      <a:tcPr>
                        <a:blipFill rotWithShape="0">
                          <a:blip r:embed="rId19"/>
                          <a:stretch>
                            <a:fillRect l="-100578" t="-100870" r="-301734" b="-433913"/>
                          </a:stretch>
                        </a:blipFill>
                      </a:tcPr>
                    </a:tc>
                    <a:tc>
                      <a:txBody>
                        <a:bodyPr/>
                        <a:lstStyle/>
                        <a:p>
                          <a:endParaRPr lang="en-US"/>
                        </a:p>
                      </a:txBody>
                      <a:tcPr>
                        <a:blipFill rotWithShape="0">
                          <a:blip r:embed="rId19"/>
                          <a:stretch>
                            <a:fillRect l="-199425" t="-100870" r="-200000" b="-433913"/>
                          </a:stretch>
                        </a:blipFill>
                      </a:tcPr>
                    </a:tc>
                    <a:tc>
                      <a:txBody>
                        <a:bodyPr/>
                        <a:lstStyle/>
                        <a:p>
                          <a:endParaRPr lang="en-US"/>
                        </a:p>
                      </a:txBody>
                      <a:tcPr>
                        <a:blipFill rotWithShape="0">
                          <a:blip r:embed="rId19"/>
                          <a:stretch>
                            <a:fillRect l="-301156" t="-100870" r="-101156" b="-433913"/>
                          </a:stretch>
                        </a:blipFill>
                      </a:tcPr>
                    </a:tc>
                    <a:tc>
                      <a:txBody>
                        <a:bodyPr/>
                        <a:lstStyle/>
                        <a:p>
                          <a:endParaRPr lang="en-US"/>
                        </a:p>
                      </a:txBody>
                      <a:tcPr>
                        <a:blipFill rotWithShape="0">
                          <a:blip r:embed="rId19"/>
                          <a:stretch>
                            <a:fillRect l="-401156" t="-100870" r="-1156" b="-433913"/>
                          </a:stretch>
                        </a:blipFill>
                      </a:tcPr>
                    </a:tc>
                    <a:extLst>
                      <a:ext uri="{0D108BD9-81ED-4DB2-BD59-A6C34878D82A}">
                        <a16:rowId xmlns:a16="http://schemas.microsoft.com/office/drawing/2014/main" xmlns:a14="http://schemas.microsoft.com/office/drawing/2010/main" xmlns="" val="397455823"/>
                      </a:ext>
                    </a:extLst>
                  </a:tr>
                  <a:tr h="701040">
                    <a:tc>
                      <a:txBody>
                        <a:bodyPr/>
                        <a:lstStyle/>
                        <a:p>
                          <a:endParaRPr lang="en-US"/>
                        </a:p>
                      </a:txBody>
                      <a:tcPr>
                        <a:blipFill rotWithShape="0">
                          <a:blip r:embed="rId19"/>
                          <a:stretch>
                            <a:fillRect l="-578" t="-199138" r="-401734" b="-330172"/>
                          </a:stretch>
                        </a:blipFill>
                      </a:tcPr>
                    </a:tc>
                    <a:tc>
                      <a:txBody>
                        <a:bodyPr/>
                        <a:lstStyle/>
                        <a:p>
                          <a:endParaRPr lang="en-US"/>
                        </a:p>
                      </a:txBody>
                      <a:tcPr>
                        <a:blipFill rotWithShape="0">
                          <a:blip r:embed="rId19"/>
                          <a:stretch>
                            <a:fillRect l="-100578" t="-199138" r="-301734" b="-330172"/>
                          </a:stretch>
                        </a:blipFill>
                      </a:tcPr>
                    </a:tc>
                    <a:tc>
                      <a:txBody>
                        <a:bodyPr/>
                        <a:lstStyle/>
                        <a:p>
                          <a:endParaRPr lang="en-US"/>
                        </a:p>
                      </a:txBody>
                      <a:tcPr>
                        <a:blipFill rotWithShape="0">
                          <a:blip r:embed="rId19"/>
                          <a:stretch>
                            <a:fillRect l="-199425" t="-199138" r="-200000" b="-330172"/>
                          </a:stretch>
                        </a:blipFill>
                      </a:tcPr>
                    </a:tc>
                    <a:tc>
                      <a:txBody>
                        <a:bodyPr/>
                        <a:lstStyle/>
                        <a:p>
                          <a:endParaRPr lang="en-US"/>
                        </a:p>
                      </a:txBody>
                      <a:tcPr>
                        <a:blipFill rotWithShape="0">
                          <a:blip r:embed="rId19"/>
                          <a:stretch>
                            <a:fillRect l="-301156" t="-199138" r="-101156" b="-330172"/>
                          </a:stretch>
                        </a:blipFill>
                      </a:tcPr>
                    </a:tc>
                    <a:tc>
                      <a:txBody>
                        <a:bodyPr/>
                        <a:lstStyle/>
                        <a:p>
                          <a:endParaRPr lang="en-US"/>
                        </a:p>
                      </a:txBody>
                      <a:tcPr>
                        <a:blipFill rotWithShape="0">
                          <a:blip r:embed="rId19"/>
                          <a:stretch>
                            <a:fillRect l="-401156" t="-199138" r="-1156" b="-330172"/>
                          </a:stretch>
                        </a:blipFill>
                      </a:tcPr>
                    </a:tc>
                    <a:extLst>
                      <a:ext uri="{0D108BD9-81ED-4DB2-BD59-A6C34878D82A}">
                        <a16:rowId xmlns:a16="http://schemas.microsoft.com/office/drawing/2014/main" xmlns:a14="http://schemas.microsoft.com/office/drawing/2010/main" xmlns="" val="2909917742"/>
                      </a:ext>
                    </a:extLst>
                  </a:tr>
                  <a:tr h="701040">
                    <a:tc>
                      <a:txBody>
                        <a:bodyPr/>
                        <a:lstStyle/>
                        <a:p>
                          <a:endParaRPr lang="en-US"/>
                        </a:p>
                      </a:txBody>
                      <a:tcPr>
                        <a:blipFill rotWithShape="0">
                          <a:blip r:embed="rId19"/>
                          <a:stretch>
                            <a:fillRect l="-578" t="-301739" r="-401734" b="-233043"/>
                          </a:stretch>
                        </a:blipFill>
                      </a:tcPr>
                    </a:tc>
                    <a:tc>
                      <a:txBody>
                        <a:bodyPr/>
                        <a:lstStyle/>
                        <a:p>
                          <a:endParaRPr lang="en-US"/>
                        </a:p>
                      </a:txBody>
                      <a:tcPr>
                        <a:blipFill rotWithShape="0">
                          <a:blip r:embed="rId19"/>
                          <a:stretch>
                            <a:fillRect l="-100578" t="-301739" r="-301734" b="-233043"/>
                          </a:stretch>
                        </a:blipFill>
                      </a:tcPr>
                    </a:tc>
                    <a:tc>
                      <a:txBody>
                        <a:bodyPr/>
                        <a:lstStyle/>
                        <a:p>
                          <a:endParaRPr lang="en-US"/>
                        </a:p>
                      </a:txBody>
                      <a:tcPr>
                        <a:blipFill rotWithShape="0">
                          <a:blip r:embed="rId19"/>
                          <a:stretch>
                            <a:fillRect l="-199425" t="-301739" r="-200000" b="-233043"/>
                          </a:stretch>
                        </a:blipFill>
                      </a:tcPr>
                    </a:tc>
                    <a:tc>
                      <a:txBody>
                        <a:bodyPr/>
                        <a:lstStyle/>
                        <a:p>
                          <a:endParaRPr lang="en-US"/>
                        </a:p>
                      </a:txBody>
                      <a:tcPr>
                        <a:blipFill rotWithShape="0">
                          <a:blip r:embed="rId19"/>
                          <a:stretch>
                            <a:fillRect l="-301156" t="-301739" r="-101156" b="-233043"/>
                          </a:stretch>
                        </a:blipFill>
                      </a:tcPr>
                    </a:tc>
                    <a:tc>
                      <a:txBody>
                        <a:bodyPr/>
                        <a:lstStyle/>
                        <a:p>
                          <a:endParaRPr lang="en-US"/>
                        </a:p>
                      </a:txBody>
                      <a:tcPr>
                        <a:blipFill rotWithShape="0">
                          <a:blip r:embed="rId19"/>
                          <a:stretch>
                            <a:fillRect l="-401156" t="-301739" r="-1156" b="-233043"/>
                          </a:stretch>
                        </a:blipFill>
                      </a:tcPr>
                    </a:tc>
                    <a:extLst>
                      <a:ext uri="{0D108BD9-81ED-4DB2-BD59-A6C34878D82A}">
                        <a16:rowId xmlns:a16="http://schemas.microsoft.com/office/drawing/2014/main" xmlns:a14="http://schemas.microsoft.com/office/drawing/2010/main" xmlns="" val="474231734"/>
                      </a:ext>
                    </a:extLst>
                  </a:tr>
                  <a:tr h="919395">
                    <a:tc>
                      <a:txBody>
                        <a:bodyPr/>
                        <a:lstStyle/>
                        <a:p>
                          <a:endParaRPr lang="en-US"/>
                        </a:p>
                      </a:txBody>
                      <a:tcPr>
                        <a:blipFill rotWithShape="0">
                          <a:blip r:embed="rId19"/>
                          <a:stretch>
                            <a:fillRect l="-578" t="-305960" r="-401734" b="-77483"/>
                          </a:stretch>
                        </a:blipFill>
                      </a:tcPr>
                    </a:tc>
                    <a:tc>
                      <a:txBody>
                        <a:bodyPr/>
                        <a:lstStyle/>
                        <a:p>
                          <a:endParaRPr lang="en-US"/>
                        </a:p>
                      </a:txBody>
                      <a:tcPr>
                        <a:blipFill rotWithShape="0">
                          <a:blip r:embed="rId19"/>
                          <a:stretch>
                            <a:fillRect l="-100578" t="-305960" r="-301734" b="-77483"/>
                          </a:stretch>
                        </a:blipFill>
                      </a:tcPr>
                    </a:tc>
                    <a:tc>
                      <a:txBody>
                        <a:bodyPr/>
                        <a:lstStyle/>
                        <a:p>
                          <a:endParaRPr lang="en-US"/>
                        </a:p>
                      </a:txBody>
                      <a:tcPr>
                        <a:blipFill rotWithShape="0">
                          <a:blip r:embed="rId19"/>
                          <a:stretch>
                            <a:fillRect l="-199425" t="-305960" r="-200000" b="-77483"/>
                          </a:stretch>
                        </a:blipFill>
                      </a:tcPr>
                    </a:tc>
                    <a:tc>
                      <a:txBody>
                        <a:bodyPr/>
                        <a:lstStyle/>
                        <a:p>
                          <a:endParaRPr lang="en-US"/>
                        </a:p>
                      </a:txBody>
                      <a:tcPr>
                        <a:blipFill rotWithShape="0">
                          <a:blip r:embed="rId19"/>
                          <a:stretch>
                            <a:fillRect l="-301156" t="-305960" r="-101156" b="-77483"/>
                          </a:stretch>
                        </a:blipFill>
                      </a:tcPr>
                    </a:tc>
                    <a:tc>
                      <a:txBody>
                        <a:bodyPr/>
                        <a:lstStyle/>
                        <a:p>
                          <a:endParaRPr lang="en-US"/>
                        </a:p>
                      </a:txBody>
                      <a:tcPr>
                        <a:blipFill rotWithShape="0">
                          <a:blip r:embed="rId19"/>
                          <a:stretch>
                            <a:fillRect l="-401156" t="-305960" r="-1156" b="-77483"/>
                          </a:stretch>
                        </a:blipFill>
                      </a:tcPr>
                    </a:tc>
                    <a:extLst>
                      <a:ext uri="{0D108BD9-81ED-4DB2-BD59-A6C34878D82A}">
                        <a16:rowId xmlns:a16="http://schemas.microsoft.com/office/drawing/2014/main" xmlns:a14="http://schemas.microsoft.com/office/drawing/2010/main" xmlns="" val="1486176886"/>
                      </a:ext>
                    </a:extLst>
                  </a:tr>
                  <a:tr h="701040">
                    <a:tc>
                      <a:txBody>
                        <a:bodyPr/>
                        <a:lstStyle/>
                        <a:p>
                          <a:endParaRPr lang="en-US"/>
                        </a:p>
                      </a:txBody>
                      <a:tcPr>
                        <a:blipFill rotWithShape="0">
                          <a:blip r:embed="rId19"/>
                          <a:stretch>
                            <a:fillRect l="-578" t="-533043" r="-401734" b="-1739"/>
                          </a:stretch>
                        </a:blipFill>
                      </a:tcPr>
                    </a:tc>
                    <a:tc>
                      <a:txBody>
                        <a:bodyPr/>
                        <a:lstStyle/>
                        <a:p>
                          <a:endParaRPr lang="en-US"/>
                        </a:p>
                      </a:txBody>
                      <a:tcPr>
                        <a:blipFill rotWithShape="0">
                          <a:blip r:embed="rId19"/>
                          <a:stretch>
                            <a:fillRect l="-100578" t="-533043" r="-301734" b="-1739"/>
                          </a:stretch>
                        </a:blipFill>
                      </a:tcPr>
                    </a:tc>
                    <a:tc>
                      <a:txBody>
                        <a:bodyPr/>
                        <a:lstStyle/>
                        <a:p>
                          <a:endParaRPr lang="en-US"/>
                        </a:p>
                      </a:txBody>
                      <a:tcPr>
                        <a:blipFill rotWithShape="0">
                          <a:blip r:embed="rId19"/>
                          <a:stretch>
                            <a:fillRect l="-199425" t="-533043" r="-200000" b="-1739"/>
                          </a:stretch>
                        </a:blipFill>
                      </a:tcPr>
                    </a:tc>
                    <a:tc>
                      <a:txBody>
                        <a:bodyPr/>
                        <a:lstStyle/>
                        <a:p>
                          <a:endParaRPr lang="en-US"/>
                        </a:p>
                      </a:txBody>
                      <a:tcPr>
                        <a:blipFill rotWithShape="0">
                          <a:blip r:embed="rId19"/>
                          <a:stretch>
                            <a:fillRect l="-301156" t="-533043" r="-101156" b="-1739"/>
                          </a:stretch>
                        </a:blipFill>
                      </a:tcPr>
                    </a:tc>
                    <a:tc>
                      <a:txBody>
                        <a:bodyPr/>
                        <a:lstStyle/>
                        <a:p>
                          <a:endParaRPr lang="en-US"/>
                        </a:p>
                      </a:txBody>
                      <a:tcPr>
                        <a:blipFill rotWithShape="0">
                          <a:blip r:embed="rId19"/>
                          <a:stretch>
                            <a:fillRect l="-401156" t="-533043" r="-1156" b="-1739"/>
                          </a:stretch>
                        </a:blipFill>
                      </a:tcPr>
                    </a:tc>
                    <a:extLst>
                      <a:ext uri="{0D108BD9-81ED-4DB2-BD59-A6C34878D82A}">
                        <a16:rowId xmlns:a16="http://schemas.microsoft.com/office/drawing/2014/main" xmlns:a14="http://schemas.microsoft.com/office/drawing/2010/main" xmlns="" val="295203437"/>
                      </a:ext>
                    </a:extLst>
                  </a:tr>
                </a:tbl>
              </a:graphicData>
            </a:graphic>
          </p:graphicFrame>
        </mc:Fallback>
      </mc:AlternateContent>
      <p:sp>
        <p:nvSpPr>
          <p:cNvPr id="149" name="Rectangle: Rounded Corners 15"/>
          <p:cNvSpPr/>
          <p:nvPr/>
        </p:nvSpPr>
        <p:spPr>
          <a:xfrm>
            <a:off x="15366838" y="21313800"/>
            <a:ext cx="2263173" cy="5465053"/>
          </a:xfrm>
          <a:prstGeom prst="roundRect">
            <a:avLst/>
          </a:prstGeom>
          <a:noFill/>
          <a:ln>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a:p>
        </p:txBody>
      </p:sp>
      <p:sp>
        <p:nvSpPr>
          <p:cNvPr id="150" name="Rectangle: Rounded Corners 16"/>
          <p:cNvSpPr/>
          <p:nvPr/>
        </p:nvSpPr>
        <p:spPr>
          <a:xfrm>
            <a:off x="24026282" y="21313800"/>
            <a:ext cx="6224020" cy="5465053"/>
          </a:xfrm>
          <a:prstGeom prst="roundRect">
            <a:avLst/>
          </a:prstGeom>
          <a:noFill/>
          <a:ln>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a:p>
        </p:txBody>
      </p:sp>
      <p:sp>
        <p:nvSpPr>
          <p:cNvPr id="151" name="TextBox 150"/>
          <p:cNvSpPr txBox="1"/>
          <p:nvPr/>
        </p:nvSpPr>
        <p:spPr>
          <a:xfrm>
            <a:off x="14354538" y="20522551"/>
            <a:ext cx="4289010" cy="646331"/>
          </a:xfrm>
          <a:prstGeom prst="rect">
            <a:avLst/>
          </a:prstGeom>
          <a:noFill/>
        </p:spPr>
        <p:txBody>
          <a:bodyPr wrap="square" rtlCol="0">
            <a:spAutoFit/>
          </a:bodyPr>
          <a:lstStyle/>
          <a:p>
            <a:pPr algn="ctr"/>
            <a:r>
              <a:rPr lang="en-US" sz="3600" b="1" dirty="0" smtClean="0"/>
              <a:t>Server</a:t>
            </a:r>
            <a:r>
              <a:rPr lang="en-US" sz="3600" b="1" dirty="0" smtClean="0"/>
              <a:t> </a:t>
            </a:r>
            <a:r>
              <a:rPr lang="en-US" sz="3600" b="1" dirty="0" smtClean="0"/>
              <a:t>(S1</a:t>
            </a:r>
            <a:r>
              <a:rPr lang="en-US" sz="3600" b="1" dirty="0" smtClean="0"/>
              <a:t>)</a:t>
            </a:r>
            <a:endParaRPr lang="en-US" sz="3600" b="1" dirty="0"/>
          </a:p>
        </p:txBody>
      </p:sp>
      <p:sp>
        <p:nvSpPr>
          <p:cNvPr id="152" name="TextBox 151"/>
          <p:cNvSpPr txBox="1"/>
          <p:nvPr/>
        </p:nvSpPr>
        <p:spPr>
          <a:xfrm>
            <a:off x="25039479" y="20574799"/>
            <a:ext cx="4289010" cy="646331"/>
          </a:xfrm>
          <a:prstGeom prst="rect">
            <a:avLst/>
          </a:prstGeom>
          <a:noFill/>
        </p:spPr>
        <p:txBody>
          <a:bodyPr wrap="square" rtlCol="0">
            <a:spAutoFit/>
          </a:bodyPr>
          <a:lstStyle/>
          <a:p>
            <a:pPr algn="ctr"/>
            <a:r>
              <a:rPr lang="en-US" sz="3600" b="1" smtClean="0"/>
              <a:t>Server (S2 and S3)</a:t>
            </a:r>
            <a:endParaRPr lang="en-US" sz="3600" b="1" dirty="0"/>
          </a:p>
        </p:txBody>
      </p:sp>
      <p:sp>
        <p:nvSpPr>
          <p:cNvPr id="153" name="Arrow: Right 22"/>
          <p:cNvSpPr/>
          <p:nvPr/>
        </p:nvSpPr>
        <p:spPr>
          <a:xfrm>
            <a:off x="17630011" y="21993083"/>
            <a:ext cx="6396271" cy="61350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3600"/>
          </a:p>
        </p:txBody>
      </p:sp>
      <mc:AlternateContent xmlns:mc="http://schemas.openxmlformats.org/markup-compatibility/2006">
        <mc:Choice xmlns:a14="http://schemas.microsoft.com/office/drawing/2010/main" Requires="a14">
          <p:sp>
            <p:nvSpPr>
              <p:cNvPr id="154" name="TextBox 153"/>
              <p:cNvSpPr txBox="1"/>
              <p:nvPr/>
            </p:nvSpPr>
            <p:spPr>
              <a:xfrm>
                <a:off x="17707370" y="22475179"/>
                <a:ext cx="6510346" cy="243861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4000" b="0" i="1" smtClean="0">
                              <a:latin typeface="Cambria Math" charset="0"/>
                            </a:rPr>
                          </m:ctrlPr>
                        </m:sSubPr>
                        <m:e>
                          <m:r>
                            <a:rPr lang="en-US" sz="4000" b="0" i="1" smtClean="0">
                              <a:latin typeface="Cambria Math" panose="02040503050406030204" pitchFamily="18" charset="0"/>
                            </a:rPr>
                            <m:t>𝑧</m:t>
                          </m:r>
                        </m:e>
                        <m:sub>
                          <m:r>
                            <a:rPr lang="en-US" sz="4000" b="0" i="1" smtClean="0">
                              <a:latin typeface="Cambria Math" panose="02040503050406030204" pitchFamily="18" charset="0"/>
                            </a:rPr>
                            <m:t>𝑗</m:t>
                          </m:r>
                        </m:sub>
                      </m:sSub>
                      <m:r>
                        <a:rPr lang="en-US" sz="4000" b="0" i="1" smtClean="0">
                          <a:latin typeface="Cambria Math" panose="02040503050406030204" pitchFamily="18" charset="0"/>
                        </a:rPr>
                        <m:t>=</m:t>
                      </m:r>
                      <m:sSub>
                        <m:sSubPr>
                          <m:ctrlPr>
                            <a:rPr lang="en-US" sz="4000" b="0" i="1" smtClean="0">
                              <a:latin typeface="Cambria Math" charset="0"/>
                            </a:rPr>
                          </m:ctrlPr>
                        </m:sSubPr>
                        <m:e>
                          <m:r>
                            <a:rPr lang="en-US" sz="4000" b="0" i="1" smtClean="0">
                              <a:latin typeface="Cambria Math" panose="02040503050406030204" pitchFamily="18" charset="0"/>
                            </a:rPr>
                            <m:t>𝑟</m:t>
                          </m:r>
                        </m:e>
                        <m:sub>
                          <m:r>
                            <a:rPr lang="en-US" sz="4000" b="0" i="1" smtClean="0">
                              <a:latin typeface="Cambria Math" panose="02040503050406030204" pitchFamily="18" charset="0"/>
                            </a:rPr>
                            <m:t>𝑗</m:t>
                          </m:r>
                        </m:sub>
                      </m:sSub>
                      <m:nary>
                        <m:naryPr>
                          <m:chr m:val="∏"/>
                          <m:ctrlPr>
                            <a:rPr lang="en-US" sz="4000" i="1" smtClean="0">
                              <a:latin typeface="Cambria Math" charset="0"/>
                            </a:rPr>
                          </m:ctrlPr>
                        </m:naryPr>
                        <m:sub>
                          <m:r>
                            <m:rPr>
                              <m:brk m:alnAt="23"/>
                            </m:rPr>
                            <a:rPr lang="en-US" sz="4000" i="1">
                              <a:latin typeface="Cambria Math" panose="02040503050406030204" pitchFamily="18" charset="0"/>
                            </a:rPr>
                            <m:t>𝑖</m:t>
                          </m:r>
                          <m:r>
                            <a:rPr lang="en-US" sz="4000" i="1">
                              <a:latin typeface="Cambria Math" panose="02040503050406030204" pitchFamily="18" charset="0"/>
                            </a:rPr>
                            <m:t>=1</m:t>
                          </m:r>
                        </m:sub>
                        <m:sup>
                          <m:r>
                            <a:rPr lang="en-US" sz="4000" i="1">
                              <a:latin typeface="Cambria Math" panose="02040503050406030204" pitchFamily="18" charset="0"/>
                            </a:rPr>
                            <m:t>𝐵</m:t>
                          </m:r>
                        </m:sup>
                        <m:e>
                          <m:r>
                            <a:rPr lang="en-US" sz="4000" i="1">
                              <a:latin typeface="Cambria Math" panose="02040503050406030204" pitchFamily="18" charset="0"/>
                            </a:rPr>
                            <m:t>(</m:t>
                          </m:r>
                          <m:sSub>
                            <m:sSubPr>
                              <m:ctrlPr>
                                <a:rPr lang="en-US" sz="4000" b="0" i="1" smtClean="0">
                                  <a:latin typeface="Cambria Math" charset="0"/>
                                </a:rPr>
                              </m:ctrlPr>
                            </m:sSubPr>
                            <m:e>
                              <m:r>
                                <a:rPr lang="en-US" sz="4000" b="0" i="1" smtClean="0">
                                  <a:latin typeface="Cambria Math" panose="02040503050406030204" pitchFamily="18" charset="0"/>
                                </a:rPr>
                                <m:t>𝑥</m:t>
                              </m:r>
                            </m:e>
                            <m:sub>
                              <m:r>
                                <a:rPr lang="en-US" sz="4000" b="0" i="1" smtClean="0">
                                  <a:latin typeface="Cambria Math" panose="02040503050406030204" pitchFamily="18" charset="0"/>
                                </a:rPr>
                                <m:t>𝑗</m:t>
                              </m:r>
                            </m:sub>
                          </m:sSub>
                          <m:r>
                            <a:rPr lang="en-US" sz="4000" i="1">
                              <a:latin typeface="Cambria Math" panose="02040503050406030204" pitchFamily="18" charset="0"/>
                            </a:rPr>
                            <m:t>−</m:t>
                          </m:r>
                          <m:sSub>
                            <m:sSubPr>
                              <m:ctrlPr>
                                <a:rPr lang="en-US" sz="4000" i="1">
                                  <a:latin typeface="Cambria Math" charset="0"/>
                                </a:rPr>
                              </m:ctrlPr>
                            </m:sSubPr>
                            <m:e>
                              <m:r>
                                <a:rPr lang="en-US" sz="4000" i="1">
                                  <a:latin typeface="Cambria Math" panose="02040503050406030204" pitchFamily="18" charset="0"/>
                                </a:rPr>
                                <m:t>𝑦</m:t>
                              </m:r>
                            </m:e>
                            <m:sub>
                              <m:r>
                                <a:rPr lang="en-US" sz="4000" b="0" i="1" smtClean="0">
                                  <a:latin typeface="Cambria Math" panose="02040503050406030204" pitchFamily="18" charset="0"/>
                                </a:rPr>
                                <m:t>𝑗</m:t>
                              </m:r>
                              <m:r>
                                <a:rPr lang="en-US" sz="4000" i="1">
                                  <a:latin typeface="Cambria Math" panose="02040503050406030204" pitchFamily="18" charset="0"/>
                                </a:rPr>
                                <m:t>𝑖</m:t>
                              </m:r>
                            </m:sub>
                          </m:sSub>
                          <m:r>
                            <a:rPr lang="en-US" sz="4000" i="1">
                              <a:latin typeface="Cambria Math" panose="02040503050406030204" pitchFamily="18" charset="0"/>
                            </a:rPr>
                            <m:t>)</m:t>
                          </m:r>
                        </m:e>
                      </m:nary>
                    </m:oMath>
                  </m:oMathPara>
                </a14:m>
                <a:endParaRPr lang="en-US" sz="4000" dirty="0"/>
              </a:p>
              <a:p>
                <a:r>
                  <a:rPr lang="en-US" sz="4000" dirty="0"/>
                  <a:t>(</a:t>
                </a:r>
                <a:r>
                  <a:rPr lang="en-US" sz="4000" dirty="0" err="1" smtClean="0"/>
                  <a:t>Homomorhpic</a:t>
                </a:r>
                <a:r>
                  <a:rPr lang="en-US" sz="4000" dirty="0" smtClean="0"/>
                  <a:t> Computation)</a:t>
                </a:r>
                <a:endParaRPr lang="en-US" sz="4000" dirty="0"/>
              </a:p>
            </p:txBody>
          </p:sp>
        </mc:Choice>
        <mc:Fallback>
          <p:sp>
            <p:nvSpPr>
              <p:cNvPr id="154" name="TextBox 153"/>
              <p:cNvSpPr txBox="1">
                <a:spLocks noRot="1" noChangeAspect="1" noMove="1" noResize="1" noEditPoints="1" noAdjustHandles="1" noChangeArrowheads="1" noChangeShapeType="1" noTextEdit="1"/>
              </p:cNvSpPr>
              <p:nvPr/>
            </p:nvSpPr>
            <p:spPr>
              <a:xfrm>
                <a:off x="17707370" y="22475179"/>
                <a:ext cx="6510346" cy="2438616"/>
              </a:xfrm>
              <a:prstGeom prst="rect">
                <a:avLst/>
              </a:prstGeom>
              <a:blipFill rotWithShape="0">
                <a:blip r:embed="rId20"/>
                <a:stretch>
                  <a:fillRect l="-3371" b="-9750"/>
                </a:stretch>
              </a:blipFill>
            </p:spPr>
            <p:txBody>
              <a:bodyPr/>
              <a:lstStyle/>
              <a:p>
                <a:r>
                  <a:rPr lang="en-US">
                    <a:noFill/>
                  </a:rPr>
                  <a:t> </a:t>
                </a:r>
              </a:p>
            </p:txBody>
          </p:sp>
        </mc:Fallback>
      </mc:AlternateContent>
      <p:sp>
        <p:nvSpPr>
          <p:cNvPr id="155" name="Arrow: Right 30"/>
          <p:cNvSpPr/>
          <p:nvPr/>
        </p:nvSpPr>
        <p:spPr>
          <a:xfrm flipH="1">
            <a:off x="17630011" y="25736796"/>
            <a:ext cx="6396271" cy="799892"/>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3600"/>
          </a:p>
        </p:txBody>
      </p:sp>
      <mc:AlternateContent xmlns:mc="http://schemas.openxmlformats.org/markup-compatibility/2006">
        <mc:Choice xmlns:a14="http://schemas.microsoft.com/office/drawing/2010/main" Requires="a14">
          <p:sp>
            <p:nvSpPr>
              <p:cNvPr id="156" name="Rectangle 155"/>
              <p:cNvSpPr/>
              <p:nvPr/>
            </p:nvSpPr>
            <p:spPr>
              <a:xfrm>
                <a:off x="20233628" y="26429462"/>
                <a:ext cx="1774045" cy="76617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4000" b="1" i="1" smtClean="0">
                              <a:latin typeface="Cambria Math" charset="0"/>
                            </a:rPr>
                          </m:ctrlPr>
                        </m:sSubPr>
                        <m:e>
                          <m:r>
                            <a:rPr lang="en-US" sz="4000" b="1" i="1" smtClean="0">
                              <a:latin typeface="Cambria Math" panose="02040503050406030204" pitchFamily="18" charset="0"/>
                            </a:rPr>
                            <m:t>𝑬</m:t>
                          </m:r>
                          <m:r>
                            <a:rPr lang="en-US" sz="4000" b="1" i="1" smtClean="0">
                              <a:latin typeface="Cambria Math" panose="02040503050406030204" pitchFamily="18" charset="0"/>
                            </a:rPr>
                            <m:t>(</m:t>
                          </m:r>
                          <m:r>
                            <a:rPr lang="en-US" sz="4000" b="1" i="1">
                              <a:latin typeface="Cambria Math" panose="02040503050406030204" pitchFamily="18" charset="0"/>
                            </a:rPr>
                            <m:t>𝒛</m:t>
                          </m:r>
                        </m:e>
                        <m:sub>
                          <m:r>
                            <a:rPr lang="en-US" sz="4000" b="1" i="1">
                              <a:latin typeface="Cambria Math" panose="02040503050406030204" pitchFamily="18" charset="0"/>
                            </a:rPr>
                            <m:t>𝒋</m:t>
                          </m:r>
                        </m:sub>
                      </m:sSub>
                      <m:r>
                        <a:rPr lang="en-US" sz="4000" b="1" i="1" smtClean="0">
                          <a:latin typeface="Cambria Math" panose="02040503050406030204" pitchFamily="18" charset="0"/>
                        </a:rPr>
                        <m:t>)</m:t>
                      </m:r>
                    </m:oMath>
                  </m:oMathPara>
                </a14:m>
                <a:endParaRPr lang="en-US" sz="4000" b="1" dirty="0"/>
              </a:p>
            </p:txBody>
          </p:sp>
        </mc:Choice>
        <mc:Fallback>
          <p:sp>
            <p:nvSpPr>
              <p:cNvPr id="156" name="Rectangle 155"/>
              <p:cNvSpPr>
                <a:spLocks noRot="1" noChangeAspect="1" noMove="1" noResize="1" noEditPoints="1" noAdjustHandles="1" noChangeArrowheads="1" noChangeShapeType="1" noTextEdit="1"/>
              </p:cNvSpPr>
              <p:nvPr/>
            </p:nvSpPr>
            <p:spPr>
              <a:xfrm>
                <a:off x="20233628" y="26429462"/>
                <a:ext cx="1774045" cy="766172"/>
              </a:xfrm>
              <a:prstGeom prst="rect">
                <a:avLst/>
              </a:prstGeom>
              <a:blipFill rotWithShape="0">
                <a:blip r:embed="rId21"/>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57" name="Rectangle 156"/>
              <p:cNvSpPr/>
              <p:nvPr/>
            </p:nvSpPr>
            <p:spPr>
              <a:xfrm>
                <a:off x="17960139" y="23088684"/>
                <a:ext cx="1005072" cy="707886"/>
              </a:xfrm>
              <a:prstGeom prst="rect">
                <a:avLst/>
              </a:prstGeom>
            </p:spPr>
            <p:txBody>
              <a:bodyPr wrap="square">
                <a:spAutoFit/>
              </a:bodyPr>
              <a:lstStyle/>
              <a:p>
                <a14:m>
                  <m:oMathPara xmlns:m="http://schemas.openxmlformats.org/officeDocument/2006/math">
                    <m:oMathParaPr>
                      <m:jc m:val="centerGroup"/>
                    </m:oMathParaPr>
                    <m:oMath xmlns:m="http://schemas.openxmlformats.org/officeDocument/2006/math">
                      <m:r>
                        <a:rPr lang="en-US" sz="4000" b="1" i="1" smtClean="0">
                          <a:solidFill>
                            <a:srgbClr val="FF0000"/>
                          </a:solidFill>
                          <a:latin typeface="Cambria Math" panose="02040503050406030204" pitchFamily="18" charset="0"/>
                        </a:rPr>
                        <m:t>𝑬</m:t>
                      </m:r>
                      <m:r>
                        <a:rPr lang="en-US" sz="4000" b="1" i="1" smtClean="0">
                          <a:solidFill>
                            <a:srgbClr val="FF0000"/>
                          </a:solidFill>
                          <a:latin typeface="Cambria Math" charset="0"/>
                        </a:rPr>
                        <m:t>(</m:t>
                      </m:r>
                    </m:oMath>
                  </m:oMathPara>
                </a14:m>
                <a:endParaRPr lang="en-US" sz="4000" dirty="0">
                  <a:solidFill>
                    <a:srgbClr val="FF0000"/>
                  </a:solidFill>
                </a:endParaRPr>
              </a:p>
            </p:txBody>
          </p:sp>
        </mc:Choice>
        <mc:Fallback>
          <p:sp>
            <p:nvSpPr>
              <p:cNvPr id="157" name="Rectangle 156"/>
              <p:cNvSpPr>
                <a:spLocks noRot="1" noChangeAspect="1" noMove="1" noResize="1" noEditPoints="1" noAdjustHandles="1" noChangeArrowheads="1" noChangeShapeType="1" noTextEdit="1"/>
              </p:cNvSpPr>
              <p:nvPr/>
            </p:nvSpPr>
            <p:spPr>
              <a:xfrm>
                <a:off x="17960139" y="23088684"/>
                <a:ext cx="1005072" cy="707886"/>
              </a:xfrm>
              <a:prstGeom prst="rect">
                <a:avLst/>
              </a:prstGeom>
              <a:blipFill rotWithShape="0">
                <a:blip r:embed="rId22"/>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58" name="Rectangle 157"/>
              <p:cNvSpPr/>
              <p:nvPr/>
            </p:nvSpPr>
            <p:spPr>
              <a:xfrm>
                <a:off x="23035874" y="23052305"/>
                <a:ext cx="486418" cy="707886"/>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4000" b="1" i="1" smtClean="0">
                          <a:solidFill>
                            <a:srgbClr val="FF0000"/>
                          </a:solidFill>
                          <a:latin typeface="Cambria Math" panose="02040503050406030204" pitchFamily="18" charset="0"/>
                        </a:rPr>
                        <m:t>)</m:t>
                      </m:r>
                    </m:oMath>
                  </m:oMathPara>
                </a14:m>
                <a:endParaRPr lang="en-US" sz="4000" dirty="0">
                  <a:solidFill>
                    <a:srgbClr val="FF0000"/>
                  </a:solidFill>
                </a:endParaRPr>
              </a:p>
            </p:txBody>
          </p:sp>
        </mc:Choice>
        <mc:Fallback>
          <p:sp>
            <p:nvSpPr>
              <p:cNvPr id="158" name="Rectangle 157"/>
              <p:cNvSpPr>
                <a:spLocks noRot="1" noChangeAspect="1" noMove="1" noResize="1" noEditPoints="1" noAdjustHandles="1" noChangeArrowheads="1" noChangeShapeType="1" noTextEdit="1"/>
              </p:cNvSpPr>
              <p:nvPr/>
            </p:nvSpPr>
            <p:spPr>
              <a:xfrm>
                <a:off x="23035874" y="23052305"/>
                <a:ext cx="486418" cy="707886"/>
              </a:xfrm>
              <a:prstGeom prst="rect">
                <a:avLst/>
              </a:prstGeom>
              <a:blipFill rotWithShape="0">
                <a:blip r:embed="rId2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graphicFrame>
            <p:nvGraphicFramePr>
              <p:cNvPr id="159" name="Table 158"/>
              <p:cNvGraphicFramePr>
                <a:graphicFrameLocks noGrp="1"/>
              </p:cNvGraphicFramePr>
              <p:nvPr>
                <p:extLst>
                  <p:ext uri="{D42A27DB-BD31-4B8C-83A1-F6EECF244321}">
                    <p14:modId xmlns:p14="http://schemas.microsoft.com/office/powerpoint/2010/main" val="553701902"/>
                  </p:ext>
                </p:extLst>
              </p:nvPr>
            </p:nvGraphicFramePr>
            <p:xfrm>
              <a:off x="15680046" y="21670295"/>
              <a:ext cx="1667443" cy="4407578"/>
            </p:xfrm>
            <a:graphic>
              <a:graphicData uri="http://schemas.openxmlformats.org/drawingml/2006/table">
                <a:tbl>
                  <a:tblPr firstRow="1" bandRow="1">
                    <a:tableStyleId>{5940675A-B579-460E-94D1-54222C63F5DA}</a:tableStyleId>
                  </a:tblPr>
                  <a:tblGrid>
                    <a:gridCol w="1667443">
                      <a:extLst>
                        <a:ext uri="{9D8B030D-6E8A-4147-A177-3AD203B41FA5}">
                          <a16:colId xmlns:a16="http://schemas.microsoft.com/office/drawing/2014/main" xmlns="" val="2123436349"/>
                        </a:ext>
                      </a:extLst>
                    </a:gridCol>
                  </a:tblGrid>
                  <a:tr h="41286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
                              </m:oMathParaPr>
                              <m:oMath xmlns:m="http://schemas.openxmlformats.org/officeDocument/2006/math">
                                <m:sSub>
                                  <m:sSubPr>
                                    <m:ctrlPr>
                                      <a:rPr lang="en-US" sz="4000" b="0" i="1" smtClean="0">
                                        <a:latin typeface="Cambria Math" charset="0"/>
                                      </a:rPr>
                                    </m:ctrlPr>
                                  </m:sSubPr>
                                  <m:e>
                                    <m:r>
                                      <a:rPr lang="en-US" sz="4000" b="0" i="1" smtClean="0">
                                        <a:latin typeface="Cambria Math" panose="02040503050406030204" pitchFamily="18" charset="0"/>
                                      </a:rPr>
                                      <m:t>𝐸</m:t>
                                    </m:r>
                                    <m:r>
                                      <a:rPr lang="en-US" sz="4000" b="0" i="1" smtClean="0">
                                        <a:latin typeface="Cambria Math" panose="02040503050406030204" pitchFamily="18" charset="0"/>
                                      </a:rPr>
                                      <m:t>(</m:t>
                                    </m:r>
                                    <m:r>
                                      <a:rPr lang="en-US" sz="4000" b="0" i="1" smtClean="0">
                                        <a:latin typeface="Cambria Math" panose="02040503050406030204" pitchFamily="18" charset="0"/>
                                      </a:rPr>
                                      <m:t>𝑥</m:t>
                                    </m:r>
                                  </m:e>
                                  <m:sub>
                                    <m:r>
                                      <a:rPr lang="en-US" sz="4000" b="0" i="1" smtClean="0">
                                        <a:latin typeface="Cambria Math" panose="02040503050406030204" pitchFamily="18" charset="0"/>
                                      </a:rPr>
                                      <m:t>1</m:t>
                                    </m:r>
                                  </m:sub>
                                </m:sSub>
                                <m:r>
                                  <a:rPr lang="en-US" sz="4000" b="0" i="1" smtClean="0">
                                    <a:latin typeface="Cambria Math" panose="02040503050406030204" pitchFamily="18" charset="0"/>
                                  </a:rPr>
                                  <m:t>)</m:t>
                                </m:r>
                              </m:oMath>
                            </m:oMathPara>
                          </a14:m>
                          <a:endParaRPr lang="en-US" sz="4000" dirty="0"/>
                        </a:p>
                      </a:txBody>
                      <a:tcPr/>
                    </a:tc>
                    <a:extLst>
                      <a:ext uri="{0D108BD9-81ED-4DB2-BD59-A6C34878D82A}">
                        <a16:rowId xmlns:a16="http://schemas.microsoft.com/office/drawing/2014/main" xmlns="" val="2927254849"/>
                      </a:ext>
                    </a:extLst>
                  </a:tr>
                  <a:tr h="412868">
                    <a:tc>
                      <a:txBody>
                        <a:bodyPr/>
                        <a:lstStyle/>
                        <a:p>
                          <a:pPr algn="ctr"/>
                          <a14:m>
                            <m:oMathPara xmlns:m="http://schemas.openxmlformats.org/officeDocument/2006/math">
                              <m:oMathParaPr>
                                <m:jc m:val="center"/>
                              </m:oMathParaPr>
                              <m:oMath xmlns:m="http://schemas.openxmlformats.org/officeDocument/2006/math">
                                <m:sSub>
                                  <m:sSubPr>
                                    <m:ctrlPr>
                                      <a:rPr lang="en-US" sz="4000" b="0" i="1" smtClean="0">
                                        <a:latin typeface="Cambria Math" charset="0"/>
                                      </a:rPr>
                                    </m:ctrlPr>
                                  </m:sSubPr>
                                  <m:e>
                                    <m:r>
                                      <a:rPr lang="en-US" sz="4000" b="0" i="1" smtClean="0">
                                        <a:latin typeface="Cambria Math" panose="02040503050406030204" pitchFamily="18" charset="0"/>
                                      </a:rPr>
                                      <m:t>𝐸</m:t>
                                    </m:r>
                                    <m:r>
                                      <a:rPr lang="en-US" sz="4000" b="0" i="1" smtClean="0">
                                        <a:latin typeface="Cambria Math" panose="02040503050406030204" pitchFamily="18" charset="0"/>
                                      </a:rPr>
                                      <m:t>(</m:t>
                                    </m:r>
                                    <m:r>
                                      <a:rPr lang="en-US" sz="4000" b="0" i="1" smtClean="0">
                                        <a:latin typeface="Cambria Math" panose="02040503050406030204" pitchFamily="18" charset="0"/>
                                      </a:rPr>
                                      <m:t>𝑥</m:t>
                                    </m:r>
                                  </m:e>
                                  <m:sub>
                                    <m:r>
                                      <a:rPr lang="en-US" sz="4000" b="0" i="1" smtClean="0">
                                        <a:latin typeface="Cambria Math" panose="02040503050406030204" pitchFamily="18" charset="0"/>
                                      </a:rPr>
                                      <m:t>2</m:t>
                                    </m:r>
                                  </m:sub>
                                </m:sSub>
                                <m:r>
                                  <a:rPr lang="en-US" sz="4000" b="0" i="1" smtClean="0">
                                    <a:latin typeface="Cambria Math" panose="02040503050406030204" pitchFamily="18" charset="0"/>
                                  </a:rPr>
                                  <m:t>)</m:t>
                                </m:r>
                              </m:oMath>
                            </m:oMathPara>
                          </a14:m>
                          <a:endParaRPr lang="en-US" sz="4000" dirty="0"/>
                        </a:p>
                      </a:txBody>
                      <a:tcPr/>
                    </a:tc>
                    <a:extLst>
                      <a:ext uri="{0D108BD9-81ED-4DB2-BD59-A6C34878D82A}">
                        <a16:rowId xmlns:a16="http://schemas.microsoft.com/office/drawing/2014/main" xmlns="" val="1594408315"/>
                      </a:ext>
                    </a:extLst>
                  </a:tr>
                  <a:tr h="412868">
                    <a:tc>
                      <a:txBody>
                        <a:bodyPr/>
                        <a:lstStyle/>
                        <a:p>
                          <a:pPr algn="ctr"/>
                          <a14:m>
                            <m:oMathPara xmlns:m="http://schemas.openxmlformats.org/officeDocument/2006/math">
                              <m:oMathParaPr>
                                <m:jc m:val="centerGroup"/>
                              </m:oMathParaPr>
                              <m:oMath xmlns:m="http://schemas.openxmlformats.org/officeDocument/2006/math">
                                <m:sSub>
                                  <m:sSubPr>
                                    <m:ctrlPr>
                                      <a:rPr lang="en-US" sz="4000" b="0" i="1" smtClean="0">
                                        <a:latin typeface="Cambria Math" charset="0"/>
                                      </a:rPr>
                                    </m:ctrlPr>
                                  </m:sSubPr>
                                  <m:e>
                                    <m:r>
                                      <a:rPr lang="en-US" sz="4000" b="0" i="1" smtClean="0">
                                        <a:latin typeface="Cambria Math" panose="02040503050406030204" pitchFamily="18" charset="0"/>
                                      </a:rPr>
                                      <m:t>𝐸</m:t>
                                    </m:r>
                                    <m:r>
                                      <a:rPr lang="en-US" sz="4000" b="0" i="1" smtClean="0">
                                        <a:latin typeface="Cambria Math" panose="02040503050406030204" pitchFamily="18" charset="0"/>
                                      </a:rPr>
                                      <m:t>(</m:t>
                                    </m:r>
                                    <m:r>
                                      <a:rPr lang="en-US" sz="4000" b="0" i="1" smtClean="0">
                                        <a:latin typeface="Cambria Math" panose="02040503050406030204" pitchFamily="18" charset="0"/>
                                      </a:rPr>
                                      <m:t>𝑥</m:t>
                                    </m:r>
                                  </m:e>
                                  <m:sub>
                                    <m:r>
                                      <a:rPr lang="en-US" sz="4000" b="0" i="1" smtClean="0">
                                        <a:latin typeface="Cambria Math" panose="02040503050406030204" pitchFamily="18" charset="0"/>
                                      </a:rPr>
                                      <m:t>3</m:t>
                                    </m:r>
                                  </m:sub>
                                </m:sSub>
                                <m:r>
                                  <a:rPr lang="en-US" sz="4000" b="0" i="1" smtClean="0">
                                    <a:latin typeface="Cambria Math" panose="02040503050406030204" pitchFamily="18" charset="0"/>
                                  </a:rPr>
                                  <m:t>)</m:t>
                                </m:r>
                              </m:oMath>
                            </m:oMathPara>
                          </a14:m>
                          <a:endParaRPr lang="en-US" sz="4000" dirty="0"/>
                        </a:p>
                      </a:txBody>
                      <a:tcPr/>
                    </a:tc>
                    <a:extLst>
                      <a:ext uri="{0D108BD9-81ED-4DB2-BD59-A6C34878D82A}">
                        <a16:rowId xmlns:a16="http://schemas.microsoft.com/office/drawing/2014/main" xmlns="" val="2907182075"/>
                      </a:ext>
                    </a:extLst>
                  </a:tr>
                  <a:tr h="412868">
                    <a:tc>
                      <a:txBody>
                        <a:bodyPr/>
                        <a:lstStyle/>
                        <a:p>
                          <a:pPr algn="ctr"/>
                          <a14:m>
                            <m:oMathPara xmlns:m="http://schemas.openxmlformats.org/officeDocument/2006/math">
                              <m:oMathParaPr>
                                <m:jc m:val="centerGroup"/>
                              </m:oMathParaPr>
                              <m:oMath xmlns:m="http://schemas.openxmlformats.org/officeDocument/2006/math">
                                <m:r>
                                  <a:rPr lang="en-US" sz="4000" b="0" i="1" smtClean="0">
                                    <a:latin typeface="Cambria Math" panose="02040503050406030204" pitchFamily="18" charset="0"/>
                                  </a:rPr>
                                  <m:t>𝐸</m:t>
                                </m:r>
                                <m:r>
                                  <a:rPr lang="en-US" sz="4000" b="0" i="1" smtClean="0">
                                    <a:latin typeface="Cambria Math" panose="02040503050406030204" pitchFamily="18" charset="0"/>
                                  </a:rPr>
                                  <m:t>(</m:t>
                                </m:r>
                                <m:sSub>
                                  <m:sSubPr>
                                    <m:ctrlPr>
                                      <a:rPr lang="en-US" sz="4000" b="0" i="1" smtClean="0">
                                        <a:latin typeface="Cambria Math" charset="0"/>
                                      </a:rPr>
                                    </m:ctrlPr>
                                  </m:sSubPr>
                                  <m:e>
                                    <m:r>
                                      <a:rPr lang="en-US" sz="4000" b="0" i="1" smtClean="0">
                                        <a:latin typeface="Cambria Math" panose="02040503050406030204" pitchFamily="18" charset="0"/>
                                      </a:rPr>
                                      <m:t>𝑥</m:t>
                                    </m:r>
                                  </m:e>
                                  <m:sub>
                                    <m:r>
                                      <a:rPr lang="en-US" sz="4000" b="0" i="1" smtClean="0">
                                        <a:latin typeface="Cambria Math" panose="02040503050406030204" pitchFamily="18" charset="0"/>
                                      </a:rPr>
                                      <m:t>4</m:t>
                                    </m:r>
                                  </m:sub>
                                </m:sSub>
                                <m:r>
                                  <a:rPr lang="en-US" sz="4000" b="0" i="1" smtClean="0">
                                    <a:latin typeface="Cambria Math" panose="02040503050406030204" pitchFamily="18" charset="0"/>
                                  </a:rPr>
                                  <m:t>)</m:t>
                                </m:r>
                              </m:oMath>
                            </m:oMathPara>
                          </a14:m>
                          <a:endParaRPr lang="en-US" sz="4000" dirty="0"/>
                        </a:p>
                      </a:txBody>
                      <a:tcPr/>
                    </a:tc>
                    <a:extLst>
                      <a:ext uri="{0D108BD9-81ED-4DB2-BD59-A6C34878D82A}">
                        <a16:rowId xmlns:a16="http://schemas.microsoft.com/office/drawing/2014/main" xmlns="" val="2751120495"/>
                      </a:ext>
                    </a:extLst>
                  </a:tr>
                  <a:tr h="902378">
                    <a:tc>
                      <a:txBody>
                        <a:bodyPr/>
                        <a:lstStyle/>
                        <a:p>
                          <a:pPr algn="ctr"/>
                          <a:r>
                            <a:rPr lang="en-US" sz="4000" dirty="0"/>
                            <a:t>…</a:t>
                          </a:r>
                        </a:p>
                      </a:txBody>
                      <a:tcPr vert="eaVert"/>
                    </a:tc>
                    <a:extLst>
                      <a:ext uri="{0D108BD9-81ED-4DB2-BD59-A6C34878D82A}">
                        <a16:rowId xmlns:a16="http://schemas.microsoft.com/office/drawing/2014/main" xmlns="" val="4043739248"/>
                      </a:ext>
                    </a:extLst>
                  </a:tr>
                  <a:tr h="412868">
                    <a:tc>
                      <a:txBody>
                        <a:bodyPr/>
                        <a:lstStyle/>
                        <a:p>
                          <a:pPr algn="ctr"/>
                          <a14:m>
                            <m:oMathPara xmlns:m="http://schemas.openxmlformats.org/officeDocument/2006/math">
                              <m:oMathParaPr>
                                <m:jc m:val="centerGroup"/>
                              </m:oMathParaPr>
                              <m:oMath xmlns:m="http://schemas.openxmlformats.org/officeDocument/2006/math">
                                <m:sSub>
                                  <m:sSubPr>
                                    <m:ctrlPr>
                                      <a:rPr lang="en-US" sz="4000" b="0" i="1" smtClean="0">
                                        <a:latin typeface="Cambria Math" charset="0"/>
                                      </a:rPr>
                                    </m:ctrlPr>
                                  </m:sSubPr>
                                  <m:e>
                                    <m:r>
                                      <a:rPr lang="en-US" sz="4000" b="0" i="1" smtClean="0">
                                        <a:latin typeface="Cambria Math" panose="02040503050406030204" pitchFamily="18" charset="0"/>
                                      </a:rPr>
                                      <m:t>𝐸</m:t>
                                    </m:r>
                                    <m:r>
                                      <a:rPr lang="en-US" sz="4000" b="0" i="1" smtClean="0">
                                        <a:latin typeface="Cambria Math" panose="02040503050406030204" pitchFamily="18" charset="0"/>
                                      </a:rPr>
                                      <m:t>(</m:t>
                                    </m:r>
                                    <m:r>
                                      <a:rPr lang="en-US" sz="4000" b="0" i="1" smtClean="0">
                                        <a:latin typeface="Cambria Math" panose="02040503050406030204" pitchFamily="18" charset="0"/>
                                      </a:rPr>
                                      <m:t>𝑥</m:t>
                                    </m:r>
                                  </m:e>
                                  <m:sub>
                                    <m:r>
                                      <a:rPr lang="en-US" sz="4000" b="0" i="1" smtClean="0">
                                        <a:latin typeface="Cambria Math" panose="02040503050406030204" pitchFamily="18" charset="0"/>
                                      </a:rPr>
                                      <m:t>𝑚</m:t>
                                    </m:r>
                                  </m:sub>
                                </m:sSub>
                                <m:r>
                                  <a:rPr lang="en-US" sz="4000" b="0" i="1" smtClean="0">
                                    <a:latin typeface="Cambria Math" panose="02040503050406030204" pitchFamily="18" charset="0"/>
                                  </a:rPr>
                                  <m:t>)</m:t>
                                </m:r>
                              </m:oMath>
                            </m:oMathPara>
                          </a14:m>
                          <a:endParaRPr lang="en-US" sz="4000" dirty="0"/>
                        </a:p>
                      </a:txBody>
                      <a:tcPr/>
                    </a:tc>
                    <a:extLst>
                      <a:ext uri="{0D108BD9-81ED-4DB2-BD59-A6C34878D82A}">
                        <a16:rowId xmlns:a16="http://schemas.microsoft.com/office/drawing/2014/main" xmlns="" val="1446210009"/>
                      </a:ext>
                    </a:extLst>
                  </a:tr>
                </a:tbl>
              </a:graphicData>
            </a:graphic>
          </p:graphicFrame>
        </mc:Choice>
        <mc:Fallback>
          <p:graphicFrame>
            <p:nvGraphicFramePr>
              <p:cNvPr id="159" name="Table 158"/>
              <p:cNvGraphicFramePr>
                <a:graphicFrameLocks noGrp="1"/>
              </p:cNvGraphicFramePr>
              <p:nvPr>
                <p:extLst>
                  <p:ext uri="{D42A27DB-BD31-4B8C-83A1-F6EECF244321}">
                    <p14:modId xmlns:p14="http://schemas.microsoft.com/office/powerpoint/2010/main" val="553701902"/>
                  </p:ext>
                </p:extLst>
              </p:nvPr>
            </p:nvGraphicFramePr>
            <p:xfrm>
              <a:off x="15680046" y="21670295"/>
              <a:ext cx="1667443" cy="4407578"/>
            </p:xfrm>
            <a:graphic>
              <a:graphicData uri="http://schemas.openxmlformats.org/drawingml/2006/table">
                <a:tbl>
                  <a:tblPr firstRow="1" bandRow="1">
                    <a:tableStyleId>{5940675A-B579-460E-94D1-54222C63F5DA}</a:tableStyleId>
                  </a:tblPr>
                  <a:tblGrid>
                    <a:gridCol w="1667443">
                      <a:extLst>
                        <a:ext uri="{9D8B030D-6E8A-4147-A177-3AD203B41FA5}">
                          <a16:colId xmlns:a16="http://schemas.microsoft.com/office/drawing/2014/main" xmlns:a14="http://schemas.microsoft.com/office/drawing/2010/main" xmlns="" val="2123436349"/>
                        </a:ext>
                      </a:extLst>
                    </a:gridCol>
                  </a:tblGrid>
                  <a:tr h="701040">
                    <a:tc>
                      <a:txBody>
                        <a:bodyPr/>
                        <a:lstStyle/>
                        <a:p>
                          <a:endParaRPr lang="en-US"/>
                        </a:p>
                      </a:txBody>
                      <a:tcPr>
                        <a:blipFill rotWithShape="0">
                          <a:blip r:embed="rId24"/>
                          <a:stretch>
                            <a:fillRect l="-365" t="-870" r="-3650" b="-531304"/>
                          </a:stretch>
                        </a:blipFill>
                      </a:tcPr>
                    </a:tc>
                    <a:extLst>
                      <a:ext uri="{0D108BD9-81ED-4DB2-BD59-A6C34878D82A}">
                        <a16:rowId xmlns:a16="http://schemas.microsoft.com/office/drawing/2014/main" xmlns:a14="http://schemas.microsoft.com/office/drawing/2010/main" xmlns="" val="2927254849"/>
                      </a:ext>
                    </a:extLst>
                  </a:tr>
                  <a:tr h="701040">
                    <a:tc>
                      <a:txBody>
                        <a:bodyPr/>
                        <a:lstStyle/>
                        <a:p>
                          <a:endParaRPr lang="en-US"/>
                        </a:p>
                      </a:txBody>
                      <a:tcPr>
                        <a:blipFill rotWithShape="0">
                          <a:blip r:embed="rId24"/>
                          <a:stretch>
                            <a:fillRect l="-365" t="-100870" r="-3650" b="-431304"/>
                          </a:stretch>
                        </a:blipFill>
                      </a:tcPr>
                    </a:tc>
                    <a:extLst>
                      <a:ext uri="{0D108BD9-81ED-4DB2-BD59-A6C34878D82A}">
                        <a16:rowId xmlns:a16="http://schemas.microsoft.com/office/drawing/2014/main" xmlns:a14="http://schemas.microsoft.com/office/drawing/2010/main" xmlns="" val="1594408315"/>
                      </a:ext>
                    </a:extLst>
                  </a:tr>
                  <a:tr h="701040">
                    <a:tc>
                      <a:txBody>
                        <a:bodyPr/>
                        <a:lstStyle/>
                        <a:p>
                          <a:endParaRPr lang="en-US"/>
                        </a:p>
                      </a:txBody>
                      <a:tcPr>
                        <a:blipFill rotWithShape="0">
                          <a:blip r:embed="rId24"/>
                          <a:stretch>
                            <a:fillRect l="-365" t="-200870" r="-3650" b="-331304"/>
                          </a:stretch>
                        </a:blipFill>
                      </a:tcPr>
                    </a:tc>
                    <a:extLst>
                      <a:ext uri="{0D108BD9-81ED-4DB2-BD59-A6C34878D82A}">
                        <a16:rowId xmlns:a16="http://schemas.microsoft.com/office/drawing/2014/main" xmlns:a14="http://schemas.microsoft.com/office/drawing/2010/main" xmlns="" val="2907182075"/>
                      </a:ext>
                    </a:extLst>
                  </a:tr>
                  <a:tr h="701040">
                    <a:tc>
                      <a:txBody>
                        <a:bodyPr/>
                        <a:lstStyle/>
                        <a:p>
                          <a:endParaRPr lang="en-US"/>
                        </a:p>
                      </a:txBody>
                      <a:tcPr>
                        <a:blipFill rotWithShape="0">
                          <a:blip r:embed="rId24"/>
                          <a:stretch>
                            <a:fillRect l="-365" t="-298276" r="-3650" b="-228448"/>
                          </a:stretch>
                        </a:blipFill>
                      </a:tcPr>
                    </a:tc>
                    <a:extLst>
                      <a:ext uri="{0D108BD9-81ED-4DB2-BD59-A6C34878D82A}">
                        <a16:rowId xmlns:a16="http://schemas.microsoft.com/office/drawing/2014/main" xmlns:a14="http://schemas.microsoft.com/office/drawing/2010/main" xmlns="" val="2751120495"/>
                      </a:ext>
                    </a:extLst>
                  </a:tr>
                  <a:tr h="902378">
                    <a:tc>
                      <a:txBody>
                        <a:bodyPr/>
                        <a:lstStyle/>
                        <a:p>
                          <a:pPr algn="ctr"/>
                          <a:r>
                            <a:rPr lang="en-US" sz="4000" dirty="0"/>
                            <a:t>…</a:t>
                          </a:r>
                        </a:p>
                      </a:txBody>
                      <a:tcPr vert="eaVert"/>
                    </a:tc>
                    <a:extLst>
                      <a:ext uri="{0D108BD9-81ED-4DB2-BD59-A6C34878D82A}">
                        <a16:rowId xmlns:a16="http://schemas.microsoft.com/office/drawing/2014/main" xmlns:a14="http://schemas.microsoft.com/office/drawing/2010/main" xmlns="" val="4043739248"/>
                      </a:ext>
                    </a:extLst>
                  </a:tr>
                  <a:tr h="701040">
                    <a:tc>
                      <a:txBody>
                        <a:bodyPr/>
                        <a:lstStyle/>
                        <a:p>
                          <a:endParaRPr lang="en-US"/>
                        </a:p>
                      </a:txBody>
                      <a:tcPr>
                        <a:blipFill rotWithShape="0">
                          <a:blip r:embed="rId24"/>
                          <a:stretch>
                            <a:fillRect l="-365" t="-530435" r="-3650" b="-1739"/>
                          </a:stretch>
                        </a:blipFill>
                      </a:tcPr>
                    </a:tc>
                    <a:extLst>
                      <a:ext uri="{0D108BD9-81ED-4DB2-BD59-A6C34878D82A}">
                        <a16:rowId xmlns:a16="http://schemas.microsoft.com/office/drawing/2014/main" xmlns:a14="http://schemas.microsoft.com/office/drawing/2010/main" xmlns="" val="1446210009"/>
                      </a:ext>
                    </a:extLst>
                  </a:tr>
                </a:tbl>
              </a:graphicData>
            </a:graphic>
          </p:graphicFrame>
        </mc:Fallback>
      </mc:AlternateContent>
      <mc:AlternateContent xmlns:mc="http://schemas.openxmlformats.org/markup-compatibility/2006">
        <mc:Choice xmlns:a14="http://schemas.microsoft.com/office/drawing/2010/main" Requires="a14">
          <p:graphicFrame>
            <p:nvGraphicFramePr>
              <p:cNvPr id="160" name="Table 159"/>
              <p:cNvGraphicFramePr>
                <a:graphicFrameLocks noGrp="1"/>
              </p:cNvGraphicFramePr>
              <p:nvPr>
                <p:extLst>
                  <p:ext uri="{D42A27DB-BD31-4B8C-83A1-F6EECF244321}">
                    <p14:modId xmlns:p14="http://schemas.microsoft.com/office/powerpoint/2010/main" val="1021224463"/>
                  </p:ext>
                </p:extLst>
              </p:nvPr>
            </p:nvGraphicFramePr>
            <p:xfrm>
              <a:off x="24547844" y="21793552"/>
              <a:ext cx="5272280" cy="4424595"/>
            </p:xfrm>
            <a:graphic>
              <a:graphicData uri="http://schemas.openxmlformats.org/drawingml/2006/table">
                <a:tbl>
                  <a:tblPr firstRow="1" bandRow="1">
                    <a:tableStyleId>{5940675A-B579-460E-94D1-54222C63F5DA}</a:tableStyleId>
                  </a:tblPr>
                  <a:tblGrid>
                    <a:gridCol w="1054456">
                      <a:extLst>
                        <a:ext uri="{9D8B030D-6E8A-4147-A177-3AD203B41FA5}">
                          <a16:colId xmlns:a16="http://schemas.microsoft.com/office/drawing/2014/main" xmlns="" val="4072885861"/>
                        </a:ext>
                      </a:extLst>
                    </a:gridCol>
                    <a:gridCol w="1054456">
                      <a:extLst>
                        <a:ext uri="{9D8B030D-6E8A-4147-A177-3AD203B41FA5}">
                          <a16:colId xmlns:a16="http://schemas.microsoft.com/office/drawing/2014/main" xmlns="" val="688145368"/>
                        </a:ext>
                      </a:extLst>
                    </a:gridCol>
                    <a:gridCol w="1054456">
                      <a:extLst>
                        <a:ext uri="{9D8B030D-6E8A-4147-A177-3AD203B41FA5}">
                          <a16:colId xmlns:a16="http://schemas.microsoft.com/office/drawing/2014/main" xmlns="" val="2799367999"/>
                        </a:ext>
                      </a:extLst>
                    </a:gridCol>
                    <a:gridCol w="1054456">
                      <a:extLst>
                        <a:ext uri="{9D8B030D-6E8A-4147-A177-3AD203B41FA5}">
                          <a16:colId xmlns:a16="http://schemas.microsoft.com/office/drawing/2014/main" xmlns="" val="165065405"/>
                        </a:ext>
                      </a:extLst>
                    </a:gridCol>
                    <a:gridCol w="1054456">
                      <a:extLst>
                        <a:ext uri="{9D8B030D-6E8A-4147-A177-3AD203B41FA5}">
                          <a16:colId xmlns:a16="http://schemas.microsoft.com/office/drawing/2014/main" xmlns="" val="2315186264"/>
                        </a:ext>
                      </a:extLst>
                    </a:gridCol>
                  </a:tblGrid>
                  <a:tr h="432983">
                    <a:tc>
                      <a:txBody>
                        <a:bodyPr/>
                        <a:lstStyle/>
                        <a:p>
                          <a:pPr/>
                          <a14:m>
                            <m:oMathPara xmlns:m="http://schemas.openxmlformats.org/officeDocument/2006/math">
                              <m:oMathParaPr>
                                <m:jc m:val="centerGroup"/>
                              </m:oMathParaPr>
                              <m:oMath xmlns:m="http://schemas.openxmlformats.org/officeDocument/2006/math">
                                <m:sSub>
                                  <m:sSubPr>
                                    <m:ctrlPr>
                                      <a:rPr lang="en-US" sz="4000" b="0" i="1" smtClean="0">
                                        <a:latin typeface="Cambria Math" charset="0"/>
                                      </a:rPr>
                                    </m:ctrlPr>
                                  </m:sSubPr>
                                  <m:e>
                                    <m:r>
                                      <a:rPr lang="en-US" sz="4000" b="0" i="1" smtClean="0">
                                        <a:latin typeface="Cambria Math" panose="02040503050406030204" pitchFamily="18" charset="0"/>
                                      </a:rPr>
                                      <m:t>𝑦</m:t>
                                    </m:r>
                                  </m:e>
                                  <m:sub>
                                    <m:r>
                                      <a:rPr lang="en-US" sz="4000" b="0" i="1" smtClean="0">
                                        <a:latin typeface="Cambria Math" panose="02040503050406030204" pitchFamily="18" charset="0"/>
                                      </a:rPr>
                                      <m:t>11</m:t>
                                    </m:r>
                                  </m:sub>
                                </m:sSub>
                              </m:oMath>
                            </m:oMathPara>
                          </a14:m>
                          <a:endParaRPr lang="en-US" sz="4000"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sz="4000" b="0" i="1" smtClean="0">
                                        <a:latin typeface="Cambria Math" charset="0"/>
                                      </a:rPr>
                                    </m:ctrlPr>
                                  </m:sSubPr>
                                  <m:e>
                                    <m:r>
                                      <a:rPr lang="en-US" sz="4000" b="0" i="1" smtClean="0">
                                        <a:latin typeface="Cambria Math" panose="02040503050406030204" pitchFamily="18" charset="0"/>
                                      </a:rPr>
                                      <m:t>𝑦</m:t>
                                    </m:r>
                                  </m:e>
                                  <m:sub>
                                    <m:r>
                                      <a:rPr lang="en-US" sz="4000" b="0" i="1" smtClean="0">
                                        <a:latin typeface="Cambria Math" panose="02040503050406030204" pitchFamily="18" charset="0"/>
                                      </a:rPr>
                                      <m:t>12</m:t>
                                    </m:r>
                                  </m:sub>
                                </m:sSub>
                              </m:oMath>
                            </m:oMathPara>
                          </a14:m>
                          <a:endParaRPr lang="en-US" sz="4000"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sz="4000" b="0" i="1" smtClean="0">
                                        <a:latin typeface="Cambria Math" charset="0"/>
                                      </a:rPr>
                                    </m:ctrlPr>
                                  </m:sSubPr>
                                  <m:e>
                                    <m:r>
                                      <a:rPr lang="en-US" sz="4000" b="0" i="1" smtClean="0">
                                        <a:latin typeface="Cambria Math" panose="02040503050406030204" pitchFamily="18" charset="0"/>
                                      </a:rPr>
                                      <m:t>𝑦</m:t>
                                    </m:r>
                                  </m:e>
                                  <m:sub>
                                    <m:r>
                                      <a:rPr lang="en-US" sz="4000" b="0" i="1" smtClean="0">
                                        <a:latin typeface="Cambria Math" panose="02040503050406030204" pitchFamily="18" charset="0"/>
                                      </a:rPr>
                                      <m:t>13</m:t>
                                    </m:r>
                                  </m:sub>
                                </m:sSub>
                              </m:oMath>
                            </m:oMathPara>
                          </a14:m>
                          <a:endParaRPr lang="en-US" sz="4000" dirty="0"/>
                        </a:p>
                      </a:txBody>
                      <a:tcPr/>
                    </a:tc>
                    <a:tc>
                      <a:txBody>
                        <a:bodyPr/>
                        <a:lstStyle/>
                        <a:p>
                          <a:pPr/>
                          <a14:m>
                            <m:oMathPara xmlns:m="http://schemas.openxmlformats.org/officeDocument/2006/math">
                              <m:oMathParaPr>
                                <m:jc m:val="centerGroup"/>
                              </m:oMathParaPr>
                              <m:oMath xmlns:m="http://schemas.openxmlformats.org/officeDocument/2006/math">
                                <m:r>
                                  <a:rPr lang="en-US" sz="4000" b="0" i="1" smtClean="0">
                                    <a:latin typeface="Cambria Math" panose="02040503050406030204" pitchFamily="18" charset="0"/>
                                  </a:rPr>
                                  <m:t>…</m:t>
                                </m:r>
                              </m:oMath>
                            </m:oMathPara>
                          </a14:m>
                          <a:endParaRPr lang="en-US" sz="4000"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sz="4000" b="0" i="1" smtClean="0">
                                        <a:latin typeface="Cambria Math" charset="0"/>
                                      </a:rPr>
                                    </m:ctrlPr>
                                  </m:sSubPr>
                                  <m:e>
                                    <m:r>
                                      <a:rPr lang="en-US" sz="4000" b="0" i="1" smtClean="0">
                                        <a:latin typeface="Cambria Math" panose="02040503050406030204" pitchFamily="18" charset="0"/>
                                      </a:rPr>
                                      <m:t>𝑦</m:t>
                                    </m:r>
                                  </m:e>
                                  <m:sub>
                                    <m:r>
                                      <a:rPr lang="en-US" sz="4000" b="0" i="1" smtClean="0">
                                        <a:latin typeface="Cambria Math" panose="02040503050406030204" pitchFamily="18" charset="0"/>
                                      </a:rPr>
                                      <m:t>1</m:t>
                                    </m:r>
                                    <m:r>
                                      <a:rPr lang="en-US" sz="4000" b="0" i="1" smtClean="0">
                                        <a:latin typeface="Cambria Math" panose="02040503050406030204" pitchFamily="18" charset="0"/>
                                      </a:rPr>
                                      <m:t>𝐵</m:t>
                                    </m:r>
                                  </m:sub>
                                </m:sSub>
                              </m:oMath>
                            </m:oMathPara>
                          </a14:m>
                          <a:endParaRPr lang="en-US" sz="4000" dirty="0"/>
                        </a:p>
                      </a:txBody>
                      <a:tcPr/>
                    </a:tc>
                    <a:extLst>
                      <a:ext uri="{0D108BD9-81ED-4DB2-BD59-A6C34878D82A}">
                        <a16:rowId xmlns:a16="http://schemas.microsoft.com/office/drawing/2014/main" xmlns="" val="2779481348"/>
                      </a:ext>
                    </a:extLst>
                  </a:tr>
                  <a:tr h="41038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sz="4000" b="0" i="1" smtClean="0">
                                        <a:latin typeface="Cambria Math" charset="0"/>
                                      </a:rPr>
                                    </m:ctrlPr>
                                  </m:sSubPr>
                                  <m:e>
                                    <m:r>
                                      <a:rPr lang="en-US" sz="4000" b="0" i="1" smtClean="0">
                                        <a:latin typeface="Cambria Math" panose="02040503050406030204" pitchFamily="18" charset="0"/>
                                      </a:rPr>
                                      <m:t>𝑦</m:t>
                                    </m:r>
                                  </m:e>
                                  <m:sub>
                                    <m:r>
                                      <a:rPr lang="en-US" sz="4000" b="0" i="1" smtClean="0">
                                        <a:latin typeface="Cambria Math" panose="02040503050406030204" pitchFamily="18" charset="0"/>
                                      </a:rPr>
                                      <m:t>21</m:t>
                                    </m:r>
                                  </m:sub>
                                </m:sSub>
                              </m:oMath>
                            </m:oMathPara>
                          </a14:m>
                          <a:endParaRPr lang="en-US" sz="4000"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sz="4000" b="0" i="1" smtClean="0">
                                        <a:latin typeface="Cambria Math" charset="0"/>
                                      </a:rPr>
                                    </m:ctrlPr>
                                  </m:sSubPr>
                                  <m:e>
                                    <m:r>
                                      <a:rPr lang="en-US" sz="4000" b="0" i="1" smtClean="0">
                                        <a:latin typeface="Cambria Math" panose="02040503050406030204" pitchFamily="18" charset="0"/>
                                      </a:rPr>
                                      <m:t>𝑦</m:t>
                                    </m:r>
                                  </m:e>
                                  <m:sub>
                                    <m:r>
                                      <a:rPr lang="en-US" sz="4000" b="0" i="1" smtClean="0">
                                        <a:latin typeface="Cambria Math" panose="02040503050406030204" pitchFamily="18" charset="0"/>
                                      </a:rPr>
                                      <m:t>22</m:t>
                                    </m:r>
                                  </m:sub>
                                </m:sSub>
                              </m:oMath>
                            </m:oMathPara>
                          </a14:m>
                          <a:endParaRPr lang="en-US" sz="4000"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sz="4000" b="0" i="1" smtClean="0">
                                        <a:latin typeface="Cambria Math" charset="0"/>
                                      </a:rPr>
                                    </m:ctrlPr>
                                  </m:sSubPr>
                                  <m:e>
                                    <m:r>
                                      <a:rPr lang="en-US" sz="4000" b="0" i="1" smtClean="0">
                                        <a:latin typeface="Cambria Math" panose="02040503050406030204" pitchFamily="18" charset="0"/>
                                      </a:rPr>
                                      <m:t>𝑦</m:t>
                                    </m:r>
                                  </m:e>
                                  <m:sub>
                                    <m:r>
                                      <a:rPr lang="en-US" sz="4000" b="0" i="1" smtClean="0">
                                        <a:latin typeface="Cambria Math" panose="02040503050406030204" pitchFamily="18" charset="0"/>
                                      </a:rPr>
                                      <m:t>23</m:t>
                                    </m:r>
                                  </m:sub>
                                </m:sSub>
                              </m:oMath>
                            </m:oMathPara>
                          </a14:m>
                          <a:endParaRPr lang="en-US" sz="4000" dirty="0"/>
                        </a:p>
                      </a:txBody>
                      <a:tcPr/>
                    </a:tc>
                    <a:tc>
                      <a:txBody>
                        <a:bodyPr/>
                        <a:lstStyle/>
                        <a:p>
                          <a:pPr/>
                          <a14:m>
                            <m:oMathPara xmlns:m="http://schemas.openxmlformats.org/officeDocument/2006/math">
                              <m:oMathParaPr>
                                <m:jc m:val="centerGroup"/>
                              </m:oMathParaPr>
                              <m:oMath xmlns:m="http://schemas.openxmlformats.org/officeDocument/2006/math">
                                <m:r>
                                  <a:rPr lang="en-US" sz="4000" b="0" i="1" smtClean="0">
                                    <a:latin typeface="Cambria Math" panose="02040503050406030204" pitchFamily="18" charset="0"/>
                                  </a:rPr>
                                  <m:t>…</m:t>
                                </m:r>
                              </m:oMath>
                            </m:oMathPara>
                          </a14:m>
                          <a:endParaRPr lang="en-US" sz="4000"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sz="4000" b="0" i="1" smtClean="0">
                                        <a:latin typeface="Cambria Math" charset="0"/>
                                      </a:rPr>
                                    </m:ctrlPr>
                                  </m:sSubPr>
                                  <m:e>
                                    <m:r>
                                      <a:rPr lang="en-US" sz="4000" b="0" i="1" smtClean="0">
                                        <a:latin typeface="Cambria Math" panose="02040503050406030204" pitchFamily="18" charset="0"/>
                                      </a:rPr>
                                      <m:t>𝑦</m:t>
                                    </m:r>
                                  </m:e>
                                  <m:sub>
                                    <m:r>
                                      <a:rPr lang="en-US" sz="4000" b="0" i="1" smtClean="0">
                                        <a:latin typeface="Cambria Math" panose="02040503050406030204" pitchFamily="18" charset="0"/>
                                      </a:rPr>
                                      <m:t>2</m:t>
                                    </m:r>
                                    <m:r>
                                      <a:rPr lang="en-US" sz="4000" b="0" i="1" smtClean="0">
                                        <a:latin typeface="Cambria Math" panose="02040503050406030204" pitchFamily="18" charset="0"/>
                                      </a:rPr>
                                      <m:t>𝐵</m:t>
                                    </m:r>
                                  </m:sub>
                                </m:sSub>
                              </m:oMath>
                            </m:oMathPara>
                          </a14:m>
                          <a:endParaRPr lang="en-US" sz="4000" dirty="0"/>
                        </a:p>
                      </a:txBody>
                      <a:tcPr/>
                    </a:tc>
                    <a:extLst>
                      <a:ext uri="{0D108BD9-81ED-4DB2-BD59-A6C34878D82A}">
                        <a16:rowId xmlns:a16="http://schemas.microsoft.com/office/drawing/2014/main" xmlns="" val="397455823"/>
                      </a:ext>
                    </a:extLst>
                  </a:tr>
                  <a:tr h="43746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sz="4000" b="0" i="1" smtClean="0">
                                        <a:latin typeface="Cambria Math" charset="0"/>
                                      </a:rPr>
                                    </m:ctrlPr>
                                  </m:sSubPr>
                                  <m:e>
                                    <m:r>
                                      <a:rPr lang="en-US" sz="4000" b="0" i="1" smtClean="0">
                                        <a:latin typeface="Cambria Math" panose="02040503050406030204" pitchFamily="18" charset="0"/>
                                      </a:rPr>
                                      <m:t>𝑦</m:t>
                                    </m:r>
                                  </m:e>
                                  <m:sub>
                                    <m:r>
                                      <a:rPr lang="en-US" sz="4000" b="0" i="1" smtClean="0">
                                        <a:latin typeface="Cambria Math" panose="02040503050406030204" pitchFamily="18" charset="0"/>
                                      </a:rPr>
                                      <m:t>31</m:t>
                                    </m:r>
                                  </m:sub>
                                </m:sSub>
                              </m:oMath>
                            </m:oMathPara>
                          </a14:m>
                          <a:endParaRPr lang="en-US" sz="4000"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sz="4000" b="0" i="1" smtClean="0">
                                        <a:latin typeface="Cambria Math" charset="0"/>
                                      </a:rPr>
                                    </m:ctrlPr>
                                  </m:sSubPr>
                                  <m:e>
                                    <m:r>
                                      <a:rPr lang="en-US" sz="4000" b="0" i="1" smtClean="0">
                                        <a:latin typeface="Cambria Math" panose="02040503050406030204" pitchFamily="18" charset="0"/>
                                      </a:rPr>
                                      <m:t>𝑦</m:t>
                                    </m:r>
                                  </m:e>
                                  <m:sub>
                                    <m:r>
                                      <a:rPr lang="en-US" sz="4000" b="0" i="1" smtClean="0">
                                        <a:latin typeface="Cambria Math" panose="02040503050406030204" pitchFamily="18" charset="0"/>
                                      </a:rPr>
                                      <m:t>32</m:t>
                                    </m:r>
                                  </m:sub>
                                </m:sSub>
                              </m:oMath>
                            </m:oMathPara>
                          </a14:m>
                          <a:endParaRPr lang="en-US" sz="4000"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sz="4000" b="0" i="1" smtClean="0">
                                        <a:latin typeface="Cambria Math" charset="0"/>
                                      </a:rPr>
                                    </m:ctrlPr>
                                  </m:sSubPr>
                                  <m:e>
                                    <m:r>
                                      <a:rPr lang="en-US" sz="4000" b="0" i="1" smtClean="0">
                                        <a:latin typeface="Cambria Math" panose="02040503050406030204" pitchFamily="18" charset="0"/>
                                      </a:rPr>
                                      <m:t>𝑦</m:t>
                                    </m:r>
                                  </m:e>
                                  <m:sub>
                                    <m:r>
                                      <a:rPr lang="en-US" sz="4000" b="0" i="1" smtClean="0">
                                        <a:latin typeface="Cambria Math" panose="02040503050406030204" pitchFamily="18" charset="0"/>
                                      </a:rPr>
                                      <m:t>33</m:t>
                                    </m:r>
                                  </m:sub>
                                </m:sSub>
                              </m:oMath>
                            </m:oMathPara>
                          </a14:m>
                          <a:endParaRPr lang="en-US" sz="4000" dirty="0"/>
                        </a:p>
                      </a:txBody>
                      <a:tcPr/>
                    </a:tc>
                    <a:tc>
                      <a:txBody>
                        <a:bodyPr/>
                        <a:lstStyle/>
                        <a:p>
                          <a:pPr/>
                          <a14:m>
                            <m:oMathPara xmlns:m="http://schemas.openxmlformats.org/officeDocument/2006/math">
                              <m:oMathParaPr>
                                <m:jc m:val="centerGroup"/>
                              </m:oMathParaPr>
                              <m:oMath xmlns:m="http://schemas.openxmlformats.org/officeDocument/2006/math">
                                <m:r>
                                  <a:rPr lang="en-US" sz="4000" b="0" i="1" smtClean="0">
                                    <a:latin typeface="Cambria Math" panose="02040503050406030204" pitchFamily="18" charset="0"/>
                                  </a:rPr>
                                  <m:t>…</m:t>
                                </m:r>
                              </m:oMath>
                            </m:oMathPara>
                          </a14:m>
                          <a:endParaRPr lang="en-US" sz="4000"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sz="4000" b="0" i="1" smtClean="0">
                                        <a:latin typeface="Cambria Math" charset="0"/>
                                      </a:rPr>
                                    </m:ctrlPr>
                                  </m:sSubPr>
                                  <m:e>
                                    <m:r>
                                      <a:rPr lang="en-US" sz="4000" b="0" i="1" smtClean="0">
                                        <a:latin typeface="Cambria Math" panose="02040503050406030204" pitchFamily="18" charset="0"/>
                                      </a:rPr>
                                      <m:t>𝑦</m:t>
                                    </m:r>
                                  </m:e>
                                  <m:sub>
                                    <m:r>
                                      <a:rPr lang="en-US" sz="4000" b="0" i="1" smtClean="0">
                                        <a:latin typeface="Cambria Math" panose="02040503050406030204" pitchFamily="18" charset="0"/>
                                      </a:rPr>
                                      <m:t>3</m:t>
                                    </m:r>
                                    <m:r>
                                      <a:rPr lang="en-US" sz="4000" b="0" i="1" smtClean="0">
                                        <a:latin typeface="Cambria Math" panose="02040503050406030204" pitchFamily="18" charset="0"/>
                                      </a:rPr>
                                      <m:t>𝐵</m:t>
                                    </m:r>
                                  </m:sub>
                                </m:sSub>
                              </m:oMath>
                            </m:oMathPara>
                          </a14:m>
                          <a:endParaRPr lang="en-US" sz="4000" dirty="0"/>
                        </a:p>
                      </a:txBody>
                      <a:tcPr/>
                    </a:tc>
                    <a:extLst>
                      <a:ext uri="{0D108BD9-81ED-4DB2-BD59-A6C34878D82A}">
                        <a16:rowId xmlns:a16="http://schemas.microsoft.com/office/drawing/2014/main" xmlns="" val="2909917742"/>
                      </a:ext>
                    </a:extLst>
                  </a:tr>
                  <a:tr h="398726">
                    <a:tc>
                      <a:txBody>
                        <a:bodyPr/>
                        <a:lstStyle/>
                        <a:p>
                          <a:pPr/>
                          <a14:m>
                            <m:oMathPara xmlns:m="http://schemas.openxmlformats.org/officeDocument/2006/math">
                              <m:oMathParaPr>
                                <m:jc m:val="centerGroup"/>
                              </m:oMathParaPr>
                              <m:oMath xmlns:m="http://schemas.openxmlformats.org/officeDocument/2006/math">
                                <m:sSub>
                                  <m:sSubPr>
                                    <m:ctrlPr>
                                      <a:rPr lang="en-US" sz="4000" b="0" i="1" smtClean="0">
                                        <a:latin typeface="Cambria Math" charset="0"/>
                                      </a:rPr>
                                    </m:ctrlPr>
                                  </m:sSubPr>
                                  <m:e>
                                    <m:r>
                                      <a:rPr lang="en-US" sz="4000" b="0" i="1" smtClean="0">
                                        <a:latin typeface="Cambria Math" panose="02040503050406030204" pitchFamily="18" charset="0"/>
                                      </a:rPr>
                                      <m:t>𝑦</m:t>
                                    </m:r>
                                  </m:e>
                                  <m:sub>
                                    <m:r>
                                      <a:rPr lang="en-US" sz="4000" b="0" i="1" smtClean="0">
                                        <a:latin typeface="Cambria Math" panose="02040503050406030204" pitchFamily="18" charset="0"/>
                                      </a:rPr>
                                      <m:t>41</m:t>
                                    </m:r>
                                  </m:sub>
                                </m:sSub>
                              </m:oMath>
                            </m:oMathPara>
                          </a14:m>
                          <a:endParaRPr lang="en-US" sz="4000"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sz="4000" b="0" i="1" smtClean="0">
                                        <a:latin typeface="Cambria Math" charset="0"/>
                                      </a:rPr>
                                    </m:ctrlPr>
                                  </m:sSubPr>
                                  <m:e>
                                    <m:r>
                                      <a:rPr lang="en-US" sz="4000" b="0" i="1" smtClean="0">
                                        <a:latin typeface="Cambria Math" panose="02040503050406030204" pitchFamily="18" charset="0"/>
                                      </a:rPr>
                                      <m:t>𝑦</m:t>
                                    </m:r>
                                  </m:e>
                                  <m:sub>
                                    <m:r>
                                      <a:rPr lang="en-US" sz="4000" b="0" i="1" smtClean="0">
                                        <a:latin typeface="Cambria Math" panose="02040503050406030204" pitchFamily="18" charset="0"/>
                                      </a:rPr>
                                      <m:t>42</m:t>
                                    </m:r>
                                  </m:sub>
                                </m:sSub>
                              </m:oMath>
                            </m:oMathPara>
                          </a14:m>
                          <a:endParaRPr lang="en-US" sz="4000"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sz="4000" b="0" i="1" smtClean="0">
                                        <a:latin typeface="Cambria Math" charset="0"/>
                                      </a:rPr>
                                    </m:ctrlPr>
                                  </m:sSubPr>
                                  <m:e>
                                    <m:r>
                                      <a:rPr lang="en-US" sz="4000" b="0" i="1" smtClean="0">
                                        <a:latin typeface="Cambria Math" panose="02040503050406030204" pitchFamily="18" charset="0"/>
                                      </a:rPr>
                                      <m:t>𝑦</m:t>
                                    </m:r>
                                  </m:e>
                                  <m:sub>
                                    <m:r>
                                      <a:rPr lang="en-US" sz="4000" b="0" i="1" smtClean="0">
                                        <a:latin typeface="Cambria Math" panose="02040503050406030204" pitchFamily="18" charset="0"/>
                                      </a:rPr>
                                      <m:t>43</m:t>
                                    </m:r>
                                  </m:sub>
                                </m:sSub>
                              </m:oMath>
                            </m:oMathPara>
                          </a14:m>
                          <a:endParaRPr lang="en-US" sz="4000" dirty="0"/>
                        </a:p>
                      </a:txBody>
                      <a:tcPr/>
                    </a:tc>
                    <a:tc>
                      <a:txBody>
                        <a:bodyPr/>
                        <a:lstStyle/>
                        <a:p>
                          <a:pPr/>
                          <a14:m>
                            <m:oMathPara xmlns:m="http://schemas.openxmlformats.org/officeDocument/2006/math">
                              <m:oMathParaPr>
                                <m:jc m:val="centerGroup"/>
                              </m:oMathParaPr>
                              <m:oMath xmlns:m="http://schemas.openxmlformats.org/officeDocument/2006/math">
                                <m:r>
                                  <a:rPr lang="en-US" sz="4000" b="0" i="1" smtClean="0">
                                    <a:latin typeface="Cambria Math" panose="02040503050406030204" pitchFamily="18" charset="0"/>
                                  </a:rPr>
                                  <m:t>…</m:t>
                                </m:r>
                              </m:oMath>
                            </m:oMathPara>
                          </a14:m>
                          <a:endParaRPr lang="en-US" sz="4000"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sz="4000" b="0" i="1" smtClean="0">
                                        <a:latin typeface="Cambria Math" charset="0"/>
                                      </a:rPr>
                                    </m:ctrlPr>
                                  </m:sSubPr>
                                  <m:e>
                                    <m:r>
                                      <a:rPr lang="en-US" sz="4000" b="0" i="1" smtClean="0">
                                        <a:latin typeface="Cambria Math" panose="02040503050406030204" pitchFamily="18" charset="0"/>
                                      </a:rPr>
                                      <m:t>𝑦</m:t>
                                    </m:r>
                                  </m:e>
                                  <m:sub>
                                    <m:r>
                                      <a:rPr lang="en-US" sz="4000" b="0" i="1" smtClean="0">
                                        <a:latin typeface="Cambria Math" panose="02040503050406030204" pitchFamily="18" charset="0"/>
                                      </a:rPr>
                                      <m:t>4</m:t>
                                    </m:r>
                                    <m:r>
                                      <a:rPr lang="en-US" sz="4000" b="0" i="1" smtClean="0">
                                        <a:latin typeface="Cambria Math" panose="02040503050406030204" pitchFamily="18" charset="0"/>
                                      </a:rPr>
                                      <m:t>𝐵</m:t>
                                    </m:r>
                                  </m:sub>
                                </m:sSub>
                              </m:oMath>
                            </m:oMathPara>
                          </a14:m>
                          <a:endParaRPr lang="en-US" sz="4000" dirty="0"/>
                        </a:p>
                      </a:txBody>
                      <a:tcPr/>
                    </a:tc>
                    <a:extLst>
                      <a:ext uri="{0D108BD9-81ED-4DB2-BD59-A6C34878D82A}">
                        <a16:rowId xmlns:a16="http://schemas.microsoft.com/office/drawing/2014/main" xmlns="" val="474231734"/>
                      </a:ext>
                    </a:extLst>
                  </a:tr>
                  <a:tr h="919395">
                    <a:tc>
                      <a:txBody>
                        <a:bodyPr/>
                        <a:lstStyle/>
                        <a:p>
                          <a:pPr/>
                          <a14:m>
                            <m:oMathPara xmlns:m="http://schemas.openxmlformats.org/officeDocument/2006/math">
                              <m:oMathParaPr>
                                <m:jc m:val="center"/>
                              </m:oMathParaPr>
                              <m:oMath xmlns:m="http://schemas.openxmlformats.org/officeDocument/2006/math">
                                <m:r>
                                  <a:rPr lang="en-US" sz="4000" b="0" i="1" smtClean="0">
                                    <a:latin typeface="Cambria Math" panose="02040503050406030204" pitchFamily="18" charset="0"/>
                                  </a:rPr>
                                  <m:t>…</m:t>
                                </m:r>
                              </m:oMath>
                            </m:oMathPara>
                          </a14:m>
                          <a:endParaRPr lang="en-US" sz="4000" dirty="0"/>
                        </a:p>
                      </a:txBody>
                      <a:tcPr/>
                    </a:tc>
                    <a:tc>
                      <a:txBody>
                        <a:bodyPr/>
                        <a:lstStyle/>
                        <a:p>
                          <a:pPr/>
                          <a14:m>
                            <m:oMathPara xmlns:m="http://schemas.openxmlformats.org/officeDocument/2006/math">
                              <m:oMathParaPr>
                                <m:jc m:val="centerGroup"/>
                              </m:oMathParaPr>
                              <m:oMath xmlns:m="http://schemas.openxmlformats.org/officeDocument/2006/math">
                                <m:r>
                                  <a:rPr lang="en-US" sz="4000" b="0" i="1" smtClean="0">
                                    <a:latin typeface="Cambria Math" panose="02040503050406030204" pitchFamily="18" charset="0"/>
                                  </a:rPr>
                                  <m:t>…</m:t>
                                </m:r>
                              </m:oMath>
                            </m:oMathPara>
                          </a14:m>
                          <a:endParaRPr lang="en-US" sz="4000" dirty="0"/>
                        </a:p>
                      </a:txBody>
                      <a:tcPr/>
                    </a:tc>
                    <a:tc>
                      <a:txBody>
                        <a:bodyPr/>
                        <a:lstStyle/>
                        <a:p>
                          <a:pPr/>
                          <a14:m>
                            <m:oMathPara xmlns:m="http://schemas.openxmlformats.org/officeDocument/2006/math">
                              <m:oMathParaPr>
                                <m:jc m:val="centerGroup"/>
                              </m:oMathParaPr>
                              <m:oMath xmlns:m="http://schemas.openxmlformats.org/officeDocument/2006/math">
                                <m:r>
                                  <a:rPr lang="en-US" sz="4000" b="0" i="1" smtClean="0">
                                    <a:latin typeface="Cambria Math" panose="02040503050406030204" pitchFamily="18" charset="0"/>
                                  </a:rPr>
                                  <m:t>…</m:t>
                                </m:r>
                              </m:oMath>
                            </m:oMathPara>
                          </a14:m>
                          <a:endParaRPr lang="en-US" sz="4000" dirty="0"/>
                        </a:p>
                      </a:txBody>
                      <a:tcPr/>
                    </a:tc>
                    <a:tc>
                      <a:txBody>
                        <a:bodyPr/>
                        <a:lstStyle/>
                        <a:p>
                          <a:pPr/>
                          <a14:m>
                            <m:oMathPara xmlns:m="http://schemas.openxmlformats.org/officeDocument/2006/math">
                              <m:oMathParaPr>
                                <m:jc m:val="centerGroup"/>
                              </m:oMathParaPr>
                              <m:oMath xmlns:m="http://schemas.openxmlformats.org/officeDocument/2006/math">
                                <m:r>
                                  <a:rPr lang="en-US" sz="4000" b="0" i="1" smtClean="0">
                                    <a:latin typeface="Cambria Math" panose="02040503050406030204" pitchFamily="18" charset="0"/>
                                  </a:rPr>
                                  <m:t>…</m:t>
                                </m:r>
                              </m:oMath>
                            </m:oMathPara>
                          </a14:m>
                          <a:endParaRPr lang="en-US" sz="4000" dirty="0"/>
                        </a:p>
                      </a:txBody>
                      <a:tcPr/>
                    </a:tc>
                    <a:tc>
                      <a:txBody>
                        <a:bodyPr/>
                        <a:lstStyle/>
                        <a:p>
                          <a:pPr/>
                          <a14:m>
                            <m:oMathPara xmlns:m="http://schemas.openxmlformats.org/officeDocument/2006/math">
                              <m:oMathParaPr>
                                <m:jc m:val="centerGroup"/>
                              </m:oMathParaPr>
                              <m:oMath xmlns:m="http://schemas.openxmlformats.org/officeDocument/2006/math">
                                <m:r>
                                  <a:rPr lang="en-US" sz="4000" b="0" i="1" smtClean="0">
                                    <a:latin typeface="Cambria Math" panose="02040503050406030204" pitchFamily="18" charset="0"/>
                                  </a:rPr>
                                  <m:t>…</m:t>
                                </m:r>
                              </m:oMath>
                            </m:oMathPara>
                          </a14:m>
                          <a:endParaRPr lang="en-US" sz="4000" dirty="0"/>
                        </a:p>
                      </a:txBody>
                      <a:tcPr/>
                    </a:tc>
                    <a:extLst>
                      <a:ext uri="{0D108BD9-81ED-4DB2-BD59-A6C34878D82A}">
                        <a16:rowId xmlns:a16="http://schemas.microsoft.com/office/drawing/2014/main" xmlns="" val="1486176886"/>
                      </a:ext>
                    </a:extLst>
                  </a:tr>
                  <a:tr h="367758">
                    <a:tc>
                      <a:txBody>
                        <a:bodyPr/>
                        <a:lstStyle/>
                        <a:p>
                          <a:pPr/>
                          <a14:m>
                            <m:oMathPara xmlns:m="http://schemas.openxmlformats.org/officeDocument/2006/math">
                              <m:oMathParaPr>
                                <m:jc m:val="centerGroup"/>
                              </m:oMathParaPr>
                              <m:oMath xmlns:m="http://schemas.openxmlformats.org/officeDocument/2006/math">
                                <m:sSub>
                                  <m:sSubPr>
                                    <m:ctrlPr>
                                      <a:rPr lang="en-US" sz="4000" b="0" i="1" smtClean="0">
                                        <a:latin typeface="Cambria Math" charset="0"/>
                                      </a:rPr>
                                    </m:ctrlPr>
                                  </m:sSubPr>
                                  <m:e>
                                    <m:r>
                                      <a:rPr lang="en-US" sz="4000" b="0" i="1" smtClean="0">
                                        <a:latin typeface="Cambria Math" panose="02040503050406030204" pitchFamily="18" charset="0"/>
                                      </a:rPr>
                                      <m:t>𝑦</m:t>
                                    </m:r>
                                  </m:e>
                                  <m:sub>
                                    <m:r>
                                      <a:rPr lang="en-US" sz="4000" b="0" i="1" smtClean="0">
                                        <a:latin typeface="Cambria Math" panose="02040503050406030204" pitchFamily="18" charset="0"/>
                                      </a:rPr>
                                      <m:t>𝑚</m:t>
                                    </m:r>
                                    <m:r>
                                      <a:rPr lang="en-US" sz="4000" b="0" i="1" smtClean="0">
                                        <a:latin typeface="Cambria Math" panose="02040503050406030204" pitchFamily="18" charset="0"/>
                                      </a:rPr>
                                      <m:t>1</m:t>
                                    </m:r>
                                  </m:sub>
                                </m:sSub>
                              </m:oMath>
                            </m:oMathPara>
                          </a14:m>
                          <a:endParaRPr lang="en-US" sz="4000"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sz="4000" b="0" i="1" smtClean="0">
                                        <a:latin typeface="Cambria Math" charset="0"/>
                                      </a:rPr>
                                    </m:ctrlPr>
                                  </m:sSubPr>
                                  <m:e>
                                    <m:r>
                                      <a:rPr lang="en-US" sz="4000" b="0" i="1" smtClean="0">
                                        <a:latin typeface="Cambria Math" panose="02040503050406030204" pitchFamily="18" charset="0"/>
                                      </a:rPr>
                                      <m:t>𝑦</m:t>
                                    </m:r>
                                  </m:e>
                                  <m:sub>
                                    <m:r>
                                      <a:rPr lang="en-US" sz="4000" b="0" i="1" smtClean="0">
                                        <a:latin typeface="Cambria Math" panose="02040503050406030204" pitchFamily="18" charset="0"/>
                                      </a:rPr>
                                      <m:t>𝑚</m:t>
                                    </m:r>
                                    <m:r>
                                      <a:rPr lang="en-US" sz="4000" b="0" i="1" smtClean="0">
                                        <a:latin typeface="Cambria Math" panose="02040503050406030204" pitchFamily="18" charset="0"/>
                                      </a:rPr>
                                      <m:t>2</m:t>
                                    </m:r>
                                  </m:sub>
                                </m:sSub>
                              </m:oMath>
                            </m:oMathPara>
                          </a14:m>
                          <a:endParaRPr lang="en-US" sz="4000"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sz="4000" b="0" i="1" smtClean="0">
                                        <a:latin typeface="Cambria Math" charset="0"/>
                                      </a:rPr>
                                    </m:ctrlPr>
                                  </m:sSubPr>
                                  <m:e>
                                    <m:r>
                                      <a:rPr lang="en-US" sz="4000" b="0" i="1" smtClean="0">
                                        <a:latin typeface="Cambria Math" panose="02040503050406030204" pitchFamily="18" charset="0"/>
                                      </a:rPr>
                                      <m:t>𝑦</m:t>
                                    </m:r>
                                  </m:e>
                                  <m:sub>
                                    <m:r>
                                      <a:rPr lang="en-US" sz="4000" b="0" i="1" smtClean="0">
                                        <a:latin typeface="Cambria Math" panose="02040503050406030204" pitchFamily="18" charset="0"/>
                                      </a:rPr>
                                      <m:t>𝑚</m:t>
                                    </m:r>
                                    <m:r>
                                      <a:rPr lang="en-US" sz="4000" b="0" i="1" smtClean="0">
                                        <a:latin typeface="Cambria Math" panose="02040503050406030204" pitchFamily="18" charset="0"/>
                                      </a:rPr>
                                      <m:t>3</m:t>
                                    </m:r>
                                  </m:sub>
                                </m:sSub>
                              </m:oMath>
                            </m:oMathPara>
                          </a14:m>
                          <a:endParaRPr lang="en-US" sz="4000" dirty="0"/>
                        </a:p>
                      </a:txBody>
                      <a:tcPr/>
                    </a:tc>
                    <a:tc>
                      <a:txBody>
                        <a:bodyPr/>
                        <a:lstStyle/>
                        <a:p>
                          <a:pPr/>
                          <a14:m>
                            <m:oMathPara xmlns:m="http://schemas.openxmlformats.org/officeDocument/2006/math">
                              <m:oMathParaPr>
                                <m:jc m:val="centerGroup"/>
                              </m:oMathParaPr>
                              <m:oMath xmlns:m="http://schemas.openxmlformats.org/officeDocument/2006/math">
                                <m:r>
                                  <a:rPr lang="en-US" sz="4000" b="0" i="1" smtClean="0">
                                    <a:latin typeface="Cambria Math" panose="02040503050406030204" pitchFamily="18" charset="0"/>
                                  </a:rPr>
                                  <m:t>…</m:t>
                                </m:r>
                              </m:oMath>
                            </m:oMathPara>
                          </a14:m>
                          <a:endParaRPr lang="en-US" sz="4000"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sz="4000" b="0" i="1" smtClean="0">
                                        <a:latin typeface="Cambria Math" charset="0"/>
                                      </a:rPr>
                                    </m:ctrlPr>
                                  </m:sSubPr>
                                  <m:e>
                                    <m:r>
                                      <a:rPr lang="en-US" sz="4000" b="0" i="1" smtClean="0">
                                        <a:latin typeface="Cambria Math" panose="02040503050406030204" pitchFamily="18" charset="0"/>
                                      </a:rPr>
                                      <m:t>𝑦</m:t>
                                    </m:r>
                                  </m:e>
                                  <m:sub>
                                    <m:r>
                                      <a:rPr lang="en-US" sz="4000" b="0" i="1" smtClean="0">
                                        <a:latin typeface="Cambria Math" panose="02040503050406030204" pitchFamily="18" charset="0"/>
                                      </a:rPr>
                                      <m:t>𝑚𝐵</m:t>
                                    </m:r>
                                  </m:sub>
                                </m:sSub>
                              </m:oMath>
                            </m:oMathPara>
                          </a14:m>
                          <a:endParaRPr lang="en-US" sz="4000" dirty="0"/>
                        </a:p>
                      </a:txBody>
                      <a:tcPr/>
                    </a:tc>
                    <a:extLst>
                      <a:ext uri="{0D108BD9-81ED-4DB2-BD59-A6C34878D82A}">
                        <a16:rowId xmlns:a16="http://schemas.microsoft.com/office/drawing/2014/main" xmlns="" val="295203437"/>
                      </a:ext>
                    </a:extLst>
                  </a:tr>
                </a:tbl>
              </a:graphicData>
            </a:graphic>
          </p:graphicFrame>
        </mc:Choice>
        <mc:Fallback>
          <p:graphicFrame>
            <p:nvGraphicFramePr>
              <p:cNvPr id="160" name="Table 159"/>
              <p:cNvGraphicFramePr>
                <a:graphicFrameLocks noGrp="1"/>
              </p:cNvGraphicFramePr>
              <p:nvPr>
                <p:extLst>
                  <p:ext uri="{D42A27DB-BD31-4B8C-83A1-F6EECF244321}">
                    <p14:modId xmlns:p14="http://schemas.microsoft.com/office/powerpoint/2010/main" val="1021224463"/>
                  </p:ext>
                </p:extLst>
              </p:nvPr>
            </p:nvGraphicFramePr>
            <p:xfrm>
              <a:off x="24547844" y="21793552"/>
              <a:ext cx="5272280" cy="4424595"/>
            </p:xfrm>
            <a:graphic>
              <a:graphicData uri="http://schemas.openxmlformats.org/drawingml/2006/table">
                <a:tbl>
                  <a:tblPr firstRow="1" bandRow="1">
                    <a:tableStyleId>{5940675A-B579-460E-94D1-54222C63F5DA}</a:tableStyleId>
                  </a:tblPr>
                  <a:tblGrid>
                    <a:gridCol w="1054456">
                      <a:extLst>
                        <a:ext uri="{9D8B030D-6E8A-4147-A177-3AD203B41FA5}">
                          <a16:colId xmlns:a16="http://schemas.microsoft.com/office/drawing/2014/main" xmlns:a14="http://schemas.microsoft.com/office/drawing/2010/main" xmlns="" val="4072885861"/>
                        </a:ext>
                      </a:extLst>
                    </a:gridCol>
                    <a:gridCol w="1054456">
                      <a:extLst>
                        <a:ext uri="{9D8B030D-6E8A-4147-A177-3AD203B41FA5}">
                          <a16:colId xmlns:a16="http://schemas.microsoft.com/office/drawing/2014/main" xmlns:a14="http://schemas.microsoft.com/office/drawing/2010/main" xmlns="" val="688145368"/>
                        </a:ext>
                      </a:extLst>
                    </a:gridCol>
                    <a:gridCol w="1054456">
                      <a:extLst>
                        <a:ext uri="{9D8B030D-6E8A-4147-A177-3AD203B41FA5}">
                          <a16:colId xmlns:a16="http://schemas.microsoft.com/office/drawing/2014/main" xmlns:a14="http://schemas.microsoft.com/office/drawing/2010/main" xmlns="" val="2799367999"/>
                        </a:ext>
                      </a:extLst>
                    </a:gridCol>
                    <a:gridCol w="1054456">
                      <a:extLst>
                        <a:ext uri="{9D8B030D-6E8A-4147-A177-3AD203B41FA5}">
                          <a16:colId xmlns:a16="http://schemas.microsoft.com/office/drawing/2014/main" xmlns:a14="http://schemas.microsoft.com/office/drawing/2010/main" xmlns="" val="165065405"/>
                        </a:ext>
                      </a:extLst>
                    </a:gridCol>
                    <a:gridCol w="1054456">
                      <a:extLst>
                        <a:ext uri="{9D8B030D-6E8A-4147-A177-3AD203B41FA5}">
                          <a16:colId xmlns:a16="http://schemas.microsoft.com/office/drawing/2014/main" xmlns:a14="http://schemas.microsoft.com/office/drawing/2010/main" xmlns="" val="2315186264"/>
                        </a:ext>
                      </a:extLst>
                    </a:gridCol>
                  </a:tblGrid>
                  <a:tr h="701040">
                    <a:tc>
                      <a:txBody>
                        <a:bodyPr/>
                        <a:lstStyle/>
                        <a:p>
                          <a:endParaRPr lang="en-US"/>
                        </a:p>
                      </a:txBody>
                      <a:tcPr>
                        <a:blipFill rotWithShape="0">
                          <a:blip r:embed="rId25"/>
                          <a:stretch>
                            <a:fillRect l="-578" t="-870" r="-401734" b="-533043"/>
                          </a:stretch>
                        </a:blipFill>
                      </a:tcPr>
                    </a:tc>
                    <a:tc>
                      <a:txBody>
                        <a:bodyPr/>
                        <a:lstStyle/>
                        <a:p>
                          <a:endParaRPr lang="en-US"/>
                        </a:p>
                      </a:txBody>
                      <a:tcPr>
                        <a:blipFill rotWithShape="0">
                          <a:blip r:embed="rId25"/>
                          <a:stretch>
                            <a:fillRect l="-100578" t="-870" r="-301734" b="-533043"/>
                          </a:stretch>
                        </a:blipFill>
                      </a:tcPr>
                    </a:tc>
                    <a:tc>
                      <a:txBody>
                        <a:bodyPr/>
                        <a:lstStyle/>
                        <a:p>
                          <a:endParaRPr lang="en-US"/>
                        </a:p>
                      </a:txBody>
                      <a:tcPr>
                        <a:blipFill rotWithShape="0">
                          <a:blip r:embed="rId25"/>
                          <a:stretch>
                            <a:fillRect l="-199425" t="-870" r="-200000" b="-533043"/>
                          </a:stretch>
                        </a:blipFill>
                      </a:tcPr>
                    </a:tc>
                    <a:tc>
                      <a:txBody>
                        <a:bodyPr/>
                        <a:lstStyle/>
                        <a:p>
                          <a:endParaRPr lang="en-US"/>
                        </a:p>
                      </a:txBody>
                      <a:tcPr>
                        <a:blipFill rotWithShape="0">
                          <a:blip r:embed="rId25"/>
                          <a:stretch>
                            <a:fillRect l="-301156" t="-870" r="-101156" b="-533043"/>
                          </a:stretch>
                        </a:blipFill>
                      </a:tcPr>
                    </a:tc>
                    <a:tc>
                      <a:txBody>
                        <a:bodyPr/>
                        <a:lstStyle/>
                        <a:p>
                          <a:endParaRPr lang="en-US"/>
                        </a:p>
                      </a:txBody>
                      <a:tcPr>
                        <a:blipFill rotWithShape="0">
                          <a:blip r:embed="rId25"/>
                          <a:stretch>
                            <a:fillRect l="-401156" t="-870" r="-1156" b="-533043"/>
                          </a:stretch>
                        </a:blipFill>
                      </a:tcPr>
                    </a:tc>
                    <a:extLst>
                      <a:ext uri="{0D108BD9-81ED-4DB2-BD59-A6C34878D82A}">
                        <a16:rowId xmlns:a16="http://schemas.microsoft.com/office/drawing/2014/main" xmlns:a14="http://schemas.microsoft.com/office/drawing/2010/main" xmlns="" val="2779481348"/>
                      </a:ext>
                    </a:extLst>
                  </a:tr>
                  <a:tr h="701040">
                    <a:tc>
                      <a:txBody>
                        <a:bodyPr/>
                        <a:lstStyle/>
                        <a:p>
                          <a:endParaRPr lang="en-US"/>
                        </a:p>
                      </a:txBody>
                      <a:tcPr>
                        <a:blipFill rotWithShape="0">
                          <a:blip r:embed="rId25"/>
                          <a:stretch>
                            <a:fillRect l="-578" t="-100870" r="-401734" b="-433043"/>
                          </a:stretch>
                        </a:blipFill>
                      </a:tcPr>
                    </a:tc>
                    <a:tc>
                      <a:txBody>
                        <a:bodyPr/>
                        <a:lstStyle/>
                        <a:p>
                          <a:endParaRPr lang="en-US"/>
                        </a:p>
                      </a:txBody>
                      <a:tcPr>
                        <a:blipFill rotWithShape="0">
                          <a:blip r:embed="rId25"/>
                          <a:stretch>
                            <a:fillRect l="-100578" t="-100870" r="-301734" b="-433043"/>
                          </a:stretch>
                        </a:blipFill>
                      </a:tcPr>
                    </a:tc>
                    <a:tc>
                      <a:txBody>
                        <a:bodyPr/>
                        <a:lstStyle/>
                        <a:p>
                          <a:endParaRPr lang="en-US"/>
                        </a:p>
                      </a:txBody>
                      <a:tcPr>
                        <a:blipFill rotWithShape="0">
                          <a:blip r:embed="rId25"/>
                          <a:stretch>
                            <a:fillRect l="-199425" t="-100870" r="-200000" b="-433043"/>
                          </a:stretch>
                        </a:blipFill>
                      </a:tcPr>
                    </a:tc>
                    <a:tc>
                      <a:txBody>
                        <a:bodyPr/>
                        <a:lstStyle/>
                        <a:p>
                          <a:endParaRPr lang="en-US"/>
                        </a:p>
                      </a:txBody>
                      <a:tcPr>
                        <a:blipFill rotWithShape="0">
                          <a:blip r:embed="rId25"/>
                          <a:stretch>
                            <a:fillRect l="-301156" t="-100870" r="-101156" b="-433043"/>
                          </a:stretch>
                        </a:blipFill>
                      </a:tcPr>
                    </a:tc>
                    <a:tc>
                      <a:txBody>
                        <a:bodyPr/>
                        <a:lstStyle/>
                        <a:p>
                          <a:endParaRPr lang="en-US"/>
                        </a:p>
                      </a:txBody>
                      <a:tcPr>
                        <a:blipFill rotWithShape="0">
                          <a:blip r:embed="rId25"/>
                          <a:stretch>
                            <a:fillRect l="-401156" t="-100870" r="-1156" b="-433043"/>
                          </a:stretch>
                        </a:blipFill>
                      </a:tcPr>
                    </a:tc>
                    <a:extLst>
                      <a:ext uri="{0D108BD9-81ED-4DB2-BD59-A6C34878D82A}">
                        <a16:rowId xmlns:a16="http://schemas.microsoft.com/office/drawing/2014/main" xmlns:a14="http://schemas.microsoft.com/office/drawing/2010/main" xmlns="" val="397455823"/>
                      </a:ext>
                    </a:extLst>
                  </a:tr>
                  <a:tr h="701040">
                    <a:tc>
                      <a:txBody>
                        <a:bodyPr/>
                        <a:lstStyle/>
                        <a:p>
                          <a:endParaRPr lang="en-US"/>
                        </a:p>
                      </a:txBody>
                      <a:tcPr>
                        <a:blipFill rotWithShape="0">
                          <a:blip r:embed="rId25"/>
                          <a:stretch>
                            <a:fillRect l="-578" t="-200870" r="-401734" b="-333043"/>
                          </a:stretch>
                        </a:blipFill>
                      </a:tcPr>
                    </a:tc>
                    <a:tc>
                      <a:txBody>
                        <a:bodyPr/>
                        <a:lstStyle/>
                        <a:p>
                          <a:endParaRPr lang="en-US"/>
                        </a:p>
                      </a:txBody>
                      <a:tcPr>
                        <a:blipFill rotWithShape="0">
                          <a:blip r:embed="rId25"/>
                          <a:stretch>
                            <a:fillRect l="-100578" t="-200870" r="-301734" b="-333043"/>
                          </a:stretch>
                        </a:blipFill>
                      </a:tcPr>
                    </a:tc>
                    <a:tc>
                      <a:txBody>
                        <a:bodyPr/>
                        <a:lstStyle/>
                        <a:p>
                          <a:endParaRPr lang="en-US"/>
                        </a:p>
                      </a:txBody>
                      <a:tcPr>
                        <a:blipFill rotWithShape="0">
                          <a:blip r:embed="rId25"/>
                          <a:stretch>
                            <a:fillRect l="-199425" t="-200870" r="-200000" b="-333043"/>
                          </a:stretch>
                        </a:blipFill>
                      </a:tcPr>
                    </a:tc>
                    <a:tc>
                      <a:txBody>
                        <a:bodyPr/>
                        <a:lstStyle/>
                        <a:p>
                          <a:endParaRPr lang="en-US"/>
                        </a:p>
                      </a:txBody>
                      <a:tcPr>
                        <a:blipFill rotWithShape="0">
                          <a:blip r:embed="rId25"/>
                          <a:stretch>
                            <a:fillRect l="-301156" t="-200870" r="-101156" b="-333043"/>
                          </a:stretch>
                        </a:blipFill>
                      </a:tcPr>
                    </a:tc>
                    <a:tc>
                      <a:txBody>
                        <a:bodyPr/>
                        <a:lstStyle/>
                        <a:p>
                          <a:endParaRPr lang="en-US"/>
                        </a:p>
                      </a:txBody>
                      <a:tcPr>
                        <a:blipFill rotWithShape="0">
                          <a:blip r:embed="rId25"/>
                          <a:stretch>
                            <a:fillRect l="-401156" t="-200870" r="-1156" b="-333043"/>
                          </a:stretch>
                        </a:blipFill>
                      </a:tcPr>
                    </a:tc>
                    <a:extLst>
                      <a:ext uri="{0D108BD9-81ED-4DB2-BD59-A6C34878D82A}">
                        <a16:rowId xmlns:a16="http://schemas.microsoft.com/office/drawing/2014/main" xmlns:a14="http://schemas.microsoft.com/office/drawing/2010/main" xmlns="" val="2909917742"/>
                      </a:ext>
                    </a:extLst>
                  </a:tr>
                  <a:tr h="701040">
                    <a:tc>
                      <a:txBody>
                        <a:bodyPr/>
                        <a:lstStyle/>
                        <a:p>
                          <a:endParaRPr lang="en-US"/>
                        </a:p>
                      </a:txBody>
                      <a:tcPr>
                        <a:blipFill rotWithShape="0">
                          <a:blip r:embed="rId25"/>
                          <a:stretch>
                            <a:fillRect l="-578" t="-300870" r="-401734" b="-233043"/>
                          </a:stretch>
                        </a:blipFill>
                      </a:tcPr>
                    </a:tc>
                    <a:tc>
                      <a:txBody>
                        <a:bodyPr/>
                        <a:lstStyle/>
                        <a:p>
                          <a:endParaRPr lang="en-US"/>
                        </a:p>
                      </a:txBody>
                      <a:tcPr>
                        <a:blipFill rotWithShape="0">
                          <a:blip r:embed="rId25"/>
                          <a:stretch>
                            <a:fillRect l="-100578" t="-300870" r="-301734" b="-233043"/>
                          </a:stretch>
                        </a:blipFill>
                      </a:tcPr>
                    </a:tc>
                    <a:tc>
                      <a:txBody>
                        <a:bodyPr/>
                        <a:lstStyle/>
                        <a:p>
                          <a:endParaRPr lang="en-US"/>
                        </a:p>
                      </a:txBody>
                      <a:tcPr>
                        <a:blipFill rotWithShape="0">
                          <a:blip r:embed="rId25"/>
                          <a:stretch>
                            <a:fillRect l="-199425" t="-300870" r="-200000" b="-233043"/>
                          </a:stretch>
                        </a:blipFill>
                      </a:tcPr>
                    </a:tc>
                    <a:tc>
                      <a:txBody>
                        <a:bodyPr/>
                        <a:lstStyle/>
                        <a:p>
                          <a:endParaRPr lang="en-US"/>
                        </a:p>
                      </a:txBody>
                      <a:tcPr>
                        <a:blipFill rotWithShape="0">
                          <a:blip r:embed="rId25"/>
                          <a:stretch>
                            <a:fillRect l="-301156" t="-300870" r="-101156" b="-233043"/>
                          </a:stretch>
                        </a:blipFill>
                      </a:tcPr>
                    </a:tc>
                    <a:tc>
                      <a:txBody>
                        <a:bodyPr/>
                        <a:lstStyle/>
                        <a:p>
                          <a:endParaRPr lang="en-US"/>
                        </a:p>
                      </a:txBody>
                      <a:tcPr>
                        <a:blipFill rotWithShape="0">
                          <a:blip r:embed="rId25"/>
                          <a:stretch>
                            <a:fillRect l="-401156" t="-300870" r="-1156" b="-233043"/>
                          </a:stretch>
                        </a:blipFill>
                      </a:tcPr>
                    </a:tc>
                    <a:extLst>
                      <a:ext uri="{0D108BD9-81ED-4DB2-BD59-A6C34878D82A}">
                        <a16:rowId xmlns:a16="http://schemas.microsoft.com/office/drawing/2014/main" xmlns:a14="http://schemas.microsoft.com/office/drawing/2010/main" xmlns="" val="474231734"/>
                      </a:ext>
                    </a:extLst>
                  </a:tr>
                  <a:tr h="919395">
                    <a:tc>
                      <a:txBody>
                        <a:bodyPr/>
                        <a:lstStyle/>
                        <a:p>
                          <a:endParaRPr lang="en-US"/>
                        </a:p>
                      </a:txBody>
                      <a:tcPr>
                        <a:blipFill rotWithShape="0">
                          <a:blip r:embed="rId25"/>
                          <a:stretch>
                            <a:fillRect l="-578" t="-305298" r="-401734" b="-77483"/>
                          </a:stretch>
                        </a:blipFill>
                      </a:tcPr>
                    </a:tc>
                    <a:tc>
                      <a:txBody>
                        <a:bodyPr/>
                        <a:lstStyle/>
                        <a:p>
                          <a:endParaRPr lang="en-US"/>
                        </a:p>
                      </a:txBody>
                      <a:tcPr>
                        <a:blipFill rotWithShape="0">
                          <a:blip r:embed="rId25"/>
                          <a:stretch>
                            <a:fillRect l="-100578" t="-305298" r="-301734" b="-77483"/>
                          </a:stretch>
                        </a:blipFill>
                      </a:tcPr>
                    </a:tc>
                    <a:tc>
                      <a:txBody>
                        <a:bodyPr/>
                        <a:lstStyle/>
                        <a:p>
                          <a:endParaRPr lang="en-US"/>
                        </a:p>
                      </a:txBody>
                      <a:tcPr>
                        <a:blipFill rotWithShape="0">
                          <a:blip r:embed="rId25"/>
                          <a:stretch>
                            <a:fillRect l="-199425" t="-305298" r="-200000" b="-77483"/>
                          </a:stretch>
                        </a:blipFill>
                      </a:tcPr>
                    </a:tc>
                    <a:tc>
                      <a:txBody>
                        <a:bodyPr/>
                        <a:lstStyle/>
                        <a:p>
                          <a:endParaRPr lang="en-US"/>
                        </a:p>
                      </a:txBody>
                      <a:tcPr>
                        <a:blipFill rotWithShape="0">
                          <a:blip r:embed="rId25"/>
                          <a:stretch>
                            <a:fillRect l="-301156" t="-305298" r="-101156" b="-77483"/>
                          </a:stretch>
                        </a:blipFill>
                      </a:tcPr>
                    </a:tc>
                    <a:tc>
                      <a:txBody>
                        <a:bodyPr/>
                        <a:lstStyle/>
                        <a:p>
                          <a:endParaRPr lang="en-US"/>
                        </a:p>
                      </a:txBody>
                      <a:tcPr>
                        <a:blipFill rotWithShape="0">
                          <a:blip r:embed="rId25"/>
                          <a:stretch>
                            <a:fillRect l="-401156" t="-305298" r="-1156" b="-77483"/>
                          </a:stretch>
                        </a:blipFill>
                      </a:tcPr>
                    </a:tc>
                    <a:extLst>
                      <a:ext uri="{0D108BD9-81ED-4DB2-BD59-A6C34878D82A}">
                        <a16:rowId xmlns:a16="http://schemas.microsoft.com/office/drawing/2014/main" xmlns:a14="http://schemas.microsoft.com/office/drawing/2010/main" xmlns="" val="1486176886"/>
                      </a:ext>
                    </a:extLst>
                  </a:tr>
                  <a:tr h="701040">
                    <a:tc>
                      <a:txBody>
                        <a:bodyPr/>
                        <a:lstStyle/>
                        <a:p>
                          <a:endParaRPr lang="en-US"/>
                        </a:p>
                      </a:txBody>
                      <a:tcPr>
                        <a:blipFill rotWithShape="0">
                          <a:blip r:embed="rId25"/>
                          <a:stretch>
                            <a:fillRect l="-578" t="-532174" r="-401734" b="-1739"/>
                          </a:stretch>
                        </a:blipFill>
                      </a:tcPr>
                    </a:tc>
                    <a:tc>
                      <a:txBody>
                        <a:bodyPr/>
                        <a:lstStyle/>
                        <a:p>
                          <a:endParaRPr lang="en-US"/>
                        </a:p>
                      </a:txBody>
                      <a:tcPr>
                        <a:blipFill rotWithShape="0">
                          <a:blip r:embed="rId25"/>
                          <a:stretch>
                            <a:fillRect l="-100578" t="-532174" r="-301734" b="-1739"/>
                          </a:stretch>
                        </a:blipFill>
                      </a:tcPr>
                    </a:tc>
                    <a:tc>
                      <a:txBody>
                        <a:bodyPr/>
                        <a:lstStyle/>
                        <a:p>
                          <a:endParaRPr lang="en-US"/>
                        </a:p>
                      </a:txBody>
                      <a:tcPr>
                        <a:blipFill rotWithShape="0">
                          <a:blip r:embed="rId25"/>
                          <a:stretch>
                            <a:fillRect l="-199425" t="-532174" r="-200000" b="-1739"/>
                          </a:stretch>
                        </a:blipFill>
                      </a:tcPr>
                    </a:tc>
                    <a:tc>
                      <a:txBody>
                        <a:bodyPr/>
                        <a:lstStyle/>
                        <a:p>
                          <a:endParaRPr lang="en-US"/>
                        </a:p>
                      </a:txBody>
                      <a:tcPr>
                        <a:blipFill rotWithShape="0">
                          <a:blip r:embed="rId25"/>
                          <a:stretch>
                            <a:fillRect l="-301156" t="-532174" r="-101156" b="-1739"/>
                          </a:stretch>
                        </a:blipFill>
                      </a:tcPr>
                    </a:tc>
                    <a:tc>
                      <a:txBody>
                        <a:bodyPr/>
                        <a:lstStyle/>
                        <a:p>
                          <a:endParaRPr lang="en-US"/>
                        </a:p>
                      </a:txBody>
                      <a:tcPr>
                        <a:blipFill rotWithShape="0">
                          <a:blip r:embed="rId25"/>
                          <a:stretch>
                            <a:fillRect l="-401156" t="-532174" r="-1156" b="-1739"/>
                          </a:stretch>
                        </a:blipFill>
                      </a:tcPr>
                    </a:tc>
                    <a:extLst>
                      <a:ext uri="{0D108BD9-81ED-4DB2-BD59-A6C34878D82A}">
                        <a16:rowId xmlns:a16="http://schemas.microsoft.com/office/drawing/2014/main" xmlns:a14="http://schemas.microsoft.com/office/drawing/2010/main" xmlns="" val="295203437"/>
                      </a:ext>
                    </a:extLst>
                  </a:tr>
                </a:tbl>
              </a:graphicData>
            </a:graphic>
          </p:graphicFrame>
        </mc:Fallback>
      </mc:AlternateContent>
      <p:graphicFrame>
        <p:nvGraphicFramePr>
          <p:cNvPr id="168" name="Table 167"/>
          <p:cNvGraphicFramePr>
            <a:graphicFrameLocks noGrp="1"/>
          </p:cNvGraphicFramePr>
          <p:nvPr>
            <p:extLst>
              <p:ext uri="{D42A27DB-BD31-4B8C-83A1-F6EECF244321}">
                <p14:modId xmlns:p14="http://schemas.microsoft.com/office/powerpoint/2010/main" val="582197137"/>
              </p:ext>
            </p:extLst>
          </p:nvPr>
        </p:nvGraphicFramePr>
        <p:xfrm>
          <a:off x="39363898" y="8275751"/>
          <a:ext cx="1409466" cy="1012548"/>
        </p:xfrm>
        <a:graphic>
          <a:graphicData uri="http://schemas.openxmlformats.org/drawingml/2006/table">
            <a:tbl>
              <a:tblPr firstRow="1" bandRow="1">
                <a:tableStyleId>{5940675A-B579-460E-94D1-54222C63F5DA}</a:tableStyleId>
              </a:tblPr>
              <a:tblGrid>
                <a:gridCol w="469822">
                  <a:extLst>
                    <a:ext uri="{9D8B030D-6E8A-4147-A177-3AD203B41FA5}">
                      <a16:colId xmlns:a16="http://schemas.microsoft.com/office/drawing/2014/main" xmlns="" val="4072885861"/>
                    </a:ext>
                  </a:extLst>
                </a:gridCol>
                <a:gridCol w="469822">
                  <a:extLst>
                    <a:ext uri="{9D8B030D-6E8A-4147-A177-3AD203B41FA5}">
                      <a16:colId xmlns:a16="http://schemas.microsoft.com/office/drawing/2014/main" xmlns="" val="1014266151"/>
                    </a:ext>
                  </a:extLst>
                </a:gridCol>
                <a:gridCol w="469822">
                  <a:extLst>
                    <a:ext uri="{9D8B030D-6E8A-4147-A177-3AD203B41FA5}">
                      <a16:colId xmlns:a16="http://schemas.microsoft.com/office/drawing/2014/main" xmlns="" val="455165609"/>
                    </a:ext>
                  </a:extLst>
                </a:gridCol>
              </a:tblGrid>
              <a:tr h="337516">
                <a:tc>
                  <a:txBody>
                    <a:bodyPr/>
                    <a:lstStyle/>
                    <a:p>
                      <a:endParaRPr lang="en-US" sz="600" dirty="0"/>
                    </a:p>
                  </a:txBody>
                  <a:tcPr marL="31413" marR="31413" marT="15706" marB="15706"/>
                </a:tc>
                <a:tc>
                  <a:txBody>
                    <a:bodyPr/>
                    <a:lstStyle/>
                    <a:p>
                      <a:endParaRPr lang="en-US" sz="600" dirty="0"/>
                    </a:p>
                  </a:txBody>
                  <a:tcPr marL="31413" marR="31413" marT="15706" marB="15706"/>
                </a:tc>
                <a:tc>
                  <a:txBody>
                    <a:bodyPr/>
                    <a:lstStyle/>
                    <a:p>
                      <a:endParaRPr lang="en-US" sz="600" dirty="0"/>
                    </a:p>
                  </a:txBody>
                  <a:tcPr marL="31413" marR="31413" marT="15706" marB="15706"/>
                </a:tc>
                <a:extLst>
                  <a:ext uri="{0D108BD9-81ED-4DB2-BD59-A6C34878D82A}">
                    <a16:rowId xmlns:a16="http://schemas.microsoft.com/office/drawing/2014/main" xmlns="" val="2779481348"/>
                  </a:ext>
                </a:extLst>
              </a:tr>
              <a:tr h="337516">
                <a:tc>
                  <a:txBody>
                    <a:bodyPr/>
                    <a:lstStyle/>
                    <a:p>
                      <a:endParaRPr lang="en-US" sz="600" dirty="0"/>
                    </a:p>
                  </a:txBody>
                  <a:tcPr marL="31413" marR="31413" marT="15706" marB="15706"/>
                </a:tc>
                <a:tc>
                  <a:txBody>
                    <a:bodyPr/>
                    <a:lstStyle/>
                    <a:p>
                      <a:endParaRPr lang="en-US" sz="600" dirty="0"/>
                    </a:p>
                  </a:txBody>
                  <a:tcPr marL="31413" marR="31413" marT="15706" marB="15706"/>
                </a:tc>
                <a:tc>
                  <a:txBody>
                    <a:bodyPr/>
                    <a:lstStyle/>
                    <a:p>
                      <a:endParaRPr lang="en-US" sz="600" dirty="0"/>
                    </a:p>
                  </a:txBody>
                  <a:tcPr marL="31413" marR="31413" marT="15706" marB="15706"/>
                </a:tc>
                <a:extLst>
                  <a:ext uri="{0D108BD9-81ED-4DB2-BD59-A6C34878D82A}">
                    <a16:rowId xmlns:a16="http://schemas.microsoft.com/office/drawing/2014/main" xmlns="" val="1835364484"/>
                  </a:ext>
                </a:extLst>
              </a:tr>
              <a:tr h="337516">
                <a:tc>
                  <a:txBody>
                    <a:bodyPr/>
                    <a:lstStyle/>
                    <a:p>
                      <a:endParaRPr lang="en-US" sz="600" dirty="0"/>
                    </a:p>
                  </a:txBody>
                  <a:tcPr marL="31413" marR="31413" marT="15706" marB="15706"/>
                </a:tc>
                <a:tc>
                  <a:txBody>
                    <a:bodyPr/>
                    <a:lstStyle/>
                    <a:p>
                      <a:endParaRPr lang="en-US" sz="600" dirty="0"/>
                    </a:p>
                  </a:txBody>
                  <a:tcPr marL="31413" marR="31413" marT="15706" marB="15706"/>
                </a:tc>
                <a:tc>
                  <a:txBody>
                    <a:bodyPr/>
                    <a:lstStyle/>
                    <a:p>
                      <a:endParaRPr lang="en-US" sz="600" dirty="0"/>
                    </a:p>
                  </a:txBody>
                  <a:tcPr marL="31413" marR="31413" marT="15706" marB="15706"/>
                </a:tc>
                <a:extLst>
                  <a:ext uri="{0D108BD9-81ED-4DB2-BD59-A6C34878D82A}">
                    <a16:rowId xmlns:a16="http://schemas.microsoft.com/office/drawing/2014/main" xmlns="" val="3342212233"/>
                  </a:ext>
                </a:extLst>
              </a:tr>
            </a:tbl>
          </a:graphicData>
        </a:graphic>
      </p:graphicFrame>
      <p:graphicFrame>
        <p:nvGraphicFramePr>
          <p:cNvPr id="169" name="Table 168"/>
          <p:cNvGraphicFramePr>
            <a:graphicFrameLocks noGrp="1"/>
          </p:cNvGraphicFramePr>
          <p:nvPr>
            <p:extLst>
              <p:ext uri="{D42A27DB-BD31-4B8C-83A1-F6EECF244321}">
                <p14:modId xmlns:p14="http://schemas.microsoft.com/office/powerpoint/2010/main" val="1051785827"/>
              </p:ext>
            </p:extLst>
          </p:nvPr>
        </p:nvGraphicFramePr>
        <p:xfrm>
          <a:off x="39339898" y="11057959"/>
          <a:ext cx="1409466" cy="1012548"/>
        </p:xfrm>
        <a:graphic>
          <a:graphicData uri="http://schemas.openxmlformats.org/drawingml/2006/table">
            <a:tbl>
              <a:tblPr firstRow="1" bandRow="1">
                <a:tableStyleId>{5940675A-B579-460E-94D1-54222C63F5DA}</a:tableStyleId>
              </a:tblPr>
              <a:tblGrid>
                <a:gridCol w="469822">
                  <a:extLst>
                    <a:ext uri="{9D8B030D-6E8A-4147-A177-3AD203B41FA5}">
                      <a16:colId xmlns:a16="http://schemas.microsoft.com/office/drawing/2014/main" xmlns="" val="4072885861"/>
                    </a:ext>
                  </a:extLst>
                </a:gridCol>
                <a:gridCol w="469822">
                  <a:extLst>
                    <a:ext uri="{9D8B030D-6E8A-4147-A177-3AD203B41FA5}">
                      <a16:colId xmlns:a16="http://schemas.microsoft.com/office/drawing/2014/main" xmlns="" val="1014266151"/>
                    </a:ext>
                  </a:extLst>
                </a:gridCol>
                <a:gridCol w="469822">
                  <a:extLst>
                    <a:ext uri="{9D8B030D-6E8A-4147-A177-3AD203B41FA5}">
                      <a16:colId xmlns:a16="http://schemas.microsoft.com/office/drawing/2014/main" xmlns="" val="455165609"/>
                    </a:ext>
                  </a:extLst>
                </a:gridCol>
              </a:tblGrid>
              <a:tr h="337516">
                <a:tc>
                  <a:txBody>
                    <a:bodyPr/>
                    <a:lstStyle/>
                    <a:p>
                      <a:endParaRPr lang="en-US" sz="600" dirty="0"/>
                    </a:p>
                  </a:txBody>
                  <a:tcPr marL="31413" marR="31413" marT="15706" marB="15706"/>
                </a:tc>
                <a:tc>
                  <a:txBody>
                    <a:bodyPr/>
                    <a:lstStyle/>
                    <a:p>
                      <a:endParaRPr lang="en-US" sz="600" dirty="0"/>
                    </a:p>
                  </a:txBody>
                  <a:tcPr marL="31413" marR="31413" marT="15706" marB="15706"/>
                </a:tc>
                <a:tc>
                  <a:txBody>
                    <a:bodyPr/>
                    <a:lstStyle/>
                    <a:p>
                      <a:endParaRPr lang="en-US" sz="600" dirty="0"/>
                    </a:p>
                  </a:txBody>
                  <a:tcPr marL="31413" marR="31413" marT="15706" marB="15706"/>
                </a:tc>
                <a:extLst>
                  <a:ext uri="{0D108BD9-81ED-4DB2-BD59-A6C34878D82A}">
                    <a16:rowId xmlns:a16="http://schemas.microsoft.com/office/drawing/2014/main" xmlns="" val="2779481348"/>
                  </a:ext>
                </a:extLst>
              </a:tr>
              <a:tr h="337516">
                <a:tc>
                  <a:txBody>
                    <a:bodyPr/>
                    <a:lstStyle/>
                    <a:p>
                      <a:endParaRPr lang="en-US" sz="600" dirty="0"/>
                    </a:p>
                  </a:txBody>
                  <a:tcPr marL="31413" marR="31413" marT="15706" marB="15706"/>
                </a:tc>
                <a:tc>
                  <a:txBody>
                    <a:bodyPr/>
                    <a:lstStyle/>
                    <a:p>
                      <a:endParaRPr lang="en-US" sz="600" dirty="0"/>
                    </a:p>
                  </a:txBody>
                  <a:tcPr marL="31413" marR="31413" marT="15706" marB="15706"/>
                </a:tc>
                <a:tc>
                  <a:txBody>
                    <a:bodyPr/>
                    <a:lstStyle/>
                    <a:p>
                      <a:endParaRPr lang="en-US" sz="600" dirty="0"/>
                    </a:p>
                  </a:txBody>
                  <a:tcPr marL="31413" marR="31413" marT="15706" marB="15706"/>
                </a:tc>
                <a:extLst>
                  <a:ext uri="{0D108BD9-81ED-4DB2-BD59-A6C34878D82A}">
                    <a16:rowId xmlns:a16="http://schemas.microsoft.com/office/drawing/2014/main" xmlns="" val="1835364484"/>
                  </a:ext>
                </a:extLst>
              </a:tr>
              <a:tr h="337516">
                <a:tc>
                  <a:txBody>
                    <a:bodyPr/>
                    <a:lstStyle/>
                    <a:p>
                      <a:endParaRPr lang="en-US" sz="600" dirty="0"/>
                    </a:p>
                  </a:txBody>
                  <a:tcPr marL="31413" marR="31413" marT="15706" marB="15706"/>
                </a:tc>
                <a:tc>
                  <a:txBody>
                    <a:bodyPr/>
                    <a:lstStyle/>
                    <a:p>
                      <a:endParaRPr lang="en-US" sz="600" dirty="0"/>
                    </a:p>
                  </a:txBody>
                  <a:tcPr marL="31413" marR="31413" marT="15706" marB="15706"/>
                </a:tc>
                <a:tc>
                  <a:txBody>
                    <a:bodyPr/>
                    <a:lstStyle/>
                    <a:p>
                      <a:endParaRPr lang="en-US" sz="600" dirty="0"/>
                    </a:p>
                  </a:txBody>
                  <a:tcPr marL="31413" marR="31413" marT="15706" marB="15706"/>
                </a:tc>
                <a:extLst>
                  <a:ext uri="{0D108BD9-81ED-4DB2-BD59-A6C34878D82A}">
                    <a16:rowId xmlns:a16="http://schemas.microsoft.com/office/drawing/2014/main" xmlns="" val="3342212233"/>
                  </a:ext>
                </a:extLst>
              </a:tr>
            </a:tbl>
          </a:graphicData>
        </a:graphic>
      </p:graphicFrame>
      <p:graphicFrame>
        <p:nvGraphicFramePr>
          <p:cNvPr id="170" name="Table 169"/>
          <p:cNvGraphicFramePr>
            <a:graphicFrameLocks noGrp="1"/>
          </p:cNvGraphicFramePr>
          <p:nvPr>
            <p:extLst>
              <p:ext uri="{D42A27DB-BD31-4B8C-83A1-F6EECF244321}">
                <p14:modId xmlns:p14="http://schemas.microsoft.com/office/powerpoint/2010/main" val="1426495932"/>
              </p:ext>
            </p:extLst>
          </p:nvPr>
        </p:nvGraphicFramePr>
        <p:xfrm>
          <a:off x="37268856" y="11053458"/>
          <a:ext cx="1409466" cy="1012548"/>
        </p:xfrm>
        <a:graphic>
          <a:graphicData uri="http://schemas.openxmlformats.org/drawingml/2006/table">
            <a:tbl>
              <a:tblPr firstRow="1" bandRow="1">
                <a:tableStyleId>{5940675A-B579-460E-94D1-54222C63F5DA}</a:tableStyleId>
              </a:tblPr>
              <a:tblGrid>
                <a:gridCol w="469822">
                  <a:extLst>
                    <a:ext uri="{9D8B030D-6E8A-4147-A177-3AD203B41FA5}">
                      <a16:colId xmlns:a16="http://schemas.microsoft.com/office/drawing/2014/main" xmlns="" val="4072885861"/>
                    </a:ext>
                  </a:extLst>
                </a:gridCol>
                <a:gridCol w="469822">
                  <a:extLst>
                    <a:ext uri="{9D8B030D-6E8A-4147-A177-3AD203B41FA5}">
                      <a16:colId xmlns:a16="http://schemas.microsoft.com/office/drawing/2014/main" xmlns="" val="1014266151"/>
                    </a:ext>
                  </a:extLst>
                </a:gridCol>
                <a:gridCol w="469822">
                  <a:extLst>
                    <a:ext uri="{9D8B030D-6E8A-4147-A177-3AD203B41FA5}">
                      <a16:colId xmlns:a16="http://schemas.microsoft.com/office/drawing/2014/main" xmlns="" val="455165609"/>
                    </a:ext>
                  </a:extLst>
                </a:gridCol>
              </a:tblGrid>
              <a:tr h="337516">
                <a:tc>
                  <a:txBody>
                    <a:bodyPr/>
                    <a:lstStyle/>
                    <a:p>
                      <a:endParaRPr lang="en-US" sz="600" dirty="0"/>
                    </a:p>
                  </a:txBody>
                  <a:tcPr marL="31413" marR="31413" marT="15706" marB="15706">
                    <a:solidFill>
                      <a:srgbClr val="00B050"/>
                    </a:solidFill>
                  </a:tcPr>
                </a:tc>
                <a:tc>
                  <a:txBody>
                    <a:bodyPr/>
                    <a:lstStyle/>
                    <a:p>
                      <a:endParaRPr lang="en-US" sz="600" dirty="0"/>
                    </a:p>
                  </a:txBody>
                  <a:tcPr marL="31413" marR="31413" marT="15706" marB="15706">
                    <a:solidFill>
                      <a:srgbClr val="00B050"/>
                    </a:solidFill>
                  </a:tcPr>
                </a:tc>
                <a:tc>
                  <a:txBody>
                    <a:bodyPr/>
                    <a:lstStyle/>
                    <a:p>
                      <a:endParaRPr lang="en-US" sz="600" dirty="0"/>
                    </a:p>
                  </a:txBody>
                  <a:tcPr marL="31413" marR="31413" marT="15706" marB="15706">
                    <a:solidFill>
                      <a:srgbClr val="00B050"/>
                    </a:solidFill>
                  </a:tcPr>
                </a:tc>
                <a:extLst>
                  <a:ext uri="{0D108BD9-81ED-4DB2-BD59-A6C34878D82A}">
                    <a16:rowId xmlns:a16="http://schemas.microsoft.com/office/drawing/2014/main" xmlns="" val="2779481348"/>
                  </a:ext>
                </a:extLst>
              </a:tr>
              <a:tr h="337516">
                <a:tc>
                  <a:txBody>
                    <a:bodyPr/>
                    <a:lstStyle/>
                    <a:p>
                      <a:endParaRPr lang="en-US" sz="600" dirty="0"/>
                    </a:p>
                  </a:txBody>
                  <a:tcPr marL="31413" marR="31413" marT="15706" marB="15706">
                    <a:solidFill>
                      <a:srgbClr val="00B050"/>
                    </a:solidFill>
                  </a:tcPr>
                </a:tc>
                <a:tc>
                  <a:txBody>
                    <a:bodyPr/>
                    <a:lstStyle/>
                    <a:p>
                      <a:endParaRPr lang="en-US" sz="600" dirty="0"/>
                    </a:p>
                  </a:txBody>
                  <a:tcPr marL="31413" marR="31413" marT="15706" marB="15706">
                    <a:solidFill>
                      <a:srgbClr val="00B050"/>
                    </a:solidFill>
                  </a:tcPr>
                </a:tc>
                <a:tc>
                  <a:txBody>
                    <a:bodyPr/>
                    <a:lstStyle/>
                    <a:p>
                      <a:endParaRPr lang="en-US" sz="600" dirty="0"/>
                    </a:p>
                  </a:txBody>
                  <a:tcPr marL="31413" marR="31413" marT="15706" marB="15706">
                    <a:solidFill>
                      <a:srgbClr val="00B050"/>
                    </a:solidFill>
                  </a:tcPr>
                </a:tc>
                <a:extLst>
                  <a:ext uri="{0D108BD9-81ED-4DB2-BD59-A6C34878D82A}">
                    <a16:rowId xmlns:a16="http://schemas.microsoft.com/office/drawing/2014/main" xmlns="" val="1835364484"/>
                  </a:ext>
                </a:extLst>
              </a:tr>
              <a:tr h="337516">
                <a:tc>
                  <a:txBody>
                    <a:bodyPr/>
                    <a:lstStyle/>
                    <a:p>
                      <a:endParaRPr lang="en-US" sz="600" dirty="0"/>
                    </a:p>
                  </a:txBody>
                  <a:tcPr marL="31413" marR="31413" marT="15706" marB="15706">
                    <a:solidFill>
                      <a:srgbClr val="00B050"/>
                    </a:solidFill>
                  </a:tcPr>
                </a:tc>
                <a:tc>
                  <a:txBody>
                    <a:bodyPr/>
                    <a:lstStyle/>
                    <a:p>
                      <a:endParaRPr lang="en-US" sz="600" dirty="0"/>
                    </a:p>
                  </a:txBody>
                  <a:tcPr marL="31413" marR="31413" marT="15706" marB="15706">
                    <a:solidFill>
                      <a:srgbClr val="00B050"/>
                    </a:solidFill>
                  </a:tcPr>
                </a:tc>
                <a:tc>
                  <a:txBody>
                    <a:bodyPr/>
                    <a:lstStyle/>
                    <a:p>
                      <a:endParaRPr lang="en-US" sz="600" dirty="0"/>
                    </a:p>
                  </a:txBody>
                  <a:tcPr marL="31413" marR="31413" marT="15706" marB="15706">
                    <a:solidFill>
                      <a:srgbClr val="00B050"/>
                    </a:solidFill>
                  </a:tcPr>
                </a:tc>
                <a:extLst>
                  <a:ext uri="{0D108BD9-81ED-4DB2-BD59-A6C34878D82A}">
                    <a16:rowId xmlns:a16="http://schemas.microsoft.com/office/drawing/2014/main" xmlns="" val="3342212233"/>
                  </a:ext>
                </a:extLst>
              </a:tr>
            </a:tbl>
          </a:graphicData>
        </a:graphic>
      </p:graphicFrame>
      <p:graphicFrame>
        <p:nvGraphicFramePr>
          <p:cNvPr id="171" name="Table 170"/>
          <p:cNvGraphicFramePr>
            <a:graphicFrameLocks noGrp="1"/>
          </p:cNvGraphicFramePr>
          <p:nvPr>
            <p:extLst>
              <p:ext uri="{D42A27DB-BD31-4B8C-83A1-F6EECF244321}">
                <p14:modId xmlns:p14="http://schemas.microsoft.com/office/powerpoint/2010/main" val="609694016"/>
              </p:ext>
            </p:extLst>
          </p:nvPr>
        </p:nvGraphicFramePr>
        <p:xfrm>
          <a:off x="35313813" y="11033289"/>
          <a:ext cx="1409466" cy="1012548"/>
        </p:xfrm>
        <a:graphic>
          <a:graphicData uri="http://schemas.openxmlformats.org/drawingml/2006/table">
            <a:tbl>
              <a:tblPr firstRow="1" bandRow="1">
                <a:tableStyleId>{5940675A-B579-460E-94D1-54222C63F5DA}</a:tableStyleId>
              </a:tblPr>
              <a:tblGrid>
                <a:gridCol w="469822">
                  <a:extLst>
                    <a:ext uri="{9D8B030D-6E8A-4147-A177-3AD203B41FA5}">
                      <a16:colId xmlns:a16="http://schemas.microsoft.com/office/drawing/2014/main" xmlns="" val="4072885861"/>
                    </a:ext>
                  </a:extLst>
                </a:gridCol>
                <a:gridCol w="469822">
                  <a:extLst>
                    <a:ext uri="{9D8B030D-6E8A-4147-A177-3AD203B41FA5}">
                      <a16:colId xmlns:a16="http://schemas.microsoft.com/office/drawing/2014/main" xmlns="" val="1014266151"/>
                    </a:ext>
                  </a:extLst>
                </a:gridCol>
                <a:gridCol w="469822">
                  <a:extLst>
                    <a:ext uri="{9D8B030D-6E8A-4147-A177-3AD203B41FA5}">
                      <a16:colId xmlns:a16="http://schemas.microsoft.com/office/drawing/2014/main" xmlns="" val="455165609"/>
                    </a:ext>
                  </a:extLst>
                </a:gridCol>
              </a:tblGrid>
              <a:tr h="337516">
                <a:tc>
                  <a:txBody>
                    <a:bodyPr/>
                    <a:lstStyle/>
                    <a:p>
                      <a:endParaRPr lang="en-US" sz="600" dirty="0"/>
                    </a:p>
                  </a:txBody>
                  <a:tcPr marL="31413" marR="31413" marT="15706" marB="15706">
                    <a:solidFill>
                      <a:srgbClr val="FFC000"/>
                    </a:solidFill>
                  </a:tcPr>
                </a:tc>
                <a:tc>
                  <a:txBody>
                    <a:bodyPr/>
                    <a:lstStyle/>
                    <a:p>
                      <a:endParaRPr lang="en-US" sz="600" dirty="0"/>
                    </a:p>
                  </a:txBody>
                  <a:tcPr marL="31413" marR="31413" marT="15706" marB="15706">
                    <a:solidFill>
                      <a:srgbClr val="FFC000"/>
                    </a:solidFill>
                  </a:tcPr>
                </a:tc>
                <a:tc>
                  <a:txBody>
                    <a:bodyPr/>
                    <a:lstStyle/>
                    <a:p>
                      <a:endParaRPr lang="en-US" sz="600" dirty="0"/>
                    </a:p>
                  </a:txBody>
                  <a:tcPr marL="31413" marR="31413" marT="15706" marB="15706">
                    <a:solidFill>
                      <a:srgbClr val="FFC000"/>
                    </a:solidFill>
                  </a:tcPr>
                </a:tc>
                <a:extLst>
                  <a:ext uri="{0D108BD9-81ED-4DB2-BD59-A6C34878D82A}">
                    <a16:rowId xmlns:a16="http://schemas.microsoft.com/office/drawing/2014/main" xmlns="" val="2779481348"/>
                  </a:ext>
                </a:extLst>
              </a:tr>
              <a:tr h="337516">
                <a:tc>
                  <a:txBody>
                    <a:bodyPr/>
                    <a:lstStyle/>
                    <a:p>
                      <a:endParaRPr lang="en-US" sz="600" dirty="0"/>
                    </a:p>
                  </a:txBody>
                  <a:tcPr marL="31413" marR="31413" marT="15706" marB="15706">
                    <a:solidFill>
                      <a:srgbClr val="FFC000"/>
                    </a:solidFill>
                  </a:tcPr>
                </a:tc>
                <a:tc>
                  <a:txBody>
                    <a:bodyPr/>
                    <a:lstStyle/>
                    <a:p>
                      <a:endParaRPr lang="en-US" sz="600" dirty="0"/>
                    </a:p>
                  </a:txBody>
                  <a:tcPr marL="31413" marR="31413" marT="15706" marB="15706">
                    <a:solidFill>
                      <a:srgbClr val="FFC000"/>
                    </a:solidFill>
                  </a:tcPr>
                </a:tc>
                <a:tc>
                  <a:txBody>
                    <a:bodyPr/>
                    <a:lstStyle/>
                    <a:p>
                      <a:endParaRPr lang="en-US" sz="600" dirty="0"/>
                    </a:p>
                  </a:txBody>
                  <a:tcPr marL="31413" marR="31413" marT="15706" marB="15706">
                    <a:solidFill>
                      <a:srgbClr val="FFC000"/>
                    </a:solidFill>
                  </a:tcPr>
                </a:tc>
                <a:extLst>
                  <a:ext uri="{0D108BD9-81ED-4DB2-BD59-A6C34878D82A}">
                    <a16:rowId xmlns:a16="http://schemas.microsoft.com/office/drawing/2014/main" xmlns="" val="1835364484"/>
                  </a:ext>
                </a:extLst>
              </a:tr>
              <a:tr h="337516">
                <a:tc>
                  <a:txBody>
                    <a:bodyPr/>
                    <a:lstStyle/>
                    <a:p>
                      <a:endParaRPr lang="en-US" sz="600" dirty="0"/>
                    </a:p>
                  </a:txBody>
                  <a:tcPr marL="31413" marR="31413" marT="15706" marB="15706">
                    <a:solidFill>
                      <a:srgbClr val="FFC000"/>
                    </a:solidFill>
                  </a:tcPr>
                </a:tc>
                <a:tc>
                  <a:txBody>
                    <a:bodyPr/>
                    <a:lstStyle/>
                    <a:p>
                      <a:endParaRPr lang="en-US" sz="600" dirty="0"/>
                    </a:p>
                  </a:txBody>
                  <a:tcPr marL="31413" marR="31413" marT="15706" marB="15706">
                    <a:solidFill>
                      <a:srgbClr val="FFC000"/>
                    </a:solidFill>
                  </a:tcPr>
                </a:tc>
                <a:tc>
                  <a:txBody>
                    <a:bodyPr/>
                    <a:lstStyle/>
                    <a:p>
                      <a:endParaRPr lang="en-US" sz="600" dirty="0"/>
                    </a:p>
                  </a:txBody>
                  <a:tcPr marL="31413" marR="31413" marT="15706" marB="15706">
                    <a:solidFill>
                      <a:srgbClr val="FFC000"/>
                    </a:solidFill>
                  </a:tcPr>
                </a:tc>
                <a:extLst>
                  <a:ext uri="{0D108BD9-81ED-4DB2-BD59-A6C34878D82A}">
                    <a16:rowId xmlns:a16="http://schemas.microsoft.com/office/drawing/2014/main" xmlns="" val="3342212233"/>
                  </a:ext>
                </a:extLst>
              </a:tr>
            </a:tbl>
          </a:graphicData>
        </a:graphic>
      </p:graphicFrame>
      <p:graphicFrame>
        <p:nvGraphicFramePr>
          <p:cNvPr id="172" name="Table 171"/>
          <p:cNvGraphicFramePr>
            <a:graphicFrameLocks noGrp="1"/>
          </p:cNvGraphicFramePr>
          <p:nvPr>
            <p:extLst>
              <p:ext uri="{D42A27DB-BD31-4B8C-83A1-F6EECF244321}">
                <p14:modId xmlns:p14="http://schemas.microsoft.com/office/powerpoint/2010/main" val="1482847075"/>
              </p:ext>
            </p:extLst>
          </p:nvPr>
        </p:nvGraphicFramePr>
        <p:xfrm>
          <a:off x="37266067" y="8257335"/>
          <a:ext cx="1409466" cy="1012548"/>
        </p:xfrm>
        <a:graphic>
          <a:graphicData uri="http://schemas.openxmlformats.org/drawingml/2006/table">
            <a:tbl>
              <a:tblPr firstRow="1" bandRow="1">
                <a:tableStyleId>{5940675A-B579-460E-94D1-54222C63F5DA}</a:tableStyleId>
              </a:tblPr>
              <a:tblGrid>
                <a:gridCol w="469822">
                  <a:extLst>
                    <a:ext uri="{9D8B030D-6E8A-4147-A177-3AD203B41FA5}">
                      <a16:colId xmlns:a16="http://schemas.microsoft.com/office/drawing/2014/main" xmlns="" val="4072885861"/>
                    </a:ext>
                  </a:extLst>
                </a:gridCol>
                <a:gridCol w="469822">
                  <a:extLst>
                    <a:ext uri="{9D8B030D-6E8A-4147-A177-3AD203B41FA5}">
                      <a16:colId xmlns:a16="http://schemas.microsoft.com/office/drawing/2014/main" xmlns="" val="1014266151"/>
                    </a:ext>
                  </a:extLst>
                </a:gridCol>
                <a:gridCol w="469822">
                  <a:extLst>
                    <a:ext uri="{9D8B030D-6E8A-4147-A177-3AD203B41FA5}">
                      <a16:colId xmlns:a16="http://schemas.microsoft.com/office/drawing/2014/main" xmlns="" val="455165609"/>
                    </a:ext>
                  </a:extLst>
                </a:gridCol>
              </a:tblGrid>
              <a:tr h="337516">
                <a:tc>
                  <a:txBody>
                    <a:bodyPr/>
                    <a:lstStyle/>
                    <a:p>
                      <a:endParaRPr lang="en-US" sz="600" dirty="0"/>
                    </a:p>
                  </a:txBody>
                  <a:tcPr marL="31413" marR="31413" marT="15706" marB="15706">
                    <a:solidFill>
                      <a:srgbClr val="0070C0"/>
                    </a:solidFill>
                  </a:tcPr>
                </a:tc>
                <a:tc>
                  <a:txBody>
                    <a:bodyPr/>
                    <a:lstStyle/>
                    <a:p>
                      <a:endParaRPr lang="en-US" sz="600" dirty="0"/>
                    </a:p>
                  </a:txBody>
                  <a:tcPr marL="31413" marR="31413" marT="15706" marB="15706">
                    <a:solidFill>
                      <a:srgbClr val="0070C0"/>
                    </a:solidFill>
                  </a:tcPr>
                </a:tc>
                <a:tc>
                  <a:txBody>
                    <a:bodyPr/>
                    <a:lstStyle/>
                    <a:p>
                      <a:endParaRPr lang="en-US" sz="600" dirty="0"/>
                    </a:p>
                  </a:txBody>
                  <a:tcPr marL="31413" marR="31413" marT="15706" marB="15706">
                    <a:solidFill>
                      <a:srgbClr val="0070C0"/>
                    </a:solidFill>
                  </a:tcPr>
                </a:tc>
                <a:extLst>
                  <a:ext uri="{0D108BD9-81ED-4DB2-BD59-A6C34878D82A}">
                    <a16:rowId xmlns:a16="http://schemas.microsoft.com/office/drawing/2014/main" xmlns="" val="2779481348"/>
                  </a:ext>
                </a:extLst>
              </a:tr>
              <a:tr h="337516">
                <a:tc>
                  <a:txBody>
                    <a:bodyPr/>
                    <a:lstStyle/>
                    <a:p>
                      <a:endParaRPr lang="en-US" sz="600" dirty="0"/>
                    </a:p>
                  </a:txBody>
                  <a:tcPr marL="31413" marR="31413" marT="15706" marB="15706">
                    <a:solidFill>
                      <a:srgbClr val="0070C0"/>
                    </a:solidFill>
                  </a:tcPr>
                </a:tc>
                <a:tc>
                  <a:txBody>
                    <a:bodyPr/>
                    <a:lstStyle/>
                    <a:p>
                      <a:endParaRPr lang="en-US" sz="600" dirty="0"/>
                    </a:p>
                  </a:txBody>
                  <a:tcPr marL="31413" marR="31413" marT="15706" marB="15706">
                    <a:solidFill>
                      <a:srgbClr val="0070C0"/>
                    </a:solidFill>
                  </a:tcPr>
                </a:tc>
                <a:tc>
                  <a:txBody>
                    <a:bodyPr/>
                    <a:lstStyle/>
                    <a:p>
                      <a:endParaRPr lang="en-US" sz="600" dirty="0"/>
                    </a:p>
                  </a:txBody>
                  <a:tcPr marL="31413" marR="31413" marT="15706" marB="15706">
                    <a:solidFill>
                      <a:srgbClr val="0070C0"/>
                    </a:solidFill>
                  </a:tcPr>
                </a:tc>
                <a:extLst>
                  <a:ext uri="{0D108BD9-81ED-4DB2-BD59-A6C34878D82A}">
                    <a16:rowId xmlns:a16="http://schemas.microsoft.com/office/drawing/2014/main" xmlns="" val="1835364484"/>
                  </a:ext>
                </a:extLst>
              </a:tr>
              <a:tr h="337516">
                <a:tc>
                  <a:txBody>
                    <a:bodyPr/>
                    <a:lstStyle/>
                    <a:p>
                      <a:endParaRPr lang="en-US" sz="600" dirty="0"/>
                    </a:p>
                  </a:txBody>
                  <a:tcPr marL="31413" marR="31413" marT="15706" marB="15706">
                    <a:solidFill>
                      <a:srgbClr val="0070C0"/>
                    </a:solidFill>
                  </a:tcPr>
                </a:tc>
                <a:tc>
                  <a:txBody>
                    <a:bodyPr/>
                    <a:lstStyle/>
                    <a:p>
                      <a:endParaRPr lang="en-US" sz="600" dirty="0"/>
                    </a:p>
                  </a:txBody>
                  <a:tcPr marL="31413" marR="31413" marT="15706" marB="15706">
                    <a:solidFill>
                      <a:srgbClr val="0070C0"/>
                    </a:solidFill>
                  </a:tcPr>
                </a:tc>
                <a:tc>
                  <a:txBody>
                    <a:bodyPr/>
                    <a:lstStyle/>
                    <a:p>
                      <a:endParaRPr lang="en-US" sz="600" dirty="0"/>
                    </a:p>
                  </a:txBody>
                  <a:tcPr marL="31413" marR="31413" marT="15706" marB="15706">
                    <a:solidFill>
                      <a:srgbClr val="0070C0"/>
                    </a:solidFill>
                  </a:tcPr>
                </a:tc>
                <a:extLst>
                  <a:ext uri="{0D108BD9-81ED-4DB2-BD59-A6C34878D82A}">
                    <a16:rowId xmlns:a16="http://schemas.microsoft.com/office/drawing/2014/main" xmlns="" val="3342212233"/>
                  </a:ext>
                </a:extLst>
              </a:tr>
            </a:tbl>
          </a:graphicData>
        </a:graphic>
      </p:graphicFrame>
      <p:graphicFrame>
        <p:nvGraphicFramePr>
          <p:cNvPr id="173" name="Table 172"/>
          <p:cNvGraphicFramePr>
            <a:graphicFrameLocks noGrp="1"/>
          </p:cNvGraphicFramePr>
          <p:nvPr>
            <p:extLst>
              <p:ext uri="{D42A27DB-BD31-4B8C-83A1-F6EECF244321}">
                <p14:modId xmlns:p14="http://schemas.microsoft.com/office/powerpoint/2010/main" val="663066090"/>
              </p:ext>
            </p:extLst>
          </p:nvPr>
        </p:nvGraphicFramePr>
        <p:xfrm>
          <a:off x="35308380" y="8279684"/>
          <a:ext cx="1409466" cy="1012548"/>
        </p:xfrm>
        <a:graphic>
          <a:graphicData uri="http://schemas.openxmlformats.org/drawingml/2006/table">
            <a:tbl>
              <a:tblPr firstRow="1" bandRow="1">
                <a:tableStyleId>{5940675A-B579-460E-94D1-54222C63F5DA}</a:tableStyleId>
              </a:tblPr>
              <a:tblGrid>
                <a:gridCol w="469822">
                  <a:extLst>
                    <a:ext uri="{9D8B030D-6E8A-4147-A177-3AD203B41FA5}">
                      <a16:colId xmlns:a16="http://schemas.microsoft.com/office/drawing/2014/main" xmlns="" val="4072885861"/>
                    </a:ext>
                  </a:extLst>
                </a:gridCol>
                <a:gridCol w="469822">
                  <a:extLst>
                    <a:ext uri="{9D8B030D-6E8A-4147-A177-3AD203B41FA5}">
                      <a16:colId xmlns:a16="http://schemas.microsoft.com/office/drawing/2014/main" xmlns="" val="1014266151"/>
                    </a:ext>
                  </a:extLst>
                </a:gridCol>
                <a:gridCol w="469822">
                  <a:extLst>
                    <a:ext uri="{9D8B030D-6E8A-4147-A177-3AD203B41FA5}">
                      <a16:colId xmlns:a16="http://schemas.microsoft.com/office/drawing/2014/main" xmlns="" val="455165609"/>
                    </a:ext>
                  </a:extLst>
                </a:gridCol>
              </a:tblGrid>
              <a:tr h="337516">
                <a:tc>
                  <a:txBody>
                    <a:bodyPr/>
                    <a:lstStyle/>
                    <a:p>
                      <a:endParaRPr lang="en-US" sz="600" dirty="0"/>
                    </a:p>
                  </a:txBody>
                  <a:tcPr marL="31413" marR="31413" marT="15706" marB="15706">
                    <a:solidFill>
                      <a:srgbClr val="FF0000"/>
                    </a:solidFill>
                  </a:tcPr>
                </a:tc>
                <a:tc>
                  <a:txBody>
                    <a:bodyPr/>
                    <a:lstStyle/>
                    <a:p>
                      <a:endParaRPr lang="en-US" sz="600" dirty="0"/>
                    </a:p>
                  </a:txBody>
                  <a:tcPr marL="31413" marR="31413" marT="15706" marB="15706">
                    <a:solidFill>
                      <a:srgbClr val="FF0000"/>
                    </a:solidFill>
                  </a:tcPr>
                </a:tc>
                <a:tc>
                  <a:txBody>
                    <a:bodyPr/>
                    <a:lstStyle/>
                    <a:p>
                      <a:endParaRPr lang="en-US" sz="600" dirty="0"/>
                    </a:p>
                  </a:txBody>
                  <a:tcPr marL="31413" marR="31413" marT="15706" marB="15706">
                    <a:solidFill>
                      <a:srgbClr val="FF0000"/>
                    </a:solidFill>
                  </a:tcPr>
                </a:tc>
                <a:extLst>
                  <a:ext uri="{0D108BD9-81ED-4DB2-BD59-A6C34878D82A}">
                    <a16:rowId xmlns:a16="http://schemas.microsoft.com/office/drawing/2014/main" xmlns="" val="2779481348"/>
                  </a:ext>
                </a:extLst>
              </a:tr>
              <a:tr h="337516">
                <a:tc>
                  <a:txBody>
                    <a:bodyPr/>
                    <a:lstStyle/>
                    <a:p>
                      <a:endParaRPr lang="en-US" sz="600" dirty="0"/>
                    </a:p>
                  </a:txBody>
                  <a:tcPr marL="31413" marR="31413" marT="15706" marB="15706">
                    <a:solidFill>
                      <a:srgbClr val="FF0000"/>
                    </a:solidFill>
                  </a:tcPr>
                </a:tc>
                <a:tc>
                  <a:txBody>
                    <a:bodyPr/>
                    <a:lstStyle/>
                    <a:p>
                      <a:endParaRPr lang="en-US" sz="600" dirty="0"/>
                    </a:p>
                  </a:txBody>
                  <a:tcPr marL="31413" marR="31413" marT="15706" marB="15706">
                    <a:solidFill>
                      <a:srgbClr val="FF0000"/>
                    </a:solidFill>
                  </a:tcPr>
                </a:tc>
                <a:tc>
                  <a:txBody>
                    <a:bodyPr/>
                    <a:lstStyle/>
                    <a:p>
                      <a:endParaRPr lang="en-US" sz="600" dirty="0"/>
                    </a:p>
                  </a:txBody>
                  <a:tcPr marL="31413" marR="31413" marT="15706" marB="15706">
                    <a:solidFill>
                      <a:srgbClr val="FF0000"/>
                    </a:solidFill>
                  </a:tcPr>
                </a:tc>
                <a:extLst>
                  <a:ext uri="{0D108BD9-81ED-4DB2-BD59-A6C34878D82A}">
                    <a16:rowId xmlns:a16="http://schemas.microsoft.com/office/drawing/2014/main" xmlns="" val="1835364484"/>
                  </a:ext>
                </a:extLst>
              </a:tr>
              <a:tr h="337516">
                <a:tc>
                  <a:txBody>
                    <a:bodyPr/>
                    <a:lstStyle/>
                    <a:p>
                      <a:endParaRPr lang="en-US" sz="600" dirty="0"/>
                    </a:p>
                  </a:txBody>
                  <a:tcPr marL="31413" marR="31413" marT="15706" marB="15706">
                    <a:solidFill>
                      <a:srgbClr val="FF0000"/>
                    </a:solidFill>
                  </a:tcPr>
                </a:tc>
                <a:tc>
                  <a:txBody>
                    <a:bodyPr/>
                    <a:lstStyle/>
                    <a:p>
                      <a:endParaRPr lang="en-US" sz="600" dirty="0"/>
                    </a:p>
                  </a:txBody>
                  <a:tcPr marL="31413" marR="31413" marT="15706" marB="15706">
                    <a:solidFill>
                      <a:srgbClr val="FF0000"/>
                    </a:solidFill>
                  </a:tcPr>
                </a:tc>
                <a:tc>
                  <a:txBody>
                    <a:bodyPr/>
                    <a:lstStyle/>
                    <a:p>
                      <a:endParaRPr lang="en-US" sz="600" dirty="0"/>
                    </a:p>
                  </a:txBody>
                  <a:tcPr marL="31413" marR="31413" marT="15706" marB="15706">
                    <a:solidFill>
                      <a:srgbClr val="FF0000"/>
                    </a:solidFill>
                  </a:tcPr>
                </a:tc>
                <a:extLst>
                  <a:ext uri="{0D108BD9-81ED-4DB2-BD59-A6C34878D82A}">
                    <a16:rowId xmlns:a16="http://schemas.microsoft.com/office/drawing/2014/main" xmlns="" val="3342212233"/>
                  </a:ext>
                </a:extLst>
              </a:tr>
            </a:tbl>
          </a:graphicData>
        </a:graphic>
      </p:graphicFrame>
      <mc:AlternateContent xmlns:mc="http://schemas.openxmlformats.org/markup-compatibility/2006">
        <mc:Choice xmlns:a14="http://schemas.microsoft.com/office/drawing/2010/main" Requires="a14">
          <p:sp>
            <p:nvSpPr>
              <p:cNvPr id="176" name="TextBox 175"/>
              <p:cNvSpPr txBox="1"/>
              <p:nvPr/>
            </p:nvSpPr>
            <p:spPr>
              <a:xfrm>
                <a:off x="39339804" y="7523662"/>
                <a:ext cx="1321580" cy="6463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3600" b="0" i="1" smtClean="0">
                          <a:latin typeface="Cambria Math" panose="02040503050406030204" pitchFamily="18" charset="0"/>
                        </a:rPr>
                        <m:t>𝐸</m:t>
                      </m:r>
                      <m:r>
                        <a:rPr lang="en-US" sz="3600" b="0" i="1" smtClean="0">
                          <a:latin typeface="Cambria Math" panose="02040503050406030204" pitchFamily="18" charset="0"/>
                        </a:rPr>
                        <m:t>(</m:t>
                      </m:r>
                      <m:r>
                        <a:rPr lang="en-US" sz="3600" b="0" i="1" smtClean="0">
                          <a:latin typeface="Cambria Math" charset="0"/>
                        </a:rPr>
                        <m:t>𝑧</m:t>
                      </m:r>
                      <m:r>
                        <a:rPr lang="en-US" sz="3600" b="0" i="1" smtClean="0">
                          <a:latin typeface="Cambria Math" charset="0"/>
                        </a:rPr>
                        <m:t>′)</m:t>
                      </m:r>
                    </m:oMath>
                  </m:oMathPara>
                </a14:m>
                <a:endParaRPr lang="en-US" sz="3600" dirty="0"/>
              </a:p>
            </p:txBody>
          </p:sp>
        </mc:Choice>
        <mc:Fallback>
          <p:sp>
            <p:nvSpPr>
              <p:cNvPr id="176" name="TextBox 175"/>
              <p:cNvSpPr txBox="1">
                <a:spLocks noRot="1" noChangeAspect="1" noMove="1" noResize="1" noEditPoints="1" noAdjustHandles="1" noChangeArrowheads="1" noChangeShapeType="1" noTextEdit="1"/>
              </p:cNvSpPr>
              <p:nvPr/>
            </p:nvSpPr>
            <p:spPr>
              <a:xfrm>
                <a:off x="39339804" y="7523662"/>
                <a:ext cx="1321580" cy="646331"/>
              </a:xfrm>
              <a:prstGeom prst="rect">
                <a:avLst/>
              </a:prstGeom>
              <a:blipFill rotWithShape="0">
                <a:blip r:embed="rId26"/>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77" name="TextBox 176"/>
              <p:cNvSpPr txBox="1"/>
              <p:nvPr/>
            </p:nvSpPr>
            <p:spPr>
              <a:xfrm>
                <a:off x="39387055" y="10349265"/>
                <a:ext cx="1210844" cy="6463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3600" b="0" i="1" smtClean="0">
                          <a:latin typeface="Cambria Math" panose="02040503050406030204" pitchFamily="18" charset="0"/>
                        </a:rPr>
                        <m:t>𝐸</m:t>
                      </m:r>
                      <m:r>
                        <a:rPr lang="en-US" sz="3600" b="0" i="1" smtClean="0">
                          <a:latin typeface="Cambria Math" panose="02040503050406030204" pitchFamily="18" charset="0"/>
                        </a:rPr>
                        <m:t>(</m:t>
                      </m:r>
                      <m:r>
                        <a:rPr lang="en-US" sz="3600" b="0" i="1" smtClean="0">
                          <a:latin typeface="Cambria Math" charset="0"/>
                        </a:rPr>
                        <m:t>𝑧</m:t>
                      </m:r>
                      <m:r>
                        <a:rPr lang="en-US" sz="3600" b="0" i="1" smtClean="0">
                          <a:latin typeface="Cambria Math" panose="02040503050406030204" pitchFamily="18" charset="0"/>
                        </a:rPr>
                        <m:t>)</m:t>
                      </m:r>
                    </m:oMath>
                  </m:oMathPara>
                </a14:m>
                <a:endParaRPr lang="en-US" sz="3600" dirty="0"/>
              </a:p>
            </p:txBody>
          </p:sp>
        </mc:Choice>
        <mc:Fallback>
          <p:sp>
            <p:nvSpPr>
              <p:cNvPr id="177" name="TextBox 176"/>
              <p:cNvSpPr txBox="1">
                <a:spLocks noRot="1" noChangeAspect="1" noMove="1" noResize="1" noEditPoints="1" noAdjustHandles="1" noChangeArrowheads="1" noChangeShapeType="1" noTextEdit="1"/>
              </p:cNvSpPr>
              <p:nvPr/>
            </p:nvSpPr>
            <p:spPr>
              <a:xfrm>
                <a:off x="39387055" y="10349265"/>
                <a:ext cx="1210844" cy="646331"/>
              </a:xfrm>
              <a:prstGeom prst="rect">
                <a:avLst/>
              </a:prstGeom>
              <a:blipFill rotWithShape="0">
                <a:blip r:embed="rId27"/>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78" name="TextBox 177"/>
              <p:cNvSpPr txBox="1"/>
              <p:nvPr/>
            </p:nvSpPr>
            <p:spPr>
              <a:xfrm>
                <a:off x="35255741" y="10349265"/>
                <a:ext cx="1395702" cy="6463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3600" b="0" i="1" smtClean="0">
                          <a:latin typeface="Cambria Math" panose="02040503050406030204" pitchFamily="18" charset="0"/>
                        </a:rPr>
                        <m:t>𝐸</m:t>
                      </m:r>
                      <m:r>
                        <a:rPr lang="en-US" sz="3600" b="0" i="1" smtClean="0">
                          <a:latin typeface="Cambria Math" panose="02040503050406030204" pitchFamily="18" charset="0"/>
                        </a:rPr>
                        <m:t>(</m:t>
                      </m:r>
                      <m:sSub>
                        <m:sSubPr>
                          <m:ctrlPr>
                            <a:rPr lang="en-US" sz="3600" b="0" i="1" smtClean="0">
                              <a:latin typeface="Cambria Math" charset="0"/>
                            </a:rPr>
                          </m:ctrlPr>
                        </m:sSubPr>
                        <m:e>
                          <m:r>
                            <a:rPr lang="en-US" sz="3600" b="0" i="1" smtClean="0">
                              <a:latin typeface="Cambria Math" charset="0"/>
                            </a:rPr>
                            <m:t>𝑧</m:t>
                          </m:r>
                        </m:e>
                        <m:sub>
                          <m:r>
                            <a:rPr lang="en-US" sz="3600" b="0" i="1" smtClean="0">
                              <a:latin typeface="Cambria Math" panose="02040503050406030204" pitchFamily="18" charset="0"/>
                            </a:rPr>
                            <m:t>1</m:t>
                          </m:r>
                        </m:sub>
                      </m:sSub>
                      <m:r>
                        <a:rPr lang="en-US" sz="3600" b="0" i="1" smtClean="0">
                          <a:latin typeface="Cambria Math" panose="02040503050406030204" pitchFamily="18" charset="0"/>
                        </a:rPr>
                        <m:t>)</m:t>
                      </m:r>
                    </m:oMath>
                  </m:oMathPara>
                </a14:m>
                <a:endParaRPr lang="en-US" sz="3600" dirty="0"/>
              </a:p>
            </p:txBody>
          </p:sp>
        </mc:Choice>
        <mc:Fallback>
          <p:sp>
            <p:nvSpPr>
              <p:cNvPr id="178" name="TextBox 177"/>
              <p:cNvSpPr txBox="1">
                <a:spLocks noRot="1" noChangeAspect="1" noMove="1" noResize="1" noEditPoints="1" noAdjustHandles="1" noChangeArrowheads="1" noChangeShapeType="1" noTextEdit="1"/>
              </p:cNvSpPr>
              <p:nvPr/>
            </p:nvSpPr>
            <p:spPr>
              <a:xfrm>
                <a:off x="35255741" y="10349265"/>
                <a:ext cx="1395702" cy="646331"/>
              </a:xfrm>
              <a:prstGeom prst="rect">
                <a:avLst/>
              </a:prstGeom>
              <a:blipFill rotWithShape="0">
                <a:blip r:embed="rId28"/>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79" name="TextBox 178"/>
              <p:cNvSpPr txBox="1"/>
              <p:nvPr/>
            </p:nvSpPr>
            <p:spPr>
              <a:xfrm>
                <a:off x="37551069" y="10353270"/>
                <a:ext cx="715132" cy="6463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3600" b="0" i="1" smtClean="0">
                              <a:latin typeface="Cambria Math" charset="0"/>
                            </a:rPr>
                          </m:ctrlPr>
                        </m:sSubPr>
                        <m:e>
                          <m:r>
                            <a:rPr lang="en-US" sz="3600" b="0" i="1" smtClean="0">
                              <a:latin typeface="Cambria Math" charset="0"/>
                            </a:rPr>
                            <m:t>𝑧</m:t>
                          </m:r>
                        </m:e>
                        <m:sub>
                          <m:r>
                            <a:rPr lang="en-US" sz="3600" b="0" i="1" smtClean="0">
                              <a:latin typeface="Cambria Math" panose="02040503050406030204" pitchFamily="18" charset="0"/>
                            </a:rPr>
                            <m:t>2</m:t>
                          </m:r>
                        </m:sub>
                      </m:sSub>
                    </m:oMath>
                  </m:oMathPara>
                </a14:m>
                <a:endParaRPr lang="en-US" sz="3600" dirty="0"/>
              </a:p>
            </p:txBody>
          </p:sp>
        </mc:Choice>
        <mc:Fallback>
          <p:sp>
            <p:nvSpPr>
              <p:cNvPr id="179" name="TextBox 178"/>
              <p:cNvSpPr txBox="1">
                <a:spLocks noRot="1" noChangeAspect="1" noMove="1" noResize="1" noEditPoints="1" noAdjustHandles="1" noChangeArrowheads="1" noChangeShapeType="1" noTextEdit="1"/>
              </p:cNvSpPr>
              <p:nvPr/>
            </p:nvSpPr>
            <p:spPr>
              <a:xfrm>
                <a:off x="37551069" y="10353270"/>
                <a:ext cx="715132" cy="646331"/>
              </a:xfrm>
              <a:prstGeom prst="rect">
                <a:avLst/>
              </a:prstGeom>
              <a:blipFill rotWithShape="0">
                <a:blip r:embed="rId29"/>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80" name="TextBox 179"/>
              <p:cNvSpPr txBox="1"/>
              <p:nvPr/>
            </p:nvSpPr>
            <p:spPr>
              <a:xfrm>
                <a:off x="37594105" y="7479386"/>
                <a:ext cx="845040" cy="6463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3600" b="0" i="1" smtClean="0">
                              <a:latin typeface="Cambria Math" charset="0"/>
                            </a:rPr>
                          </m:ctrlPr>
                        </m:sSubPr>
                        <m:e>
                          <m:r>
                            <a:rPr lang="en-US" sz="3600" b="0" i="1" smtClean="0">
                              <a:latin typeface="Cambria Math" charset="0"/>
                            </a:rPr>
                            <m:t>𝑧</m:t>
                          </m:r>
                          <m:r>
                            <a:rPr lang="en-US" sz="3600" b="0" i="1" smtClean="0">
                              <a:latin typeface="Cambria Math" charset="0"/>
                            </a:rPr>
                            <m:t>′</m:t>
                          </m:r>
                        </m:e>
                        <m:sub>
                          <m:r>
                            <a:rPr lang="en-US" sz="3600" b="0" i="1" smtClean="0">
                              <a:latin typeface="Cambria Math" panose="02040503050406030204" pitchFamily="18" charset="0"/>
                            </a:rPr>
                            <m:t>2</m:t>
                          </m:r>
                        </m:sub>
                      </m:sSub>
                    </m:oMath>
                  </m:oMathPara>
                </a14:m>
                <a:endParaRPr lang="en-US" sz="3600" dirty="0"/>
              </a:p>
            </p:txBody>
          </p:sp>
        </mc:Choice>
        <mc:Fallback>
          <p:sp>
            <p:nvSpPr>
              <p:cNvPr id="180" name="TextBox 179"/>
              <p:cNvSpPr txBox="1">
                <a:spLocks noRot="1" noChangeAspect="1" noMove="1" noResize="1" noEditPoints="1" noAdjustHandles="1" noChangeArrowheads="1" noChangeShapeType="1" noTextEdit="1"/>
              </p:cNvSpPr>
              <p:nvPr/>
            </p:nvSpPr>
            <p:spPr>
              <a:xfrm>
                <a:off x="37594105" y="7479386"/>
                <a:ext cx="845040" cy="646331"/>
              </a:xfrm>
              <a:prstGeom prst="rect">
                <a:avLst/>
              </a:prstGeom>
              <a:blipFill rotWithShape="0">
                <a:blip r:embed="rId30"/>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81" name="TextBox 180"/>
              <p:cNvSpPr txBox="1"/>
              <p:nvPr/>
            </p:nvSpPr>
            <p:spPr>
              <a:xfrm>
                <a:off x="35250308" y="7563325"/>
                <a:ext cx="1525610" cy="6463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3600" b="0" i="1" smtClean="0">
                          <a:latin typeface="Cambria Math" panose="02040503050406030204" pitchFamily="18" charset="0"/>
                        </a:rPr>
                        <m:t>𝐸</m:t>
                      </m:r>
                      <m:r>
                        <a:rPr lang="en-US" sz="3600" b="0" i="1" smtClean="0">
                          <a:latin typeface="Cambria Math" panose="02040503050406030204" pitchFamily="18" charset="0"/>
                        </a:rPr>
                        <m:t>(</m:t>
                      </m:r>
                      <m:sSub>
                        <m:sSubPr>
                          <m:ctrlPr>
                            <a:rPr lang="en-US" sz="3600" b="0" i="1" smtClean="0">
                              <a:latin typeface="Cambria Math" charset="0"/>
                            </a:rPr>
                          </m:ctrlPr>
                        </m:sSubPr>
                        <m:e>
                          <m:r>
                            <a:rPr lang="en-US" sz="3600" b="0" i="1" smtClean="0">
                              <a:latin typeface="Cambria Math" charset="0"/>
                            </a:rPr>
                            <m:t>𝑧</m:t>
                          </m:r>
                          <m:r>
                            <a:rPr lang="en-US" sz="3600" b="0" i="1" smtClean="0">
                              <a:latin typeface="Cambria Math" charset="0"/>
                            </a:rPr>
                            <m:t>′</m:t>
                          </m:r>
                        </m:e>
                        <m:sub>
                          <m:r>
                            <a:rPr lang="en-US" sz="3600" b="0" i="1" smtClean="0">
                              <a:latin typeface="Cambria Math" panose="02040503050406030204" pitchFamily="18" charset="0"/>
                            </a:rPr>
                            <m:t>1</m:t>
                          </m:r>
                        </m:sub>
                      </m:sSub>
                      <m:r>
                        <a:rPr lang="en-US" sz="3600" b="0" i="1" smtClean="0">
                          <a:latin typeface="Cambria Math" panose="02040503050406030204" pitchFamily="18" charset="0"/>
                        </a:rPr>
                        <m:t>)</m:t>
                      </m:r>
                    </m:oMath>
                  </m:oMathPara>
                </a14:m>
                <a:endParaRPr lang="en-US" sz="3600" dirty="0"/>
              </a:p>
            </p:txBody>
          </p:sp>
        </mc:Choice>
        <mc:Fallback>
          <p:sp>
            <p:nvSpPr>
              <p:cNvPr id="181" name="TextBox 180"/>
              <p:cNvSpPr txBox="1">
                <a:spLocks noRot="1" noChangeAspect="1" noMove="1" noResize="1" noEditPoints="1" noAdjustHandles="1" noChangeArrowheads="1" noChangeShapeType="1" noTextEdit="1"/>
              </p:cNvSpPr>
              <p:nvPr/>
            </p:nvSpPr>
            <p:spPr>
              <a:xfrm>
                <a:off x="35250308" y="7563325"/>
                <a:ext cx="1525610" cy="646331"/>
              </a:xfrm>
              <a:prstGeom prst="rect">
                <a:avLst/>
              </a:prstGeom>
              <a:blipFill rotWithShape="0">
                <a:blip r:embed="rId31"/>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82" name="TextBox 181"/>
              <p:cNvSpPr txBox="1"/>
              <p:nvPr/>
            </p:nvSpPr>
            <p:spPr>
              <a:xfrm>
                <a:off x="35937163" y="12092030"/>
                <a:ext cx="2512354" cy="6463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3600" b="0" i="1" smtClean="0">
                          <a:latin typeface="Cambria Math" charset="0"/>
                        </a:rPr>
                        <m:t>𝑧</m:t>
                      </m:r>
                      <m:r>
                        <a:rPr lang="en-US" sz="3600" b="0" i="1" smtClean="0">
                          <a:latin typeface="Cambria Math" panose="02040503050406030204" pitchFamily="18" charset="0"/>
                        </a:rPr>
                        <m:t>=</m:t>
                      </m:r>
                      <m:sSub>
                        <m:sSubPr>
                          <m:ctrlPr>
                            <a:rPr lang="en-US" sz="3600" b="0" i="1" smtClean="0">
                              <a:latin typeface="Cambria Math" charset="0"/>
                            </a:rPr>
                          </m:ctrlPr>
                        </m:sSubPr>
                        <m:e>
                          <m:r>
                            <a:rPr lang="en-US" sz="3600" b="0" i="1" smtClean="0">
                              <a:latin typeface="Cambria Math" charset="0"/>
                            </a:rPr>
                            <m:t>𝑧</m:t>
                          </m:r>
                        </m:e>
                        <m:sub>
                          <m:r>
                            <a:rPr lang="en-US" sz="3600" b="0" i="1" smtClean="0">
                              <a:latin typeface="Cambria Math" panose="02040503050406030204" pitchFamily="18" charset="0"/>
                            </a:rPr>
                            <m:t>1</m:t>
                          </m:r>
                        </m:sub>
                      </m:sSub>
                      <m:r>
                        <a:rPr lang="en-US" sz="3600" b="0" i="1" smtClean="0">
                          <a:latin typeface="Cambria Math" panose="02040503050406030204" pitchFamily="18" charset="0"/>
                        </a:rPr>
                        <m:t>+</m:t>
                      </m:r>
                      <m:sSub>
                        <m:sSubPr>
                          <m:ctrlPr>
                            <a:rPr lang="en-US" sz="3600" b="0" i="1" smtClean="0">
                              <a:latin typeface="Cambria Math" charset="0"/>
                            </a:rPr>
                          </m:ctrlPr>
                        </m:sSubPr>
                        <m:e>
                          <m:r>
                            <a:rPr lang="en-US" sz="3600" b="0" i="1" smtClean="0">
                              <a:latin typeface="Cambria Math" charset="0"/>
                            </a:rPr>
                            <m:t>𝑧</m:t>
                          </m:r>
                        </m:e>
                        <m:sub>
                          <m:r>
                            <a:rPr lang="en-US" sz="3600" b="0" i="1" smtClean="0">
                              <a:latin typeface="Cambria Math" panose="02040503050406030204" pitchFamily="18" charset="0"/>
                            </a:rPr>
                            <m:t>2</m:t>
                          </m:r>
                        </m:sub>
                      </m:sSub>
                    </m:oMath>
                  </m:oMathPara>
                </a14:m>
                <a:endParaRPr lang="en-US" sz="3600" dirty="0"/>
              </a:p>
            </p:txBody>
          </p:sp>
        </mc:Choice>
        <mc:Fallback>
          <p:sp>
            <p:nvSpPr>
              <p:cNvPr id="182" name="TextBox 181"/>
              <p:cNvSpPr txBox="1">
                <a:spLocks noRot="1" noChangeAspect="1" noMove="1" noResize="1" noEditPoints="1" noAdjustHandles="1" noChangeArrowheads="1" noChangeShapeType="1" noTextEdit="1"/>
              </p:cNvSpPr>
              <p:nvPr/>
            </p:nvSpPr>
            <p:spPr>
              <a:xfrm>
                <a:off x="35937163" y="12092030"/>
                <a:ext cx="2512354" cy="646331"/>
              </a:xfrm>
              <a:prstGeom prst="rect">
                <a:avLst/>
              </a:prstGeom>
              <a:blipFill rotWithShape="0">
                <a:blip r:embed="rId32"/>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83" name="TextBox 182"/>
              <p:cNvSpPr txBox="1"/>
              <p:nvPr/>
            </p:nvSpPr>
            <p:spPr>
              <a:xfrm>
                <a:off x="35751888" y="9333883"/>
                <a:ext cx="2882905" cy="6463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3600" b="0" i="1" smtClean="0">
                          <a:latin typeface="Cambria Math" charset="0"/>
                        </a:rPr>
                        <m:t>𝑧</m:t>
                      </m:r>
                      <m:r>
                        <a:rPr lang="en-US" sz="3600" b="0" i="1" smtClean="0">
                          <a:latin typeface="Cambria Math" charset="0"/>
                        </a:rPr>
                        <m:t>′=</m:t>
                      </m:r>
                      <m:sSub>
                        <m:sSubPr>
                          <m:ctrlPr>
                            <a:rPr lang="en-US" sz="3600" b="0" i="1" smtClean="0">
                              <a:latin typeface="Cambria Math" charset="0"/>
                            </a:rPr>
                          </m:ctrlPr>
                        </m:sSubPr>
                        <m:e>
                          <m:r>
                            <a:rPr lang="en-US" sz="3600" b="0" i="1" smtClean="0">
                              <a:latin typeface="Cambria Math" charset="0"/>
                            </a:rPr>
                            <m:t>𝑧</m:t>
                          </m:r>
                          <m:r>
                            <a:rPr lang="en-US" sz="3600" b="0" i="1" smtClean="0">
                              <a:latin typeface="Cambria Math" charset="0"/>
                            </a:rPr>
                            <m:t>′</m:t>
                          </m:r>
                        </m:e>
                        <m:sub>
                          <m:r>
                            <a:rPr lang="en-US" sz="3600" b="0" i="1" smtClean="0">
                              <a:latin typeface="Cambria Math" panose="02040503050406030204" pitchFamily="18" charset="0"/>
                            </a:rPr>
                            <m:t>1</m:t>
                          </m:r>
                        </m:sub>
                      </m:sSub>
                      <m:r>
                        <a:rPr lang="en-US" sz="3600" b="0" i="1" smtClean="0">
                          <a:latin typeface="Cambria Math" panose="02040503050406030204" pitchFamily="18" charset="0"/>
                        </a:rPr>
                        <m:t>+</m:t>
                      </m:r>
                      <m:sSub>
                        <m:sSubPr>
                          <m:ctrlPr>
                            <a:rPr lang="en-US" sz="3600" b="0" i="1" smtClean="0">
                              <a:latin typeface="Cambria Math" charset="0"/>
                            </a:rPr>
                          </m:ctrlPr>
                        </m:sSubPr>
                        <m:e>
                          <m:r>
                            <a:rPr lang="en-US" sz="3600" b="0" i="1" smtClean="0">
                              <a:latin typeface="Cambria Math" charset="0"/>
                            </a:rPr>
                            <m:t>𝑧</m:t>
                          </m:r>
                          <m:r>
                            <a:rPr lang="en-US" sz="3600" b="0" i="1" smtClean="0">
                              <a:latin typeface="Cambria Math" charset="0"/>
                            </a:rPr>
                            <m:t>′</m:t>
                          </m:r>
                        </m:e>
                        <m:sub>
                          <m:r>
                            <a:rPr lang="en-US" sz="3600" b="0" i="1" smtClean="0">
                              <a:latin typeface="Cambria Math" panose="02040503050406030204" pitchFamily="18" charset="0"/>
                            </a:rPr>
                            <m:t>2</m:t>
                          </m:r>
                        </m:sub>
                      </m:sSub>
                    </m:oMath>
                  </m:oMathPara>
                </a14:m>
                <a:endParaRPr lang="en-US" sz="3600" dirty="0"/>
              </a:p>
            </p:txBody>
          </p:sp>
        </mc:Choice>
        <mc:Fallback>
          <p:sp>
            <p:nvSpPr>
              <p:cNvPr id="183" name="TextBox 182"/>
              <p:cNvSpPr txBox="1">
                <a:spLocks noRot="1" noChangeAspect="1" noMove="1" noResize="1" noEditPoints="1" noAdjustHandles="1" noChangeArrowheads="1" noChangeShapeType="1" noTextEdit="1"/>
              </p:cNvSpPr>
              <p:nvPr/>
            </p:nvSpPr>
            <p:spPr>
              <a:xfrm>
                <a:off x="35751888" y="9333883"/>
                <a:ext cx="2882905" cy="646331"/>
              </a:xfrm>
              <a:prstGeom prst="rect">
                <a:avLst/>
              </a:prstGeom>
              <a:blipFill rotWithShape="0">
                <a:blip r:embed="rId33"/>
                <a:stretch>
                  <a:fillRect/>
                </a:stretch>
              </a:blipFill>
            </p:spPr>
            <p:txBody>
              <a:bodyPr/>
              <a:lstStyle/>
              <a:p>
                <a:r>
                  <a:rPr lang="en-US">
                    <a:noFill/>
                  </a:rPr>
                  <a:t> </a:t>
                </a:r>
              </a:p>
            </p:txBody>
          </p:sp>
        </mc:Fallback>
      </mc:AlternateContent>
      <p:pic>
        <p:nvPicPr>
          <p:cNvPr id="185" name="Picture 18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769818" y="7865388"/>
            <a:ext cx="1317911" cy="1845076"/>
          </a:xfrm>
          <a:prstGeom prst="rect">
            <a:avLst/>
          </a:prstGeom>
        </p:spPr>
      </p:pic>
      <p:pic>
        <p:nvPicPr>
          <p:cNvPr id="186" name="Picture 18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862940" y="10537345"/>
            <a:ext cx="1317911" cy="1845076"/>
          </a:xfrm>
          <a:prstGeom prst="rect">
            <a:avLst/>
          </a:prstGeom>
        </p:spPr>
      </p:pic>
      <p:sp>
        <p:nvSpPr>
          <p:cNvPr id="191" name="TextBox 190"/>
          <p:cNvSpPr txBox="1"/>
          <p:nvPr/>
        </p:nvSpPr>
        <p:spPr>
          <a:xfrm>
            <a:off x="41958250" y="7940776"/>
            <a:ext cx="671979" cy="646331"/>
          </a:xfrm>
          <a:prstGeom prst="rect">
            <a:avLst/>
          </a:prstGeom>
          <a:noFill/>
        </p:spPr>
        <p:txBody>
          <a:bodyPr wrap="none" rtlCol="0">
            <a:spAutoFit/>
          </a:bodyPr>
          <a:lstStyle/>
          <a:p>
            <a:r>
              <a:rPr lang="en-US" sz="3600" b="1" dirty="0" smtClean="0">
                <a:latin typeface="Times New Roman" panose="02020603050405020304" pitchFamily="18" charset="0"/>
                <a:cs typeface="Times New Roman" panose="02020603050405020304" pitchFamily="18" charset="0"/>
              </a:rPr>
              <a:t>S3</a:t>
            </a:r>
            <a:endParaRPr lang="en-US" sz="3600" b="1" dirty="0">
              <a:latin typeface="Times New Roman" panose="02020603050405020304" pitchFamily="18" charset="0"/>
              <a:cs typeface="Times New Roman" panose="02020603050405020304" pitchFamily="18" charset="0"/>
            </a:endParaRPr>
          </a:p>
        </p:txBody>
      </p:sp>
      <p:sp>
        <p:nvSpPr>
          <p:cNvPr id="193" name="TextBox 192"/>
          <p:cNvSpPr txBox="1"/>
          <p:nvPr/>
        </p:nvSpPr>
        <p:spPr>
          <a:xfrm>
            <a:off x="42087729" y="10637485"/>
            <a:ext cx="671979" cy="646331"/>
          </a:xfrm>
          <a:prstGeom prst="rect">
            <a:avLst/>
          </a:prstGeom>
          <a:noFill/>
        </p:spPr>
        <p:txBody>
          <a:bodyPr wrap="none" rtlCol="0">
            <a:spAutoFit/>
          </a:bodyPr>
          <a:lstStyle/>
          <a:p>
            <a:r>
              <a:rPr lang="en-US" sz="3600" b="1" smtClean="0">
                <a:latin typeface="Times New Roman" panose="02020603050405020304" pitchFamily="18" charset="0"/>
                <a:cs typeface="Times New Roman" panose="02020603050405020304" pitchFamily="18" charset="0"/>
              </a:rPr>
              <a:t>S2</a:t>
            </a:r>
            <a:endParaRPr lang="en-US" sz="3600" b="1" dirty="0">
              <a:latin typeface="Times New Roman" panose="02020603050405020304" pitchFamily="18" charset="0"/>
              <a:cs typeface="Times New Roman" panose="02020603050405020304" pitchFamily="18" charset="0"/>
            </a:endParaRPr>
          </a:p>
        </p:txBody>
      </p:sp>
      <p:grpSp>
        <p:nvGrpSpPr>
          <p:cNvPr id="246" name="Group 245"/>
          <p:cNvGrpSpPr/>
          <p:nvPr/>
        </p:nvGrpSpPr>
        <p:grpSpPr>
          <a:xfrm>
            <a:off x="31606460" y="8985143"/>
            <a:ext cx="1317911" cy="2329599"/>
            <a:chOff x="31807797" y="7971087"/>
            <a:chExt cx="1317911" cy="2329599"/>
          </a:xfrm>
        </p:grpSpPr>
        <p:pic>
          <p:nvPicPr>
            <p:cNvPr id="184" name="Picture 18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1807797" y="8455610"/>
              <a:ext cx="1317911" cy="1845076"/>
            </a:xfrm>
            <a:prstGeom prst="rect">
              <a:avLst/>
            </a:prstGeom>
          </p:spPr>
        </p:pic>
        <p:sp>
          <p:nvSpPr>
            <p:cNvPr id="194" name="TextBox 193"/>
            <p:cNvSpPr txBox="1"/>
            <p:nvPr/>
          </p:nvSpPr>
          <p:spPr>
            <a:xfrm>
              <a:off x="32079152" y="7971087"/>
              <a:ext cx="671979" cy="646331"/>
            </a:xfrm>
            <a:prstGeom prst="rect">
              <a:avLst/>
            </a:prstGeom>
            <a:noFill/>
          </p:spPr>
          <p:txBody>
            <a:bodyPr wrap="none" rtlCol="0">
              <a:spAutoFit/>
            </a:bodyPr>
            <a:lstStyle/>
            <a:p>
              <a:r>
                <a:rPr lang="en-US" sz="3600" b="1" dirty="0" smtClean="0">
                  <a:latin typeface="Times New Roman" panose="02020603050405020304" pitchFamily="18" charset="0"/>
                  <a:cs typeface="Times New Roman" panose="02020603050405020304" pitchFamily="18" charset="0"/>
                </a:rPr>
                <a:t>S1</a:t>
              </a:r>
              <a:endParaRPr lang="en-US" sz="3600" b="1" dirty="0">
                <a:latin typeface="Times New Roman" panose="02020603050405020304" pitchFamily="18" charset="0"/>
                <a:cs typeface="Times New Roman" panose="02020603050405020304" pitchFamily="18" charset="0"/>
              </a:endParaRPr>
            </a:p>
          </p:txBody>
        </p:sp>
      </p:grpSp>
      <p:cxnSp>
        <p:nvCxnSpPr>
          <p:cNvPr id="197" name="Straight Arrow Connector 196"/>
          <p:cNvCxnSpPr>
            <a:stCxn id="184" idx="3"/>
            <a:endCxn id="173" idx="1"/>
          </p:cNvCxnSpPr>
          <p:nvPr/>
        </p:nvCxnSpPr>
        <p:spPr>
          <a:xfrm flipV="1">
            <a:off x="32924371" y="8785958"/>
            <a:ext cx="2384009" cy="1606246"/>
          </a:xfrm>
          <a:prstGeom prst="straightConnector1">
            <a:avLst/>
          </a:prstGeom>
          <a:ln w="57150">
            <a:solidFill>
              <a:srgbClr val="00B050"/>
            </a:solidFill>
            <a:headEnd type="triangle" w="med" len="med"/>
            <a:tailEnd type="none" w="med" len="med"/>
          </a:ln>
        </p:spPr>
        <p:style>
          <a:lnRef idx="1">
            <a:schemeClr val="dk1"/>
          </a:lnRef>
          <a:fillRef idx="0">
            <a:schemeClr val="dk1"/>
          </a:fillRef>
          <a:effectRef idx="0">
            <a:schemeClr val="dk1"/>
          </a:effectRef>
          <a:fontRef idx="minor">
            <a:schemeClr val="tx1"/>
          </a:fontRef>
        </p:style>
      </p:cxnSp>
      <p:cxnSp>
        <p:nvCxnSpPr>
          <p:cNvPr id="200" name="Straight Arrow Connector 199"/>
          <p:cNvCxnSpPr>
            <a:stCxn id="184" idx="3"/>
            <a:endCxn id="171" idx="1"/>
          </p:cNvCxnSpPr>
          <p:nvPr/>
        </p:nvCxnSpPr>
        <p:spPr>
          <a:xfrm>
            <a:off x="32924371" y="10392204"/>
            <a:ext cx="2389442" cy="1147359"/>
          </a:xfrm>
          <a:prstGeom prst="straightConnector1">
            <a:avLst/>
          </a:prstGeom>
          <a:ln w="57150">
            <a:solidFill>
              <a:srgbClr val="00B050"/>
            </a:solidFill>
            <a:headEnd type="triangle" w="med" len="med"/>
            <a:tailEnd type="none" w="med" len="med"/>
          </a:ln>
        </p:spPr>
        <p:style>
          <a:lnRef idx="1">
            <a:schemeClr val="dk1"/>
          </a:lnRef>
          <a:fillRef idx="0">
            <a:schemeClr val="dk1"/>
          </a:fillRef>
          <a:effectRef idx="0">
            <a:schemeClr val="dk1"/>
          </a:effectRef>
          <a:fontRef idx="minor">
            <a:schemeClr val="tx1"/>
          </a:fontRef>
        </p:style>
      </p:cxnSp>
      <p:cxnSp>
        <p:nvCxnSpPr>
          <p:cNvPr id="213" name="Curved Connector 212"/>
          <p:cNvCxnSpPr>
            <a:stCxn id="172" idx="2"/>
            <a:endCxn id="186" idx="0"/>
          </p:cNvCxnSpPr>
          <p:nvPr/>
        </p:nvCxnSpPr>
        <p:spPr>
          <a:xfrm rot="16200000" flipH="1">
            <a:off x="39112617" y="8128066"/>
            <a:ext cx="1267462" cy="3551096"/>
          </a:xfrm>
          <a:prstGeom prst="curvedConnector3">
            <a:avLst>
              <a:gd name="adj1" fmla="val 50000"/>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30" name="TextBox 229"/>
              <p:cNvSpPr txBox="1"/>
              <p:nvPr/>
            </p:nvSpPr>
            <p:spPr>
              <a:xfrm>
                <a:off x="31533294" y="17071200"/>
                <a:ext cx="1421415" cy="6463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3600" b="0" i="1" smtClean="0">
                              <a:latin typeface="Cambria Math" charset="0"/>
                            </a:rPr>
                          </m:ctrlPr>
                        </m:sSubPr>
                        <m:e>
                          <m:r>
                            <a:rPr lang="en-US" sz="3600" b="0" i="1" smtClean="0">
                              <a:latin typeface="Cambria Math" charset="0"/>
                            </a:rPr>
                            <m:t>𝑧</m:t>
                          </m:r>
                        </m:e>
                        <m:sub>
                          <m:r>
                            <a:rPr lang="en-US" sz="3600" b="0" i="1" smtClean="0">
                              <a:latin typeface="Cambria Math" panose="02040503050406030204" pitchFamily="18" charset="0"/>
                            </a:rPr>
                            <m:t>1</m:t>
                          </m:r>
                        </m:sub>
                      </m:sSub>
                      <m:r>
                        <a:rPr lang="en-US" sz="3600" b="0" i="1" smtClean="0">
                          <a:latin typeface="Cambria Math" panose="02040503050406030204" pitchFamily="18" charset="0"/>
                        </a:rPr>
                        <m:t>, </m:t>
                      </m:r>
                      <m:sSub>
                        <m:sSubPr>
                          <m:ctrlPr>
                            <a:rPr lang="en-US" sz="3600" b="0" i="1" smtClean="0">
                              <a:latin typeface="Cambria Math" charset="0"/>
                            </a:rPr>
                          </m:ctrlPr>
                        </m:sSubPr>
                        <m:e>
                          <m:r>
                            <a:rPr lang="en-US" sz="3600" b="0" i="1" smtClean="0">
                              <a:latin typeface="Cambria Math" charset="0"/>
                            </a:rPr>
                            <m:t>𝑧</m:t>
                          </m:r>
                          <m:r>
                            <a:rPr lang="en-US" sz="3600" b="0" i="1" smtClean="0">
                              <a:latin typeface="Cambria Math" charset="0"/>
                            </a:rPr>
                            <m:t>′</m:t>
                          </m:r>
                        </m:e>
                        <m:sub>
                          <m:r>
                            <a:rPr lang="en-US" sz="3600" b="0" i="1" smtClean="0">
                              <a:latin typeface="Cambria Math" panose="02040503050406030204" pitchFamily="18" charset="0"/>
                            </a:rPr>
                            <m:t>1</m:t>
                          </m:r>
                        </m:sub>
                      </m:sSub>
                    </m:oMath>
                  </m:oMathPara>
                </a14:m>
                <a:endParaRPr lang="en-US" sz="3600" dirty="0"/>
              </a:p>
            </p:txBody>
          </p:sp>
        </mc:Choice>
        <mc:Fallback>
          <p:sp>
            <p:nvSpPr>
              <p:cNvPr id="230" name="TextBox 229"/>
              <p:cNvSpPr txBox="1">
                <a:spLocks noRot="1" noChangeAspect="1" noMove="1" noResize="1" noEditPoints="1" noAdjustHandles="1" noChangeArrowheads="1" noChangeShapeType="1" noTextEdit="1"/>
              </p:cNvSpPr>
              <p:nvPr/>
            </p:nvSpPr>
            <p:spPr>
              <a:xfrm>
                <a:off x="31533294" y="17071200"/>
                <a:ext cx="1421415" cy="646331"/>
              </a:xfrm>
              <a:prstGeom prst="rect">
                <a:avLst/>
              </a:prstGeom>
              <a:blipFill rotWithShape="0">
                <a:blip r:embed="rId34"/>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32" name="TextBox 231"/>
              <p:cNvSpPr txBox="1"/>
              <p:nvPr/>
            </p:nvSpPr>
            <p:spPr>
              <a:xfrm>
                <a:off x="32828559" y="15762951"/>
                <a:ext cx="779957" cy="6463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3600" b="0" i="1" smtClean="0">
                              <a:latin typeface="Cambria Math" charset="0"/>
                            </a:rPr>
                          </m:ctrlPr>
                        </m:sSubPr>
                        <m:e>
                          <m:r>
                            <a:rPr lang="en-US" sz="3600" b="0" i="1" smtClean="0">
                              <a:latin typeface="Cambria Math" charset="0"/>
                            </a:rPr>
                            <m:t>𝑅</m:t>
                          </m:r>
                        </m:e>
                        <m:sub>
                          <m:r>
                            <a:rPr lang="en-US" sz="3600" b="0" i="1" smtClean="0">
                              <a:latin typeface="Cambria Math" panose="02040503050406030204" pitchFamily="18" charset="0"/>
                            </a:rPr>
                            <m:t>1</m:t>
                          </m:r>
                        </m:sub>
                      </m:sSub>
                    </m:oMath>
                  </m:oMathPara>
                </a14:m>
                <a:endParaRPr lang="en-US" sz="3600" dirty="0"/>
              </a:p>
            </p:txBody>
          </p:sp>
        </mc:Choice>
        <mc:Fallback>
          <p:sp>
            <p:nvSpPr>
              <p:cNvPr id="232" name="TextBox 231"/>
              <p:cNvSpPr txBox="1">
                <a:spLocks noRot="1" noChangeAspect="1" noMove="1" noResize="1" noEditPoints="1" noAdjustHandles="1" noChangeArrowheads="1" noChangeShapeType="1" noTextEdit="1"/>
              </p:cNvSpPr>
              <p:nvPr/>
            </p:nvSpPr>
            <p:spPr>
              <a:xfrm>
                <a:off x="32828559" y="15762951"/>
                <a:ext cx="779957" cy="646331"/>
              </a:xfrm>
              <a:prstGeom prst="rect">
                <a:avLst/>
              </a:prstGeom>
              <a:blipFill rotWithShape="0">
                <a:blip r:embed="rId35"/>
                <a:stretch>
                  <a:fillRect/>
                </a:stretch>
              </a:blipFill>
            </p:spPr>
            <p:txBody>
              <a:bodyPr/>
              <a:lstStyle/>
              <a:p>
                <a:r>
                  <a:rPr lang="en-US">
                    <a:noFill/>
                  </a:rPr>
                  <a:t> </a:t>
                </a:r>
              </a:p>
            </p:txBody>
          </p:sp>
        </mc:Fallback>
      </mc:AlternateContent>
      <p:cxnSp>
        <p:nvCxnSpPr>
          <p:cNvPr id="234" name="Straight Arrow Connector 233"/>
          <p:cNvCxnSpPr>
            <a:stCxn id="232" idx="3"/>
            <a:endCxn id="251" idx="1"/>
          </p:cNvCxnSpPr>
          <p:nvPr/>
        </p:nvCxnSpPr>
        <p:spPr>
          <a:xfrm flipV="1">
            <a:off x="33608516" y="16080347"/>
            <a:ext cx="6519219" cy="5770"/>
          </a:xfrm>
          <a:prstGeom prst="straightConnector1">
            <a:avLst/>
          </a:prstGeom>
          <a:ln w="57150">
            <a:headEnd type="triangle"/>
            <a:tailEnd type="triangle"/>
          </a:ln>
        </p:spPr>
        <p:style>
          <a:lnRef idx="1">
            <a:schemeClr val="dk1"/>
          </a:lnRef>
          <a:fillRef idx="0">
            <a:schemeClr val="dk1"/>
          </a:fillRef>
          <a:effectRef idx="0">
            <a:schemeClr val="dk1"/>
          </a:effectRef>
          <a:fontRef idx="minor">
            <a:schemeClr val="tx1"/>
          </a:fontRef>
        </p:style>
      </p:cxnSp>
      <p:sp>
        <p:nvSpPr>
          <p:cNvPr id="235" name="TextBox 234"/>
          <p:cNvSpPr txBox="1"/>
          <p:nvPr/>
        </p:nvSpPr>
        <p:spPr>
          <a:xfrm>
            <a:off x="33466459" y="14563150"/>
            <a:ext cx="6610447" cy="1200329"/>
          </a:xfrm>
          <a:prstGeom prst="rect">
            <a:avLst/>
          </a:prstGeom>
          <a:noFill/>
        </p:spPr>
        <p:txBody>
          <a:bodyPr wrap="square" rtlCol="0">
            <a:spAutoFit/>
          </a:bodyPr>
          <a:lstStyle/>
          <a:p>
            <a:pPr algn="ctr"/>
            <a:r>
              <a:rPr lang="en-US" sz="3600" dirty="0" smtClean="0"/>
              <a:t>Two-Party Multiplication Protocol with Multiplication Triplet [2]</a:t>
            </a:r>
            <a:endParaRPr lang="en-US" sz="3600" dirty="0"/>
          </a:p>
        </p:txBody>
      </p:sp>
      <mc:AlternateContent xmlns:mc="http://schemas.openxmlformats.org/markup-compatibility/2006">
        <mc:Choice xmlns:a14="http://schemas.microsoft.com/office/drawing/2010/main" Requires="a14">
          <p:sp>
            <p:nvSpPr>
              <p:cNvPr id="236" name="Rectangle 235"/>
              <p:cNvSpPr/>
              <p:nvPr/>
            </p:nvSpPr>
            <p:spPr>
              <a:xfrm>
                <a:off x="33784450" y="16331056"/>
                <a:ext cx="6716519" cy="64633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3600" i="1" smtClean="0">
                              <a:latin typeface="Cambria Math" charset="0"/>
                            </a:rPr>
                          </m:ctrlPr>
                        </m:sSubPr>
                        <m:e>
                          <m:r>
                            <a:rPr lang="en-US" sz="3600" b="0" i="1" smtClean="0">
                              <a:latin typeface="Cambria Math" charset="0"/>
                            </a:rPr>
                            <m:t>𝑅</m:t>
                          </m:r>
                        </m:e>
                        <m:sub>
                          <m:r>
                            <a:rPr lang="en-US" sz="3600" i="1">
                              <a:latin typeface="Cambria Math" panose="02040503050406030204" pitchFamily="18" charset="0"/>
                            </a:rPr>
                            <m:t>1</m:t>
                          </m:r>
                        </m:sub>
                      </m:sSub>
                      <m:r>
                        <a:rPr lang="en-US" sz="3600" b="0" i="1" smtClean="0">
                          <a:latin typeface="Cambria Math" panose="02040503050406030204" pitchFamily="18" charset="0"/>
                        </a:rPr>
                        <m:t>+</m:t>
                      </m:r>
                      <m:sSub>
                        <m:sSubPr>
                          <m:ctrlPr>
                            <a:rPr lang="en-US" sz="3600" b="0" i="1" smtClean="0">
                              <a:latin typeface="Cambria Math" charset="0"/>
                            </a:rPr>
                          </m:ctrlPr>
                        </m:sSubPr>
                        <m:e>
                          <m:r>
                            <a:rPr lang="en-US" sz="3600" b="0" i="1" smtClean="0">
                              <a:latin typeface="Cambria Math" charset="0"/>
                            </a:rPr>
                            <m:t>𝑅</m:t>
                          </m:r>
                        </m:e>
                        <m:sub>
                          <m:r>
                            <a:rPr lang="en-US" sz="3600" b="0" i="1" smtClean="0">
                              <a:latin typeface="Cambria Math" panose="02040503050406030204" pitchFamily="18" charset="0"/>
                            </a:rPr>
                            <m:t>2</m:t>
                          </m:r>
                        </m:sub>
                      </m:sSub>
                      <m:r>
                        <a:rPr lang="en-US" sz="3600" b="0" i="1" smtClean="0">
                          <a:latin typeface="Cambria Math" panose="02040503050406030204" pitchFamily="18" charset="0"/>
                        </a:rPr>
                        <m:t>=</m:t>
                      </m:r>
                      <m:d>
                        <m:dPr>
                          <m:ctrlPr>
                            <a:rPr lang="en-US" sz="3600" b="0" i="1" smtClean="0">
                              <a:latin typeface="Cambria Math" charset="0"/>
                            </a:rPr>
                          </m:ctrlPr>
                        </m:dPr>
                        <m:e>
                          <m:sSub>
                            <m:sSubPr>
                              <m:ctrlPr>
                                <a:rPr lang="en-US" sz="3600" b="0" i="1" smtClean="0">
                                  <a:latin typeface="Cambria Math" charset="0"/>
                                </a:rPr>
                              </m:ctrlPr>
                            </m:sSubPr>
                            <m:e>
                              <m:r>
                                <a:rPr lang="en-US" sz="3600" b="0" i="1" smtClean="0">
                                  <a:latin typeface="Cambria Math" charset="0"/>
                                </a:rPr>
                                <m:t>𝑧</m:t>
                              </m:r>
                            </m:e>
                            <m:sub>
                              <m:r>
                                <a:rPr lang="en-US" sz="3600" b="0" i="1" smtClean="0">
                                  <a:latin typeface="Cambria Math" panose="02040503050406030204" pitchFamily="18" charset="0"/>
                                </a:rPr>
                                <m:t>1</m:t>
                              </m:r>
                            </m:sub>
                          </m:sSub>
                          <m:r>
                            <a:rPr lang="en-US" sz="3600" b="0" i="1" smtClean="0">
                              <a:latin typeface="Cambria Math" panose="02040503050406030204" pitchFamily="18" charset="0"/>
                            </a:rPr>
                            <m:t>+</m:t>
                          </m:r>
                          <m:sSub>
                            <m:sSubPr>
                              <m:ctrlPr>
                                <a:rPr lang="en-US" sz="3600" b="0" i="1" smtClean="0">
                                  <a:latin typeface="Cambria Math" charset="0"/>
                                </a:rPr>
                              </m:ctrlPr>
                            </m:sSubPr>
                            <m:e>
                              <m:r>
                                <a:rPr lang="en-US" sz="3600" b="0" i="1" smtClean="0">
                                  <a:latin typeface="Cambria Math" charset="0"/>
                                </a:rPr>
                                <m:t>𝑧</m:t>
                              </m:r>
                            </m:e>
                            <m:sub>
                              <m:r>
                                <a:rPr lang="en-US" sz="3600" b="0" i="1" smtClean="0">
                                  <a:latin typeface="Cambria Math" panose="02040503050406030204" pitchFamily="18" charset="0"/>
                                </a:rPr>
                                <m:t>2</m:t>
                              </m:r>
                            </m:sub>
                          </m:sSub>
                        </m:e>
                      </m:d>
                      <m:r>
                        <a:rPr lang="en-US" sz="3600" b="0" i="1" smtClean="0">
                          <a:latin typeface="Cambria Math" panose="02040503050406030204" pitchFamily="18" charset="0"/>
                        </a:rPr>
                        <m:t>⋅(</m:t>
                      </m:r>
                      <m:sSub>
                        <m:sSubPr>
                          <m:ctrlPr>
                            <a:rPr lang="en-US" sz="3600" b="0" i="1" smtClean="0">
                              <a:latin typeface="Cambria Math" charset="0"/>
                            </a:rPr>
                          </m:ctrlPr>
                        </m:sSubPr>
                        <m:e>
                          <m:r>
                            <a:rPr lang="en-US" sz="3600" b="0" i="1" smtClean="0">
                              <a:latin typeface="Cambria Math" charset="0"/>
                            </a:rPr>
                            <m:t>𝑧</m:t>
                          </m:r>
                          <m:r>
                            <a:rPr lang="en-US" sz="3600" b="0" i="1" smtClean="0">
                              <a:latin typeface="Cambria Math" charset="0"/>
                            </a:rPr>
                            <m:t>′</m:t>
                          </m:r>
                        </m:e>
                        <m:sub>
                          <m:r>
                            <a:rPr lang="en-US" sz="3600" b="0" i="1" smtClean="0">
                              <a:latin typeface="Cambria Math" panose="02040503050406030204" pitchFamily="18" charset="0"/>
                            </a:rPr>
                            <m:t>1</m:t>
                          </m:r>
                        </m:sub>
                      </m:sSub>
                      <m:r>
                        <a:rPr lang="en-US" sz="3600" b="0" i="1" smtClean="0">
                          <a:latin typeface="Cambria Math" panose="02040503050406030204" pitchFamily="18" charset="0"/>
                        </a:rPr>
                        <m:t>+</m:t>
                      </m:r>
                      <m:sSub>
                        <m:sSubPr>
                          <m:ctrlPr>
                            <a:rPr lang="en-US" sz="3600" b="0" i="1" smtClean="0">
                              <a:latin typeface="Cambria Math" charset="0"/>
                            </a:rPr>
                          </m:ctrlPr>
                        </m:sSubPr>
                        <m:e>
                          <m:r>
                            <a:rPr lang="en-US" sz="3600" b="0" i="1" smtClean="0">
                              <a:latin typeface="Cambria Math" charset="0"/>
                            </a:rPr>
                            <m:t>𝑧</m:t>
                          </m:r>
                          <m:r>
                            <a:rPr lang="en-US" sz="3600" b="0" i="1" smtClean="0">
                              <a:latin typeface="Cambria Math" charset="0"/>
                            </a:rPr>
                            <m:t>′</m:t>
                          </m:r>
                        </m:e>
                        <m:sub>
                          <m:r>
                            <a:rPr lang="en-US" sz="3600" b="0" i="1" smtClean="0">
                              <a:latin typeface="Cambria Math" panose="02040503050406030204" pitchFamily="18" charset="0"/>
                            </a:rPr>
                            <m:t>2</m:t>
                          </m:r>
                        </m:sub>
                      </m:sSub>
                      <m:r>
                        <a:rPr lang="en-US" sz="3600" b="0" i="1" smtClean="0">
                          <a:latin typeface="Cambria Math" panose="02040503050406030204" pitchFamily="18" charset="0"/>
                        </a:rPr>
                        <m:t>)</m:t>
                      </m:r>
                    </m:oMath>
                  </m:oMathPara>
                </a14:m>
                <a:endParaRPr lang="en-US" sz="3600" dirty="0"/>
              </a:p>
            </p:txBody>
          </p:sp>
        </mc:Choice>
        <mc:Fallback>
          <p:sp>
            <p:nvSpPr>
              <p:cNvPr id="236" name="Rectangle 235"/>
              <p:cNvSpPr>
                <a:spLocks noRot="1" noChangeAspect="1" noMove="1" noResize="1" noEditPoints="1" noAdjustHandles="1" noChangeArrowheads="1" noChangeShapeType="1" noTextEdit="1"/>
              </p:cNvSpPr>
              <p:nvPr/>
            </p:nvSpPr>
            <p:spPr>
              <a:xfrm>
                <a:off x="33784450" y="16331056"/>
                <a:ext cx="6716519" cy="646331"/>
              </a:xfrm>
              <a:prstGeom prst="rect">
                <a:avLst/>
              </a:prstGeom>
              <a:blipFill rotWithShape="0">
                <a:blip r:embed="rId36"/>
                <a:stretch>
                  <a:fillRect/>
                </a:stretch>
              </a:blipFill>
            </p:spPr>
            <p:txBody>
              <a:bodyPr/>
              <a:lstStyle/>
              <a:p>
                <a:r>
                  <a:rPr lang="en-US">
                    <a:noFill/>
                  </a:rPr>
                  <a:t> </a:t>
                </a:r>
              </a:p>
            </p:txBody>
          </p:sp>
        </mc:Fallback>
      </mc:AlternateContent>
      <p:grpSp>
        <p:nvGrpSpPr>
          <p:cNvPr id="241" name="Group 240"/>
          <p:cNvGrpSpPr/>
          <p:nvPr/>
        </p:nvGrpSpPr>
        <p:grpSpPr>
          <a:xfrm>
            <a:off x="31534531" y="14863525"/>
            <a:ext cx="1317911" cy="2351849"/>
            <a:chOff x="32076104" y="14026027"/>
            <a:chExt cx="1317911" cy="2351849"/>
          </a:xfrm>
        </p:grpSpPr>
        <p:pic>
          <p:nvPicPr>
            <p:cNvPr id="237" name="Picture 23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076104" y="14532800"/>
              <a:ext cx="1317911" cy="1845076"/>
            </a:xfrm>
            <a:prstGeom prst="rect">
              <a:avLst/>
            </a:prstGeom>
          </p:spPr>
        </p:pic>
        <p:sp>
          <p:nvSpPr>
            <p:cNvPr id="239" name="TextBox 238"/>
            <p:cNvSpPr txBox="1"/>
            <p:nvPr/>
          </p:nvSpPr>
          <p:spPr>
            <a:xfrm>
              <a:off x="32397349" y="14026027"/>
              <a:ext cx="671979" cy="646331"/>
            </a:xfrm>
            <a:prstGeom prst="rect">
              <a:avLst/>
            </a:prstGeom>
            <a:noFill/>
          </p:spPr>
          <p:txBody>
            <a:bodyPr wrap="none" rtlCol="0">
              <a:spAutoFit/>
            </a:bodyPr>
            <a:lstStyle/>
            <a:p>
              <a:r>
                <a:rPr lang="en-US" sz="3600" b="1" dirty="0" smtClean="0">
                  <a:latin typeface="Times New Roman" panose="02020603050405020304" pitchFamily="18" charset="0"/>
                  <a:cs typeface="Times New Roman" panose="02020603050405020304" pitchFamily="18" charset="0"/>
                </a:rPr>
                <a:t>S1</a:t>
              </a:r>
              <a:endParaRPr lang="en-US" sz="3600" b="1" dirty="0">
                <a:latin typeface="Times New Roman" panose="02020603050405020304" pitchFamily="18" charset="0"/>
                <a:cs typeface="Times New Roman" panose="02020603050405020304" pitchFamily="18" charset="0"/>
              </a:endParaRPr>
            </a:p>
          </p:txBody>
        </p:sp>
      </p:grpSp>
      <p:grpSp>
        <p:nvGrpSpPr>
          <p:cNvPr id="242" name="Group 241"/>
          <p:cNvGrpSpPr/>
          <p:nvPr/>
        </p:nvGrpSpPr>
        <p:grpSpPr>
          <a:xfrm>
            <a:off x="40789774" y="14781412"/>
            <a:ext cx="1317911" cy="2360945"/>
            <a:chOff x="41064277" y="14139742"/>
            <a:chExt cx="1317911" cy="2360945"/>
          </a:xfrm>
        </p:grpSpPr>
        <p:pic>
          <p:nvPicPr>
            <p:cNvPr id="238" name="Picture 23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064277" y="14655611"/>
              <a:ext cx="1317911" cy="1845076"/>
            </a:xfrm>
            <a:prstGeom prst="rect">
              <a:avLst/>
            </a:prstGeom>
          </p:spPr>
        </p:pic>
        <p:sp>
          <p:nvSpPr>
            <p:cNvPr id="240" name="TextBox 239"/>
            <p:cNvSpPr txBox="1"/>
            <p:nvPr/>
          </p:nvSpPr>
          <p:spPr>
            <a:xfrm>
              <a:off x="41387242" y="14139742"/>
              <a:ext cx="671979" cy="646331"/>
            </a:xfrm>
            <a:prstGeom prst="rect">
              <a:avLst/>
            </a:prstGeom>
            <a:noFill/>
          </p:spPr>
          <p:txBody>
            <a:bodyPr wrap="none" rtlCol="0">
              <a:spAutoFit/>
            </a:bodyPr>
            <a:lstStyle/>
            <a:p>
              <a:r>
                <a:rPr lang="en-US" sz="3600" b="1" smtClean="0">
                  <a:latin typeface="Times New Roman" panose="02020603050405020304" pitchFamily="18" charset="0"/>
                  <a:cs typeface="Times New Roman" panose="02020603050405020304" pitchFamily="18" charset="0"/>
                </a:rPr>
                <a:t>S2</a:t>
              </a:r>
              <a:endParaRPr lang="en-US" sz="3600" b="1" dirty="0">
                <a:latin typeface="Times New Roman" panose="02020603050405020304" pitchFamily="18" charset="0"/>
                <a:cs typeface="Times New Roman" panose="02020603050405020304" pitchFamily="18" charset="0"/>
              </a:endParaRPr>
            </a:p>
          </p:txBody>
        </p:sp>
      </p:grpSp>
      <mc:AlternateContent xmlns:mc="http://schemas.openxmlformats.org/markup-compatibility/2006">
        <mc:Choice xmlns:a14="http://schemas.microsoft.com/office/drawing/2010/main" Requires="a14">
          <p:sp>
            <p:nvSpPr>
              <p:cNvPr id="250" name="TextBox 249"/>
              <p:cNvSpPr txBox="1"/>
              <p:nvPr/>
            </p:nvSpPr>
            <p:spPr>
              <a:xfrm>
                <a:off x="40738020" y="17065698"/>
                <a:ext cx="1442831" cy="6463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3600" b="0" i="1" smtClean="0">
                              <a:latin typeface="Cambria Math" charset="0"/>
                            </a:rPr>
                          </m:ctrlPr>
                        </m:sSubPr>
                        <m:e>
                          <m:r>
                            <a:rPr lang="en-US" sz="3600" b="0" i="1" smtClean="0">
                              <a:latin typeface="Cambria Math" charset="0"/>
                            </a:rPr>
                            <m:t>𝑧</m:t>
                          </m:r>
                        </m:e>
                        <m:sub>
                          <m:r>
                            <a:rPr lang="en-US" sz="3600" b="0" i="1" smtClean="0">
                              <a:latin typeface="Cambria Math" charset="0"/>
                            </a:rPr>
                            <m:t>2</m:t>
                          </m:r>
                        </m:sub>
                      </m:sSub>
                      <m:r>
                        <a:rPr lang="en-US" sz="3600" b="0" i="1" smtClean="0">
                          <a:latin typeface="Cambria Math" panose="02040503050406030204" pitchFamily="18" charset="0"/>
                        </a:rPr>
                        <m:t>, </m:t>
                      </m:r>
                      <m:sSub>
                        <m:sSubPr>
                          <m:ctrlPr>
                            <a:rPr lang="en-US" sz="3600" b="0" i="1" smtClean="0">
                              <a:latin typeface="Cambria Math" charset="0"/>
                            </a:rPr>
                          </m:ctrlPr>
                        </m:sSubPr>
                        <m:e>
                          <m:r>
                            <a:rPr lang="en-US" sz="3600" b="0" i="1" smtClean="0">
                              <a:latin typeface="Cambria Math" charset="0"/>
                            </a:rPr>
                            <m:t>𝑧</m:t>
                          </m:r>
                          <m:r>
                            <a:rPr lang="en-US" sz="3600" b="0" i="1" smtClean="0">
                              <a:latin typeface="Cambria Math" charset="0"/>
                            </a:rPr>
                            <m:t>′</m:t>
                          </m:r>
                        </m:e>
                        <m:sub>
                          <m:r>
                            <a:rPr lang="en-US" sz="3600" b="0" i="1" smtClean="0">
                              <a:latin typeface="Cambria Math" charset="0"/>
                            </a:rPr>
                            <m:t>2</m:t>
                          </m:r>
                        </m:sub>
                      </m:sSub>
                    </m:oMath>
                  </m:oMathPara>
                </a14:m>
                <a:endParaRPr lang="en-US" sz="3600" dirty="0"/>
              </a:p>
            </p:txBody>
          </p:sp>
        </mc:Choice>
        <mc:Fallback>
          <p:sp>
            <p:nvSpPr>
              <p:cNvPr id="250" name="TextBox 249"/>
              <p:cNvSpPr txBox="1">
                <a:spLocks noRot="1" noChangeAspect="1" noMove="1" noResize="1" noEditPoints="1" noAdjustHandles="1" noChangeArrowheads="1" noChangeShapeType="1" noTextEdit="1"/>
              </p:cNvSpPr>
              <p:nvPr/>
            </p:nvSpPr>
            <p:spPr>
              <a:xfrm>
                <a:off x="40738020" y="17065698"/>
                <a:ext cx="1442831" cy="646331"/>
              </a:xfrm>
              <a:prstGeom prst="rect">
                <a:avLst/>
              </a:prstGeom>
              <a:blipFill rotWithShape="0">
                <a:blip r:embed="rId37"/>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51" name="TextBox 250"/>
              <p:cNvSpPr txBox="1"/>
              <p:nvPr/>
            </p:nvSpPr>
            <p:spPr>
              <a:xfrm>
                <a:off x="40127735" y="15757181"/>
                <a:ext cx="790665" cy="6463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3600" b="0" i="1" smtClean="0">
                              <a:latin typeface="Cambria Math" charset="0"/>
                            </a:rPr>
                          </m:ctrlPr>
                        </m:sSubPr>
                        <m:e>
                          <m:r>
                            <a:rPr lang="en-US" sz="3600" b="0" i="1" smtClean="0">
                              <a:latin typeface="Cambria Math" charset="0"/>
                            </a:rPr>
                            <m:t>𝑅</m:t>
                          </m:r>
                        </m:e>
                        <m:sub>
                          <m:r>
                            <a:rPr lang="en-US" sz="3600" b="0" i="1" smtClean="0">
                              <a:latin typeface="Cambria Math" charset="0"/>
                            </a:rPr>
                            <m:t>2</m:t>
                          </m:r>
                        </m:sub>
                      </m:sSub>
                    </m:oMath>
                  </m:oMathPara>
                </a14:m>
                <a:endParaRPr lang="en-US" sz="3600" dirty="0"/>
              </a:p>
            </p:txBody>
          </p:sp>
        </mc:Choice>
        <mc:Fallback>
          <p:sp>
            <p:nvSpPr>
              <p:cNvPr id="251" name="TextBox 250"/>
              <p:cNvSpPr txBox="1">
                <a:spLocks noRot="1" noChangeAspect="1" noMove="1" noResize="1" noEditPoints="1" noAdjustHandles="1" noChangeArrowheads="1" noChangeShapeType="1" noTextEdit="1"/>
              </p:cNvSpPr>
              <p:nvPr/>
            </p:nvSpPr>
            <p:spPr>
              <a:xfrm>
                <a:off x="40127735" y="15757181"/>
                <a:ext cx="790665" cy="646331"/>
              </a:xfrm>
              <a:prstGeom prst="rect">
                <a:avLst/>
              </a:prstGeom>
              <a:blipFill rotWithShape="0">
                <a:blip r:embed="rId38"/>
                <a:stretch>
                  <a:fillRect/>
                </a:stretch>
              </a:blipFill>
            </p:spPr>
            <p:txBody>
              <a:bodyPr/>
              <a:lstStyle/>
              <a:p>
                <a:r>
                  <a:rPr lang="en-US">
                    <a:noFill/>
                  </a:rPr>
                  <a:t> </a:t>
                </a:r>
              </a:p>
            </p:txBody>
          </p:sp>
        </mc:Fallback>
      </mc:AlternateContent>
      <p:sp>
        <p:nvSpPr>
          <p:cNvPr id="254" name="Rectangle: Rounded Corners 15"/>
          <p:cNvSpPr/>
          <p:nvPr/>
        </p:nvSpPr>
        <p:spPr>
          <a:xfrm>
            <a:off x="31449737" y="7455677"/>
            <a:ext cx="11546502" cy="5374937"/>
          </a:xfrm>
          <a:prstGeom prst="roundRect">
            <a:avLst/>
          </a:prstGeom>
          <a:noFill/>
          <a:ln>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dirty="0"/>
          </a:p>
        </p:txBody>
      </p:sp>
      <p:sp>
        <p:nvSpPr>
          <p:cNvPr id="255" name="TextBox 254"/>
          <p:cNvSpPr txBox="1"/>
          <p:nvPr/>
        </p:nvSpPr>
        <p:spPr>
          <a:xfrm>
            <a:off x="35061803" y="6703538"/>
            <a:ext cx="3871091" cy="646331"/>
          </a:xfrm>
          <a:prstGeom prst="rect">
            <a:avLst/>
          </a:prstGeom>
          <a:noFill/>
        </p:spPr>
        <p:txBody>
          <a:bodyPr wrap="square" rtlCol="0">
            <a:spAutoFit/>
          </a:bodyPr>
          <a:lstStyle/>
          <a:p>
            <a:pPr algn="ctr"/>
            <a:r>
              <a:rPr lang="en-US" sz="3600" b="1" smtClean="0"/>
              <a:t>Sharing</a:t>
            </a:r>
            <a:endParaRPr lang="en-US" sz="3600" b="1" dirty="0"/>
          </a:p>
        </p:txBody>
      </p:sp>
      <p:sp>
        <p:nvSpPr>
          <p:cNvPr id="256" name="Rectangle: Rounded Corners 15"/>
          <p:cNvSpPr/>
          <p:nvPr/>
        </p:nvSpPr>
        <p:spPr>
          <a:xfrm>
            <a:off x="31449737" y="14368285"/>
            <a:ext cx="11546502" cy="3822928"/>
          </a:xfrm>
          <a:prstGeom prst="roundRect">
            <a:avLst/>
          </a:prstGeom>
          <a:noFill/>
          <a:ln>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dirty="0"/>
          </a:p>
        </p:txBody>
      </p:sp>
      <p:sp>
        <p:nvSpPr>
          <p:cNvPr id="257" name="TextBox 256"/>
          <p:cNvSpPr txBox="1"/>
          <p:nvPr/>
        </p:nvSpPr>
        <p:spPr>
          <a:xfrm>
            <a:off x="35287442" y="13607338"/>
            <a:ext cx="3871091" cy="646331"/>
          </a:xfrm>
          <a:prstGeom prst="rect">
            <a:avLst/>
          </a:prstGeom>
          <a:noFill/>
        </p:spPr>
        <p:txBody>
          <a:bodyPr wrap="square" rtlCol="0">
            <a:spAutoFit/>
          </a:bodyPr>
          <a:lstStyle/>
          <a:p>
            <a:pPr algn="ctr"/>
            <a:r>
              <a:rPr lang="en-US" sz="3600" b="1" dirty="0" smtClean="0"/>
              <a:t>Combining</a:t>
            </a:r>
            <a:endParaRPr lang="en-US" sz="3600" b="1" dirty="0"/>
          </a:p>
        </p:txBody>
      </p:sp>
      <p:sp>
        <p:nvSpPr>
          <p:cNvPr id="259" name="Text Placeholder 28"/>
          <p:cNvSpPr>
            <a:spLocks noGrp="1"/>
          </p:cNvSpPr>
          <p:nvPr>
            <p:ph type="body" sz="quarter" idx="28"/>
          </p:nvPr>
        </p:nvSpPr>
        <p:spPr>
          <a:xfrm>
            <a:off x="1828724" y="30351258"/>
            <a:ext cx="27909514" cy="1680438"/>
          </a:xfrm>
        </p:spPr>
        <p:txBody>
          <a:bodyPr/>
          <a:lstStyle/>
          <a:p>
            <a:r>
              <a:rPr lang="en-US" sz="3600" dirty="0" smtClean="0">
                <a:solidFill>
                  <a:srgbClr val="002060"/>
                </a:solidFill>
              </a:rPr>
              <a:t>[1] H. Chen, K. Laine, and P. </a:t>
            </a:r>
            <a:r>
              <a:rPr lang="en-US" sz="3600" dirty="0" err="1" smtClean="0">
                <a:solidFill>
                  <a:srgbClr val="002060"/>
                </a:solidFill>
              </a:rPr>
              <a:t>Rindal</a:t>
            </a:r>
            <a:r>
              <a:rPr lang="en-US" sz="3600" dirty="0" smtClean="0">
                <a:solidFill>
                  <a:srgbClr val="002060"/>
                </a:solidFill>
              </a:rPr>
              <a:t>, “Fast Private Set Intersection from Homomorphic Encryption”, </a:t>
            </a:r>
            <a:r>
              <a:rPr lang="en-US" sz="3600" i="1" dirty="0" smtClean="0">
                <a:solidFill>
                  <a:srgbClr val="002060"/>
                </a:solidFill>
              </a:rPr>
              <a:t>CCS</a:t>
            </a:r>
            <a:r>
              <a:rPr lang="en-US" sz="3600" dirty="0" smtClean="0">
                <a:solidFill>
                  <a:srgbClr val="002060"/>
                </a:solidFill>
              </a:rPr>
              <a:t>, 2017.</a:t>
            </a:r>
          </a:p>
          <a:p>
            <a:r>
              <a:rPr lang="en-US" sz="3600" dirty="0" smtClean="0">
                <a:solidFill>
                  <a:srgbClr val="002060"/>
                </a:solidFill>
              </a:rPr>
              <a:t>[2</a:t>
            </a:r>
            <a:r>
              <a:rPr lang="en-US" sz="3600" dirty="0">
                <a:solidFill>
                  <a:srgbClr val="002060"/>
                </a:solidFill>
              </a:rPr>
              <a:t>] </a:t>
            </a:r>
            <a:r>
              <a:rPr lang="en-US" sz="3600" dirty="0" smtClean="0">
                <a:solidFill>
                  <a:srgbClr val="002060"/>
                </a:solidFill>
              </a:rPr>
              <a:t>D. </a:t>
            </a:r>
            <a:r>
              <a:rPr lang="en-US" sz="3600" dirty="0" err="1" smtClean="0">
                <a:solidFill>
                  <a:srgbClr val="002060"/>
                </a:solidFill>
              </a:rPr>
              <a:t>Demmler</a:t>
            </a:r>
            <a:r>
              <a:rPr lang="en-US" sz="3600" dirty="0" smtClean="0">
                <a:solidFill>
                  <a:srgbClr val="002060"/>
                </a:solidFill>
              </a:rPr>
              <a:t>, T. Schneider</a:t>
            </a:r>
            <a:r>
              <a:rPr lang="en-US" sz="3600" dirty="0">
                <a:solidFill>
                  <a:srgbClr val="002060"/>
                </a:solidFill>
              </a:rPr>
              <a:t>, and </a:t>
            </a:r>
            <a:r>
              <a:rPr lang="en-US" sz="3600" dirty="0" smtClean="0">
                <a:solidFill>
                  <a:srgbClr val="002060"/>
                </a:solidFill>
              </a:rPr>
              <a:t>M. </a:t>
            </a:r>
            <a:r>
              <a:rPr lang="en-US" sz="3600" dirty="0" err="1" smtClean="0">
                <a:solidFill>
                  <a:srgbClr val="002060"/>
                </a:solidFill>
              </a:rPr>
              <a:t>Zohner</a:t>
            </a:r>
            <a:r>
              <a:rPr lang="en-US" sz="3600" dirty="0" smtClean="0">
                <a:solidFill>
                  <a:srgbClr val="002060"/>
                </a:solidFill>
              </a:rPr>
              <a:t>, “ABY-A Framework for Efficient Mixed-Protocol Secure Two-Party Computation”, NDSS, 2015.</a:t>
            </a:r>
            <a:endParaRPr lang="en-US" sz="3600" dirty="0">
              <a:solidFill>
                <a:srgbClr val="002060"/>
              </a:solidFill>
            </a:endParaRPr>
          </a:p>
        </p:txBody>
      </p:sp>
      <p:sp>
        <p:nvSpPr>
          <p:cNvPr id="260" name="Text Placeholder 28"/>
          <p:cNvSpPr>
            <a:spLocks noGrp="1"/>
          </p:cNvSpPr>
          <p:nvPr>
            <p:ph type="body" sz="quarter" idx="28"/>
          </p:nvPr>
        </p:nvSpPr>
        <p:spPr>
          <a:xfrm>
            <a:off x="31449737" y="19099163"/>
            <a:ext cx="9663002" cy="1692749"/>
          </a:xfrm>
        </p:spPr>
        <p:txBody>
          <a:bodyPr/>
          <a:lstStyle/>
          <a:p>
            <a:r>
              <a:rPr lang="en-US" sz="4000" dirty="0" smtClean="0">
                <a:solidFill>
                  <a:srgbClr val="002060"/>
                </a:solidFill>
              </a:rPr>
              <a:t>Extending to arbitrary number of servers: GMW protocol</a:t>
            </a:r>
          </a:p>
        </p:txBody>
      </p:sp>
      <p:cxnSp>
        <p:nvCxnSpPr>
          <p:cNvPr id="265" name="Straight Connector 264"/>
          <p:cNvCxnSpPr/>
          <p:nvPr/>
        </p:nvCxnSpPr>
        <p:spPr>
          <a:xfrm>
            <a:off x="14776665" y="5282178"/>
            <a:ext cx="109767" cy="24289470"/>
          </a:xfrm>
          <a:prstGeom prst="line">
            <a:avLst/>
          </a:prstGeom>
          <a:ln w="28575">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67" name="Straight Connector 266"/>
          <p:cNvCxnSpPr/>
          <p:nvPr/>
        </p:nvCxnSpPr>
        <p:spPr>
          <a:xfrm>
            <a:off x="30838104" y="5362947"/>
            <a:ext cx="109767" cy="24289470"/>
          </a:xfrm>
          <a:prstGeom prst="line">
            <a:avLst/>
          </a:prstGeom>
          <a:ln w="28575">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68" name="Straight Connector 267"/>
          <p:cNvCxnSpPr/>
          <p:nvPr/>
        </p:nvCxnSpPr>
        <p:spPr>
          <a:xfrm flipH="1">
            <a:off x="712755" y="18689102"/>
            <a:ext cx="13842697" cy="0"/>
          </a:xfrm>
          <a:prstGeom prst="line">
            <a:avLst/>
          </a:prstGeom>
          <a:ln w="28575">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71" name="Straight Connector 270"/>
          <p:cNvCxnSpPr/>
          <p:nvPr/>
        </p:nvCxnSpPr>
        <p:spPr>
          <a:xfrm flipH="1">
            <a:off x="31199966" y="21309628"/>
            <a:ext cx="11942461" cy="0"/>
          </a:xfrm>
          <a:prstGeom prst="line">
            <a:avLst/>
          </a:prstGeom>
          <a:ln w="28575">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75" name="Straight Connector 274"/>
          <p:cNvCxnSpPr/>
          <p:nvPr/>
        </p:nvCxnSpPr>
        <p:spPr>
          <a:xfrm flipH="1" flipV="1">
            <a:off x="922341" y="30173032"/>
            <a:ext cx="42220086" cy="107860"/>
          </a:xfrm>
          <a:prstGeom prst="line">
            <a:avLst/>
          </a:prstGeom>
          <a:ln w="28575">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2521813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07"/>
                                        </p:tgtEl>
                                        <p:attrNameLst>
                                          <p:attrName>style.visibility</p:attrName>
                                        </p:attrNameLst>
                                      </p:cBhvr>
                                      <p:to>
                                        <p:strVal val="visible"/>
                                      </p:to>
                                    </p:set>
                                    <p:animEffect transition="in" filter="wipe(left)">
                                      <p:cBhvr>
                                        <p:cTn id="7" dur="500"/>
                                        <p:tgtEl>
                                          <p:spTgt spid="107"/>
                                        </p:tgtEl>
                                      </p:cBhvr>
                                    </p:animEffect>
                                  </p:childTnLst>
                                </p:cTn>
                              </p:par>
                              <p:par>
                                <p:cTn id="8" presetID="22" presetClass="entr" presetSubtype="8" fill="hold" nodeType="withEffect">
                                  <p:stCondLst>
                                    <p:cond delay="0"/>
                                  </p:stCondLst>
                                  <p:childTnLst>
                                    <p:set>
                                      <p:cBhvr>
                                        <p:cTn id="9" dur="1" fill="hold">
                                          <p:stCondLst>
                                            <p:cond delay="0"/>
                                          </p:stCondLst>
                                        </p:cTn>
                                        <p:tgtEl>
                                          <p:spTgt spid="108"/>
                                        </p:tgtEl>
                                        <p:attrNameLst>
                                          <p:attrName>style.visibility</p:attrName>
                                        </p:attrNameLst>
                                      </p:cBhvr>
                                      <p:to>
                                        <p:strVal val="visible"/>
                                      </p:to>
                                    </p:set>
                                    <p:animEffect transition="in" filter="wipe(left)">
                                      <p:cBhvr>
                                        <p:cTn id="10" dur="500"/>
                                        <p:tgtEl>
                                          <p:spTgt spid="108"/>
                                        </p:tgtEl>
                                      </p:cBhvr>
                                    </p:animEffect>
                                  </p:childTnLst>
                                </p:cTn>
                              </p:par>
                              <p:par>
                                <p:cTn id="11" presetID="22" presetClass="entr" presetSubtype="8" fill="hold" nodeType="withEffect">
                                  <p:stCondLst>
                                    <p:cond delay="0"/>
                                  </p:stCondLst>
                                  <p:childTnLst>
                                    <p:set>
                                      <p:cBhvr>
                                        <p:cTn id="12" dur="1" fill="hold">
                                          <p:stCondLst>
                                            <p:cond delay="0"/>
                                          </p:stCondLst>
                                        </p:cTn>
                                        <p:tgtEl>
                                          <p:spTgt spid="118"/>
                                        </p:tgtEl>
                                        <p:attrNameLst>
                                          <p:attrName>style.visibility</p:attrName>
                                        </p:attrNameLst>
                                      </p:cBhvr>
                                      <p:to>
                                        <p:strVal val="visible"/>
                                      </p:to>
                                    </p:set>
                                    <p:animEffect transition="in" filter="wipe(left)">
                                      <p:cBhvr>
                                        <p:cTn id="13" dur="500"/>
                                        <p:tgtEl>
                                          <p:spTgt spid="118"/>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grpId="0" nodeType="clickEffect">
                                  <p:stCondLst>
                                    <p:cond delay="0"/>
                                  </p:stCondLst>
                                  <p:childTnLst>
                                    <p:set>
                                      <p:cBhvr>
                                        <p:cTn id="17" dur="1" fill="hold">
                                          <p:stCondLst>
                                            <p:cond delay="0"/>
                                          </p:stCondLst>
                                        </p:cTn>
                                        <p:tgtEl>
                                          <p:spTgt spid="157"/>
                                        </p:tgtEl>
                                        <p:attrNameLst>
                                          <p:attrName>style.visibility</p:attrName>
                                        </p:attrNameLst>
                                      </p:cBhvr>
                                      <p:to>
                                        <p:strVal val="visible"/>
                                      </p:to>
                                    </p:set>
                                    <p:animEffect transition="in" filter="barn(inVertical)">
                                      <p:cBhvr>
                                        <p:cTn id="18" dur="500"/>
                                        <p:tgtEl>
                                          <p:spTgt spid="157"/>
                                        </p:tgtEl>
                                      </p:cBhvr>
                                    </p:animEffect>
                                  </p:childTnLst>
                                </p:cTn>
                              </p:par>
                              <p:par>
                                <p:cTn id="19" presetID="16" presetClass="entr" presetSubtype="21" fill="hold" grpId="0" nodeType="withEffect">
                                  <p:stCondLst>
                                    <p:cond delay="0"/>
                                  </p:stCondLst>
                                  <p:childTnLst>
                                    <p:set>
                                      <p:cBhvr>
                                        <p:cTn id="20" dur="1" fill="hold">
                                          <p:stCondLst>
                                            <p:cond delay="0"/>
                                          </p:stCondLst>
                                        </p:cTn>
                                        <p:tgtEl>
                                          <p:spTgt spid="158"/>
                                        </p:tgtEl>
                                        <p:attrNameLst>
                                          <p:attrName>style.visibility</p:attrName>
                                        </p:attrNameLst>
                                      </p:cBhvr>
                                      <p:to>
                                        <p:strVal val="visible"/>
                                      </p:to>
                                    </p:set>
                                    <p:animEffect transition="in" filter="barn(inVertical)">
                                      <p:cBhvr>
                                        <p:cTn id="21" dur="500"/>
                                        <p:tgtEl>
                                          <p:spTgt spid="158"/>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2" fill="hold" grpId="0" nodeType="clickEffect">
                                  <p:stCondLst>
                                    <p:cond delay="0"/>
                                  </p:stCondLst>
                                  <p:childTnLst>
                                    <p:set>
                                      <p:cBhvr>
                                        <p:cTn id="25" dur="1" fill="hold">
                                          <p:stCondLst>
                                            <p:cond delay="0"/>
                                          </p:stCondLst>
                                        </p:cTn>
                                        <p:tgtEl>
                                          <p:spTgt spid="156"/>
                                        </p:tgtEl>
                                        <p:attrNameLst>
                                          <p:attrName>style.visibility</p:attrName>
                                        </p:attrNameLst>
                                      </p:cBhvr>
                                      <p:to>
                                        <p:strVal val="visible"/>
                                      </p:to>
                                    </p:set>
                                    <p:animEffect transition="in" filter="wipe(right)">
                                      <p:cBhvr>
                                        <p:cTn id="26" dur="500"/>
                                        <p:tgtEl>
                                          <p:spTgt spid="156"/>
                                        </p:tgtEl>
                                      </p:cBhvr>
                                    </p:animEffect>
                                  </p:childTnLst>
                                </p:cTn>
                              </p:par>
                              <p:par>
                                <p:cTn id="27" presetID="22" presetClass="entr" presetSubtype="2" fill="hold" grpId="0" nodeType="withEffect">
                                  <p:stCondLst>
                                    <p:cond delay="0"/>
                                  </p:stCondLst>
                                  <p:childTnLst>
                                    <p:set>
                                      <p:cBhvr>
                                        <p:cTn id="28" dur="1" fill="hold">
                                          <p:stCondLst>
                                            <p:cond delay="0"/>
                                          </p:stCondLst>
                                        </p:cTn>
                                        <p:tgtEl>
                                          <p:spTgt spid="155"/>
                                        </p:tgtEl>
                                        <p:attrNameLst>
                                          <p:attrName>style.visibility</p:attrName>
                                        </p:attrNameLst>
                                      </p:cBhvr>
                                      <p:to>
                                        <p:strVal val="visible"/>
                                      </p:to>
                                    </p:set>
                                    <p:animEffect transition="in" filter="wipe(right)">
                                      <p:cBhvr>
                                        <p:cTn id="29" dur="500"/>
                                        <p:tgtEl>
                                          <p:spTgt spid="155"/>
                                        </p:tgtEl>
                                      </p:cBhvr>
                                    </p:animEffect>
                                  </p:childTnLst>
                                </p:cTn>
                              </p:par>
                              <p:par>
                                <p:cTn id="30" presetID="22" presetClass="entr" presetSubtype="8" fill="hold" nodeType="withEffect">
                                  <p:stCondLst>
                                    <p:cond delay="0"/>
                                  </p:stCondLst>
                                  <p:childTnLst>
                                    <p:set>
                                      <p:cBhvr>
                                        <p:cTn id="31" dur="1" fill="hold">
                                          <p:stCondLst>
                                            <p:cond delay="0"/>
                                          </p:stCondLst>
                                        </p:cTn>
                                        <p:tgtEl>
                                          <p:spTgt spid="159"/>
                                        </p:tgtEl>
                                        <p:attrNameLst>
                                          <p:attrName>style.visibility</p:attrName>
                                        </p:attrNameLst>
                                      </p:cBhvr>
                                      <p:to>
                                        <p:strVal val="visible"/>
                                      </p:to>
                                    </p:set>
                                    <p:animEffect transition="in" filter="wipe(left)">
                                      <p:cBhvr>
                                        <p:cTn id="32" dur="500"/>
                                        <p:tgtEl>
                                          <p:spTgt spid="159"/>
                                        </p:tgtEl>
                                      </p:cBhvr>
                                    </p:animEffect>
                                  </p:childTnLst>
                                </p:cTn>
                              </p:par>
                              <p:par>
                                <p:cTn id="33" presetID="22" presetClass="entr" presetSubtype="8" fill="hold" nodeType="withEffect">
                                  <p:stCondLst>
                                    <p:cond delay="0"/>
                                  </p:stCondLst>
                                  <p:childTnLst>
                                    <p:set>
                                      <p:cBhvr>
                                        <p:cTn id="34" dur="1" fill="hold">
                                          <p:stCondLst>
                                            <p:cond delay="0"/>
                                          </p:stCondLst>
                                        </p:cTn>
                                        <p:tgtEl>
                                          <p:spTgt spid="160"/>
                                        </p:tgtEl>
                                        <p:attrNameLst>
                                          <p:attrName>style.visibility</p:attrName>
                                        </p:attrNameLst>
                                      </p:cBhvr>
                                      <p:to>
                                        <p:strVal val="visible"/>
                                      </p:to>
                                    </p:set>
                                    <p:animEffect transition="in" filter="wipe(left)">
                                      <p:cBhvr>
                                        <p:cTn id="35" dur="500"/>
                                        <p:tgtEl>
                                          <p:spTgt spid="160"/>
                                        </p:tgtEl>
                                      </p:cBhvr>
                                    </p:animEffec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179"/>
                                        </p:tgtEl>
                                        <p:attrNameLst>
                                          <p:attrName>style.visibility</p:attrName>
                                        </p:attrNameLst>
                                      </p:cBhvr>
                                      <p:to>
                                        <p:strVal val="visible"/>
                                      </p:to>
                                    </p:set>
                                  </p:childTnLst>
                                </p:cTn>
                              </p:par>
                              <p:par>
                                <p:cTn id="40" presetID="1" presetClass="entr" presetSubtype="0" fill="hold" nodeType="withEffect">
                                  <p:stCondLst>
                                    <p:cond delay="0"/>
                                  </p:stCondLst>
                                  <p:childTnLst>
                                    <p:set>
                                      <p:cBhvr>
                                        <p:cTn id="41" dur="1" fill="hold">
                                          <p:stCondLst>
                                            <p:cond delay="0"/>
                                          </p:stCondLst>
                                        </p:cTn>
                                        <p:tgtEl>
                                          <p:spTgt spid="170"/>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178"/>
                                        </p:tgtEl>
                                        <p:attrNameLst>
                                          <p:attrName>style.visibility</p:attrName>
                                        </p:attrNameLst>
                                      </p:cBhvr>
                                      <p:to>
                                        <p:strVal val="visible"/>
                                      </p:to>
                                    </p:set>
                                  </p:childTnLst>
                                </p:cTn>
                              </p:par>
                              <p:par>
                                <p:cTn id="44" presetID="1" presetClass="entr" presetSubtype="0" fill="hold" nodeType="withEffect">
                                  <p:stCondLst>
                                    <p:cond delay="0"/>
                                  </p:stCondLst>
                                  <p:childTnLst>
                                    <p:set>
                                      <p:cBhvr>
                                        <p:cTn id="45" dur="1" fill="hold">
                                          <p:stCondLst>
                                            <p:cond delay="0"/>
                                          </p:stCondLst>
                                        </p:cTn>
                                        <p:tgtEl>
                                          <p:spTgt spid="171"/>
                                        </p:tgtEl>
                                        <p:attrNameLst>
                                          <p:attrName>style.visibility</p:attrName>
                                        </p:attrNameLst>
                                      </p:cBhvr>
                                      <p:to>
                                        <p:strVal val="visible"/>
                                      </p:to>
                                    </p:set>
                                  </p:childTnLst>
                                </p:cTn>
                              </p:par>
                              <p:par>
                                <p:cTn id="46" presetID="1" presetClass="entr" presetSubtype="0" fill="hold" grpId="0" nodeType="withEffect">
                                  <p:stCondLst>
                                    <p:cond delay="0"/>
                                  </p:stCondLst>
                                  <p:childTnLst>
                                    <p:set>
                                      <p:cBhvr>
                                        <p:cTn id="47" dur="1" fill="hold">
                                          <p:stCondLst>
                                            <p:cond delay="0"/>
                                          </p:stCondLst>
                                        </p:cTn>
                                        <p:tgtEl>
                                          <p:spTgt spid="182"/>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nodeType="clickEffect">
                                  <p:stCondLst>
                                    <p:cond delay="0"/>
                                  </p:stCondLst>
                                  <p:childTnLst>
                                    <p:set>
                                      <p:cBhvr>
                                        <p:cTn id="51" dur="1" fill="hold">
                                          <p:stCondLst>
                                            <p:cond delay="0"/>
                                          </p:stCondLst>
                                        </p:cTn>
                                        <p:tgtEl>
                                          <p:spTgt spid="172"/>
                                        </p:tgtEl>
                                        <p:attrNameLst>
                                          <p:attrName>style.visibility</p:attrName>
                                        </p:attrNameLst>
                                      </p:cBhvr>
                                      <p:to>
                                        <p:strVal val="visible"/>
                                      </p:to>
                                    </p:set>
                                  </p:childTnLst>
                                </p:cTn>
                              </p:par>
                              <p:par>
                                <p:cTn id="52" presetID="1" presetClass="entr" presetSubtype="0" fill="hold" grpId="0" nodeType="withEffect">
                                  <p:stCondLst>
                                    <p:cond delay="0"/>
                                  </p:stCondLst>
                                  <p:childTnLst>
                                    <p:set>
                                      <p:cBhvr>
                                        <p:cTn id="53" dur="1" fill="hold">
                                          <p:stCondLst>
                                            <p:cond delay="0"/>
                                          </p:stCondLst>
                                        </p:cTn>
                                        <p:tgtEl>
                                          <p:spTgt spid="180"/>
                                        </p:tgtEl>
                                        <p:attrNameLst>
                                          <p:attrName>style.visibility</p:attrName>
                                        </p:attrNameLst>
                                      </p:cBhvr>
                                      <p:to>
                                        <p:strVal val="visible"/>
                                      </p:to>
                                    </p:set>
                                  </p:childTnLst>
                                </p:cTn>
                              </p:par>
                              <p:par>
                                <p:cTn id="54" presetID="1" presetClass="entr" presetSubtype="0" fill="hold" grpId="0" nodeType="withEffect">
                                  <p:stCondLst>
                                    <p:cond delay="0"/>
                                  </p:stCondLst>
                                  <p:childTnLst>
                                    <p:set>
                                      <p:cBhvr>
                                        <p:cTn id="55" dur="1" fill="hold">
                                          <p:stCondLst>
                                            <p:cond delay="0"/>
                                          </p:stCondLst>
                                        </p:cTn>
                                        <p:tgtEl>
                                          <p:spTgt spid="181"/>
                                        </p:tgtEl>
                                        <p:attrNameLst>
                                          <p:attrName>style.visibility</p:attrName>
                                        </p:attrNameLst>
                                      </p:cBhvr>
                                      <p:to>
                                        <p:strVal val="visible"/>
                                      </p:to>
                                    </p:set>
                                  </p:childTnLst>
                                </p:cTn>
                              </p:par>
                              <p:par>
                                <p:cTn id="56" presetID="1" presetClass="entr" presetSubtype="0" fill="hold" nodeType="withEffect">
                                  <p:stCondLst>
                                    <p:cond delay="0"/>
                                  </p:stCondLst>
                                  <p:childTnLst>
                                    <p:set>
                                      <p:cBhvr>
                                        <p:cTn id="57" dur="1" fill="hold">
                                          <p:stCondLst>
                                            <p:cond delay="0"/>
                                          </p:stCondLst>
                                        </p:cTn>
                                        <p:tgtEl>
                                          <p:spTgt spid="173"/>
                                        </p:tgtEl>
                                        <p:attrNameLst>
                                          <p:attrName>style.visibility</p:attrName>
                                        </p:attrNameLst>
                                      </p:cBhvr>
                                      <p:to>
                                        <p:strVal val="visible"/>
                                      </p:to>
                                    </p:set>
                                  </p:childTnLst>
                                </p:cTn>
                              </p:par>
                              <p:par>
                                <p:cTn id="58" presetID="1" presetClass="entr" presetSubtype="0" fill="hold" grpId="0" nodeType="withEffect">
                                  <p:stCondLst>
                                    <p:cond delay="0"/>
                                  </p:stCondLst>
                                  <p:childTnLst>
                                    <p:set>
                                      <p:cBhvr>
                                        <p:cTn id="59" dur="1" fill="hold">
                                          <p:stCondLst>
                                            <p:cond delay="0"/>
                                          </p:stCondLst>
                                        </p:cTn>
                                        <p:tgtEl>
                                          <p:spTgt spid="183"/>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grpId="0" nodeType="clickEffect">
                                  <p:stCondLst>
                                    <p:cond delay="0"/>
                                  </p:stCondLst>
                                  <p:childTnLst>
                                    <p:set>
                                      <p:cBhvr>
                                        <p:cTn id="63" dur="1" fill="hold">
                                          <p:stCondLst>
                                            <p:cond delay="0"/>
                                          </p:stCondLst>
                                        </p:cTn>
                                        <p:tgtEl>
                                          <p:spTgt spid="232"/>
                                        </p:tgtEl>
                                        <p:attrNameLst>
                                          <p:attrName>style.visibility</p:attrName>
                                        </p:attrNameLst>
                                      </p:cBhvr>
                                      <p:to>
                                        <p:strVal val="visible"/>
                                      </p:to>
                                    </p:set>
                                  </p:childTnLst>
                                </p:cTn>
                              </p:par>
                              <p:par>
                                <p:cTn id="64" presetID="1" presetClass="entr" presetSubtype="0" fill="hold" grpId="0" nodeType="withEffect">
                                  <p:stCondLst>
                                    <p:cond delay="0"/>
                                  </p:stCondLst>
                                  <p:childTnLst>
                                    <p:set>
                                      <p:cBhvr>
                                        <p:cTn id="65" dur="1" fill="hold">
                                          <p:stCondLst>
                                            <p:cond delay="0"/>
                                          </p:stCondLst>
                                        </p:cTn>
                                        <p:tgtEl>
                                          <p:spTgt spid="235"/>
                                        </p:tgtEl>
                                        <p:attrNameLst>
                                          <p:attrName>style.visibility</p:attrName>
                                        </p:attrNameLst>
                                      </p:cBhvr>
                                      <p:to>
                                        <p:strVal val="visible"/>
                                      </p:to>
                                    </p:set>
                                  </p:childTnLst>
                                </p:cTn>
                              </p:par>
                              <p:par>
                                <p:cTn id="66" presetID="1" presetClass="entr" presetSubtype="0" fill="hold" grpId="0" nodeType="withEffect">
                                  <p:stCondLst>
                                    <p:cond delay="0"/>
                                  </p:stCondLst>
                                  <p:childTnLst>
                                    <p:set>
                                      <p:cBhvr>
                                        <p:cTn id="67" dur="1" fill="hold">
                                          <p:stCondLst>
                                            <p:cond delay="0"/>
                                          </p:stCondLst>
                                        </p:cTn>
                                        <p:tgtEl>
                                          <p:spTgt spid="236"/>
                                        </p:tgtEl>
                                        <p:attrNameLst>
                                          <p:attrName>style.visibility</p:attrName>
                                        </p:attrNameLst>
                                      </p:cBhvr>
                                      <p:to>
                                        <p:strVal val="visible"/>
                                      </p:to>
                                    </p:set>
                                  </p:childTnLst>
                                </p:cTn>
                              </p:par>
                              <p:par>
                                <p:cTn id="68" presetID="1" presetClass="entr" presetSubtype="0" fill="hold" nodeType="withEffect">
                                  <p:stCondLst>
                                    <p:cond delay="0"/>
                                  </p:stCondLst>
                                  <p:childTnLst>
                                    <p:set>
                                      <p:cBhvr>
                                        <p:cTn id="69" dur="1" fill="hold">
                                          <p:stCondLst>
                                            <p:cond delay="0"/>
                                          </p:stCondLst>
                                        </p:cTn>
                                        <p:tgtEl>
                                          <p:spTgt spid="234"/>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grpId="0" nodeType="clickEffect">
                                  <p:stCondLst>
                                    <p:cond delay="0"/>
                                  </p:stCondLst>
                                  <p:childTnLst>
                                    <p:set>
                                      <p:cBhvr>
                                        <p:cTn id="73" dur="1" fill="hold">
                                          <p:stCondLst>
                                            <p:cond delay="0"/>
                                          </p:stCondLst>
                                        </p:cTn>
                                        <p:tgtEl>
                                          <p:spTgt spid="2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5" grpId="0" animBg="1"/>
      <p:bldP spid="156" grpId="0"/>
      <p:bldP spid="157" grpId="0"/>
      <p:bldP spid="158" grpId="0"/>
      <p:bldP spid="178" grpId="0"/>
      <p:bldP spid="179" grpId="0"/>
      <p:bldP spid="180" grpId="0"/>
      <p:bldP spid="181" grpId="0"/>
      <p:bldP spid="182" grpId="0"/>
      <p:bldP spid="183" grpId="0"/>
      <p:bldP spid="232" grpId="0"/>
      <p:bldP spid="235" grpId="0"/>
      <p:bldP spid="236" grpId="0"/>
      <p:bldP spid="251" grpId="0"/>
    </p:bldLst>
  </p:timing>
</p:sld>
</file>

<file path=ppt/theme/theme1.xml><?xml version="1.0" encoding="utf-8"?>
<a:theme xmlns:a="http://schemas.openxmlformats.org/drawingml/2006/main" name="36x48-Template-V2b">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5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1_Classic 3 Column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500" dirty="0">
            <a:latin typeface="Times New Roman" panose="02020603050405020304" pitchFamily="18" charset="0"/>
            <a:cs typeface="Times New Roman" panose="02020603050405020304" pitchFamily="18" charset="0"/>
          </a:defRPr>
        </a:defPPr>
      </a:lstStyle>
    </a:txDef>
  </a:objectDefaults>
  <a:extraClrSchemeLst/>
</a:theme>
</file>

<file path=ppt/theme/theme3.xml><?xml version="1.0" encoding="utf-8"?>
<a:theme xmlns:a="http://schemas.openxmlformats.org/drawingml/2006/main" name="Classic - Wide Center">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500" dirty="0">
            <a:latin typeface="Times New Roman" panose="02020603050405020304" pitchFamily="18" charset="0"/>
            <a:cs typeface="Times New Roman" panose="02020603050405020304" pitchFamily="18" charset="0"/>
          </a:defRPr>
        </a:defPPr>
      </a:lstStyle>
    </a:tx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36x48-Template-V2b</Template>
  <TotalTime>906</TotalTime>
  <Words>840</Words>
  <Application>Microsoft Macintosh PowerPoint</Application>
  <PresentationFormat>Custom</PresentationFormat>
  <Paragraphs>158</Paragraphs>
  <Slides>1</Slides>
  <Notes>1</Notes>
  <HiddenSlides>0</HiddenSlides>
  <MMClips>0</MMClips>
  <ScaleCrop>false</ScaleCrop>
  <HeadingPairs>
    <vt:vector size="8" baseType="variant">
      <vt:variant>
        <vt:lpstr>Fonts Used</vt:lpstr>
      </vt:variant>
      <vt:variant>
        <vt:i4>6</vt:i4>
      </vt:variant>
      <vt:variant>
        <vt:lpstr>Theme</vt:lpstr>
      </vt:variant>
      <vt:variant>
        <vt:i4>3</vt:i4>
      </vt:variant>
      <vt:variant>
        <vt:lpstr>Embedded OLE Servers</vt:lpstr>
      </vt:variant>
      <vt:variant>
        <vt:i4>1</vt:i4>
      </vt:variant>
      <vt:variant>
        <vt:lpstr>Slide Titles</vt:lpstr>
      </vt:variant>
      <vt:variant>
        <vt:i4>1</vt:i4>
      </vt:variant>
    </vt:vector>
  </HeadingPairs>
  <TitlesOfParts>
    <vt:vector size="11" baseType="lpstr">
      <vt:lpstr>Calibri</vt:lpstr>
      <vt:lpstr>Cambria Math</vt:lpstr>
      <vt:lpstr>Mangal</vt:lpstr>
      <vt:lpstr>Times New Roman</vt:lpstr>
      <vt:lpstr>Trebuchet MS</vt:lpstr>
      <vt:lpstr>Arial</vt:lpstr>
      <vt:lpstr>36x48-Template-V2b</vt:lpstr>
      <vt:lpstr>1_Classic 3 Columns</vt:lpstr>
      <vt:lpstr>Classic - Wide Center</vt:lpstr>
      <vt:lpstr>Image</vt:lpstr>
      <vt:lpstr>PowerPoint Presentation</vt:lpstr>
    </vt:vector>
  </TitlesOfParts>
  <Company>Hewlett-Packard Company</Company>
  <LinksUpToDate>false</LinksUpToDate>
  <SharedDoc>false</SharedDoc>
  <HyperlinksChanged>false</HyperlinksChanged>
  <AppVersion>15.0031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template._x000d_
1-866-649-3004           _x000d_
 (c)PosterPresentations.com</dc:description>
  <cp:lastModifiedBy>Microsoft Office User</cp:lastModifiedBy>
  <cp:revision>88</cp:revision>
  <dcterms:created xsi:type="dcterms:W3CDTF">2012-02-03T19:11:35Z</dcterms:created>
  <dcterms:modified xsi:type="dcterms:W3CDTF">2017-10-03T10:27:27Z</dcterms:modified>
</cp:coreProperties>
</file>