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8" r:id="rId3"/>
    <p:sldId id="272" r:id="rId4"/>
    <p:sldId id="256" r:id="rId5"/>
    <p:sldId id="257" r:id="rId6"/>
    <p:sldId id="259" r:id="rId7"/>
    <p:sldId id="258" r:id="rId8"/>
    <p:sldId id="260" r:id="rId9"/>
    <p:sldId id="261" r:id="rId10"/>
    <p:sldId id="262" r:id="rId11"/>
    <p:sldId id="263" r:id="rId12"/>
    <p:sldId id="264" r:id="rId13"/>
    <p:sldId id="265" r:id="rId14"/>
    <p:sldId id="266" r:id="rId15"/>
    <p:sldId id="267" r:id="rId16"/>
    <p:sldId id="268" r:id="rId17"/>
    <p:sldId id="279" r:id="rId18"/>
    <p:sldId id="274" r:id="rId19"/>
    <p:sldId id="275" r:id="rId20"/>
    <p:sldId id="277" r:id="rId21"/>
    <p:sldId id="280" r:id="rId22"/>
    <p:sldId id="281" r:id="rId23"/>
    <p:sldId id="282" r:id="rId24"/>
    <p:sldId id="283" r:id="rId25"/>
    <p:sldId id="284"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58457C-F1CE-4452-A379-689FB1CFFC7F}"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C37D0-9461-45F8-82BF-6747465D5999}" type="slidenum">
              <a:rPr lang="en-US" smtClean="0"/>
              <a:t>‹#›</a:t>
            </a:fld>
            <a:endParaRPr lang="en-US"/>
          </a:p>
        </p:txBody>
      </p:sp>
    </p:spTree>
    <p:extLst>
      <p:ext uri="{BB962C8B-B14F-4D97-AF65-F5344CB8AC3E}">
        <p14:creationId xmlns:p14="http://schemas.microsoft.com/office/powerpoint/2010/main" val="950122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58457C-F1CE-4452-A379-689FB1CFFC7F}"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C37D0-9461-45F8-82BF-6747465D5999}" type="slidenum">
              <a:rPr lang="en-US" smtClean="0"/>
              <a:t>‹#›</a:t>
            </a:fld>
            <a:endParaRPr lang="en-US"/>
          </a:p>
        </p:txBody>
      </p:sp>
    </p:spTree>
    <p:extLst>
      <p:ext uri="{BB962C8B-B14F-4D97-AF65-F5344CB8AC3E}">
        <p14:creationId xmlns:p14="http://schemas.microsoft.com/office/powerpoint/2010/main" val="412107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58457C-F1CE-4452-A379-689FB1CFFC7F}"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C37D0-9461-45F8-82BF-6747465D5999}" type="slidenum">
              <a:rPr lang="en-US" smtClean="0"/>
              <a:t>‹#›</a:t>
            </a:fld>
            <a:endParaRPr lang="en-US"/>
          </a:p>
        </p:txBody>
      </p:sp>
    </p:spTree>
    <p:extLst>
      <p:ext uri="{BB962C8B-B14F-4D97-AF65-F5344CB8AC3E}">
        <p14:creationId xmlns:p14="http://schemas.microsoft.com/office/powerpoint/2010/main" val="744632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58457C-F1CE-4452-A379-689FB1CFFC7F}"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C37D0-9461-45F8-82BF-6747465D5999}" type="slidenum">
              <a:rPr lang="en-US" smtClean="0"/>
              <a:t>‹#›</a:t>
            </a:fld>
            <a:endParaRPr lang="en-US"/>
          </a:p>
        </p:txBody>
      </p:sp>
    </p:spTree>
    <p:extLst>
      <p:ext uri="{BB962C8B-B14F-4D97-AF65-F5344CB8AC3E}">
        <p14:creationId xmlns:p14="http://schemas.microsoft.com/office/powerpoint/2010/main" val="2349955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58457C-F1CE-4452-A379-689FB1CFFC7F}"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C37D0-9461-45F8-82BF-6747465D5999}" type="slidenum">
              <a:rPr lang="en-US" smtClean="0"/>
              <a:t>‹#›</a:t>
            </a:fld>
            <a:endParaRPr lang="en-US"/>
          </a:p>
        </p:txBody>
      </p:sp>
    </p:spTree>
    <p:extLst>
      <p:ext uri="{BB962C8B-B14F-4D97-AF65-F5344CB8AC3E}">
        <p14:creationId xmlns:p14="http://schemas.microsoft.com/office/powerpoint/2010/main" val="1860076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58457C-F1CE-4452-A379-689FB1CFFC7F}"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C37D0-9461-45F8-82BF-6747465D5999}" type="slidenum">
              <a:rPr lang="en-US" smtClean="0"/>
              <a:t>‹#›</a:t>
            </a:fld>
            <a:endParaRPr lang="en-US"/>
          </a:p>
        </p:txBody>
      </p:sp>
    </p:spTree>
    <p:extLst>
      <p:ext uri="{BB962C8B-B14F-4D97-AF65-F5344CB8AC3E}">
        <p14:creationId xmlns:p14="http://schemas.microsoft.com/office/powerpoint/2010/main" val="312280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58457C-F1CE-4452-A379-689FB1CFFC7F}" type="datetimeFigureOut">
              <a:rPr lang="en-US" smtClean="0"/>
              <a:t>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CC37D0-9461-45F8-82BF-6747465D5999}" type="slidenum">
              <a:rPr lang="en-US" smtClean="0"/>
              <a:t>‹#›</a:t>
            </a:fld>
            <a:endParaRPr lang="en-US"/>
          </a:p>
        </p:txBody>
      </p:sp>
    </p:spTree>
    <p:extLst>
      <p:ext uri="{BB962C8B-B14F-4D97-AF65-F5344CB8AC3E}">
        <p14:creationId xmlns:p14="http://schemas.microsoft.com/office/powerpoint/2010/main" val="2290144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58457C-F1CE-4452-A379-689FB1CFFC7F}" type="datetimeFigureOut">
              <a:rPr lang="en-US" smtClean="0"/>
              <a:t>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C37D0-9461-45F8-82BF-6747465D5999}" type="slidenum">
              <a:rPr lang="en-US" smtClean="0"/>
              <a:t>‹#›</a:t>
            </a:fld>
            <a:endParaRPr lang="en-US"/>
          </a:p>
        </p:txBody>
      </p:sp>
    </p:spTree>
    <p:extLst>
      <p:ext uri="{BB962C8B-B14F-4D97-AF65-F5344CB8AC3E}">
        <p14:creationId xmlns:p14="http://schemas.microsoft.com/office/powerpoint/2010/main" val="177092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58457C-F1CE-4452-A379-689FB1CFFC7F}" type="datetimeFigureOut">
              <a:rPr lang="en-US" smtClean="0"/>
              <a:t>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CC37D0-9461-45F8-82BF-6747465D5999}" type="slidenum">
              <a:rPr lang="en-US" smtClean="0"/>
              <a:t>‹#›</a:t>
            </a:fld>
            <a:endParaRPr lang="en-US"/>
          </a:p>
        </p:txBody>
      </p:sp>
    </p:spTree>
    <p:extLst>
      <p:ext uri="{BB962C8B-B14F-4D97-AF65-F5344CB8AC3E}">
        <p14:creationId xmlns:p14="http://schemas.microsoft.com/office/powerpoint/2010/main" val="3607378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58457C-F1CE-4452-A379-689FB1CFFC7F}"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C37D0-9461-45F8-82BF-6747465D5999}" type="slidenum">
              <a:rPr lang="en-US" smtClean="0"/>
              <a:t>‹#›</a:t>
            </a:fld>
            <a:endParaRPr lang="en-US"/>
          </a:p>
        </p:txBody>
      </p:sp>
    </p:spTree>
    <p:extLst>
      <p:ext uri="{BB962C8B-B14F-4D97-AF65-F5344CB8AC3E}">
        <p14:creationId xmlns:p14="http://schemas.microsoft.com/office/powerpoint/2010/main" val="410593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58457C-F1CE-4452-A379-689FB1CFFC7F}"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C37D0-9461-45F8-82BF-6747465D5999}" type="slidenum">
              <a:rPr lang="en-US" smtClean="0"/>
              <a:t>‹#›</a:t>
            </a:fld>
            <a:endParaRPr lang="en-US"/>
          </a:p>
        </p:txBody>
      </p:sp>
    </p:spTree>
    <p:extLst>
      <p:ext uri="{BB962C8B-B14F-4D97-AF65-F5344CB8AC3E}">
        <p14:creationId xmlns:p14="http://schemas.microsoft.com/office/powerpoint/2010/main" val="2505250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58457C-F1CE-4452-A379-689FB1CFFC7F}" type="datetimeFigureOut">
              <a:rPr lang="en-US" smtClean="0"/>
              <a:t>2/14/2018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CC37D0-9461-45F8-82BF-6747465D5999}" type="slidenum">
              <a:rPr lang="en-US" smtClean="0"/>
              <a:t>‹#›</a:t>
            </a:fld>
            <a:endParaRPr lang="en-US"/>
          </a:p>
        </p:txBody>
      </p:sp>
    </p:spTree>
    <p:extLst>
      <p:ext uri="{BB962C8B-B14F-4D97-AF65-F5344CB8AC3E}">
        <p14:creationId xmlns:p14="http://schemas.microsoft.com/office/powerpoint/2010/main" val="1439386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jpeg"/><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4.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4.xml"/><Relationship Id="rId5" Type="http://schemas.openxmlformats.org/officeDocument/2006/relationships/image" Target="../media/image32.gif"/><Relationship Id="rId4" Type="http://schemas.openxmlformats.org/officeDocument/2006/relationships/image" Target="../media/image31.gif"/></Relationships>
</file>

<file path=ppt/slides/_rels/slide2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x_24FBNa78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gif"/></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sz="half" idx="1"/>
          </p:nvPr>
        </p:nvSpPr>
        <p:spPr/>
        <p:txBody>
          <a:bodyPr/>
          <a:lstStyle/>
          <a:p>
            <a:r>
              <a:rPr lang="en-US" dirty="0" smtClean="0"/>
              <a:t>There are two blocks on a horizontal frictionless surface with a mass of 2 kg and 3 kg. They are linked to each other by a string. We pull them with a force of 10 N. </a:t>
            </a:r>
          </a:p>
          <a:p>
            <a:r>
              <a:rPr lang="en-US" dirty="0" smtClean="0"/>
              <a:t>Find the acceleration of the system.</a:t>
            </a:r>
          </a:p>
          <a:p>
            <a:r>
              <a:rPr lang="en-US" dirty="0" smtClean="0"/>
              <a:t>Find the tension force on the string.</a:t>
            </a:r>
            <a:endParaRPr lang="en-US" dirty="0"/>
          </a:p>
        </p:txBody>
      </p:sp>
      <p:pic>
        <p:nvPicPr>
          <p:cNvPr id="15362" name="Picture 2" descr="Képtalálat a következőre: „two blocks on the table string”"/>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t="41809" r="12059" b="33058"/>
          <a:stretch/>
        </p:blipFill>
        <p:spPr bwMode="auto">
          <a:xfrm>
            <a:off x="6172200" y="3796937"/>
            <a:ext cx="4556760" cy="627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875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friction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a:xfrm>
                <a:off x="777240" y="1825625"/>
                <a:ext cx="5181600" cy="4351338"/>
              </a:xfrm>
            </p:spPr>
            <p:txBody>
              <a:bodyPr/>
              <a:lstStyle/>
              <a:p>
                <a:r>
                  <a:rPr lang="en-US" dirty="0" smtClean="0">
                    <a:solidFill>
                      <a:srgbClr val="FF0000"/>
                    </a:solidFill>
                  </a:rPr>
                  <a:t>Magnitude of it is equal to the magnitude of the applied force</a:t>
                </a:r>
              </a:p>
              <a:p>
                <a:r>
                  <a:rPr lang="en-US" dirty="0">
                    <a:solidFill>
                      <a:srgbClr val="FF0000"/>
                    </a:solidFill>
                  </a:rPr>
                  <a:t>The direction of it is opposite to the direction of applied force</a:t>
                </a:r>
                <a:endParaRPr lang="en-US" dirty="0">
                  <a:solidFill>
                    <a:srgbClr val="FF0000"/>
                  </a:solidFill>
                </a:endParaRPr>
              </a:p>
              <a:p>
                <a:endParaRPr lang="en-US" i="1" dirty="0" smtClean="0">
                  <a:solidFill>
                    <a:srgbClr val="FF0000"/>
                  </a:solidFill>
                  <a:latin typeface="Cambria Math" panose="02040503050406030204" pitchFamily="18" charset="0"/>
                </a:endParaRPr>
              </a:p>
              <a:p>
                <a14:m>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𝐹</m:t>
                        </m:r>
                      </m:e>
                      <m:sub>
                        <m:r>
                          <a:rPr lang="en-US" b="0" i="1" smtClean="0">
                            <a:solidFill>
                              <a:srgbClr val="FF0000"/>
                            </a:solidFill>
                            <a:latin typeface="Cambria Math" panose="02040503050406030204" pitchFamily="18" charset="0"/>
                          </a:rPr>
                          <m:t>𝑠</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𝑚𝑎𝑥</m:t>
                        </m:r>
                      </m:sub>
                    </m:sSub>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𝑁</m:t>
                    </m:r>
                    <m:r>
                      <a:rPr lang="en-US" b="0" i="1" smtClean="0">
                        <a:solidFill>
                          <a:srgbClr val="FF0000"/>
                        </a:solidFill>
                        <a:latin typeface="Cambria Math" panose="02040503050406030204" pitchFamily="18" charset="0"/>
                        <a:ea typeface="Cambria Math" panose="02040503050406030204" pitchFamily="18" charset="0"/>
                      </a:rPr>
                      <m:t>∙</m:t>
                    </m:r>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𝜇</m:t>
                        </m:r>
                      </m:e>
                      <m:sub>
                        <m:r>
                          <a:rPr lang="en-US" b="0" i="1" smtClean="0">
                            <a:solidFill>
                              <a:srgbClr val="FF0000"/>
                            </a:solidFill>
                            <a:latin typeface="Cambria Math" panose="02040503050406030204" pitchFamily="18" charset="0"/>
                            <a:ea typeface="Cambria Math" panose="02040503050406030204" pitchFamily="18" charset="0"/>
                          </a:rPr>
                          <m:t>𝑠</m:t>
                        </m:r>
                      </m:sub>
                    </m:sSub>
                  </m:oMath>
                </a14:m>
              </a:p>
              <a:p>
                <a:r>
                  <a:rPr lang="en-US" dirty="0">
                    <a:solidFill>
                      <a:srgbClr val="FF0000"/>
                    </a:solidFill>
                  </a:rPr>
                  <a:t>N: magnitude of normal force</a:t>
                </a:r>
              </a:p>
              <a:p>
                <a14:m>
                  <m:oMath xmlns:m="http://schemas.openxmlformats.org/officeDocument/2006/math">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𝜇</m:t>
                        </m:r>
                      </m:e>
                      <m:sub>
                        <m:r>
                          <a:rPr lang="en-US" i="1">
                            <a:solidFill>
                              <a:srgbClr val="FF0000"/>
                            </a:solidFill>
                            <a:latin typeface="Cambria Math" panose="02040503050406030204" pitchFamily="18" charset="0"/>
                            <a:ea typeface="Cambria Math" panose="02040503050406030204" pitchFamily="18" charset="0"/>
                          </a:rPr>
                          <m:t>𝑠</m:t>
                        </m:r>
                      </m:sub>
                    </m:sSub>
                  </m:oMath>
                </a14:m>
                <a:r>
                  <a:rPr lang="en-US" dirty="0" smtClean="0">
                    <a:solidFill>
                      <a:srgbClr val="FF0000"/>
                    </a:solidFill>
                  </a:rPr>
                  <a:t>: </a:t>
                </a:r>
                <a:r>
                  <a:rPr lang="en-US" dirty="0">
                    <a:solidFill>
                      <a:srgbClr val="FF0000"/>
                    </a:solidFill>
                  </a:rPr>
                  <a:t> coefficient of static </a:t>
                </a:r>
                <a:r>
                  <a:rPr lang="en-US" dirty="0" smtClean="0">
                    <a:solidFill>
                      <a:srgbClr val="FF0000"/>
                    </a:solidFill>
                  </a:rPr>
                  <a:t>friction</a:t>
                </a:r>
              </a:p>
              <a:p>
                <a:pPr lvl="1"/>
                <a:r>
                  <a:rPr lang="en-US" dirty="0" smtClean="0">
                    <a:solidFill>
                      <a:srgbClr val="FF0000"/>
                    </a:solidFill>
                  </a:rPr>
                  <a:t>No unit</a:t>
                </a:r>
                <a:endParaRPr lang="en-US" dirty="0">
                  <a:solidFill>
                    <a:srgbClr val="FF0000"/>
                  </a:solidFill>
                </a:endParaRPr>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xfrm>
                <a:off x="777240" y="1825625"/>
                <a:ext cx="5181600" cy="4351338"/>
              </a:xfrm>
              <a:blipFill>
                <a:blip r:embed="rId2"/>
                <a:stretch>
                  <a:fillRect l="-2118" t="-2241" r="-588"/>
                </a:stretch>
              </a:blipFill>
            </p:spPr>
            <p:txBody>
              <a:bodyPr/>
              <a:lstStyle/>
              <a:p>
                <a:r>
                  <a:rPr lang="en-US">
                    <a:noFill/>
                  </a:rPr>
                  <a:t> </a:t>
                </a:r>
              </a:p>
            </p:txBody>
          </p:sp>
        </mc:Fallback>
      </mc:AlternateContent>
      <p:pic>
        <p:nvPicPr>
          <p:cNvPr id="5122" name="Picture 2" descr="Képtalálat a következőre: „static friction force”"/>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57107" y="1299277"/>
            <a:ext cx="5769571" cy="459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36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122"/>
                                        </p:tgtEl>
                                        <p:attrNameLst>
                                          <p:attrName>style.visibility</p:attrName>
                                        </p:attrNameLst>
                                      </p:cBhvr>
                                      <p:to>
                                        <p:strVal val="visible"/>
                                      </p:to>
                                    </p:set>
                                    <p:animEffect transition="in" filter="fade">
                                      <p:cBhvr>
                                        <p:cTn id="49" dur="1000"/>
                                        <p:tgtEl>
                                          <p:spTgt spid="5122"/>
                                        </p:tgtEl>
                                      </p:cBhvr>
                                    </p:animEffect>
                                    <p:anim calcmode="lin" valueType="num">
                                      <p:cBhvr>
                                        <p:cTn id="50" dur="1000" fill="hold"/>
                                        <p:tgtEl>
                                          <p:spTgt spid="5122"/>
                                        </p:tgtEl>
                                        <p:attrNameLst>
                                          <p:attrName>ppt_x</p:attrName>
                                        </p:attrNameLst>
                                      </p:cBhvr>
                                      <p:tavLst>
                                        <p:tav tm="0">
                                          <p:val>
                                            <p:strVal val="#ppt_x"/>
                                          </p:val>
                                        </p:tav>
                                        <p:tav tm="100000">
                                          <p:val>
                                            <p:strVal val="#ppt_x"/>
                                          </p:val>
                                        </p:tav>
                                      </p:tavLst>
                                    </p:anim>
                                    <p:anim calcmode="lin" valueType="num">
                                      <p:cBhvr>
                                        <p:cTn id="51"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Problem 1.</a:t>
            </a:r>
            <a:endParaRPr lang="en-US" dirty="0"/>
          </a:p>
        </p:txBody>
      </p:sp>
      <p:sp>
        <p:nvSpPr>
          <p:cNvPr id="6" name="Content Placeholder 5"/>
          <p:cNvSpPr>
            <a:spLocks noGrp="1"/>
          </p:cNvSpPr>
          <p:nvPr>
            <p:ph idx="1"/>
          </p:nvPr>
        </p:nvSpPr>
        <p:spPr>
          <a:xfrm>
            <a:off x="881743" y="1877875"/>
            <a:ext cx="10515600" cy="4351338"/>
          </a:xfrm>
        </p:spPr>
        <p:txBody>
          <a:bodyPr/>
          <a:lstStyle/>
          <a:p>
            <a:r>
              <a:rPr lang="en-US" dirty="0" smtClean="0"/>
              <a:t>There is a </a:t>
            </a:r>
            <a:r>
              <a:rPr lang="en-US" dirty="0"/>
              <a:t>sled full of firewood in a snow-covered forest. </a:t>
            </a:r>
            <a:r>
              <a:rPr lang="en-US" dirty="0" smtClean="0"/>
              <a:t>The </a:t>
            </a:r>
            <a:r>
              <a:rPr lang="en-US" dirty="0"/>
              <a:t>skis of the sled have a coefficient of static friction </a:t>
            </a:r>
            <a:r>
              <a:rPr lang="en-US" i="1" dirty="0" err="1"/>
              <a:t>μ</a:t>
            </a:r>
            <a:r>
              <a:rPr lang="en-US" i="1" baseline="-25000" dirty="0" err="1"/>
              <a:t>s</a:t>
            </a:r>
            <a:r>
              <a:rPr lang="en-US" dirty="0"/>
              <a:t> = 0.75 with the snow. If the fully-loaded sled has a mass of 700 kg, what is the maximum force of static friction, and is the force applied enough to overcome it</a:t>
            </a:r>
            <a:r>
              <a:rPr lang="en-US" dirty="0" smtClean="0"/>
              <a:t>?</a:t>
            </a:r>
          </a:p>
          <a:p>
            <a:r>
              <a:rPr lang="en-US" dirty="0"/>
              <a:t> </a:t>
            </a:r>
            <a:r>
              <a:rPr lang="en-US" dirty="0" smtClean="0"/>
              <a:t>What happens if a </a:t>
            </a:r>
            <a:r>
              <a:rPr lang="en-US" dirty="0"/>
              <a:t>5500 N force is applied to </a:t>
            </a:r>
            <a:r>
              <a:rPr lang="en-US" dirty="0" smtClean="0"/>
              <a:t>this sled? </a:t>
            </a:r>
            <a:endParaRPr lang="en-US" dirty="0"/>
          </a:p>
        </p:txBody>
      </p:sp>
      <p:pic>
        <p:nvPicPr>
          <p:cNvPr id="4098" name="Picture 2" descr="Képtalálat a következőre: „sledge in a snow covered fores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0110"/>
          <a:stretch/>
        </p:blipFill>
        <p:spPr bwMode="auto">
          <a:xfrm>
            <a:off x="6451873" y="3975382"/>
            <a:ext cx="4311922" cy="2808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851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a:t>
            </a:r>
            <a:endParaRPr lang="en-US" dirty="0"/>
          </a:p>
        </p:txBody>
      </p:sp>
      <p:sp>
        <p:nvSpPr>
          <p:cNvPr id="3" name="Content Placeholder 2"/>
          <p:cNvSpPr>
            <a:spLocks noGrp="1"/>
          </p:cNvSpPr>
          <p:nvPr>
            <p:ph idx="1"/>
          </p:nvPr>
        </p:nvSpPr>
        <p:spPr/>
        <p:txBody>
          <a:bodyPr/>
          <a:lstStyle/>
          <a:p>
            <a:r>
              <a:rPr lang="en-US" dirty="0"/>
              <a:t> A person building a brick-making machine wants to measure the coefficient of static friction between brick and wood. To do this, she places a 2.00 kg brick on a flat piece of wood, and gradually applies more and more force until the brick moves. She finds that the brick moves when exactly 11.8 N of force is applied. What is the coefficient of static friction?</a:t>
            </a:r>
            <a:endParaRPr lang="en-US" dirty="0"/>
          </a:p>
        </p:txBody>
      </p:sp>
    </p:spTree>
    <p:extLst>
      <p:ext uri="{BB962C8B-B14F-4D97-AF65-F5344CB8AC3E}">
        <p14:creationId xmlns:p14="http://schemas.microsoft.com/office/powerpoint/2010/main" val="2747936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Sliding friction-Kinetic friction</a:t>
            </a:r>
            <a:endParaRPr lang="en-US" dirty="0"/>
          </a:p>
        </p:txBody>
      </p:sp>
      <mc:AlternateContent xmlns:mc="http://schemas.openxmlformats.org/markup-compatibility/2006">
        <mc:Choice xmlns:a14="http://schemas.microsoft.com/office/drawing/2010/main" Requires="a14">
          <p:sp>
            <p:nvSpPr>
              <p:cNvPr id="4" name="Content Placeholder 3"/>
              <p:cNvSpPr>
                <a:spLocks noGrp="1"/>
              </p:cNvSpPr>
              <p:nvPr>
                <p:ph sz="half" idx="1"/>
              </p:nvPr>
            </p:nvSpPr>
            <p:spPr/>
            <p:txBody>
              <a:bodyPr/>
              <a:lstStyle/>
              <a:p>
                <a:r>
                  <a:rPr lang="en-US" dirty="0" smtClean="0">
                    <a:solidFill>
                      <a:srgbClr val="FF0000"/>
                    </a:solidFill>
                  </a:rPr>
                  <a:t>A force that opposes the motion of an object.</a:t>
                </a:r>
              </a:p>
              <a:p>
                <a:r>
                  <a:rPr lang="en-US" dirty="0" smtClean="0">
                    <a:solidFill>
                      <a:srgbClr val="FF0000"/>
                    </a:solidFill>
                  </a:rPr>
                  <a:t>Between two surfaces in relative motion.</a:t>
                </a:r>
              </a:p>
              <a:p>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𝐹</m:t>
                        </m:r>
                      </m:e>
                      <m:sub>
                        <m:r>
                          <a:rPr lang="en-US" b="0" i="1" smtClean="0">
                            <a:solidFill>
                              <a:srgbClr val="FF0000"/>
                            </a:solidFill>
                            <a:latin typeface="Cambria Math" panose="02040503050406030204" pitchFamily="18" charset="0"/>
                          </a:rPr>
                          <m:t>𝑘</m:t>
                        </m:r>
                      </m:sub>
                    </m:sSub>
                    <m:r>
                      <a:rPr lang="en-US" i="1" smtClean="0">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𝑁</m:t>
                    </m:r>
                    <m:r>
                      <a:rPr lang="en-US" i="1">
                        <a:solidFill>
                          <a:srgbClr val="FF0000"/>
                        </a:solidFill>
                        <a:latin typeface="Cambria Math" panose="02040503050406030204" pitchFamily="18" charset="0"/>
                        <a:ea typeface="Cambria Math" panose="02040503050406030204" pitchFamily="18" charset="0"/>
                      </a:rPr>
                      <m:t>∙</m:t>
                    </m:r>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𝜇</m:t>
                        </m:r>
                      </m:e>
                      <m:sub>
                        <m:r>
                          <a:rPr lang="en-US" b="0" i="1" smtClean="0">
                            <a:solidFill>
                              <a:srgbClr val="FF0000"/>
                            </a:solidFill>
                            <a:latin typeface="Cambria Math" panose="02040503050406030204" pitchFamily="18" charset="0"/>
                            <a:ea typeface="Cambria Math" panose="02040503050406030204" pitchFamily="18" charset="0"/>
                          </a:rPr>
                          <m:t>𝑘</m:t>
                        </m:r>
                      </m:sub>
                    </m:sSub>
                  </m:oMath>
                </a14:m>
                <a:endParaRPr lang="en-US" dirty="0">
                  <a:solidFill>
                    <a:srgbClr val="FF0000"/>
                  </a:solidFill>
                  <a:ea typeface="Cambria Math" panose="02040503050406030204" pitchFamily="18" charset="0"/>
                </a:endParaRPr>
              </a:p>
              <a:p>
                <a:r>
                  <a:rPr lang="en-US" dirty="0">
                    <a:solidFill>
                      <a:srgbClr val="FF0000"/>
                    </a:solidFill>
                  </a:rPr>
                  <a:t>N: magnitude of normal force</a:t>
                </a:r>
              </a:p>
              <a:p>
                <a14:m>
                  <m:oMath xmlns:m="http://schemas.openxmlformats.org/officeDocument/2006/math">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𝜇</m:t>
                        </m:r>
                      </m:e>
                      <m:sub>
                        <m:r>
                          <a:rPr lang="en-US" b="0" i="1" smtClean="0">
                            <a:solidFill>
                              <a:srgbClr val="FF0000"/>
                            </a:solidFill>
                            <a:latin typeface="Cambria Math" panose="02040503050406030204" pitchFamily="18" charset="0"/>
                            <a:ea typeface="Cambria Math" panose="02040503050406030204" pitchFamily="18" charset="0"/>
                          </a:rPr>
                          <m:t>𝑘</m:t>
                        </m:r>
                      </m:sub>
                    </m:sSub>
                  </m:oMath>
                </a14:m>
                <a:r>
                  <a:rPr lang="en-US" dirty="0">
                    <a:solidFill>
                      <a:srgbClr val="FF0000"/>
                    </a:solidFill>
                  </a:rPr>
                  <a:t>: </a:t>
                </a:r>
                <a:r>
                  <a:rPr lang="en-US" dirty="0">
                    <a:solidFill>
                      <a:srgbClr val="FF0000"/>
                    </a:solidFill>
                  </a:rPr>
                  <a:t> coefficient of </a:t>
                </a:r>
                <a:r>
                  <a:rPr lang="en-US" dirty="0" smtClean="0">
                    <a:solidFill>
                      <a:srgbClr val="FF0000"/>
                    </a:solidFill>
                  </a:rPr>
                  <a:t>sliding friction</a:t>
                </a:r>
              </a:p>
              <a:p>
                <a:r>
                  <a:rPr lang="en-US" dirty="0">
                    <a:solidFill>
                      <a:srgbClr val="FF0000"/>
                    </a:solidFill>
                  </a:rPr>
                  <a:t>The direction of it is opposite to the direction </a:t>
                </a:r>
                <a:r>
                  <a:rPr lang="en-US" dirty="0" smtClean="0">
                    <a:solidFill>
                      <a:srgbClr val="FF0000"/>
                    </a:solidFill>
                  </a:rPr>
                  <a:t>of the motion</a:t>
                </a:r>
                <a:endParaRPr lang="en-US" dirty="0">
                  <a:solidFill>
                    <a:srgbClr val="FF0000"/>
                  </a:solidFill>
                </a:endParaRPr>
              </a:p>
              <a:p>
                <a:endParaRPr lang="en-US" i="1" dirty="0">
                  <a:solidFill>
                    <a:srgbClr val="FF0000"/>
                  </a:solidFill>
                  <a:latin typeface="Cambria Math" panose="02040503050406030204" pitchFamily="18" charset="0"/>
                </a:endParaRPr>
              </a:p>
              <a:p>
                <a:endParaRPr lang="en-US" dirty="0">
                  <a:solidFill>
                    <a:srgbClr val="FF0000"/>
                  </a:solidFill>
                </a:endParaRPr>
              </a:p>
              <a:p>
                <a:endParaRPr lang="en-US" dirty="0" smtClean="0"/>
              </a:p>
              <a:p>
                <a:pPr marL="0" indent="0">
                  <a:buNone/>
                </a:pPr>
                <a:endParaRPr lang="en-US" dirty="0" smtClean="0"/>
              </a:p>
              <a:p>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sz="half" idx="1"/>
              </p:nvPr>
            </p:nvSpPr>
            <p:spPr>
              <a:blipFill>
                <a:blip r:embed="rId2"/>
                <a:stretch>
                  <a:fillRect l="-2118" t="-2241" r="-2471" b="-140"/>
                </a:stretch>
              </a:blipFill>
            </p:spPr>
            <p:txBody>
              <a:bodyPr/>
              <a:lstStyle/>
              <a:p>
                <a:r>
                  <a:rPr lang="en-US">
                    <a:noFill/>
                  </a:rPr>
                  <a:t> </a:t>
                </a:r>
              </a:p>
            </p:txBody>
          </p:sp>
        </mc:Fallback>
      </mc:AlternateContent>
      <p:pic>
        <p:nvPicPr>
          <p:cNvPr id="6154" name="Picture 10" descr="Kapcsolódó kép"/>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19800" y="1309769"/>
            <a:ext cx="3206931" cy="2269146"/>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Képtalálat a következőre: „winter olympics 2018 skii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24154" y="3936628"/>
            <a:ext cx="3735107" cy="2100998"/>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Képtalálat a következőre: „olimpia gyorskorcsolya győztes csap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14734" y="2635332"/>
            <a:ext cx="3277266" cy="218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31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154"/>
                                        </p:tgtEl>
                                        <p:attrNameLst>
                                          <p:attrName>style.visibility</p:attrName>
                                        </p:attrNameLst>
                                      </p:cBhvr>
                                      <p:to>
                                        <p:strVal val="visible"/>
                                      </p:to>
                                    </p:set>
                                    <p:animEffect transition="in" filter="fade">
                                      <p:cBhvr>
                                        <p:cTn id="21" dur="1000"/>
                                        <p:tgtEl>
                                          <p:spTgt spid="6154"/>
                                        </p:tgtEl>
                                      </p:cBhvr>
                                    </p:animEffect>
                                    <p:anim calcmode="lin" valueType="num">
                                      <p:cBhvr>
                                        <p:cTn id="22" dur="1000" fill="hold"/>
                                        <p:tgtEl>
                                          <p:spTgt spid="6154"/>
                                        </p:tgtEl>
                                        <p:attrNameLst>
                                          <p:attrName>ppt_x</p:attrName>
                                        </p:attrNameLst>
                                      </p:cBhvr>
                                      <p:tavLst>
                                        <p:tav tm="0">
                                          <p:val>
                                            <p:strVal val="#ppt_x"/>
                                          </p:val>
                                        </p:tav>
                                        <p:tav tm="100000">
                                          <p:val>
                                            <p:strVal val="#ppt_x"/>
                                          </p:val>
                                        </p:tav>
                                      </p:tavLst>
                                    </p:anim>
                                    <p:anim calcmode="lin" valueType="num">
                                      <p:cBhvr>
                                        <p:cTn id="23" dur="1000" fill="hold"/>
                                        <p:tgtEl>
                                          <p:spTgt spid="615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158"/>
                                        </p:tgtEl>
                                        <p:attrNameLst>
                                          <p:attrName>style.visibility</p:attrName>
                                        </p:attrNameLst>
                                      </p:cBhvr>
                                      <p:to>
                                        <p:strVal val="visible"/>
                                      </p:to>
                                    </p:set>
                                    <p:animEffect transition="in" filter="fade">
                                      <p:cBhvr>
                                        <p:cTn id="28" dur="1000"/>
                                        <p:tgtEl>
                                          <p:spTgt spid="6158"/>
                                        </p:tgtEl>
                                      </p:cBhvr>
                                    </p:animEffect>
                                    <p:anim calcmode="lin" valueType="num">
                                      <p:cBhvr>
                                        <p:cTn id="29" dur="1000" fill="hold"/>
                                        <p:tgtEl>
                                          <p:spTgt spid="6158"/>
                                        </p:tgtEl>
                                        <p:attrNameLst>
                                          <p:attrName>ppt_x</p:attrName>
                                        </p:attrNameLst>
                                      </p:cBhvr>
                                      <p:tavLst>
                                        <p:tav tm="0">
                                          <p:val>
                                            <p:strVal val="#ppt_x"/>
                                          </p:val>
                                        </p:tav>
                                        <p:tav tm="100000">
                                          <p:val>
                                            <p:strVal val="#ppt_x"/>
                                          </p:val>
                                        </p:tav>
                                      </p:tavLst>
                                    </p:anim>
                                    <p:anim calcmode="lin" valueType="num">
                                      <p:cBhvr>
                                        <p:cTn id="30" dur="1000" fill="hold"/>
                                        <p:tgtEl>
                                          <p:spTgt spid="615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156"/>
                                        </p:tgtEl>
                                        <p:attrNameLst>
                                          <p:attrName>style.visibility</p:attrName>
                                        </p:attrNameLst>
                                      </p:cBhvr>
                                      <p:to>
                                        <p:strVal val="visible"/>
                                      </p:to>
                                    </p:set>
                                    <p:animEffect transition="in" filter="fade">
                                      <p:cBhvr>
                                        <p:cTn id="35" dur="1000"/>
                                        <p:tgtEl>
                                          <p:spTgt spid="6156"/>
                                        </p:tgtEl>
                                      </p:cBhvr>
                                    </p:animEffect>
                                    <p:anim calcmode="lin" valueType="num">
                                      <p:cBhvr>
                                        <p:cTn id="36" dur="1000" fill="hold"/>
                                        <p:tgtEl>
                                          <p:spTgt spid="6156"/>
                                        </p:tgtEl>
                                        <p:attrNameLst>
                                          <p:attrName>ppt_x</p:attrName>
                                        </p:attrNameLst>
                                      </p:cBhvr>
                                      <p:tavLst>
                                        <p:tav tm="0">
                                          <p:val>
                                            <p:strVal val="#ppt_x"/>
                                          </p:val>
                                        </p:tav>
                                        <p:tav tm="100000">
                                          <p:val>
                                            <p:strVal val="#ppt_x"/>
                                          </p:val>
                                        </p:tav>
                                      </p:tavLst>
                                    </p:anim>
                                    <p:anim calcmode="lin" valueType="num">
                                      <p:cBhvr>
                                        <p:cTn id="37" dur="1000" fill="hold"/>
                                        <p:tgtEl>
                                          <p:spTgt spid="615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fade">
                                      <p:cBhvr>
                                        <p:cTn id="42" dur="1000"/>
                                        <p:tgtEl>
                                          <p:spTgt spid="4">
                                            <p:txEl>
                                              <p:pRg st="2" end="2"/>
                                            </p:txEl>
                                          </p:spTgt>
                                        </p:tgtEl>
                                      </p:cBhvr>
                                    </p:animEffect>
                                    <p:anim calcmode="lin" valueType="num">
                                      <p:cBhvr>
                                        <p:cTn id="4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animEffect transition="in" filter="fade">
                                      <p:cBhvr>
                                        <p:cTn id="49" dur="1000"/>
                                        <p:tgtEl>
                                          <p:spTgt spid="4">
                                            <p:txEl>
                                              <p:pRg st="3" end="3"/>
                                            </p:txEl>
                                          </p:spTgt>
                                        </p:tgtEl>
                                      </p:cBhvr>
                                    </p:animEffect>
                                    <p:anim calcmode="lin" valueType="num">
                                      <p:cBhvr>
                                        <p:cTn id="5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xEl>
                                              <p:pRg st="4" end="4"/>
                                            </p:txEl>
                                          </p:spTgt>
                                        </p:tgtEl>
                                        <p:attrNameLst>
                                          <p:attrName>style.visibility</p:attrName>
                                        </p:attrNameLst>
                                      </p:cBhvr>
                                      <p:to>
                                        <p:strVal val="visible"/>
                                      </p:to>
                                    </p:set>
                                    <p:animEffect transition="in" filter="fade">
                                      <p:cBhvr>
                                        <p:cTn id="56" dur="1000"/>
                                        <p:tgtEl>
                                          <p:spTgt spid="4">
                                            <p:txEl>
                                              <p:pRg st="4" end="4"/>
                                            </p:txEl>
                                          </p:spTgt>
                                        </p:tgtEl>
                                      </p:cBhvr>
                                    </p:animEffect>
                                    <p:anim calcmode="lin" valueType="num">
                                      <p:cBhvr>
                                        <p:cTn id="57"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4">
                                            <p:txEl>
                                              <p:pRg st="5" end="5"/>
                                            </p:txEl>
                                          </p:spTgt>
                                        </p:tgtEl>
                                        <p:attrNameLst>
                                          <p:attrName>style.visibility</p:attrName>
                                        </p:attrNameLst>
                                      </p:cBhvr>
                                      <p:to>
                                        <p:strVal val="visible"/>
                                      </p:to>
                                    </p:set>
                                    <p:animEffect transition="in" filter="fade">
                                      <p:cBhvr>
                                        <p:cTn id="63" dur="1000"/>
                                        <p:tgtEl>
                                          <p:spTgt spid="4">
                                            <p:txEl>
                                              <p:pRg st="5" end="5"/>
                                            </p:txEl>
                                          </p:spTgt>
                                        </p:tgtEl>
                                      </p:cBhvr>
                                    </p:animEffect>
                                    <p:anim calcmode="lin" valueType="num">
                                      <p:cBhvr>
                                        <p:cTn id="64"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Sliding friction</a:t>
            </a:r>
            <a:endParaRPr lang="en-US" dirty="0"/>
          </a:p>
        </p:txBody>
      </p:sp>
      <p:sp>
        <p:nvSpPr>
          <p:cNvPr id="3" name="Content Placeholder 2"/>
          <p:cNvSpPr>
            <a:spLocks noGrp="1"/>
          </p:cNvSpPr>
          <p:nvPr>
            <p:ph sz="half" idx="1"/>
          </p:nvPr>
        </p:nvSpPr>
        <p:spPr/>
        <p:txBody>
          <a:bodyPr/>
          <a:lstStyle/>
          <a:p>
            <a:r>
              <a:rPr lang="en-US" dirty="0" smtClean="0"/>
              <a:t>Depends on</a:t>
            </a:r>
          </a:p>
          <a:p>
            <a:pPr lvl="1"/>
            <a:r>
              <a:rPr lang="en-US" dirty="0" smtClean="0"/>
              <a:t>Normal force</a:t>
            </a:r>
          </a:p>
          <a:p>
            <a:pPr lvl="1"/>
            <a:r>
              <a:rPr lang="en-US" dirty="0" smtClean="0"/>
              <a:t>Surfaces in contact</a:t>
            </a:r>
          </a:p>
          <a:p>
            <a:r>
              <a:rPr lang="en-US" dirty="0" smtClean="0"/>
              <a:t>Independent </a:t>
            </a:r>
            <a:r>
              <a:rPr lang="en-US" dirty="0"/>
              <a:t>of the contact area between the two surfaces</a:t>
            </a:r>
          </a:p>
        </p:txBody>
      </p:sp>
      <p:pic>
        <p:nvPicPr>
          <p:cNvPr id="7170" name="Picture 2" descr="Képtalálat a következőre: „winter olympics 2018 skijump”"/>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3822" y="2117249"/>
            <a:ext cx="5803819" cy="3264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4663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a:t>
            </a:r>
            <a:endParaRPr lang="en-US" dirty="0"/>
          </a:p>
        </p:txBody>
      </p:sp>
      <p:sp>
        <p:nvSpPr>
          <p:cNvPr id="3" name="Content Placeholder 2"/>
          <p:cNvSpPr>
            <a:spLocks noGrp="1"/>
          </p:cNvSpPr>
          <p:nvPr>
            <p:ph sz="half" idx="1"/>
          </p:nvPr>
        </p:nvSpPr>
        <p:spPr/>
        <p:txBody>
          <a:bodyPr/>
          <a:lstStyle/>
          <a:p>
            <a:r>
              <a:rPr lang="en-US" dirty="0"/>
              <a:t>A large block of ice is being pulled across a frozen lake. The block of ice has a mass of 250 kg. The coefficient of friction between two ice surfaces is small: </a:t>
            </a:r>
            <a:r>
              <a:rPr lang="en-US" i="1" dirty="0" err="1"/>
              <a:t>μ</a:t>
            </a:r>
            <a:r>
              <a:rPr lang="en-US" i="1" baseline="-25000" dirty="0" err="1"/>
              <a:t>k</a:t>
            </a:r>
            <a:r>
              <a:rPr lang="en-US" dirty="0"/>
              <a:t> = 0.05. What is the force of friction that is acting on the block of ice?</a:t>
            </a:r>
            <a:endParaRPr lang="en-US" dirty="0"/>
          </a:p>
        </p:txBody>
      </p:sp>
      <p:pic>
        <p:nvPicPr>
          <p:cNvPr id="8194" name="Picture 2" descr="Képtalálat a következőre: „iceblock on a lak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94429" y="2133918"/>
            <a:ext cx="5276078" cy="3734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556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a:t>
            </a:r>
            <a:endParaRPr lang="en-US" dirty="0"/>
          </a:p>
        </p:txBody>
      </p:sp>
      <p:sp>
        <p:nvSpPr>
          <p:cNvPr id="3" name="Content Placeholder 2"/>
          <p:cNvSpPr>
            <a:spLocks noGrp="1"/>
          </p:cNvSpPr>
          <p:nvPr>
            <p:ph sz="half" idx="1"/>
          </p:nvPr>
        </p:nvSpPr>
        <p:spPr/>
        <p:txBody>
          <a:bodyPr/>
          <a:lstStyle/>
          <a:p>
            <a:r>
              <a:rPr lang="en-US" dirty="0"/>
              <a:t>A man's boat was stuck on shore when the tide went out. He begins pushing his boat across the mud to get to the water. The coefficient of friction between his wooden boat and the mud is μ = 0.400. If the boat has a mass of 50.0 kg, what is the magnitude of the force of friction acting on the boat?</a:t>
            </a:r>
            <a:endParaRPr lang="en-US" dirty="0"/>
          </a:p>
        </p:txBody>
      </p:sp>
      <p:pic>
        <p:nvPicPr>
          <p:cNvPr id="9218" name="Picture 2" descr="Képtalálat a következőre: „boat on the mud on seashor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19801" y="2247370"/>
            <a:ext cx="5704276" cy="2768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1619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𝑘</m:t>
                          </m:r>
                        </m:sub>
                      </m:sSub>
                    </m:oMath>
                  </m:oMathPara>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lstStyle/>
              <a:p>
                <a:r>
                  <a:rPr lang="en-US" dirty="0" smtClean="0"/>
                  <a:t>If you want to push a heavy object	</a:t>
                </a:r>
              </a:p>
              <a:p>
                <a:pPr lvl="1"/>
                <a:r>
                  <a:rPr lang="en-US" dirty="0" smtClean="0"/>
                  <a:t>You need more force to start the motion</a:t>
                </a:r>
              </a:p>
              <a:p>
                <a:pPr lvl="1"/>
                <a:r>
                  <a:rPr lang="en-US" dirty="0" smtClean="0"/>
                  <a:t>You need less force to maintain the motion</a:t>
                </a:r>
              </a:p>
              <a:p>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𝐹</m:t>
                        </m:r>
                      </m:e>
                      <m:sub>
                        <m:r>
                          <a:rPr lang="en-US" i="1">
                            <a:latin typeface="Cambria Math" panose="02040503050406030204" pitchFamily="18" charset="0"/>
                          </a:rPr>
                          <m:t>𝑠</m:t>
                        </m:r>
                        <m:r>
                          <a:rPr lang="en-US" b="0" i="1" smtClean="0">
                            <a:latin typeface="Cambria Math" panose="02040503050406030204" pitchFamily="18" charset="0"/>
                          </a:rPr>
                          <m:t>𝑚𝑎𝑥</m:t>
                        </m:r>
                      </m:sub>
                    </m:sSub>
                    <m:r>
                      <a:rPr lang="en-US" i="1" smtClean="0">
                        <a:latin typeface="Cambria Math" panose="02040503050406030204" pitchFamily="18" charset="0"/>
                        <a:ea typeface="Cambria Math" panose="02040503050406030204" pitchFamily="18" charset="0"/>
                      </a:rPr>
                      <m:t>&gt;</m:t>
                    </m:r>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i="1">
                            <a:latin typeface="Cambria Math" panose="02040503050406030204" pitchFamily="18" charset="0"/>
                          </a:rPr>
                          <m:t>𝑘</m:t>
                        </m:r>
                      </m:sub>
                    </m:sSub>
                  </m:oMath>
                </a14:m>
                <a:endParaRPr lang="en-US" i="1" dirty="0" smtClean="0">
                  <a:latin typeface="Cambria Math" panose="02040503050406030204" pitchFamily="18" charset="0"/>
                </a:endParaRP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𝑠</m:t>
                        </m:r>
                      </m:sub>
                    </m:sSub>
                    <m:r>
                      <a:rPr lang="en-US" i="1" smtClean="0">
                        <a:latin typeface="Cambria Math" panose="02040503050406030204" pitchFamily="18" charset="0"/>
                        <a:ea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𝑘</m:t>
                        </m:r>
                      </m:sub>
                    </m:sSub>
                  </m:oMath>
                </a14:m>
                <a:endParaRPr lang="en-US" dirty="0"/>
              </a:p>
              <a:p>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blipFill>
                <a:blip r:embed="rId3"/>
                <a:stretch>
                  <a:fillRect l="-2118" t="-2241"/>
                </a:stretch>
              </a:blipFill>
            </p:spPr>
            <p:txBody>
              <a:bodyPr/>
              <a:lstStyle/>
              <a:p>
                <a:r>
                  <a:rPr lang="en-US">
                    <a:noFill/>
                  </a:rPr>
                  <a:t> </a:t>
                </a:r>
              </a:p>
            </p:txBody>
          </p:sp>
        </mc:Fallback>
      </mc:AlternateContent>
      <p:pic>
        <p:nvPicPr>
          <p:cNvPr id="6" name="Picture 2" descr="Képtalálat a következőre: „static friction force”"/>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553200" y="1921668"/>
            <a:ext cx="5185944" cy="4131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570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r>
              <a:rPr lang="en-US" dirty="0"/>
              <a:t>3</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There are two blocks on a horizontal </a:t>
            </a:r>
            <a:r>
              <a:rPr lang="en-US" dirty="0" smtClean="0"/>
              <a:t>surface </a:t>
            </a:r>
            <a:r>
              <a:rPr lang="en-US" dirty="0" smtClean="0"/>
              <a:t>with a mass of 2 kg and 3 kg. They are linked to each other by a string. We pull them with a force of 10 N. </a:t>
            </a:r>
            <a:r>
              <a:rPr lang="en-US" dirty="0" smtClean="0"/>
              <a:t> The coefficient of kinetic friction is 0.1.</a:t>
            </a:r>
            <a:endParaRPr lang="en-US" dirty="0" smtClean="0"/>
          </a:p>
          <a:p>
            <a:r>
              <a:rPr lang="en-US" dirty="0" smtClean="0"/>
              <a:t>Find the acceleration of the system.</a:t>
            </a:r>
          </a:p>
          <a:p>
            <a:r>
              <a:rPr lang="en-US" dirty="0" smtClean="0"/>
              <a:t>Find the tension force on the string.</a:t>
            </a:r>
            <a:endParaRPr lang="en-US" dirty="0"/>
          </a:p>
        </p:txBody>
      </p:sp>
      <p:pic>
        <p:nvPicPr>
          <p:cNvPr id="15362" name="Picture 2" descr="Képtalálat a következőre: „two blocks on the table string”"/>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t="41809" r="12059" b="33058"/>
          <a:stretch/>
        </p:blipFill>
        <p:spPr bwMode="auto">
          <a:xfrm>
            <a:off x="6172200" y="3796937"/>
            <a:ext cx="4556760" cy="627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319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reduce friction?</a:t>
            </a:r>
            <a:endParaRPr lang="en-US" dirty="0"/>
          </a:p>
        </p:txBody>
      </p:sp>
      <p:sp>
        <p:nvSpPr>
          <p:cNvPr id="3" name="Content Placeholder 2"/>
          <p:cNvSpPr>
            <a:spLocks noGrp="1"/>
          </p:cNvSpPr>
          <p:nvPr>
            <p:ph sz="half" idx="1"/>
          </p:nvPr>
        </p:nvSpPr>
        <p:spPr/>
        <p:txBody>
          <a:bodyPr/>
          <a:lstStyle/>
          <a:p>
            <a:r>
              <a:rPr lang="en-US" dirty="0"/>
              <a:t>Make the surfaces </a:t>
            </a:r>
            <a:r>
              <a:rPr lang="en-US" dirty="0"/>
              <a:t>smoother</a:t>
            </a:r>
          </a:p>
          <a:p>
            <a:pPr lvl="1"/>
            <a:r>
              <a:rPr lang="en-US" sz="2800" dirty="0"/>
              <a:t>Irregularities will be smaller</a:t>
            </a:r>
          </a:p>
          <a:p>
            <a:r>
              <a:rPr lang="en-US" dirty="0"/>
              <a:t>Lubrication</a:t>
            </a:r>
          </a:p>
          <a:p>
            <a:pPr lvl="1"/>
            <a:r>
              <a:rPr lang="en-US" sz="2800" dirty="0"/>
              <a:t>Irregularities will be filled by the liquid- they will be smaller</a:t>
            </a:r>
          </a:p>
          <a:p>
            <a:endParaRPr lang="en-US" dirty="0"/>
          </a:p>
        </p:txBody>
      </p:sp>
      <p:pic>
        <p:nvPicPr>
          <p:cNvPr id="10242" name="Picture 2" descr="Képtalálat a következőre: „swimsuit of michael phelp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528295" y="597716"/>
            <a:ext cx="1854139" cy="278120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Képtalálat a következőre: „slippery floo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1960" y="3854723"/>
            <a:ext cx="2035813" cy="2812868"/>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Képtalálat a következőre: „lubricant with oi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4740" y="4001294"/>
            <a:ext cx="23812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Képtalálat a következőre: „smoothing the surface of a car part to reduce the fric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3710" y="4445331"/>
            <a:ext cx="3754574" cy="2268389"/>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0" descr="Képtalálat a következőre: „car par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52" name="Picture 12" descr="car parts wholesal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19800" y="1307009"/>
            <a:ext cx="3269710" cy="2170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96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252"/>
                                        </p:tgtEl>
                                        <p:attrNameLst>
                                          <p:attrName>style.visibility</p:attrName>
                                        </p:attrNameLst>
                                      </p:cBhvr>
                                      <p:to>
                                        <p:strVal val="visible"/>
                                      </p:to>
                                    </p:set>
                                    <p:animEffect transition="in" filter="fade">
                                      <p:cBhvr>
                                        <p:cTn id="19" dur="1000"/>
                                        <p:tgtEl>
                                          <p:spTgt spid="10252"/>
                                        </p:tgtEl>
                                      </p:cBhvr>
                                    </p:animEffect>
                                    <p:anim calcmode="lin" valueType="num">
                                      <p:cBhvr>
                                        <p:cTn id="20" dur="1000" fill="hold"/>
                                        <p:tgtEl>
                                          <p:spTgt spid="10252"/>
                                        </p:tgtEl>
                                        <p:attrNameLst>
                                          <p:attrName>ppt_x</p:attrName>
                                        </p:attrNameLst>
                                      </p:cBhvr>
                                      <p:tavLst>
                                        <p:tav tm="0">
                                          <p:val>
                                            <p:strVal val="#ppt_x"/>
                                          </p:val>
                                        </p:tav>
                                        <p:tav tm="100000">
                                          <p:val>
                                            <p:strVal val="#ppt_x"/>
                                          </p:val>
                                        </p:tav>
                                      </p:tavLst>
                                    </p:anim>
                                    <p:anim calcmode="lin" valueType="num">
                                      <p:cBhvr>
                                        <p:cTn id="21" dur="1000" fill="hold"/>
                                        <p:tgtEl>
                                          <p:spTgt spid="1025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242"/>
                                        </p:tgtEl>
                                        <p:attrNameLst>
                                          <p:attrName>style.visibility</p:attrName>
                                        </p:attrNameLst>
                                      </p:cBhvr>
                                      <p:to>
                                        <p:strVal val="visible"/>
                                      </p:to>
                                    </p:set>
                                    <p:animEffect transition="in" filter="fade">
                                      <p:cBhvr>
                                        <p:cTn id="26" dur="1000"/>
                                        <p:tgtEl>
                                          <p:spTgt spid="10242"/>
                                        </p:tgtEl>
                                      </p:cBhvr>
                                    </p:animEffect>
                                    <p:anim calcmode="lin" valueType="num">
                                      <p:cBhvr>
                                        <p:cTn id="27" dur="1000" fill="hold"/>
                                        <p:tgtEl>
                                          <p:spTgt spid="10242"/>
                                        </p:tgtEl>
                                        <p:attrNameLst>
                                          <p:attrName>ppt_x</p:attrName>
                                        </p:attrNameLst>
                                      </p:cBhvr>
                                      <p:tavLst>
                                        <p:tav tm="0">
                                          <p:val>
                                            <p:strVal val="#ppt_x"/>
                                          </p:val>
                                        </p:tav>
                                        <p:tav tm="100000">
                                          <p:val>
                                            <p:strVal val="#ppt_x"/>
                                          </p:val>
                                        </p:tav>
                                      </p:tavLst>
                                    </p:anim>
                                    <p:anim calcmode="lin" valueType="num">
                                      <p:cBhvr>
                                        <p:cTn id="28" dur="1000" fill="hold"/>
                                        <p:tgtEl>
                                          <p:spTgt spid="1024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1000"/>
                                        <p:tgtEl>
                                          <p:spTgt spid="3">
                                            <p:txEl>
                                              <p:pRg st="3" end="3"/>
                                            </p:txEl>
                                          </p:spTgt>
                                        </p:tgtEl>
                                      </p:cBhvr>
                                    </p:animEffect>
                                    <p:anim calcmode="lin" valueType="num">
                                      <p:cBhvr>
                                        <p:cTn id="3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0246"/>
                                        </p:tgtEl>
                                        <p:attrNameLst>
                                          <p:attrName>style.visibility</p:attrName>
                                        </p:attrNameLst>
                                      </p:cBhvr>
                                      <p:to>
                                        <p:strVal val="visible"/>
                                      </p:to>
                                    </p:set>
                                    <p:animEffect transition="in" filter="fade">
                                      <p:cBhvr>
                                        <p:cTn id="45" dur="1000"/>
                                        <p:tgtEl>
                                          <p:spTgt spid="10246"/>
                                        </p:tgtEl>
                                      </p:cBhvr>
                                    </p:animEffect>
                                    <p:anim calcmode="lin" valueType="num">
                                      <p:cBhvr>
                                        <p:cTn id="46" dur="1000" fill="hold"/>
                                        <p:tgtEl>
                                          <p:spTgt spid="10246"/>
                                        </p:tgtEl>
                                        <p:attrNameLst>
                                          <p:attrName>ppt_x</p:attrName>
                                        </p:attrNameLst>
                                      </p:cBhvr>
                                      <p:tavLst>
                                        <p:tav tm="0">
                                          <p:val>
                                            <p:strVal val="#ppt_x"/>
                                          </p:val>
                                        </p:tav>
                                        <p:tav tm="100000">
                                          <p:val>
                                            <p:strVal val="#ppt_x"/>
                                          </p:val>
                                        </p:tav>
                                      </p:tavLst>
                                    </p:anim>
                                    <p:anim calcmode="lin" valueType="num">
                                      <p:cBhvr>
                                        <p:cTn id="47" dur="1000" fill="hold"/>
                                        <p:tgtEl>
                                          <p:spTgt spid="10246"/>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0244"/>
                                        </p:tgtEl>
                                        <p:attrNameLst>
                                          <p:attrName>style.visibility</p:attrName>
                                        </p:attrNameLst>
                                      </p:cBhvr>
                                      <p:to>
                                        <p:strVal val="visible"/>
                                      </p:to>
                                    </p:set>
                                    <p:animEffect transition="in" filter="fade">
                                      <p:cBhvr>
                                        <p:cTn id="52" dur="1000"/>
                                        <p:tgtEl>
                                          <p:spTgt spid="10244"/>
                                        </p:tgtEl>
                                      </p:cBhvr>
                                    </p:animEffect>
                                    <p:anim calcmode="lin" valueType="num">
                                      <p:cBhvr>
                                        <p:cTn id="53" dur="1000" fill="hold"/>
                                        <p:tgtEl>
                                          <p:spTgt spid="10244"/>
                                        </p:tgtEl>
                                        <p:attrNameLst>
                                          <p:attrName>ppt_x</p:attrName>
                                        </p:attrNameLst>
                                      </p:cBhvr>
                                      <p:tavLst>
                                        <p:tav tm="0">
                                          <p:val>
                                            <p:strVal val="#ppt_x"/>
                                          </p:val>
                                        </p:tav>
                                        <p:tav tm="100000">
                                          <p:val>
                                            <p:strVal val="#ppt_x"/>
                                          </p:val>
                                        </p:tav>
                                      </p:tavLst>
                                    </p:anim>
                                    <p:anim calcmode="lin" valueType="num">
                                      <p:cBhvr>
                                        <p:cTn id="54" dur="1000" fill="hold"/>
                                        <p:tgtEl>
                                          <p:spTgt spid="1024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10248"/>
                                        </p:tgtEl>
                                        <p:attrNameLst>
                                          <p:attrName>style.visibility</p:attrName>
                                        </p:attrNameLst>
                                      </p:cBhvr>
                                      <p:to>
                                        <p:strVal val="visible"/>
                                      </p:to>
                                    </p:set>
                                    <p:animEffect transition="in" filter="fade">
                                      <p:cBhvr>
                                        <p:cTn id="59" dur="1000"/>
                                        <p:tgtEl>
                                          <p:spTgt spid="10248"/>
                                        </p:tgtEl>
                                      </p:cBhvr>
                                    </p:animEffect>
                                    <p:anim calcmode="lin" valueType="num">
                                      <p:cBhvr>
                                        <p:cTn id="60" dur="1000" fill="hold"/>
                                        <p:tgtEl>
                                          <p:spTgt spid="10248"/>
                                        </p:tgtEl>
                                        <p:attrNameLst>
                                          <p:attrName>ppt_x</p:attrName>
                                        </p:attrNameLst>
                                      </p:cBhvr>
                                      <p:tavLst>
                                        <p:tav tm="0">
                                          <p:val>
                                            <p:strVal val="#ppt_x"/>
                                          </p:val>
                                        </p:tav>
                                        <p:tav tm="100000">
                                          <p:val>
                                            <p:strVal val="#ppt_x"/>
                                          </p:val>
                                        </p:tav>
                                      </p:tavLst>
                                    </p:anim>
                                    <p:anim calcmode="lin" valueType="num">
                                      <p:cBhvr>
                                        <p:cTn id="61" dur="1000" fill="hold"/>
                                        <p:tgtEl>
                                          <p:spTgt spid="102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a:t>
            </a:r>
            <a:endParaRPr lang="en-US" dirty="0"/>
          </a:p>
        </p:txBody>
      </p:sp>
      <p:sp>
        <p:nvSpPr>
          <p:cNvPr id="3" name="Content Placeholder 2"/>
          <p:cNvSpPr>
            <a:spLocks noGrp="1"/>
          </p:cNvSpPr>
          <p:nvPr>
            <p:ph sz="half" idx="1"/>
          </p:nvPr>
        </p:nvSpPr>
        <p:spPr/>
        <p:txBody>
          <a:bodyPr/>
          <a:lstStyle/>
          <a:p>
            <a:r>
              <a:rPr lang="en-US" dirty="0" smtClean="0"/>
              <a:t>F=150 N</a:t>
            </a:r>
          </a:p>
          <a:p>
            <a:r>
              <a:rPr lang="en-US" dirty="0" smtClean="0"/>
              <a:t>m</a:t>
            </a:r>
            <a:r>
              <a:rPr lang="en-US" baseline="-25000" dirty="0" smtClean="0"/>
              <a:t>1</a:t>
            </a:r>
            <a:r>
              <a:rPr lang="en-US" dirty="0" smtClean="0"/>
              <a:t>=15 kg</a:t>
            </a:r>
          </a:p>
          <a:p>
            <a:r>
              <a:rPr lang="en-US" dirty="0" smtClean="0"/>
              <a:t>m</a:t>
            </a:r>
            <a:r>
              <a:rPr lang="en-US" baseline="-25000" dirty="0" smtClean="0"/>
              <a:t>2</a:t>
            </a:r>
            <a:r>
              <a:rPr lang="en-US" dirty="0" smtClean="0"/>
              <a:t>=25 kg</a:t>
            </a:r>
          </a:p>
          <a:p>
            <a:r>
              <a:rPr lang="en-US" dirty="0" smtClean="0"/>
              <a:t>m</a:t>
            </a:r>
            <a:r>
              <a:rPr lang="en-US" baseline="-25000" dirty="0" smtClean="0"/>
              <a:t>3</a:t>
            </a:r>
            <a:r>
              <a:rPr lang="en-US" dirty="0" smtClean="0"/>
              <a:t>=10 kg</a:t>
            </a:r>
          </a:p>
          <a:p>
            <a:r>
              <a:rPr lang="en-US" dirty="0" smtClean="0"/>
              <a:t>Calculate:	</a:t>
            </a:r>
          </a:p>
          <a:p>
            <a:pPr lvl="1"/>
            <a:r>
              <a:rPr lang="en-US" dirty="0" smtClean="0"/>
              <a:t>Acceleration</a:t>
            </a:r>
          </a:p>
          <a:p>
            <a:pPr lvl="1"/>
            <a:r>
              <a:rPr lang="en-US" dirty="0" smtClean="0"/>
              <a:t>Tension forces</a:t>
            </a:r>
            <a:endParaRPr lang="en-US" dirty="0"/>
          </a:p>
        </p:txBody>
      </p:sp>
      <p:sp>
        <p:nvSpPr>
          <p:cNvPr id="4" name="Content Placeholder 3"/>
          <p:cNvSpPr>
            <a:spLocks noGrp="1"/>
          </p:cNvSpPr>
          <p:nvPr>
            <p:ph sz="half" idx="2"/>
          </p:nvPr>
        </p:nvSpPr>
        <p:spPr/>
        <p:style>
          <a:lnRef idx="2">
            <a:schemeClr val="dk1"/>
          </a:lnRef>
          <a:fillRef idx="1">
            <a:schemeClr val="lt1"/>
          </a:fillRef>
          <a:effectRef idx="0">
            <a:schemeClr val="dk1"/>
          </a:effectRef>
          <a:fontRef idx="minor">
            <a:schemeClr val="dk1"/>
          </a:fontRef>
        </p:style>
        <p:txBody>
          <a:bodyPr/>
          <a:lstStyle/>
          <a:p>
            <a:endParaRPr lang="en-US" dirty="0"/>
          </a:p>
        </p:txBody>
      </p:sp>
      <p:sp>
        <p:nvSpPr>
          <p:cNvPr id="5" name="Rectangle 4"/>
          <p:cNvSpPr/>
          <p:nvPr/>
        </p:nvSpPr>
        <p:spPr>
          <a:xfrm>
            <a:off x="6635931" y="3770811"/>
            <a:ext cx="3936275" cy="2090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193280" y="3561806"/>
            <a:ext cx="461554" cy="20900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281851" y="3561806"/>
            <a:ext cx="531223" cy="20900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440091" y="3561806"/>
            <a:ext cx="505098" cy="209005"/>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7" idx="3"/>
            <a:endCxn id="10" idx="1"/>
          </p:cNvCxnSpPr>
          <p:nvPr/>
        </p:nvCxnSpPr>
        <p:spPr>
          <a:xfrm>
            <a:off x="7654834" y="3666309"/>
            <a:ext cx="6270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0" idx="3"/>
          </p:cNvCxnSpPr>
          <p:nvPr/>
        </p:nvCxnSpPr>
        <p:spPr>
          <a:xfrm flipV="1">
            <a:off x="8813074" y="3666308"/>
            <a:ext cx="62701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9945189" y="3666308"/>
            <a:ext cx="74022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058400" y="3370217"/>
            <a:ext cx="975360" cy="369332"/>
          </a:xfrm>
          <a:prstGeom prst="rect">
            <a:avLst/>
          </a:prstGeom>
          <a:noFill/>
        </p:spPr>
        <p:txBody>
          <a:bodyPr wrap="square" rtlCol="0">
            <a:spAutoFit/>
          </a:bodyPr>
          <a:lstStyle/>
          <a:p>
            <a:r>
              <a:rPr lang="en-US" dirty="0" smtClean="0"/>
              <a:t>F=150 N</a:t>
            </a:r>
            <a:endParaRPr lang="en-US" dirty="0"/>
          </a:p>
        </p:txBody>
      </p:sp>
      <p:sp>
        <p:nvSpPr>
          <p:cNvPr id="23" name="TextBox 22"/>
          <p:cNvSpPr txBox="1"/>
          <p:nvPr/>
        </p:nvSpPr>
        <p:spPr>
          <a:xfrm>
            <a:off x="7244714" y="3451208"/>
            <a:ext cx="771525" cy="369332"/>
          </a:xfrm>
          <a:prstGeom prst="rect">
            <a:avLst/>
          </a:prstGeom>
          <a:noFill/>
        </p:spPr>
        <p:txBody>
          <a:bodyPr wrap="square" rtlCol="0">
            <a:spAutoFit/>
          </a:bodyPr>
          <a:lstStyle/>
          <a:p>
            <a:r>
              <a:rPr lang="en-US" dirty="0" smtClean="0"/>
              <a:t>m</a:t>
            </a:r>
            <a:r>
              <a:rPr lang="en-US" baseline="-25000" dirty="0"/>
              <a:t>3</a:t>
            </a:r>
          </a:p>
        </p:txBody>
      </p:sp>
      <p:sp>
        <p:nvSpPr>
          <p:cNvPr id="24" name="TextBox 23"/>
          <p:cNvSpPr txBox="1"/>
          <p:nvPr/>
        </p:nvSpPr>
        <p:spPr>
          <a:xfrm>
            <a:off x="8331108" y="3451208"/>
            <a:ext cx="771525" cy="369332"/>
          </a:xfrm>
          <a:prstGeom prst="rect">
            <a:avLst/>
          </a:prstGeom>
          <a:noFill/>
        </p:spPr>
        <p:txBody>
          <a:bodyPr wrap="square" rtlCol="0">
            <a:spAutoFit/>
          </a:bodyPr>
          <a:lstStyle/>
          <a:p>
            <a:r>
              <a:rPr lang="en-US" dirty="0" smtClean="0"/>
              <a:t>m</a:t>
            </a:r>
            <a:r>
              <a:rPr lang="en-US" baseline="-25000" dirty="0"/>
              <a:t>2</a:t>
            </a:r>
          </a:p>
        </p:txBody>
      </p:sp>
      <p:sp>
        <p:nvSpPr>
          <p:cNvPr id="26" name="TextBox 25"/>
          <p:cNvSpPr txBox="1"/>
          <p:nvPr/>
        </p:nvSpPr>
        <p:spPr>
          <a:xfrm>
            <a:off x="9492207" y="3451208"/>
            <a:ext cx="771525" cy="369332"/>
          </a:xfrm>
          <a:prstGeom prst="rect">
            <a:avLst/>
          </a:prstGeom>
          <a:noFill/>
        </p:spPr>
        <p:txBody>
          <a:bodyPr wrap="square" rtlCol="0">
            <a:spAutoFit/>
          </a:bodyPr>
          <a:lstStyle/>
          <a:p>
            <a:r>
              <a:rPr lang="en-US" dirty="0" smtClean="0"/>
              <a:t>m</a:t>
            </a:r>
            <a:r>
              <a:rPr lang="en-US" baseline="-25000" dirty="0" smtClean="0"/>
              <a:t>1</a:t>
            </a:r>
            <a:endParaRPr lang="en-US" baseline="-25000" dirty="0"/>
          </a:p>
        </p:txBody>
      </p:sp>
    </p:spTree>
    <p:extLst>
      <p:ext uri="{BB962C8B-B14F-4D97-AF65-F5344CB8AC3E}">
        <p14:creationId xmlns:p14="http://schemas.microsoft.com/office/powerpoint/2010/main" val="13373626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5" name="Content Placeholder 4"/>
          <p:cNvSpPr>
            <a:spLocks noGrp="1"/>
          </p:cNvSpPr>
          <p:nvPr>
            <p:ph idx="1"/>
          </p:nvPr>
        </p:nvSpPr>
        <p:spPr/>
        <p:txBody>
          <a:bodyPr/>
          <a:lstStyle/>
          <a:p>
            <a:r>
              <a:rPr lang="en-US" dirty="0"/>
              <a:t>https://www.youtube.com/watch?v=qy-EJRDyt-A</a:t>
            </a:r>
          </a:p>
          <a:p>
            <a:pPr marL="0" indent="0">
              <a:buNone/>
            </a:pPr>
            <a:endParaRPr lang="en-US" dirty="0"/>
          </a:p>
        </p:txBody>
      </p:sp>
    </p:spTree>
    <p:extLst>
      <p:ext uri="{BB962C8B-B14F-4D97-AF65-F5344CB8AC3E}">
        <p14:creationId xmlns:p14="http://schemas.microsoft.com/office/powerpoint/2010/main" val="40529015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4</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We start a 3 kg brick with an initial speed of </a:t>
                </a:r>
                <a14:m>
                  <m:oMath xmlns:m="http://schemas.openxmlformats.org/officeDocument/2006/math">
                    <m:r>
                      <a:rPr lang="en-US" b="0" i="1" smtClean="0">
                        <a:latin typeface="Cambria Math" panose="02040503050406030204" pitchFamily="18" charset="0"/>
                      </a:rPr>
                      <m:t>5</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𝑠</m:t>
                        </m:r>
                      </m:den>
                    </m:f>
                  </m:oMath>
                </a14:m>
                <a:r>
                  <a:rPr lang="en-US" dirty="0" smtClean="0"/>
                  <a:t>.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𝑘</m:t>
                        </m:r>
                      </m:sub>
                    </m:sSub>
                  </m:oMath>
                </a14:m>
                <a:r>
                  <a:rPr lang="en-US" dirty="0" smtClean="0"/>
                  <a:t>=0.333. Describe the motion of the brick. Calculate the distance covered until the brick stops.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980" r="-812"/>
                </a:stretch>
              </a:blipFill>
            </p:spPr>
            <p:txBody>
              <a:bodyPr/>
              <a:lstStyle/>
              <a:p>
                <a:r>
                  <a:rPr lang="en-US">
                    <a:noFill/>
                  </a:rPr>
                  <a:t> </a:t>
                </a:r>
              </a:p>
            </p:txBody>
          </p:sp>
        </mc:Fallback>
      </mc:AlternateContent>
    </p:spTree>
    <p:extLst>
      <p:ext uri="{BB962C8B-B14F-4D97-AF65-F5344CB8AC3E}">
        <p14:creationId xmlns:p14="http://schemas.microsoft.com/office/powerpoint/2010/main" val="48240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5.</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The mass of a car is 1100 kg. The engine accelerates it to the speed of </a:t>
                </a:r>
                <a14:m>
                  <m:oMath xmlns:m="http://schemas.openxmlformats.org/officeDocument/2006/math">
                    <m:r>
                      <a:rPr lang="en-US" b="0" i="1" smtClean="0">
                        <a:latin typeface="Cambria Math" panose="02040503050406030204" pitchFamily="18" charset="0"/>
                      </a:rPr>
                      <m:t>54</m:t>
                    </m:r>
                    <m:f>
                      <m:fPr>
                        <m:ctrlPr>
                          <a:rPr lang="en-US" b="0" i="1" smtClean="0">
                            <a:latin typeface="Cambria Math" panose="02040503050406030204" pitchFamily="18" charset="0"/>
                          </a:rPr>
                        </m:ctrlPr>
                      </m:fPr>
                      <m:num>
                        <m:r>
                          <a:rPr lang="en-US" b="0" i="1" smtClean="0">
                            <a:latin typeface="Cambria Math" panose="02040503050406030204" pitchFamily="18" charset="0"/>
                          </a:rPr>
                          <m:t>𝑘𝑚</m:t>
                        </m:r>
                      </m:num>
                      <m:den>
                        <m:r>
                          <a:rPr lang="en-US" b="0" i="1" smtClean="0">
                            <a:latin typeface="Cambria Math" panose="02040503050406030204" pitchFamily="18" charset="0"/>
                          </a:rPr>
                          <m:t>h</m:t>
                        </m:r>
                      </m:den>
                    </m:f>
                  </m:oMath>
                </a14:m>
                <a:r>
                  <a:rPr lang="en-US" dirty="0" smtClean="0"/>
                  <a:t> in 30 s. Calculate the applied force if the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𝑘</m:t>
                        </m:r>
                      </m:sub>
                    </m:sSub>
                    <m:r>
                      <a:rPr lang="en-US" b="0" i="1" smtClean="0">
                        <a:latin typeface="Cambria Math" panose="02040503050406030204" pitchFamily="18" charset="0"/>
                      </a:rPr>
                      <m:t>=0.05.</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275"/>
                </a:stretch>
              </a:blipFill>
            </p:spPr>
            <p:txBody>
              <a:bodyPr/>
              <a:lstStyle/>
              <a:p>
                <a:r>
                  <a:rPr lang="en-US">
                    <a:noFill/>
                  </a:rPr>
                  <a:t> </a:t>
                </a:r>
              </a:p>
            </p:txBody>
          </p:sp>
        </mc:Fallback>
      </mc:AlternateContent>
    </p:spTree>
    <p:extLst>
      <p:ext uri="{BB962C8B-B14F-4D97-AF65-F5344CB8AC3E}">
        <p14:creationId xmlns:p14="http://schemas.microsoft.com/office/powerpoint/2010/main" val="12954875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6.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Find the applied force if an 1000 kg object accelerates with </a:t>
                </a:r>
                <a14:m>
                  <m:oMath xmlns:m="http://schemas.openxmlformats.org/officeDocument/2006/math">
                    <m:r>
                      <a:rPr lang="en-US" b="0" i="1" smtClean="0">
                        <a:latin typeface="Cambria Math" panose="02040503050406030204" pitchFamily="18" charset="0"/>
                      </a:rPr>
                      <m:t>0.2</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den>
                    </m:f>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𝑘</m:t>
                        </m:r>
                      </m:sub>
                    </m:sSub>
                    <m:r>
                      <a:rPr lang="en-US" i="1">
                        <a:latin typeface="Cambria Math" panose="02040503050406030204" pitchFamily="18" charset="0"/>
                      </a:rPr>
                      <m:t>=0.05</m:t>
                    </m:r>
                  </m:oMath>
                </a14:m>
                <a:r>
                  <a:rPr lang="en-US" dirty="0" smtClean="0"/>
                  <a: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980" r="-812"/>
                </a:stretch>
              </a:blipFill>
            </p:spPr>
            <p:txBody>
              <a:bodyPr/>
              <a:lstStyle/>
              <a:p>
                <a:r>
                  <a:rPr lang="en-US">
                    <a:noFill/>
                  </a:rPr>
                  <a:t> </a:t>
                </a:r>
              </a:p>
            </p:txBody>
          </p:sp>
        </mc:Fallback>
      </mc:AlternateContent>
    </p:spTree>
    <p:extLst>
      <p:ext uri="{BB962C8B-B14F-4D97-AF65-F5344CB8AC3E}">
        <p14:creationId xmlns:p14="http://schemas.microsoft.com/office/powerpoint/2010/main" val="31389765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7.</a:t>
            </a:r>
            <a:br>
              <a:rPr lang="en-US" dirty="0" smtClean="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A 6 kg object moves with an initial speed of </a:t>
                </a:r>
                <a14:m>
                  <m:oMath xmlns:m="http://schemas.openxmlformats.org/officeDocument/2006/math">
                    <m:r>
                      <a:rPr lang="en-US" i="1">
                        <a:latin typeface="Cambria Math" panose="02040503050406030204" pitchFamily="18" charset="0"/>
                      </a:rPr>
                      <m:t>6</m:t>
                    </m:r>
                    <m:f>
                      <m:fPr>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𝑠</m:t>
                        </m:r>
                      </m:den>
                    </m:f>
                  </m:oMath>
                </a14:m>
                <a:r>
                  <a:rPr lang="en-US" dirty="0" smtClean="0"/>
                  <a:t>. The applied force is 30 N (direction of it is same as the direction of the motion). The coefficient of kinetic friction is 0.2. </a:t>
                </a:r>
              </a:p>
              <a:p>
                <a:r>
                  <a:rPr lang="en-US" dirty="0" smtClean="0"/>
                  <a:t>Calculate the speed of the object in 2 s.</a:t>
                </a:r>
              </a:p>
              <a:p>
                <a:r>
                  <a:rPr lang="en-US" dirty="0" smtClean="0"/>
                  <a:t>Find the distance covered in 2 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980"/>
                </a:stretch>
              </a:blipFill>
            </p:spPr>
            <p:txBody>
              <a:bodyPr/>
              <a:lstStyle/>
              <a:p>
                <a:r>
                  <a:rPr lang="en-US">
                    <a:noFill/>
                  </a:rPr>
                  <a:t> </a:t>
                </a:r>
              </a:p>
            </p:txBody>
          </p:sp>
        </mc:Fallback>
      </mc:AlternateContent>
    </p:spTree>
    <p:extLst>
      <p:ext uri="{BB962C8B-B14F-4D97-AF65-F5344CB8AC3E}">
        <p14:creationId xmlns:p14="http://schemas.microsoft.com/office/powerpoint/2010/main" val="15629886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Rolling friction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𝑟</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𝑅</m:t>
                        </m:r>
                      </m:sub>
                    </m:sSub>
                  </m:oMath>
                </a14:m>
                <a:endParaRPr lang="en-US" dirty="0" smtClean="0"/>
              </a:p>
              <a:p>
                <a:r>
                  <a:rPr lang="en-US" dirty="0" smtClean="0"/>
                  <a:t>N: normal force</a:t>
                </a:r>
              </a:p>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𝑅</m:t>
                        </m:r>
                      </m:sub>
                    </m:sSub>
                  </m:oMath>
                </a14:m>
                <a:r>
                  <a:rPr lang="en-US" dirty="0" smtClean="0"/>
                  <a:t>: coefficient of rolling friction</a:t>
                </a:r>
              </a:p>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𝑅</m:t>
                        </m:r>
                      </m:sub>
                    </m:sSub>
                    <m:r>
                      <a:rPr lang="en-US" i="1" smtClean="0">
                        <a:latin typeface="Cambria Math" panose="02040503050406030204" pitchFamily="18" charset="0"/>
                        <a:ea typeface="Cambria Math" panose="02040503050406030204" pitchFamily="18" charset="0"/>
                      </a:rPr>
                      <m:t>&lt;</m:t>
                    </m:r>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𝑘</m:t>
                        </m:r>
                      </m:sub>
                    </m:sSub>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2118"/>
                </a:stretch>
              </a:blipFill>
            </p:spPr>
            <p:txBody>
              <a:bodyPr/>
              <a:lstStyle/>
              <a:p>
                <a:r>
                  <a:rPr lang="en-US">
                    <a:noFill/>
                  </a:rPr>
                  <a:t> </a:t>
                </a:r>
              </a:p>
            </p:txBody>
          </p:sp>
        </mc:Fallback>
      </mc:AlternateContent>
      <p:pic>
        <p:nvPicPr>
          <p:cNvPr id="12290" name="Picture 2" descr="Képtalálat a következőre: „rolling friction vs kinetic friction”"/>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16740" y="4542122"/>
            <a:ext cx="5154181" cy="1634841"/>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Example of sliding fri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6740" y="907302"/>
            <a:ext cx="3181350" cy="124777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Rollers reduce friction when moving granite bloc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9678" y="2648744"/>
            <a:ext cx="3000375" cy="1352550"/>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12" descr="Képtalálat a következőre: „wheel”"/>
          <p:cNvSpPr>
            <a:spLocks noChangeAspect="1" noChangeArrowheads="1"/>
          </p:cNvSpPr>
          <p:nvPr/>
        </p:nvSpPr>
        <p:spPr bwMode="auto">
          <a:xfrm>
            <a:off x="-6565885" y="228790"/>
            <a:ext cx="77075" cy="77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9736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292"/>
                                        </p:tgtEl>
                                        <p:attrNameLst>
                                          <p:attrName>style.visibility</p:attrName>
                                        </p:attrNameLst>
                                      </p:cBhvr>
                                      <p:to>
                                        <p:strVal val="visible"/>
                                      </p:to>
                                    </p:set>
                                    <p:animEffect transition="in" filter="fade">
                                      <p:cBhvr>
                                        <p:cTn id="28" dur="1000"/>
                                        <p:tgtEl>
                                          <p:spTgt spid="12292"/>
                                        </p:tgtEl>
                                      </p:cBhvr>
                                    </p:animEffect>
                                    <p:anim calcmode="lin" valueType="num">
                                      <p:cBhvr>
                                        <p:cTn id="29" dur="1000" fill="hold"/>
                                        <p:tgtEl>
                                          <p:spTgt spid="12292"/>
                                        </p:tgtEl>
                                        <p:attrNameLst>
                                          <p:attrName>ppt_x</p:attrName>
                                        </p:attrNameLst>
                                      </p:cBhvr>
                                      <p:tavLst>
                                        <p:tav tm="0">
                                          <p:val>
                                            <p:strVal val="#ppt_x"/>
                                          </p:val>
                                        </p:tav>
                                        <p:tav tm="100000">
                                          <p:val>
                                            <p:strVal val="#ppt_x"/>
                                          </p:val>
                                        </p:tav>
                                      </p:tavLst>
                                    </p:anim>
                                    <p:anim calcmode="lin" valueType="num">
                                      <p:cBhvr>
                                        <p:cTn id="30" dur="1000" fill="hold"/>
                                        <p:tgtEl>
                                          <p:spTgt spid="1229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294"/>
                                        </p:tgtEl>
                                        <p:attrNameLst>
                                          <p:attrName>style.visibility</p:attrName>
                                        </p:attrNameLst>
                                      </p:cBhvr>
                                      <p:to>
                                        <p:strVal val="visible"/>
                                      </p:to>
                                    </p:set>
                                    <p:animEffect transition="in" filter="fade">
                                      <p:cBhvr>
                                        <p:cTn id="35" dur="1000"/>
                                        <p:tgtEl>
                                          <p:spTgt spid="12294"/>
                                        </p:tgtEl>
                                      </p:cBhvr>
                                    </p:animEffect>
                                    <p:anim calcmode="lin" valueType="num">
                                      <p:cBhvr>
                                        <p:cTn id="36" dur="1000" fill="hold"/>
                                        <p:tgtEl>
                                          <p:spTgt spid="12294"/>
                                        </p:tgtEl>
                                        <p:attrNameLst>
                                          <p:attrName>ppt_x</p:attrName>
                                        </p:attrNameLst>
                                      </p:cBhvr>
                                      <p:tavLst>
                                        <p:tav tm="0">
                                          <p:val>
                                            <p:strVal val="#ppt_x"/>
                                          </p:val>
                                        </p:tav>
                                        <p:tav tm="100000">
                                          <p:val>
                                            <p:strVal val="#ppt_x"/>
                                          </p:val>
                                        </p:tav>
                                      </p:tavLst>
                                    </p:anim>
                                    <p:anim calcmode="lin" valueType="num">
                                      <p:cBhvr>
                                        <p:cTn id="37" dur="1000" fill="hold"/>
                                        <p:tgtEl>
                                          <p:spTgt spid="1229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290"/>
                                        </p:tgtEl>
                                        <p:attrNameLst>
                                          <p:attrName>style.visibility</p:attrName>
                                        </p:attrNameLst>
                                      </p:cBhvr>
                                      <p:to>
                                        <p:strVal val="visible"/>
                                      </p:to>
                                    </p:set>
                                    <p:animEffect transition="in" filter="fade">
                                      <p:cBhvr>
                                        <p:cTn id="42" dur="1000"/>
                                        <p:tgtEl>
                                          <p:spTgt spid="12290"/>
                                        </p:tgtEl>
                                      </p:cBhvr>
                                    </p:animEffect>
                                    <p:anim calcmode="lin" valueType="num">
                                      <p:cBhvr>
                                        <p:cTn id="43" dur="1000" fill="hold"/>
                                        <p:tgtEl>
                                          <p:spTgt spid="12290"/>
                                        </p:tgtEl>
                                        <p:attrNameLst>
                                          <p:attrName>ppt_x</p:attrName>
                                        </p:attrNameLst>
                                      </p:cBhvr>
                                      <p:tavLst>
                                        <p:tav tm="0">
                                          <p:val>
                                            <p:strVal val="#ppt_x"/>
                                          </p:val>
                                        </p:tav>
                                        <p:tav tm="100000">
                                          <p:val>
                                            <p:strVal val="#ppt_x"/>
                                          </p:val>
                                        </p:tav>
                                      </p:tavLst>
                                    </p:anim>
                                    <p:anim calcmode="lin" valueType="num">
                                      <p:cBhvr>
                                        <p:cTn id="44" dur="1000" fill="hold"/>
                                        <p:tgtEl>
                                          <p:spTgt spid="1229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Effect transition="in" filter="fade">
                                      <p:cBhvr>
                                        <p:cTn id="49" dur="1000"/>
                                        <p:tgtEl>
                                          <p:spTgt spid="3">
                                            <p:txEl>
                                              <p:pRg st="3" end="3"/>
                                            </p:txEl>
                                          </p:spTgt>
                                        </p:tgtEl>
                                      </p:cBhvr>
                                    </p:animEffect>
                                    <p:anim calcmode="lin" valueType="num">
                                      <p:cBhvr>
                                        <p:cTn id="5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wheel</a:t>
            </a:r>
            <a:endParaRPr lang="en-US" dirty="0"/>
          </a:p>
        </p:txBody>
      </p:sp>
      <p:sp>
        <p:nvSpPr>
          <p:cNvPr id="3" name="Content Placeholder 2"/>
          <p:cNvSpPr>
            <a:spLocks noGrp="1"/>
          </p:cNvSpPr>
          <p:nvPr>
            <p:ph sz="half" idx="1"/>
          </p:nvPr>
        </p:nvSpPr>
        <p:spPr/>
        <p:txBody>
          <a:bodyPr>
            <a:normAutofit/>
          </a:bodyPr>
          <a:lstStyle/>
          <a:p>
            <a:r>
              <a:rPr lang="en-US" dirty="0"/>
              <a:t>is </a:t>
            </a:r>
            <a:r>
              <a:rPr lang="en-US" dirty="0"/>
              <a:t>often described as the most important invention of all </a:t>
            </a:r>
            <a:r>
              <a:rPr lang="en-US" dirty="0"/>
              <a:t>time</a:t>
            </a:r>
          </a:p>
          <a:p>
            <a:r>
              <a:rPr lang="en-US" dirty="0"/>
              <a:t>it </a:t>
            </a:r>
            <a:r>
              <a:rPr lang="en-US" dirty="0"/>
              <a:t>had a fundamental impact on transport and later on agriculture and industry.</a:t>
            </a:r>
          </a:p>
        </p:txBody>
      </p:sp>
      <p:pic>
        <p:nvPicPr>
          <p:cNvPr id="5" name="Picture 8" descr="https://upload.wikimedia.org/wikipedia/commons/thumb/3/32/Roue_primitive.png/220px-Roue_primitive.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04701" y="1055262"/>
            <a:ext cx="2467734" cy="26023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Képtalálat a következőre: „whee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1639" y="4347737"/>
            <a:ext cx="2449003" cy="1627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36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r>
              <a:rPr lang="en-US" dirty="0"/>
              <a:t>3</a:t>
            </a:r>
            <a:r>
              <a:rPr lang="en-US" dirty="0" smtClean="0"/>
              <a:t>.</a:t>
            </a:r>
            <a:endParaRPr lang="en-US" dirty="0"/>
          </a:p>
        </p:txBody>
      </p:sp>
      <p:sp>
        <p:nvSpPr>
          <p:cNvPr id="3" name="Content Placeholder 2"/>
          <p:cNvSpPr>
            <a:spLocks noGrp="1"/>
          </p:cNvSpPr>
          <p:nvPr>
            <p:ph sz="half" idx="1"/>
          </p:nvPr>
        </p:nvSpPr>
        <p:spPr/>
        <p:txBody>
          <a:bodyPr/>
          <a:lstStyle/>
          <a:p>
            <a:r>
              <a:rPr lang="en-US" dirty="0" smtClean="0"/>
              <a:t>There are two blocks on a horizontal </a:t>
            </a:r>
            <a:r>
              <a:rPr lang="en-US" strike="sngStrike" dirty="0" smtClean="0"/>
              <a:t>frictionless</a:t>
            </a:r>
            <a:r>
              <a:rPr lang="en-US" dirty="0" smtClean="0"/>
              <a:t> surface with a mass of 2 kg and 3 kg. They are linked to each other by a string. We pull them with a force of 10 N. </a:t>
            </a:r>
          </a:p>
          <a:p>
            <a:r>
              <a:rPr lang="en-US" dirty="0" smtClean="0"/>
              <a:t>Find the acceleration of the system.</a:t>
            </a:r>
          </a:p>
          <a:p>
            <a:r>
              <a:rPr lang="en-US" dirty="0" smtClean="0"/>
              <a:t>Find the tension force on the string.</a:t>
            </a:r>
            <a:endParaRPr lang="en-US" dirty="0"/>
          </a:p>
        </p:txBody>
      </p:sp>
      <p:pic>
        <p:nvPicPr>
          <p:cNvPr id="15362" name="Picture 2" descr="Képtalálat a következőre: „two blocks on the table string”"/>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t="41809" r="12059" b="33058"/>
          <a:stretch/>
        </p:blipFill>
        <p:spPr bwMode="auto">
          <a:xfrm>
            <a:off x="6172200" y="3796937"/>
            <a:ext cx="4556760" cy="627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537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Friction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40190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hlinkClick r:id="rId2"/>
              </a:rPr>
              <a:t>https://www.youtube.com/watch?v=x_24FBNa788</a:t>
            </a:r>
            <a:endParaRPr lang="en-US" dirty="0" smtClean="0"/>
          </a:p>
          <a:p>
            <a:r>
              <a:rPr lang="en-US" dirty="0" smtClean="0"/>
              <a:t>https://</a:t>
            </a:r>
            <a:r>
              <a:rPr lang="en-US" dirty="0" smtClean="0"/>
              <a:t>www.youtube.com/watch?v=VUfqjSeeZng</a:t>
            </a:r>
            <a:endParaRPr lang="en-US" dirty="0" smtClean="0"/>
          </a:p>
        </p:txBody>
      </p:sp>
    </p:spTree>
    <p:extLst>
      <p:ext uri="{BB962C8B-B14F-4D97-AF65-F5344CB8AC3E}">
        <p14:creationId xmlns:p14="http://schemas.microsoft.com/office/powerpoint/2010/main" val="2710418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 of friction</a:t>
            </a:r>
            <a:endParaRPr lang="en-US" dirty="0"/>
          </a:p>
        </p:txBody>
      </p:sp>
      <p:sp>
        <p:nvSpPr>
          <p:cNvPr id="3" name="Content Placeholder 2"/>
          <p:cNvSpPr>
            <a:spLocks noGrp="1"/>
          </p:cNvSpPr>
          <p:nvPr>
            <p:ph sz="half" idx="1"/>
          </p:nvPr>
        </p:nvSpPr>
        <p:spPr/>
        <p:txBody>
          <a:bodyPr>
            <a:normAutofit fontScale="85000" lnSpcReduction="20000"/>
          </a:bodyPr>
          <a:lstStyle/>
          <a:p>
            <a:pPr marL="0" indent="0">
              <a:buNone/>
            </a:pPr>
            <a:endParaRPr lang="en-US" dirty="0" smtClean="0"/>
          </a:p>
          <a:p>
            <a:r>
              <a:rPr lang="en-US" dirty="0" smtClean="0"/>
              <a:t>Surfaces are not smooth</a:t>
            </a:r>
          </a:p>
          <a:p>
            <a:r>
              <a:rPr lang="en-US" dirty="0" smtClean="0"/>
              <a:t>Under high magnification they are rough with irregularities (hills and dales)</a:t>
            </a:r>
          </a:p>
          <a:p>
            <a:r>
              <a:rPr lang="en-US" dirty="0" smtClean="0"/>
              <a:t>These irregularities tend to interlock with each other</a:t>
            </a:r>
          </a:p>
          <a:p>
            <a:r>
              <a:rPr lang="en-US" dirty="0" smtClean="0"/>
              <a:t>This interlocking of irregularities opposes the motion</a:t>
            </a:r>
          </a:p>
          <a:p>
            <a:r>
              <a:rPr lang="en-US" dirty="0" smtClean="0"/>
              <a:t>This opposing force is called friction</a:t>
            </a:r>
          </a:p>
          <a:p>
            <a:r>
              <a:rPr lang="en-US" dirty="0" smtClean="0"/>
              <a:t>The magnitude of friction depends on the degree of irregularities.</a:t>
            </a:r>
          </a:p>
          <a:p>
            <a:endParaRPr lang="en-US" dirty="0"/>
          </a:p>
        </p:txBody>
      </p:sp>
      <p:pic>
        <p:nvPicPr>
          <p:cNvPr id="5" name="Picture 8" descr="frictio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91362" y="3253581"/>
            <a:ext cx="3343275" cy="149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50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Friction</a:t>
            </a:r>
            <a:endParaRPr lang="en-US" dirty="0"/>
          </a:p>
        </p:txBody>
      </p:sp>
      <p:sp>
        <p:nvSpPr>
          <p:cNvPr id="3" name="Content Placeholder 2"/>
          <p:cNvSpPr>
            <a:spLocks noGrp="1"/>
          </p:cNvSpPr>
          <p:nvPr>
            <p:ph sz="half" idx="1"/>
          </p:nvPr>
        </p:nvSpPr>
        <p:spPr/>
        <p:txBody>
          <a:bodyPr>
            <a:normAutofit lnSpcReduction="10000"/>
          </a:bodyPr>
          <a:lstStyle/>
          <a:p>
            <a:r>
              <a:rPr lang="en-US" dirty="0">
                <a:solidFill>
                  <a:srgbClr val="FF0000"/>
                </a:solidFill>
              </a:rPr>
              <a:t>A force that </a:t>
            </a:r>
            <a:r>
              <a:rPr lang="en-US" dirty="0" smtClean="0">
                <a:solidFill>
                  <a:srgbClr val="FF0000"/>
                </a:solidFill>
              </a:rPr>
              <a:t>opposes the motion between two surfaces in contact</a:t>
            </a:r>
            <a:r>
              <a:rPr lang="en-US" dirty="0" smtClean="0">
                <a:solidFill>
                  <a:srgbClr val="FF0000"/>
                </a:solidFill>
              </a:rPr>
              <a:t>.</a:t>
            </a:r>
          </a:p>
          <a:p>
            <a:r>
              <a:rPr lang="en-US" dirty="0" smtClean="0"/>
              <a:t>Friction exists between two things.</a:t>
            </a:r>
          </a:p>
          <a:p>
            <a:r>
              <a:rPr lang="en-US" dirty="0" smtClean="0"/>
              <a:t>A rocket traveling through the atmosphere</a:t>
            </a:r>
          </a:p>
          <a:p>
            <a:pPr lvl="1"/>
            <a:r>
              <a:rPr lang="en-US" dirty="0" smtClean="0"/>
              <a:t>There is friction</a:t>
            </a:r>
          </a:p>
          <a:p>
            <a:r>
              <a:rPr lang="en-US" dirty="0"/>
              <a:t>A rocket traveling </a:t>
            </a:r>
            <a:r>
              <a:rPr lang="en-US" dirty="0" smtClean="0"/>
              <a:t>in </a:t>
            </a:r>
            <a:r>
              <a:rPr lang="en-US" dirty="0"/>
              <a:t>the </a:t>
            </a:r>
            <a:r>
              <a:rPr lang="en-US" dirty="0" smtClean="0"/>
              <a:t>vacuum of space</a:t>
            </a:r>
          </a:p>
          <a:p>
            <a:pPr lvl="1"/>
            <a:r>
              <a:rPr lang="en-US" dirty="0" smtClean="0"/>
              <a:t>There is no friction</a:t>
            </a:r>
            <a:endParaRPr lang="en-US" dirty="0"/>
          </a:p>
          <a:p>
            <a:endParaRPr lang="en-US" dirty="0"/>
          </a:p>
          <a:p>
            <a:endParaRPr lang="en-US" dirty="0" smtClean="0"/>
          </a:p>
        </p:txBody>
      </p:sp>
      <p:pic>
        <p:nvPicPr>
          <p:cNvPr id="1026" name="Picture 2" descr="Képtalálat a következőre: „rocket through the atmospher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19875" y="2577306"/>
            <a:ext cx="428625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20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1000"/>
                                        <p:tgtEl>
                                          <p:spTgt spid="1026"/>
                                        </p:tgtEl>
                                      </p:cBhvr>
                                    </p:animEffect>
                                    <p:anim calcmode="lin" valueType="num">
                                      <p:cBhvr>
                                        <p:cTn id="22" dur="1000" fill="hold"/>
                                        <p:tgtEl>
                                          <p:spTgt spid="1026"/>
                                        </p:tgtEl>
                                        <p:attrNameLst>
                                          <p:attrName>ppt_x</p:attrName>
                                        </p:attrNameLst>
                                      </p:cBhvr>
                                      <p:tavLst>
                                        <p:tav tm="0">
                                          <p:val>
                                            <p:strVal val="#ppt_x"/>
                                          </p:val>
                                        </p:tav>
                                        <p:tav tm="100000">
                                          <p:val>
                                            <p:strVal val="#ppt_x"/>
                                          </p:val>
                                        </p:tav>
                                      </p:tavLst>
                                    </p:anim>
                                    <p:anim calcmode="lin" valueType="num">
                                      <p:cBhvr>
                                        <p:cTn id="23"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friction</a:t>
            </a:r>
            <a:endParaRPr lang="en-US" dirty="0"/>
          </a:p>
        </p:txBody>
      </p:sp>
      <p:sp>
        <p:nvSpPr>
          <p:cNvPr id="3" name="Content Placeholder 2"/>
          <p:cNvSpPr>
            <a:spLocks noGrp="1"/>
          </p:cNvSpPr>
          <p:nvPr>
            <p:ph sz="half" idx="1"/>
          </p:nvPr>
        </p:nvSpPr>
        <p:spPr/>
        <p:txBody>
          <a:bodyPr/>
          <a:lstStyle/>
          <a:p>
            <a:r>
              <a:rPr lang="en-US" dirty="0" smtClean="0">
                <a:solidFill>
                  <a:srgbClr val="FF0000"/>
                </a:solidFill>
              </a:rPr>
              <a:t>Is a force that keeps object at rest</a:t>
            </a:r>
          </a:p>
          <a:p>
            <a:r>
              <a:rPr lang="en-US" dirty="0" smtClean="0">
                <a:solidFill>
                  <a:srgbClr val="FF0000"/>
                </a:solidFill>
              </a:rPr>
              <a:t>Prevents the surfaces from sliding</a:t>
            </a:r>
            <a:endParaRPr lang="en-US" dirty="0" smtClean="0">
              <a:solidFill>
                <a:srgbClr val="FF0000"/>
              </a:solidFill>
            </a:endParaRPr>
          </a:p>
          <a:p>
            <a:r>
              <a:rPr lang="en-US" dirty="0" smtClean="0">
                <a:solidFill>
                  <a:srgbClr val="FF0000"/>
                </a:solidFill>
              </a:rPr>
              <a:t>It must be overcome to start moving the object</a:t>
            </a:r>
          </a:p>
          <a:p>
            <a:pPr marL="0" indent="0">
              <a:buNone/>
            </a:pPr>
            <a:endParaRPr lang="en-US" dirty="0" smtClean="0"/>
          </a:p>
          <a:p>
            <a:endParaRPr lang="en-US" dirty="0"/>
          </a:p>
        </p:txBody>
      </p:sp>
      <p:pic>
        <p:nvPicPr>
          <p:cNvPr id="2050" name="Picture 2" descr="https://ka-perseus-images.s3.amazonaws.com/3483ec597bb9e24eb0125e86a2dd84ff17d9faaa.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5610584" y="305914"/>
            <a:ext cx="3714638" cy="278597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éptalálat a következőre: „static fri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4354" y="4493098"/>
            <a:ext cx="2941475" cy="195032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Képtalálat a következőre: „static friction running”"/>
          <p:cNvPicPr>
            <a:picLocks noChangeAspect="1" noChangeArrowheads="1"/>
          </p:cNvPicPr>
          <p:nvPr/>
        </p:nvPicPr>
        <p:blipFill rotWithShape="1">
          <a:blip r:embed="rId4">
            <a:extLst>
              <a:ext uri="{28A0092B-C50C-407E-A947-70E740481C1C}">
                <a14:useLocalDpi xmlns:a14="http://schemas.microsoft.com/office/drawing/2010/main" val="0"/>
              </a:ext>
            </a:extLst>
          </a:blip>
          <a:srcRect l="10143" r="3172" b="15208"/>
          <a:stretch/>
        </p:blipFill>
        <p:spPr bwMode="auto">
          <a:xfrm>
            <a:off x="7158304" y="3525860"/>
            <a:ext cx="3341059" cy="2840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90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050"/>
                                        </p:tgtEl>
                                        <p:attrNameLst>
                                          <p:attrName>style.visibility</p:attrName>
                                        </p:attrNameLst>
                                      </p:cBhvr>
                                      <p:to>
                                        <p:strVal val="visible"/>
                                      </p:to>
                                    </p:set>
                                    <p:animEffect transition="in" filter="fade">
                                      <p:cBhvr>
                                        <p:cTn id="28" dur="1000"/>
                                        <p:tgtEl>
                                          <p:spTgt spid="2050"/>
                                        </p:tgtEl>
                                      </p:cBhvr>
                                    </p:animEffect>
                                    <p:anim calcmode="lin" valueType="num">
                                      <p:cBhvr>
                                        <p:cTn id="29" dur="1000" fill="hold"/>
                                        <p:tgtEl>
                                          <p:spTgt spid="2050"/>
                                        </p:tgtEl>
                                        <p:attrNameLst>
                                          <p:attrName>ppt_x</p:attrName>
                                        </p:attrNameLst>
                                      </p:cBhvr>
                                      <p:tavLst>
                                        <p:tav tm="0">
                                          <p:val>
                                            <p:strVal val="#ppt_x"/>
                                          </p:val>
                                        </p:tav>
                                        <p:tav tm="100000">
                                          <p:val>
                                            <p:strVal val="#ppt_x"/>
                                          </p:val>
                                        </p:tav>
                                      </p:tavLst>
                                    </p:anim>
                                    <p:anim calcmode="lin" valueType="num">
                                      <p:cBhvr>
                                        <p:cTn id="30"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052"/>
                                        </p:tgtEl>
                                        <p:attrNameLst>
                                          <p:attrName>style.visibility</p:attrName>
                                        </p:attrNameLst>
                                      </p:cBhvr>
                                      <p:to>
                                        <p:strVal val="visible"/>
                                      </p:to>
                                    </p:set>
                                    <p:animEffect transition="in" filter="fade">
                                      <p:cBhvr>
                                        <p:cTn id="35" dur="1000"/>
                                        <p:tgtEl>
                                          <p:spTgt spid="2052"/>
                                        </p:tgtEl>
                                      </p:cBhvr>
                                    </p:animEffect>
                                    <p:anim calcmode="lin" valueType="num">
                                      <p:cBhvr>
                                        <p:cTn id="36" dur="1000" fill="hold"/>
                                        <p:tgtEl>
                                          <p:spTgt spid="2052"/>
                                        </p:tgtEl>
                                        <p:attrNameLst>
                                          <p:attrName>ppt_x</p:attrName>
                                        </p:attrNameLst>
                                      </p:cBhvr>
                                      <p:tavLst>
                                        <p:tav tm="0">
                                          <p:val>
                                            <p:strVal val="#ppt_x"/>
                                          </p:val>
                                        </p:tav>
                                        <p:tav tm="100000">
                                          <p:val>
                                            <p:strVal val="#ppt_x"/>
                                          </p:val>
                                        </p:tav>
                                      </p:tavLst>
                                    </p:anim>
                                    <p:anim calcmode="lin" valueType="num">
                                      <p:cBhvr>
                                        <p:cTn id="37"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054"/>
                                        </p:tgtEl>
                                        <p:attrNameLst>
                                          <p:attrName>style.visibility</p:attrName>
                                        </p:attrNameLst>
                                      </p:cBhvr>
                                      <p:to>
                                        <p:strVal val="visible"/>
                                      </p:to>
                                    </p:set>
                                    <p:animEffect transition="in" filter="fade">
                                      <p:cBhvr>
                                        <p:cTn id="42" dur="1000"/>
                                        <p:tgtEl>
                                          <p:spTgt spid="2054"/>
                                        </p:tgtEl>
                                      </p:cBhvr>
                                    </p:animEffect>
                                    <p:anim calcmode="lin" valueType="num">
                                      <p:cBhvr>
                                        <p:cTn id="43" dur="1000" fill="hold"/>
                                        <p:tgtEl>
                                          <p:spTgt spid="2054"/>
                                        </p:tgtEl>
                                        <p:attrNameLst>
                                          <p:attrName>ppt_x</p:attrName>
                                        </p:attrNameLst>
                                      </p:cBhvr>
                                      <p:tavLst>
                                        <p:tav tm="0">
                                          <p:val>
                                            <p:strVal val="#ppt_x"/>
                                          </p:val>
                                        </p:tav>
                                        <p:tav tm="100000">
                                          <p:val>
                                            <p:strVal val="#ppt_x"/>
                                          </p:val>
                                        </p:tav>
                                      </p:tavLst>
                                    </p:anim>
                                    <p:anim calcmode="lin" valueType="num">
                                      <p:cBhvr>
                                        <p:cTn id="44" dur="1000" fill="hold"/>
                                        <p:tgtEl>
                                          <p:spTgt spid="20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friction</a:t>
            </a:r>
            <a:endParaRPr lang="en-US" dirty="0"/>
          </a:p>
        </p:txBody>
      </p:sp>
      <p:sp>
        <p:nvSpPr>
          <p:cNvPr id="3" name="Content Placeholder 2"/>
          <p:cNvSpPr>
            <a:spLocks noGrp="1"/>
          </p:cNvSpPr>
          <p:nvPr>
            <p:ph sz="half" idx="1"/>
          </p:nvPr>
        </p:nvSpPr>
        <p:spPr>
          <a:xfrm>
            <a:off x="914400" y="1825625"/>
            <a:ext cx="5181600" cy="4351338"/>
          </a:xfrm>
        </p:spPr>
        <p:txBody>
          <a:bodyPr/>
          <a:lstStyle/>
          <a:p>
            <a:r>
              <a:rPr lang="en-US" dirty="0" smtClean="0"/>
              <a:t>If a small amount of force is applied to an object the static friction has an equal magnitude in the opposite direction.</a:t>
            </a:r>
          </a:p>
          <a:p>
            <a:r>
              <a:rPr lang="en-US" dirty="0" smtClean="0"/>
              <a:t>If the force is increased at some point the value of the maximum static friction will be reached and the object will move.</a:t>
            </a:r>
            <a:endParaRPr lang="en-US" dirty="0"/>
          </a:p>
        </p:txBody>
      </p:sp>
      <p:sp>
        <p:nvSpPr>
          <p:cNvPr id="15" name="AutoShape 22" descr="https://encrypted-tbn0.gstatic.com/images?q=tbn:ANd9GcR0IT2DhKsZGA_tyqevWXpeJ47e2ae5fvC53QdGDrBuHTQZgOITl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98" name="Picture 26" descr="Kapcsolódó kép"/>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20877" y="2242427"/>
            <a:ext cx="5457145" cy="2345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25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98"/>
                                        </p:tgtEl>
                                        <p:attrNameLst>
                                          <p:attrName>style.visibility</p:attrName>
                                        </p:attrNameLst>
                                      </p:cBhvr>
                                      <p:to>
                                        <p:strVal val="visible"/>
                                      </p:to>
                                    </p:set>
                                    <p:animEffect transition="in" filter="fade">
                                      <p:cBhvr>
                                        <p:cTn id="7" dur="1000"/>
                                        <p:tgtEl>
                                          <p:spTgt spid="3098"/>
                                        </p:tgtEl>
                                      </p:cBhvr>
                                    </p:animEffect>
                                    <p:anim calcmode="lin" valueType="num">
                                      <p:cBhvr>
                                        <p:cTn id="8" dur="1000" fill="hold"/>
                                        <p:tgtEl>
                                          <p:spTgt spid="3098"/>
                                        </p:tgtEl>
                                        <p:attrNameLst>
                                          <p:attrName>ppt_x</p:attrName>
                                        </p:attrNameLst>
                                      </p:cBhvr>
                                      <p:tavLst>
                                        <p:tav tm="0">
                                          <p:val>
                                            <p:strVal val="#ppt_x"/>
                                          </p:val>
                                        </p:tav>
                                        <p:tav tm="100000">
                                          <p:val>
                                            <p:strVal val="#ppt_x"/>
                                          </p:val>
                                        </p:tav>
                                      </p:tavLst>
                                    </p:anim>
                                    <p:anim calcmode="lin" valueType="num">
                                      <p:cBhvr>
                                        <p:cTn id="9" dur="1000" fill="hold"/>
                                        <p:tgtEl>
                                          <p:spTgt spid="3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47985</TotalTime>
  <Words>658</Words>
  <Application>Microsoft Office PowerPoint</Application>
  <PresentationFormat>Widescreen</PresentationFormat>
  <Paragraphs>112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 Math</vt:lpstr>
      <vt:lpstr>Office Theme</vt:lpstr>
      <vt:lpstr>Problem</vt:lpstr>
      <vt:lpstr>Problem 2.</vt:lpstr>
      <vt:lpstr>Problem 3.</vt:lpstr>
      <vt:lpstr>Friction</vt:lpstr>
      <vt:lpstr>PowerPoint Presentation</vt:lpstr>
      <vt:lpstr>Cause of friction</vt:lpstr>
      <vt:lpstr>Friction</vt:lpstr>
      <vt:lpstr>Static friction</vt:lpstr>
      <vt:lpstr>Static friction</vt:lpstr>
      <vt:lpstr>Static friction</vt:lpstr>
      <vt:lpstr>Problem 1.</vt:lpstr>
      <vt:lpstr>Problem 2.</vt:lpstr>
      <vt:lpstr>Sliding friction-Kinetic friction</vt:lpstr>
      <vt:lpstr>Sliding friction</vt:lpstr>
      <vt:lpstr>Problem 1.</vt:lpstr>
      <vt:lpstr>Problem 2.</vt:lpstr>
      <vt:lpstr>μ_s-μ_k</vt:lpstr>
      <vt:lpstr>Problem 3</vt:lpstr>
      <vt:lpstr>How to reduce friction?</vt:lpstr>
      <vt:lpstr>Homework</vt:lpstr>
      <vt:lpstr>Problem 4</vt:lpstr>
      <vt:lpstr>Problem 5.</vt:lpstr>
      <vt:lpstr>Problem 6. </vt:lpstr>
      <vt:lpstr>Problem 7. </vt:lpstr>
      <vt:lpstr>Rolling friction</vt:lpstr>
      <vt:lpstr>The wheel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Friction</dc:title>
  <dc:creator>csabai</dc:creator>
  <cp:lastModifiedBy>csabai</cp:lastModifiedBy>
  <cp:revision>64</cp:revision>
  <dcterms:created xsi:type="dcterms:W3CDTF">2018-02-13T22:10:25Z</dcterms:created>
  <dcterms:modified xsi:type="dcterms:W3CDTF">2018-03-19T06:45:13Z</dcterms:modified>
</cp:coreProperties>
</file>