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2745-F010-46C0-87C8-7CFDF91A5D91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CD03-26E3-4480-ADAD-30E89A663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4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2745-F010-46C0-87C8-7CFDF91A5D91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CD03-26E3-4480-ADAD-30E89A663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5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2745-F010-46C0-87C8-7CFDF91A5D91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CD03-26E3-4480-ADAD-30E89A663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2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2745-F010-46C0-87C8-7CFDF91A5D91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CD03-26E3-4480-ADAD-30E89A663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2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2745-F010-46C0-87C8-7CFDF91A5D91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CD03-26E3-4480-ADAD-30E89A663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9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2745-F010-46C0-87C8-7CFDF91A5D91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CD03-26E3-4480-ADAD-30E89A663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0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2745-F010-46C0-87C8-7CFDF91A5D91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CD03-26E3-4480-ADAD-30E89A663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4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2745-F010-46C0-87C8-7CFDF91A5D91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CD03-26E3-4480-ADAD-30E89A663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3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2745-F010-46C0-87C8-7CFDF91A5D91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CD03-26E3-4480-ADAD-30E89A663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5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2745-F010-46C0-87C8-7CFDF91A5D91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CD03-26E3-4480-ADAD-30E89A663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3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2745-F010-46C0-87C8-7CFDF91A5D91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CD03-26E3-4480-ADAD-30E89A663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2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42745-F010-46C0-87C8-7CFDF91A5D91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FCD03-26E3-4480-ADAD-30E89A663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9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Kepler’s three laws of planetary motion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1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https://www.youtube.com/watch?v=htxGvdQbl5w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6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law- The Law of Ellipses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orbit of a planet is an ellipse with the Sun at one of the two foci.</a:t>
            </a:r>
            <a:endParaRPr lang="en-US" dirty="0"/>
          </a:p>
        </p:txBody>
      </p:sp>
      <p:pic>
        <p:nvPicPr>
          <p:cNvPr id="2050" name="Picture 2" descr="Képtalálat a következőre: „kepler's first law”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077" y="1200763"/>
            <a:ext cx="444500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éptalálat a következőre: „orbit of planets in our solar system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57" y="3222806"/>
            <a:ext cx="5218586" cy="357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62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An ellipse is a curve in a plane surrounding two focal points such that the sum of the distances to the two foci is constant for every point on the curve.</a:t>
            </a:r>
            <a:endParaRPr lang="en-US" dirty="0"/>
          </a:p>
        </p:txBody>
      </p:sp>
      <p:pic>
        <p:nvPicPr>
          <p:cNvPr id="3074" name="Picture 2" descr="Képtalálat a következőre: „ellipse”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215" y="1825625"/>
            <a:ext cx="6449785" cy="363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57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Second Law- The Law of Equal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line segment joining a planet and the Sun sweeps out equal areas in equal intervals of time.</a:t>
            </a:r>
            <a:endParaRPr lang="en-US" dirty="0"/>
          </a:p>
        </p:txBody>
      </p:sp>
      <p:pic>
        <p:nvPicPr>
          <p:cNvPr id="4102" name="Picture 6" descr="Képtalálat a következőre: „kepler's 2nd law”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526" y="1690688"/>
            <a:ext cx="4961308" cy="434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Képtalálat a következőre: „kepler's 2nd law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32907"/>
            <a:ext cx="5715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16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Third Law- The Law of Harmonies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ratio of the squares of the periods of any two planets is equal to the ratio of the cubes of the semi-major axis of its orbit. (average distances from the Sun)</a:t>
            </a:r>
          </a:p>
          <a:p>
            <a:r>
              <a:rPr lang="en-US" dirty="0" smtClean="0"/>
              <a:t>Period: How long it takes for a planet to complete one orbit around the Sun</a:t>
            </a:r>
            <a:endParaRPr lang="en-US" dirty="0"/>
          </a:p>
        </p:txBody>
      </p:sp>
      <p:pic>
        <p:nvPicPr>
          <p:cNvPr id="1028" name="Picture 4" descr="Képtalálat a következőre: „kepler's third law”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400" y="4784683"/>
            <a:ext cx="1973342" cy="164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éptalálat a következőre: „kepler's third law”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683" y="1690688"/>
            <a:ext cx="5061426" cy="355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22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747648"/>
              </p:ext>
            </p:extLst>
          </p:nvPr>
        </p:nvGraphicFramePr>
        <p:xfrm>
          <a:off x="754380" y="2418511"/>
          <a:ext cx="9989820" cy="1961899"/>
        </p:xfrm>
        <a:graphic>
          <a:graphicData uri="http://schemas.openxmlformats.org/drawingml/2006/table">
            <a:tbl>
              <a:tblPr/>
              <a:tblGrid>
                <a:gridCol w="2497455">
                  <a:extLst>
                    <a:ext uri="{9D8B030D-6E8A-4147-A177-3AD203B41FA5}">
                      <a16:colId xmlns:a16="http://schemas.microsoft.com/office/drawing/2014/main" val="1827146118"/>
                    </a:ext>
                  </a:extLst>
                </a:gridCol>
                <a:gridCol w="2497455">
                  <a:extLst>
                    <a:ext uri="{9D8B030D-6E8A-4147-A177-3AD203B41FA5}">
                      <a16:colId xmlns:a16="http://schemas.microsoft.com/office/drawing/2014/main" val="1898639987"/>
                    </a:ext>
                  </a:extLst>
                </a:gridCol>
                <a:gridCol w="2497455">
                  <a:extLst>
                    <a:ext uri="{9D8B030D-6E8A-4147-A177-3AD203B41FA5}">
                      <a16:colId xmlns:a16="http://schemas.microsoft.com/office/drawing/2014/main" val="610242735"/>
                    </a:ext>
                  </a:extLst>
                </a:gridCol>
                <a:gridCol w="2497455">
                  <a:extLst>
                    <a:ext uri="{9D8B030D-6E8A-4147-A177-3AD203B41FA5}">
                      <a16:colId xmlns:a16="http://schemas.microsoft.com/office/drawing/2014/main" val="4059570958"/>
                    </a:ext>
                  </a:extLst>
                </a:gridCol>
              </a:tblGrid>
              <a:tr h="915553">
                <a:tc>
                  <a:txBody>
                    <a:bodyPr/>
                    <a:lstStyle/>
                    <a:p>
                      <a:pPr algn="ctr" fontAlgn="auto"/>
                      <a:r>
                        <a:rPr lang="en-US" b="1">
                          <a:effectLst/>
                        </a:rPr>
                        <a:t>Planet</a:t>
                      </a:r>
                      <a:endParaRPr lang="en-US">
                        <a:effectLst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b="1">
                          <a:effectLst/>
                        </a:rPr>
                        <a:t>Period</a:t>
                      </a:r>
                      <a:r>
                        <a:rPr lang="en-US">
                          <a:effectLst/>
                        </a:rPr>
                        <a:t/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 b="1">
                          <a:effectLst/>
                        </a:rPr>
                        <a:t>(s)</a:t>
                      </a:r>
                      <a:endParaRPr lang="en-US">
                        <a:effectLst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b="1" dirty="0">
                          <a:effectLst/>
                        </a:rPr>
                        <a:t>Average</a:t>
                      </a:r>
                      <a:r>
                        <a:rPr lang="en-US" dirty="0">
                          <a:effectLst/>
                        </a:rPr>
                        <a:t/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b="1" dirty="0">
                          <a:effectLst/>
                        </a:rPr>
                        <a:t>Distance (m)</a:t>
                      </a:r>
                      <a:endParaRPr lang="en-US" dirty="0">
                        <a:effectLst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b="1" dirty="0">
                          <a:effectLst/>
                        </a:rPr>
                        <a:t>T</a:t>
                      </a:r>
                      <a:r>
                        <a:rPr lang="en-US" b="1" baseline="30000" dirty="0">
                          <a:effectLst/>
                        </a:rPr>
                        <a:t>2</a:t>
                      </a:r>
                      <a:r>
                        <a:rPr lang="en-US" b="1" dirty="0">
                          <a:effectLst/>
                        </a:rPr>
                        <a:t>/R</a:t>
                      </a:r>
                      <a:r>
                        <a:rPr lang="en-US" b="1" baseline="30000" dirty="0">
                          <a:effectLst/>
                        </a:rPr>
                        <a:t>3</a:t>
                      </a:r>
                      <a:r>
                        <a:rPr lang="en-US" dirty="0">
                          <a:effectLst/>
                        </a:rPr>
                        <a:t/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b="1" dirty="0">
                          <a:effectLst/>
                        </a:rPr>
                        <a:t>(s</a:t>
                      </a:r>
                      <a:r>
                        <a:rPr lang="en-US" b="1" baseline="30000" dirty="0">
                          <a:effectLst/>
                        </a:rPr>
                        <a:t>2</a:t>
                      </a:r>
                      <a:r>
                        <a:rPr lang="en-US" b="1" dirty="0">
                          <a:effectLst/>
                        </a:rPr>
                        <a:t>/m</a:t>
                      </a:r>
                      <a:r>
                        <a:rPr lang="en-US" b="1" baseline="30000" dirty="0">
                          <a:effectLst/>
                        </a:rPr>
                        <a:t>3</a:t>
                      </a:r>
                      <a:r>
                        <a:rPr lang="en-US" b="1" dirty="0">
                          <a:effectLst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38013"/>
                  </a:ext>
                </a:extLst>
              </a:tr>
              <a:tr h="523173">
                <a:tc>
                  <a:txBody>
                    <a:bodyPr/>
                    <a:lstStyle/>
                    <a:p>
                      <a:pPr algn="ctr" fontAlgn="auto"/>
                      <a:r>
                        <a:rPr lang="en-US">
                          <a:effectLst/>
                        </a:rPr>
                        <a:t>Earth</a:t>
                      </a: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>
                          <a:effectLst/>
                        </a:rPr>
                        <a:t>3.156 x 10</a:t>
                      </a:r>
                      <a:r>
                        <a:rPr lang="en-US" baseline="30000">
                          <a:effectLst/>
                        </a:rPr>
                        <a:t>7</a:t>
                      </a:r>
                      <a:r>
                        <a:rPr lang="en-US">
                          <a:effectLst/>
                        </a:rPr>
                        <a:t> s</a:t>
                      </a: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dirty="0">
                          <a:effectLst/>
                        </a:rPr>
                        <a:t>1.4957 x 10</a:t>
                      </a:r>
                      <a:r>
                        <a:rPr lang="en-US" baseline="30000" dirty="0">
                          <a:effectLst/>
                        </a:rPr>
                        <a:t>11</a:t>
                      </a:r>
                      <a:endParaRPr lang="en-US" dirty="0">
                        <a:effectLst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>
                          <a:effectLst/>
                        </a:rPr>
                        <a:t>2.977 x 10</a:t>
                      </a:r>
                      <a:r>
                        <a:rPr lang="en-US" baseline="30000">
                          <a:effectLst/>
                        </a:rPr>
                        <a:t>-19</a:t>
                      </a:r>
                      <a:endParaRPr lang="en-US">
                        <a:effectLst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949943"/>
                  </a:ext>
                </a:extLst>
              </a:tr>
              <a:tr h="523173">
                <a:tc>
                  <a:txBody>
                    <a:bodyPr/>
                    <a:lstStyle/>
                    <a:p>
                      <a:pPr algn="ctr" fontAlgn="auto"/>
                      <a:r>
                        <a:rPr lang="en-US">
                          <a:effectLst/>
                        </a:rPr>
                        <a:t>Mars</a:t>
                      </a: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>
                          <a:effectLst/>
                        </a:rPr>
                        <a:t>5.93 x 10</a:t>
                      </a:r>
                      <a:r>
                        <a:rPr lang="en-US" baseline="30000">
                          <a:effectLst/>
                        </a:rPr>
                        <a:t>7</a:t>
                      </a:r>
                      <a:r>
                        <a:rPr lang="en-US">
                          <a:effectLst/>
                        </a:rPr>
                        <a:t> s</a:t>
                      </a: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>
                          <a:effectLst/>
                        </a:rPr>
                        <a:t>2.278 x 10</a:t>
                      </a:r>
                      <a:r>
                        <a:rPr lang="en-US" baseline="30000">
                          <a:effectLst/>
                        </a:rPr>
                        <a:t>11</a:t>
                      </a:r>
                      <a:endParaRPr lang="en-US">
                        <a:effectLst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dirty="0">
                          <a:effectLst/>
                        </a:rPr>
                        <a:t>2.975 x 10</a:t>
                      </a:r>
                      <a:r>
                        <a:rPr lang="en-US" baseline="30000" dirty="0">
                          <a:effectLst/>
                        </a:rPr>
                        <a:t>-19</a:t>
                      </a:r>
                      <a:endParaRPr lang="en-US" dirty="0">
                        <a:effectLst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517819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latoregular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28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1.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average distance of Earth from the Sun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 smtClean="0"/>
                  <a:t> km. The period of the Mars is 1.881 years. Calculate the average distance of Mars from the Sun.</a:t>
                </a:r>
              </a:p>
              <a:p>
                <a:r>
                  <a:rPr lang="en-US" dirty="0" smtClean="0"/>
                  <a:t>Astronomical unit=</a:t>
                </a:r>
                <a:r>
                  <a:rPr lang="en-US" dirty="0"/>
                  <a:t>t</a:t>
                </a:r>
                <a:r>
                  <a:rPr lang="en-US" dirty="0" smtClean="0"/>
                  <a:t>he average distance of Earth from the Sun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 smtClean="0"/>
                  <a:t> km.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50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2.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average distance of Mercury from the Sun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5.785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 smtClean="0"/>
                  <a:t>km. Find the period of the Mercury.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18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3697</TotalTime>
  <Words>203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latoregular</vt:lpstr>
      <vt:lpstr>Office Theme</vt:lpstr>
      <vt:lpstr>Kepler’s three laws of planetary motion</vt:lpstr>
      <vt:lpstr>PowerPoint Presentation</vt:lpstr>
      <vt:lpstr>First law- The Law of Ellipses</vt:lpstr>
      <vt:lpstr>Ellipse</vt:lpstr>
      <vt:lpstr>The Second Law- The Law of Equal Areas</vt:lpstr>
      <vt:lpstr>The Third Law- The Law of Harmonies</vt:lpstr>
      <vt:lpstr>PowerPoint Presentation</vt:lpstr>
      <vt:lpstr>Problem 1. </vt:lpstr>
      <vt:lpstr>Problem 2.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Kepler’s three laws</dc:title>
  <dc:creator>csabai</dc:creator>
  <cp:lastModifiedBy>csabai</cp:lastModifiedBy>
  <cp:revision>20</cp:revision>
  <dcterms:created xsi:type="dcterms:W3CDTF">2018-04-08T21:54:39Z</dcterms:created>
  <dcterms:modified xsi:type="dcterms:W3CDTF">2018-04-11T11:31:57Z</dcterms:modified>
</cp:coreProperties>
</file>