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5" r:id="rId9"/>
    <p:sldId id="278" r:id="rId10"/>
    <p:sldId id="279" r:id="rId11"/>
    <p:sldId id="282" r:id="rId12"/>
    <p:sldId id="280" r:id="rId13"/>
    <p:sldId id="264" r:id="rId14"/>
    <p:sldId id="281" r:id="rId15"/>
    <p:sldId id="274" r:id="rId16"/>
    <p:sldId id="269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8000-5FB8-47D9-9014-EC09C048CBE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gif"/><Relationship Id="rId5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yBNImQkR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Kinematics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Earth</a:t>
            </a:r>
          </a:p>
          <a:p>
            <a:r>
              <a:rPr lang="en-US" dirty="0" smtClean="0"/>
              <a:t>An object that stays at place on the surface of the Earth</a:t>
            </a:r>
          </a:p>
          <a:p>
            <a:r>
              <a:rPr lang="en-US" dirty="0" smtClean="0"/>
              <a:t>A moving vehicle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Pointlike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Every portion of an object moves in the same direction and at the same rate</a:t>
            </a:r>
          </a:p>
          <a:p>
            <a:r>
              <a:rPr lang="en-US" dirty="0" smtClean="0"/>
              <a:t>A pig slipping down a straight playground slide might be considered to be moving like a particle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21" y="2652553"/>
            <a:ext cx="4609459" cy="2581297"/>
          </a:xfrm>
        </p:spPr>
      </p:pic>
    </p:spTree>
    <p:extLst>
      <p:ext uri="{BB962C8B-B14F-4D97-AF65-F5344CB8AC3E}">
        <p14:creationId xmlns:p14="http://schemas.microsoft.com/office/powerpoint/2010/main" val="30838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can describe the position of an object with numbers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825624"/>
            <a:ext cx="4049487" cy="4067565"/>
          </a:xfrm>
        </p:spPr>
      </p:pic>
    </p:spTree>
    <p:extLst>
      <p:ext uri="{BB962C8B-B14F-4D97-AF65-F5344CB8AC3E}">
        <p14:creationId xmlns:p14="http://schemas.microsoft.com/office/powerpoint/2010/main" val="142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 vector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starts at the origin and ends </a:t>
            </a:r>
            <a:r>
              <a:rPr lang="en-US" smtClean="0"/>
              <a:t>at  point 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22" y="1690688"/>
            <a:ext cx="5115951" cy="3778295"/>
          </a:xfrm>
        </p:spPr>
      </p:pic>
    </p:spTree>
    <p:extLst>
      <p:ext uri="{BB962C8B-B14F-4D97-AF65-F5344CB8AC3E}">
        <p14:creationId xmlns:p14="http://schemas.microsoft.com/office/powerpoint/2010/main" val="23449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An object changes its position</a:t>
                </a:r>
              </a:p>
              <a:p>
                <a:r>
                  <a:rPr lang="en-US" dirty="0" smtClean="0"/>
                  <a:t>It goes from the point P to the point Q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:displacement</a:t>
                </a:r>
              </a:p>
              <a:p>
                <a:r>
                  <a:rPr lang="en-US" dirty="0" smtClean="0"/>
                  <a:t>Displacement is a vector that starts in the initial point of the motion and ends at the final point of the motion</a:t>
                </a:r>
              </a:p>
              <a:p>
                <a:r>
                  <a:rPr lang="en-GB" dirty="0"/>
                  <a:t>Δ </a:t>
                </a:r>
                <a:r>
                  <a:rPr lang="en-GB" dirty="0" smtClean="0"/>
                  <a:t>- Greek </a:t>
                </a:r>
                <a:r>
                  <a:rPr lang="en-GB" dirty="0"/>
                  <a:t>capital letter (delta) :it is used in physics to represent the change in a variable.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1882" t="-280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14" y="2121739"/>
            <a:ext cx="4046629" cy="3234843"/>
          </a:xfrm>
        </p:spPr>
      </p:pic>
    </p:spTree>
    <p:extLst>
      <p:ext uri="{BB962C8B-B14F-4D97-AF65-F5344CB8AC3E}">
        <p14:creationId xmlns:p14="http://schemas.microsoft.com/office/powerpoint/2010/main" val="39060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Path</a:t>
                </a:r>
              </a:p>
              <a:p>
                <a:r>
                  <a:rPr lang="en-GB" dirty="0"/>
                  <a:t>Distance </a:t>
                </a:r>
                <a:r>
                  <a:rPr lang="en-GB" dirty="0" smtClean="0"/>
                  <a:t>travelled - </a:t>
                </a:r>
                <a:r>
                  <a:rPr lang="en-GB" dirty="0"/>
                  <a:t>s </a:t>
                </a:r>
                <a:r>
                  <a:rPr lang="en-GB" dirty="0" smtClean="0"/>
                  <a:t>(total length </a:t>
                </a:r>
                <a:r>
                  <a:rPr lang="en-GB" dirty="0"/>
                  <a:t>of the path</a:t>
                </a:r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It is not a vector</a:t>
                </a:r>
              </a:p>
              <a:p>
                <a:pPr lvl="1"/>
                <a:r>
                  <a:rPr lang="en-GB" dirty="0" smtClean="0"/>
                  <a:t>No direction, no negative sign</a:t>
                </a:r>
              </a:p>
              <a:p>
                <a:r>
                  <a:rPr lang="en-GB" dirty="0" smtClean="0"/>
                  <a:t>Displacement 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GB" dirty="0" smtClean="0"/>
              </a:p>
              <a:p>
                <a:r>
                  <a:rPr lang="en-GB" dirty="0" smtClean="0"/>
                  <a:t>Distance: the magnitude or size of the displacement</a:t>
                </a:r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47" y="365125"/>
            <a:ext cx="4197189" cy="26066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71" y="3782441"/>
            <a:ext cx="4444365" cy="26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922"/>
            <a:ext cx="4647980" cy="36873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2403455"/>
            <a:ext cx="4996626" cy="3686400"/>
          </a:xfrm>
        </p:spPr>
      </p:pic>
    </p:spTree>
    <p:extLst>
      <p:ext uri="{BB962C8B-B14F-4D97-AF65-F5344CB8AC3E}">
        <p14:creationId xmlns:p14="http://schemas.microsoft.com/office/powerpoint/2010/main" val="639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It is a vector: </a:t>
            </a:r>
            <a:r>
              <a:rPr lang="en-GB" dirty="0"/>
              <a:t>i</a:t>
            </a:r>
            <a:r>
              <a:rPr lang="en-GB" dirty="0" smtClean="0"/>
              <a:t>t has a direction as well as a magnitude</a:t>
            </a:r>
          </a:p>
          <a:p>
            <a:r>
              <a:rPr lang="en-GB" dirty="0" smtClean="0"/>
              <a:t>It is represented an arrow that points from the initial position to the final 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40" y="1400016"/>
            <a:ext cx="5483622" cy="4383564"/>
          </a:xfrm>
        </p:spPr>
      </p:pic>
    </p:spTree>
    <p:extLst>
      <p:ext uri="{BB962C8B-B14F-4D97-AF65-F5344CB8AC3E}">
        <p14:creationId xmlns:p14="http://schemas.microsoft.com/office/powerpoint/2010/main" val="748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1: Displacement of four moving objects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objects move according to the paths shown in the diagram below. Assume the units of the horizontal scale are given in </a:t>
            </a:r>
            <a:r>
              <a:rPr lang="en-US" dirty="0" smtClean="0"/>
              <a:t>meters.</a:t>
            </a:r>
          </a:p>
          <a:p>
            <a:r>
              <a:rPr lang="en-GB" dirty="0" smtClean="0"/>
              <a:t>A: </a:t>
            </a:r>
            <a:r>
              <a:rPr lang="el-GR" dirty="0"/>
              <a:t>Δ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baseline="-25000" dirty="0" smtClean="0"/>
              <a:t>A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GB" dirty="0" smtClean="0"/>
              <a:t>7 m – 0m = 7m</a:t>
            </a:r>
          </a:p>
          <a:p>
            <a:pPr lvl="1"/>
            <a:r>
              <a:rPr lang="en-US" dirty="0"/>
              <a:t>Object A had an initial position of </a:t>
            </a:r>
            <a:r>
              <a:rPr lang="en-US" dirty="0" smtClean="0"/>
              <a:t>0 m</a:t>
            </a:r>
            <a:r>
              <a:rPr lang="en-US" dirty="0"/>
              <a:t> and a final position of </a:t>
            </a:r>
            <a:r>
              <a:rPr lang="en-US" dirty="0" smtClean="0"/>
              <a:t>7m</a:t>
            </a:r>
          </a:p>
          <a:p>
            <a:r>
              <a:rPr lang="en-US" dirty="0" smtClean="0"/>
              <a:t>B: </a:t>
            </a:r>
            <a:r>
              <a:rPr lang="el-GR" dirty="0"/>
              <a:t>Δ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baseline="-25000" dirty="0"/>
              <a:t>B</a:t>
            </a:r>
            <a:r>
              <a:rPr lang="en-US" dirty="0"/>
              <a:t>​​=7 m−12 m=−5 </a:t>
            </a:r>
            <a:r>
              <a:rPr lang="en-US" dirty="0" smtClean="0"/>
              <a:t>m</a:t>
            </a:r>
          </a:p>
          <a:p>
            <a:r>
              <a:rPr lang="en-US" dirty="0" smtClean="0"/>
              <a:t>C:</a:t>
            </a:r>
            <a:r>
              <a:rPr lang="el-GR" dirty="0"/>
              <a:t>Δ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baseline="-25000" dirty="0"/>
              <a:t>C</a:t>
            </a:r>
            <a:r>
              <a:rPr lang="en-US" dirty="0"/>
              <a:t>​​=10 m−2 m=+8 </a:t>
            </a:r>
            <a:r>
              <a:rPr lang="en-US" dirty="0" smtClean="0"/>
              <a:t>m</a:t>
            </a:r>
          </a:p>
          <a:p>
            <a:r>
              <a:rPr lang="en-US" dirty="0" smtClean="0"/>
              <a:t>D: </a:t>
            </a:r>
            <a:r>
              <a:rPr lang="el-GR" dirty="0"/>
              <a:t>Δ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baseline="-25000" dirty="0"/>
              <a:t>D</a:t>
            </a:r>
            <a:r>
              <a:rPr lang="en-US" dirty="0"/>
              <a:t>​​=5 m−9 m=−4 m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22" y="2295366"/>
            <a:ext cx="5262477" cy="3236754"/>
          </a:xfrm>
        </p:spPr>
      </p:pic>
    </p:spTree>
    <p:extLst>
      <p:ext uri="{BB962C8B-B14F-4D97-AF65-F5344CB8AC3E}">
        <p14:creationId xmlns:p14="http://schemas.microsoft.com/office/powerpoint/2010/main" val="15400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Example </a:t>
            </a:r>
            <a:r>
              <a:rPr lang="en-US" b="1" dirty="0"/>
              <a:t>2: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Distance </a:t>
            </a:r>
            <a:r>
              <a:rPr lang="en-US" b="1" dirty="0"/>
              <a:t>traveled of four moving objects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objects move according to the paths shown in the diagram below. Assume the units of the horizontal scale are given in meters</a:t>
            </a:r>
            <a:r>
              <a:rPr lang="en-US" dirty="0" smtClean="0"/>
              <a:t>.</a:t>
            </a:r>
          </a:p>
          <a:p>
            <a:r>
              <a:rPr lang="en-GB" dirty="0" smtClean="0"/>
              <a:t>A: s = 7m</a:t>
            </a:r>
          </a:p>
          <a:p>
            <a:r>
              <a:rPr lang="en-GB" dirty="0" smtClean="0"/>
              <a:t>B: s = 5m</a:t>
            </a:r>
          </a:p>
          <a:p>
            <a:r>
              <a:rPr lang="en-GB" dirty="0" smtClean="0"/>
              <a:t>C: s = 8 + 2 + 2 = 12 m</a:t>
            </a:r>
          </a:p>
          <a:p>
            <a:r>
              <a:rPr lang="en-GB" dirty="0" smtClean="0"/>
              <a:t>D: s= 6 + 2 = 8 m</a:t>
            </a:r>
          </a:p>
          <a:p>
            <a:pPr lvl="1"/>
            <a:r>
              <a:rPr lang="en-GB" dirty="0" smtClean="0"/>
              <a:t>Total distance of 8m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6765"/>
            <a:ext cx="5261902" cy="3236400"/>
          </a:xfrm>
        </p:spPr>
      </p:pic>
    </p:spTree>
    <p:extLst>
      <p:ext uri="{BB962C8B-B14F-4D97-AF65-F5344CB8AC3E}">
        <p14:creationId xmlns:p14="http://schemas.microsoft.com/office/powerpoint/2010/main" val="2356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of Physics that studies the motion of objects without consideration of the cause of their </a:t>
            </a:r>
            <a:r>
              <a:rPr lang="en-US" dirty="0" smtClean="0"/>
              <a:t>motion</a:t>
            </a:r>
          </a:p>
          <a:p>
            <a:r>
              <a:rPr lang="en-US" dirty="0" smtClean="0"/>
              <a:t>The word comes from Greek “</a:t>
            </a:r>
            <a:r>
              <a:rPr lang="el-GR" dirty="0" smtClean="0"/>
              <a:t>κίνημα</a:t>
            </a:r>
            <a:r>
              <a:rPr lang="en-US" dirty="0" smtClean="0"/>
              <a:t>” (</a:t>
            </a:r>
            <a:r>
              <a:rPr lang="en-US" dirty="0" err="1" smtClean="0"/>
              <a:t>kinema</a:t>
            </a:r>
            <a:r>
              <a:rPr lang="en-US" dirty="0" smtClean="0"/>
              <a:t>) = movement, motion</a:t>
            </a:r>
          </a:p>
          <a:p>
            <a:r>
              <a:rPr lang="en-US" dirty="0" smtClean="0"/>
              <a:t>A known word with same root: </a:t>
            </a:r>
          </a:p>
          <a:p>
            <a:r>
              <a:rPr lang="en-US" dirty="0" smtClean="0"/>
              <a:t>cinema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Source: https://www.khanacademy.org/science/physics/one-dimensional-motion/displacement-velocity-time/a/what-is-displacement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Objects are in mo</a:t>
            </a:r>
            <a:r>
              <a:rPr lang="en-GB" dirty="0" err="1" smtClean="0"/>
              <a:t>ti</a:t>
            </a:r>
            <a:r>
              <a:rPr lang="hu-HU" dirty="0" smtClean="0"/>
              <a:t>on all around of us.</a:t>
            </a:r>
          </a:p>
        </p:txBody>
      </p:sp>
    </p:spTree>
    <p:extLst>
      <p:ext uri="{BB962C8B-B14F-4D97-AF65-F5344CB8AC3E}">
        <p14:creationId xmlns:p14="http://schemas.microsoft.com/office/powerpoint/2010/main" val="15344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2907" y="1886994"/>
            <a:ext cx="8667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82" y="4068679"/>
            <a:ext cx="2553368" cy="1915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13" y="1753874"/>
            <a:ext cx="27051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64" y="4158686"/>
            <a:ext cx="24669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58" y="1097671"/>
            <a:ext cx="3336758" cy="2502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53" y="4454024"/>
            <a:ext cx="1714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Questions can arise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</a:t>
            </a:r>
            <a:r>
              <a:rPr lang="en-US" dirty="0" smtClean="0"/>
              <a:t>ow </a:t>
            </a:r>
            <a:r>
              <a:rPr lang="en-US" dirty="0"/>
              <a:t>long will it take for a space probe to travel to Mars? </a:t>
            </a:r>
            <a:endParaRPr lang="hu-HU" dirty="0" smtClean="0"/>
          </a:p>
          <a:p>
            <a:r>
              <a:rPr lang="en-US" dirty="0"/>
              <a:t>Where will a football </a:t>
            </a:r>
            <a:r>
              <a:rPr lang="en-US" dirty="0" smtClean="0"/>
              <a:t>l</a:t>
            </a:r>
            <a:r>
              <a:rPr lang="hu-HU" dirty="0" smtClean="0"/>
              <a:t>and</a:t>
            </a:r>
            <a:r>
              <a:rPr lang="en-US" dirty="0"/>
              <a:t> if thrown at a certain angle</a:t>
            </a:r>
            <a:r>
              <a:rPr lang="en-US" dirty="0" smtClean="0"/>
              <a:t>?</a:t>
            </a:r>
          </a:p>
          <a:p>
            <a:r>
              <a:rPr lang="hu-HU" dirty="0"/>
              <a:t>H</a:t>
            </a:r>
            <a:r>
              <a:rPr lang="en-US" dirty="0"/>
              <a:t>ow long will it take for </a:t>
            </a:r>
            <a:r>
              <a:rPr lang="en-US" dirty="0" smtClean="0"/>
              <a:t>us to reach our destination by car?</a:t>
            </a:r>
            <a:r>
              <a:rPr lang="en-US" dirty="0"/>
              <a:t> 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Describ</a:t>
            </a:r>
            <a:r>
              <a:rPr lang="en-US" dirty="0" err="1" smtClean="0"/>
              <a:t>ing</a:t>
            </a:r>
            <a:r>
              <a:rPr lang="hu-HU" dirty="0" smtClean="0"/>
              <a:t> </a:t>
            </a:r>
            <a:r>
              <a:rPr lang="en-GB" dirty="0" smtClean="0"/>
              <a:t>the </a:t>
            </a:r>
            <a:r>
              <a:rPr lang="hu-HU" dirty="0" smtClean="0"/>
              <a:t>motion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Describ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r>
              <a:rPr lang="hu-HU" dirty="0" smtClean="0"/>
              <a:t>its position – where it is at any particular time</a:t>
            </a:r>
            <a:endParaRPr lang="en-GB" dirty="0" smtClean="0"/>
          </a:p>
          <a:p>
            <a:r>
              <a:rPr lang="en-GB" dirty="0" smtClean="0"/>
              <a:t>Object: up, down, in front of, behind, moves, stays at place etc. is relative</a:t>
            </a:r>
          </a:p>
          <a:p>
            <a:pPr lvl="1"/>
            <a:r>
              <a:rPr lang="hu-HU" dirty="0" smtClean="0">
                <a:hlinkClick r:id="rId2"/>
              </a:rPr>
              <a:t>https://www.youtube.com/watch?v=pyBNImQkRuk</a:t>
            </a:r>
            <a:endParaRPr lang="en-GB" dirty="0" smtClean="0"/>
          </a:p>
          <a:p>
            <a:r>
              <a:rPr lang="en-US" dirty="0" smtClean="0"/>
              <a:t>We </a:t>
            </a:r>
            <a:r>
              <a:rPr lang="en-US" dirty="0"/>
              <a:t>must be able to check </a:t>
            </a:r>
            <a:r>
              <a:rPr lang="en-US" dirty="0" smtClean="0"/>
              <a:t>the object’s position and motion relative </a:t>
            </a:r>
            <a:r>
              <a:rPr lang="en-US" dirty="0"/>
              <a:t>to something else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Frame of reference, Reference 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AutoShape 4" descr="Path of the ball as seen by an observer on the train and one at the station.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 object or a system of objects to what we relate the motion.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Most convenient</a:t>
            </a:r>
          </a:p>
          <a:p>
            <a:pPr lvl="1"/>
            <a:r>
              <a:rPr lang="en-GB" dirty="0" smtClean="0"/>
              <a:t>Car- </a:t>
            </a:r>
            <a:endParaRPr lang="en-GB" dirty="0" smtClean="0"/>
          </a:p>
          <a:p>
            <a:pPr lvl="2"/>
            <a:r>
              <a:rPr lang="en-GB" dirty="0" smtClean="0"/>
              <a:t>earth’s </a:t>
            </a:r>
            <a:r>
              <a:rPr lang="en-GB" dirty="0" smtClean="0"/>
              <a:t>surface</a:t>
            </a:r>
          </a:p>
          <a:p>
            <a:pPr lvl="1"/>
            <a:r>
              <a:rPr lang="en-GB" dirty="0" smtClean="0"/>
              <a:t>Sailor – </a:t>
            </a:r>
            <a:endParaRPr lang="en-GB" dirty="0" smtClean="0"/>
          </a:p>
          <a:p>
            <a:pPr lvl="2"/>
            <a:r>
              <a:rPr lang="en-GB" dirty="0" smtClean="0"/>
              <a:t>deck </a:t>
            </a:r>
            <a:r>
              <a:rPr lang="en-GB" dirty="0" smtClean="0"/>
              <a:t>of the ship</a:t>
            </a:r>
          </a:p>
          <a:p>
            <a:pPr lvl="1"/>
            <a:r>
              <a:rPr lang="en-GB" dirty="0" smtClean="0"/>
              <a:t>Person in an airplane </a:t>
            </a:r>
            <a:r>
              <a:rPr lang="en-GB" dirty="0" smtClean="0"/>
              <a:t>– </a:t>
            </a:r>
          </a:p>
          <a:p>
            <a:pPr lvl="2"/>
            <a:r>
              <a:rPr lang="en-GB" dirty="0" smtClean="0"/>
              <a:t>airplane</a:t>
            </a:r>
            <a:endParaRPr lang="en-GB" dirty="0" smtClean="0"/>
          </a:p>
          <a:p>
            <a:pPr lvl="1"/>
            <a:r>
              <a:rPr lang="en-GB" dirty="0" smtClean="0"/>
              <a:t>Planet – </a:t>
            </a:r>
            <a:endParaRPr lang="en-GB" dirty="0"/>
          </a:p>
          <a:p>
            <a:pPr lvl="2"/>
            <a:r>
              <a:rPr lang="en-GB" dirty="0" smtClean="0"/>
              <a:t>the </a:t>
            </a:r>
            <a:r>
              <a:rPr lang="en-GB" dirty="0" smtClean="0"/>
              <a:t>sun</a:t>
            </a:r>
          </a:p>
          <a:p>
            <a:pPr lvl="1"/>
            <a:r>
              <a:rPr lang="en-GB" dirty="0" smtClean="0"/>
              <a:t>Electron in an atom – </a:t>
            </a:r>
            <a:endParaRPr lang="en-GB" dirty="0" smtClean="0"/>
          </a:p>
          <a:p>
            <a:pPr lvl="2"/>
            <a:r>
              <a:rPr lang="en-GB" dirty="0" smtClean="0"/>
              <a:t>the </a:t>
            </a:r>
            <a:r>
              <a:rPr lang="en-GB" dirty="0" smtClean="0"/>
              <a:t>atom’s nucleus</a:t>
            </a:r>
          </a:p>
          <a:p>
            <a:r>
              <a:rPr lang="en-GB" dirty="0" smtClean="0"/>
              <a:t>Key: the proper frame of reference</a:t>
            </a:r>
          </a:p>
          <a:p>
            <a:r>
              <a:rPr lang="en-GB" dirty="0" smtClean="0"/>
              <a:t>Motion of same objects from different frame of reference can be really different.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05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Motion of a point of the pedal of a bicycle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From the point of view of the cyclist: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the point of view of someone standing on the road: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9" y="2749467"/>
            <a:ext cx="3144253" cy="3144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71435"/>
            <a:ext cx="5218692" cy="15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a reference frame an object is moving</a:t>
            </a:r>
          </a:p>
          <a:p>
            <a:r>
              <a:rPr lang="en-US" dirty="0" smtClean="0"/>
              <a:t>In another reference frame the same object stays at place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91" y="1364071"/>
            <a:ext cx="2860601" cy="43513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6" y="3810000"/>
            <a:ext cx="4286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21456</TotalTime>
  <Words>519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Kinematics </vt:lpstr>
      <vt:lpstr>Kinematics</vt:lpstr>
      <vt:lpstr>Motion</vt:lpstr>
      <vt:lpstr>Motion</vt:lpstr>
      <vt:lpstr>Questions can arise</vt:lpstr>
      <vt:lpstr>Describing the motion of an object</vt:lpstr>
      <vt:lpstr>Frame of reference, Reference frame</vt:lpstr>
      <vt:lpstr>Motion of a point of the pedal of a bicycle</vt:lpstr>
      <vt:lpstr>PowerPoint Presentation</vt:lpstr>
      <vt:lpstr>Reference frame</vt:lpstr>
      <vt:lpstr>Pointlike object</vt:lpstr>
      <vt:lpstr>Coordinate system</vt:lpstr>
      <vt:lpstr>Position vector</vt:lpstr>
      <vt:lpstr>Motion</vt:lpstr>
      <vt:lpstr>Terms</vt:lpstr>
      <vt:lpstr>PowerPoint Presentation</vt:lpstr>
      <vt:lpstr>Displacement</vt:lpstr>
      <vt:lpstr>Example 1: Displacement of four moving objects </vt:lpstr>
      <vt:lpstr>  Example 2:  Distance traveled of four moving objects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</dc:title>
  <dc:creator>Anita Csabai</dc:creator>
  <cp:lastModifiedBy>csabai</cp:lastModifiedBy>
  <cp:revision>68</cp:revision>
  <dcterms:created xsi:type="dcterms:W3CDTF">2017-08-25T18:35:20Z</dcterms:created>
  <dcterms:modified xsi:type="dcterms:W3CDTF">2018-09-05T15:37:57Z</dcterms:modified>
</cp:coreProperties>
</file>