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63" r:id="rId5"/>
    <p:sldId id="264" r:id="rId6"/>
    <p:sldId id="265" r:id="rId7"/>
    <p:sldId id="258" r:id="rId8"/>
    <p:sldId id="260" r:id="rId9"/>
    <p:sldId id="259" r:id="rId10"/>
    <p:sldId id="262" r:id="rId11"/>
    <p:sldId id="266" r:id="rId12"/>
    <p:sldId id="267" r:id="rId13"/>
    <p:sldId id="268" r:id="rId14"/>
    <p:sldId id="269" r:id="rId15"/>
    <p:sldId id="270" r:id="rId16"/>
    <p:sldId id="271" r:id="rId17"/>
    <p:sldId id="273" r:id="rId18"/>
    <p:sldId id="272"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88" d="100"/>
          <a:sy n="88" d="100"/>
        </p:scale>
        <p:origin x="50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7825B2-956F-4854-A0AD-63E6110BEEC3}"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6B235-9126-4133-8117-33119413AC64}" type="slidenum">
              <a:rPr lang="en-US" smtClean="0"/>
              <a:t>‹#›</a:t>
            </a:fld>
            <a:endParaRPr lang="en-US"/>
          </a:p>
        </p:txBody>
      </p:sp>
    </p:spTree>
    <p:extLst>
      <p:ext uri="{BB962C8B-B14F-4D97-AF65-F5344CB8AC3E}">
        <p14:creationId xmlns:p14="http://schemas.microsoft.com/office/powerpoint/2010/main" val="4181319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7825B2-956F-4854-A0AD-63E6110BEEC3}"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6B235-9126-4133-8117-33119413AC64}" type="slidenum">
              <a:rPr lang="en-US" smtClean="0"/>
              <a:t>‹#›</a:t>
            </a:fld>
            <a:endParaRPr lang="en-US"/>
          </a:p>
        </p:txBody>
      </p:sp>
    </p:spTree>
    <p:extLst>
      <p:ext uri="{BB962C8B-B14F-4D97-AF65-F5344CB8AC3E}">
        <p14:creationId xmlns:p14="http://schemas.microsoft.com/office/powerpoint/2010/main" val="1369705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7825B2-956F-4854-A0AD-63E6110BEEC3}"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6B235-9126-4133-8117-33119413AC64}" type="slidenum">
              <a:rPr lang="en-US" smtClean="0"/>
              <a:t>‹#›</a:t>
            </a:fld>
            <a:endParaRPr lang="en-US"/>
          </a:p>
        </p:txBody>
      </p:sp>
    </p:spTree>
    <p:extLst>
      <p:ext uri="{BB962C8B-B14F-4D97-AF65-F5344CB8AC3E}">
        <p14:creationId xmlns:p14="http://schemas.microsoft.com/office/powerpoint/2010/main" val="3580034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7825B2-956F-4854-A0AD-63E6110BEEC3}"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6B235-9126-4133-8117-33119413AC64}" type="slidenum">
              <a:rPr lang="en-US" smtClean="0"/>
              <a:t>‹#›</a:t>
            </a:fld>
            <a:endParaRPr lang="en-US"/>
          </a:p>
        </p:txBody>
      </p:sp>
    </p:spTree>
    <p:extLst>
      <p:ext uri="{BB962C8B-B14F-4D97-AF65-F5344CB8AC3E}">
        <p14:creationId xmlns:p14="http://schemas.microsoft.com/office/powerpoint/2010/main" val="2200302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E7825B2-956F-4854-A0AD-63E6110BEEC3}"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6B235-9126-4133-8117-33119413AC64}" type="slidenum">
              <a:rPr lang="en-US" smtClean="0"/>
              <a:t>‹#›</a:t>
            </a:fld>
            <a:endParaRPr lang="en-US"/>
          </a:p>
        </p:txBody>
      </p:sp>
    </p:spTree>
    <p:extLst>
      <p:ext uri="{BB962C8B-B14F-4D97-AF65-F5344CB8AC3E}">
        <p14:creationId xmlns:p14="http://schemas.microsoft.com/office/powerpoint/2010/main" val="73551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7825B2-956F-4854-A0AD-63E6110BEEC3}"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F6B235-9126-4133-8117-33119413AC64}" type="slidenum">
              <a:rPr lang="en-US" smtClean="0"/>
              <a:t>‹#›</a:t>
            </a:fld>
            <a:endParaRPr lang="en-US"/>
          </a:p>
        </p:txBody>
      </p:sp>
    </p:spTree>
    <p:extLst>
      <p:ext uri="{BB962C8B-B14F-4D97-AF65-F5344CB8AC3E}">
        <p14:creationId xmlns:p14="http://schemas.microsoft.com/office/powerpoint/2010/main" val="3220022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7825B2-956F-4854-A0AD-63E6110BEEC3}" type="datetimeFigureOut">
              <a:rPr lang="en-US" smtClean="0"/>
              <a:t>1/16/2019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F6B235-9126-4133-8117-33119413AC64}" type="slidenum">
              <a:rPr lang="en-US" smtClean="0"/>
              <a:t>‹#›</a:t>
            </a:fld>
            <a:endParaRPr lang="en-US"/>
          </a:p>
        </p:txBody>
      </p:sp>
    </p:spTree>
    <p:extLst>
      <p:ext uri="{BB962C8B-B14F-4D97-AF65-F5344CB8AC3E}">
        <p14:creationId xmlns:p14="http://schemas.microsoft.com/office/powerpoint/2010/main" val="3342649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7825B2-956F-4854-A0AD-63E6110BEEC3}" type="datetimeFigureOut">
              <a:rPr lang="en-US" smtClean="0"/>
              <a:t>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F6B235-9126-4133-8117-33119413AC64}" type="slidenum">
              <a:rPr lang="en-US" smtClean="0"/>
              <a:t>‹#›</a:t>
            </a:fld>
            <a:endParaRPr lang="en-US"/>
          </a:p>
        </p:txBody>
      </p:sp>
    </p:spTree>
    <p:extLst>
      <p:ext uri="{BB962C8B-B14F-4D97-AF65-F5344CB8AC3E}">
        <p14:creationId xmlns:p14="http://schemas.microsoft.com/office/powerpoint/2010/main" val="2497091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7825B2-956F-4854-A0AD-63E6110BEEC3}" type="datetimeFigureOut">
              <a:rPr lang="en-US" smtClean="0"/>
              <a:t>1/16/2019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F6B235-9126-4133-8117-33119413AC64}" type="slidenum">
              <a:rPr lang="en-US" smtClean="0"/>
              <a:t>‹#›</a:t>
            </a:fld>
            <a:endParaRPr lang="en-US"/>
          </a:p>
        </p:txBody>
      </p:sp>
    </p:spTree>
    <p:extLst>
      <p:ext uri="{BB962C8B-B14F-4D97-AF65-F5344CB8AC3E}">
        <p14:creationId xmlns:p14="http://schemas.microsoft.com/office/powerpoint/2010/main" val="984864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E7825B2-956F-4854-A0AD-63E6110BEEC3}"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F6B235-9126-4133-8117-33119413AC64}" type="slidenum">
              <a:rPr lang="en-US" smtClean="0"/>
              <a:t>‹#›</a:t>
            </a:fld>
            <a:endParaRPr lang="en-US"/>
          </a:p>
        </p:txBody>
      </p:sp>
    </p:spTree>
    <p:extLst>
      <p:ext uri="{BB962C8B-B14F-4D97-AF65-F5344CB8AC3E}">
        <p14:creationId xmlns:p14="http://schemas.microsoft.com/office/powerpoint/2010/main" val="1079805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E7825B2-956F-4854-A0AD-63E6110BEEC3}"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F6B235-9126-4133-8117-33119413AC64}" type="slidenum">
              <a:rPr lang="en-US" smtClean="0"/>
              <a:t>‹#›</a:t>
            </a:fld>
            <a:endParaRPr lang="en-US"/>
          </a:p>
        </p:txBody>
      </p:sp>
    </p:spTree>
    <p:extLst>
      <p:ext uri="{BB962C8B-B14F-4D97-AF65-F5344CB8AC3E}">
        <p14:creationId xmlns:p14="http://schemas.microsoft.com/office/powerpoint/2010/main" val="1060903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7825B2-956F-4854-A0AD-63E6110BEEC3}" type="datetimeFigureOut">
              <a:rPr lang="en-US" smtClean="0"/>
              <a:t>1/16/2019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F6B235-9126-4133-8117-33119413AC64}" type="slidenum">
              <a:rPr lang="en-US" smtClean="0"/>
              <a:t>‹#›</a:t>
            </a:fld>
            <a:endParaRPr lang="en-US"/>
          </a:p>
        </p:txBody>
      </p:sp>
    </p:spTree>
    <p:extLst>
      <p:ext uri="{BB962C8B-B14F-4D97-AF65-F5344CB8AC3E}">
        <p14:creationId xmlns:p14="http://schemas.microsoft.com/office/powerpoint/2010/main" val="2880037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jpeg"/><Relationship Id="rId1" Type="http://schemas.openxmlformats.org/officeDocument/2006/relationships/slideLayout" Target="../slideLayouts/slideLayout4.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Types of forces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591778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1.</a:t>
            </a:r>
            <a:endParaRPr lang="en-US" dirty="0"/>
          </a:p>
        </p:txBody>
      </p:sp>
      <p:sp>
        <p:nvSpPr>
          <p:cNvPr id="5" name="Content Placeholder 4"/>
          <p:cNvSpPr>
            <a:spLocks noGrp="1"/>
          </p:cNvSpPr>
          <p:nvPr>
            <p:ph sz="half" idx="1"/>
          </p:nvPr>
        </p:nvSpPr>
        <p:spPr/>
        <p:txBody>
          <a:bodyPr>
            <a:normAutofit fontScale="85000" lnSpcReduction="10000"/>
          </a:bodyPr>
          <a:lstStyle/>
          <a:p>
            <a:r>
              <a:rPr lang="en-US" dirty="0"/>
              <a:t>Unfortunately for Vanessa, the wheels on her suitcase are not working. She pulls on the strap in an effort to budge it from rest and drag it to the curbside check-in desk. The free body diagram at the right depicts the forces acting upon the suitcase. Use force values to determine the net force, the mass and the acceleration of the suitcase. The values of the individual forces are</a:t>
            </a:r>
            <a:r>
              <a:rPr lang="en-US" dirty="0" smtClean="0"/>
              <a:t>:</a:t>
            </a:r>
          </a:p>
          <a:p>
            <a:pPr marL="0" indent="0">
              <a:buNone/>
            </a:pPr>
            <a:r>
              <a:rPr lang="en-US" dirty="0"/>
              <a:t> </a:t>
            </a:r>
            <a:r>
              <a:rPr lang="pt-BR" dirty="0"/>
              <a:t>F</a:t>
            </a:r>
            <a:r>
              <a:rPr lang="pt-BR" baseline="-25000" dirty="0"/>
              <a:t>grav</a:t>
            </a:r>
            <a:r>
              <a:rPr lang="pt-BR" dirty="0"/>
              <a:t> = F</a:t>
            </a:r>
            <a:r>
              <a:rPr lang="pt-BR" baseline="-25000" dirty="0"/>
              <a:t>norm</a:t>
            </a:r>
            <a:r>
              <a:rPr lang="pt-BR" dirty="0"/>
              <a:t> = 207 N</a:t>
            </a:r>
            <a:r>
              <a:rPr lang="pt-BR" dirty="0" smtClean="0"/>
              <a:t/>
            </a:r>
            <a:br>
              <a:rPr lang="pt-BR" dirty="0" smtClean="0"/>
            </a:br>
            <a:r>
              <a:rPr lang="pt-BR" dirty="0"/>
              <a:t>F</a:t>
            </a:r>
            <a:r>
              <a:rPr lang="pt-BR" baseline="-25000" dirty="0"/>
              <a:t>tens</a:t>
            </a:r>
            <a:r>
              <a:rPr lang="pt-BR" dirty="0"/>
              <a:t> = 182 N</a:t>
            </a:r>
            <a:r>
              <a:rPr lang="pt-BR" dirty="0" smtClean="0"/>
              <a:t/>
            </a:r>
            <a:br>
              <a:rPr lang="pt-BR" dirty="0" smtClean="0"/>
            </a:br>
            <a:r>
              <a:rPr lang="pt-BR" dirty="0"/>
              <a:t>F</a:t>
            </a:r>
            <a:r>
              <a:rPr lang="pt-BR" baseline="-25000" dirty="0"/>
              <a:t>frict</a:t>
            </a:r>
            <a:r>
              <a:rPr lang="pt-BR" dirty="0"/>
              <a:t> = 166 N.</a:t>
            </a:r>
            <a:endParaRPr lang="en-US" dirty="0"/>
          </a:p>
        </p:txBody>
      </p:sp>
      <p:pic>
        <p:nvPicPr>
          <p:cNvPr id="8195" name="Picture 3" descr="http://www.physicsclassroom.com/getattachment/calcpad/newtlaws/problems/q12.gif"/>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16854" y="2066256"/>
            <a:ext cx="4599037" cy="3708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611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2.</a:t>
            </a:r>
            <a:endParaRPr lang="en-US" dirty="0"/>
          </a:p>
        </p:txBody>
      </p:sp>
      <p:sp>
        <p:nvSpPr>
          <p:cNvPr id="5" name="Content Placeholder 4"/>
          <p:cNvSpPr>
            <a:spLocks noGrp="1"/>
          </p:cNvSpPr>
          <p:nvPr>
            <p:ph idx="1"/>
          </p:nvPr>
        </p:nvSpPr>
        <p:spPr/>
        <p:txBody>
          <a:bodyPr/>
          <a:lstStyle/>
          <a:p>
            <a:r>
              <a:rPr lang="en-US" dirty="0"/>
              <a:t>It's Friday night and Skyler has been assigned the noble task of baby-sitting Casey, his 2-year old brother. He puts a crash helmet on Casey, places him in the red wagon and takes him on a stroll through the neighborhood. As Skyler starts across the street, he exerts a 52 N forward force on the wagon. There is a 24 N </a:t>
            </a:r>
            <a:r>
              <a:rPr lang="en-US" dirty="0" smtClean="0"/>
              <a:t>friction </a:t>
            </a:r>
            <a:r>
              <a:rPr lang="en-US" dirty="0"/>
              <a:t>force and the wagon and Casey have a combined weight of 304 N. Construct a free body diagram depicting the types of forces acting upon the wagon. Then determine the net force, mass and acceleration of the wagon.</a:t>
            </a:r>
          </a:p>
        </p:txBody>
      </p:sp>
    </p:spTree>
    <p:extLst>
      <p:ext uri="{BB962C8B-B14F-4D97-AF65-F5344CB8AC3E}">
        <p14:creationId xmlns:p14="http://schemas.microsoft.com/office/powerpoint/2010/main" val="42317350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3.</a:t>
            </a:r>
            <a:endParaRPr lang="en-US" dirty="0"/>
          </a:p>
        </p:txBody>
      </p:sp>
      <p:sp>
        <p:nvSpPr>
          <p:cNvPr id="3" name="Content Placeholder 2"/>
          <p:cNvSpPr>
            <a:spLocks noGrp="1"/>
          </p:cNvSpPr>
          <p:nvPr>
            <p:ph idx="1"/>
          </p:nvPr>
        </p:nvSpPr>
        <p:spPr/>
        <p:txBody>
          <a:bodyPr/>
          <a:lstStyle/>
          <a:p>
            <a:r>
              <a:rPr lang="en-US" dirty="0"/>
              <a:t>Mira and Tariq are lab partners for the Pulley and Bricks Lab. They have determined that the 2.15-kg brick is experiencing a forward tension force of 9.54 N and a friction force of 8.69 N as it is accelerated across the table top. Construct a free body diagram depicting the types of forces acting upon the brick. Then determine the net force and acceleration of the brick.</a:t>
            </a:r>
          </a:p>
        </p:txBody>
      </p:sp>
    </p:spTree>
    <p:extLst>
      <p:ext uri="{BB962C8B-B14F-4D97-AF65-F5344CB8AC3E}">
        <p14:creationId xmlns:p14="http://schemas.microsoft.com/office/powerpoint/2010/main" val="31209784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4.</a:t>
            </a:r>
            <a:endParaRPr lang="en-US" dirty="0"/>
          </a:p>
        </p:txBody>
      </p:sp>
      <p:sp>
        <p:nvSpPr>
          <p:cNvPr id="3" name="Content Placeholder 2"/>
          <p:cNvSpPr>
            <a:spLocks noGrp="1"/>
          </p:cNvSpPr>
          <p:nvPr>
            <p:ph sz="half" idx="1"/>
          </p:nvPr>
        </p:nvSpPr>
        <p:spPr/>
        <p:txBody>
          <a:bodyPr>
            <a:normAutofit lnSpcReduction="10000"/>
          </a:bodyPr>
          <a:lstStyle/>
          <a:p>
            <a:r>
              <a:rPr lang="en-US" dirty="0"/>
              <a:t>Hector is walking his dog (Fido) around the neighborhood. Upon arriving at </a:t>
            </a:r>
            <a:r>
              <a:rPr lang="en-US" dirty="0" err="1"/>
              <a:t>Fidella's</a:t>
            </a:r>
            <a:r>
              <a:rPr lang="en-US" dirty="0"/>
              <a:t> house (a friend of Fido's), Fido turns part mule and refuses to continue on the walk. Hector yanks on the chain with a 67.0 N force at an angle of 30.0° above the horizontal. Determine the horizontal and vertical components of the tension force.</a:t>
            </a:r>
          </a:p>
        </p:txBody>
      </p:sp>
      <p:pic>
        <p:nvPicPr>
          <p:cNvPr id="9220" name="Picture 4" descr="Képtalálat a következőre: „figure of a kid pulling a leash of a dog forward”"/>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058194"/>
            <a:ext cx="51816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1926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5.</a:t>
            </a:r>
            <a:endParaRPr lang="en-US" dirty="0"/>
          </a:p>
        </p:txBody>
      </p:sp>
      <p:sp>
        <p:nvSpPr>
          <p:cNvPr id="3" name="Content Placeholder 2"/>
          <p:cNvSpPr>
            <a:spLocks noGrp="1"/>
          </p:cNvSpPr>
          <p:nvPr>
            <p:ph idx="1"/>
          </p:nvPr>
        </p:nvSpPr>
        <p:spPr>
          <a:xfrm>
            <a:off x="838200" y="1889794"/>
            <a:ext cx="10515600" cy="4351338"/>
          </a:xfrm>
        </p:spPr>
        <p:txBody>
          <a:bodyPr>
            <a:normAutofit/>
          </a:bodyPr>
          <a:lstStyle/>
          <a:p>
            <a:r>
              <a:rPr lang="en-US" dirty="0"/>
              <a:t>At one moment during a walk around the block, there are four forces exerted upon Fido - a 10.0 kg dog. The forces are</a:t>
            </a:r>
            <a:r>
              <a:rPr lang="en-US" dirty="0" smtClean="0"/>
              <a:t>:</a:t>
            </a:r>
          </a:p>
          <a:p>
            <a:pPr marL="0" indent="0">
              <a:buNone/>
            </a:pPr>
            <a:r>
              <a:rPr lang="en-US" dirty="0"/>
              <a:t> </a:t>
            </a:r>
            <a:r>
              <a:rPr lang="en-US" dirty="0" smtClean="0"/>
              <a:t>  </a:t>
            </a:r>
            <a:r>
              <a:rPr lang="en-US" dirty="0" err="1"/>
              <a:t>F</a:t>
            </a:r>
            <a:r>
              <a:rPr lang="en-US" baseline="-25000" dirty="0" err="1"/>
              <a:t>app</a:t>
            </a:r>
            <a:r>
              <a:rPr lang="en-US" dirty="0"/>
              <a:t> = 67.0 N at 30.0° above the horizontal (rightward and upward)</a:t>
            </a:r>
            <a:r>
              <a:rPr lang="en-US" dirty="0" smtClean="0"/>
              <a:t/>
            </a:r>
            <a:br>
              <a:rPr lang="en-US" dirty="0" smtClean="0"/>
            </a:br>
            <a:r>
              <a:rPr lang="en-US" dirty="0" smtClean="0"/>
              <a:t>   </a:t>
            </a:r>
            <a:r>
              <a:rPr lang="en-US" dirty="0" err="1" smtClean="0"/>
              <a:t>F</a:t>
            </a:r>
            <a:r>
              <a:rPr lang="en-US" baseline="-25000" dirty="0" err="1" smtClean="0"/>
              <a:t>norm</a:t>
            </a:r>
            <a:r>
              <a:rPr lang="en-US" dirty="0"/>
              <a:t> = 64.5 N, up</a:t>
            </a:r>
            <a:r>
              <a:rPr lang="en-US" dirty="0" smtClean="0"/>
              <a:t/>
            </a:r>
            <a:br>
              <a:rPr lang="en-US" dirty="0" smtClean="0"/>
            </a:br>
            <a:r>
              <a:rPr lang="en-US" dirty="0" smtClean="0"/>
              <a:t>   </a:t>
            </a:r>
            <a:r>
              <a:rPr lang="en-US" dirty="0" err="1" smtClean="0"/>
              <a:t>F</a:t>
            </a:r>
            <a:r>
              <a:rPr lang="en-US" baseline="-25000" dirty="0" err="1" smtClean="0"/>
              <a:t>frict</a:t>
            </a:r>
            <a:r>
              <a:rPr lang="en-US" dirty="0"/>
              <a:t> = 27.6 N, left</a:t>
            </a:r>
            <a:r>
              <a:rPr lang="en-US" dirty="0" smtClean="0"/>
              <a:t/>
            </a:r>
            <a:br>
              <a:rPr lang="en-US" dirty="0" smtClean="0"/>
            </a:br>
            <a:r>
              <a:rPr lang="en-US" dirty="0" smtClean="0"/>
              <a:t>   </a:t>
            </a:r>
            <a:r>
              <a:rPr lang="en-US" dirty="0" err="1" smtClean="0"/>
              <a:t>F</a:t>
            </a:r>
            <a:r>
              <a:rPr lang="en-US" baseline="-25000" dirty="0" err="1" smtClean="0"/>
              <a:t>grav</a:t>
            </a:r>
            <a:r>
              <a:rPr lang="en-US" dirty="0"/>
              <a:t> = 98 N, </a:t>
            </a:r>
            <a:r>
              <a:rPr lang="en-US" dirty="0" smtClean="0"/>
              <a:t>down</a:t>
            </a:r>
          </a:p>
          <a:p>
            <a:pPr marL="0" indent="0">
              <a:buNone/>
            </a:pPr>
            <a:r>
              <a:rPr lang="en-US" dirty="0"/>
              <a:t>Resolve the applied force (</a:t>
            </a:r>
            <a:r>
              <a:rPr lang="en-US" dirty="0" err="1"/>
              <a:t>F</a:t>
            </a:r>
            <a:r>
              <a:rPr lang="en-US" baseline="-25000" dirty="0" err="1"/>
              <a:t>app</a:t>
            </a:r>
            <a:r>
              <a:rPr lang="en-US" dirty="0"/>
              <a:t>) into horizontal and vertical components, then add the forces up as vectors to determine the net force</a:t>
            </a:r>
            <a:r>
              <a:rPr lang="en-US" dirty="0" smtClean="0"/>
              <a:t>. </a:t>
            </a:r>
            <a:endParaRPr lang="en-US" dirty="0"/>
          </a:p>
        </p:txBody>
      </p:sp>
    </p:spTree>
    <p:extLst>
      <p:ext uri="{BB962C8B-B14F-4D97-AF65-F5344CB8AC3E}">
        <p14:creationId xmlns:p14="http://schemas.microsoft.com/office/powerpoint/2010/main" val="19862503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6</a:t>
            </a:r>
            <a:endParaRPr lang="en-US" dirty="0"/>
          </a:p>
        </p:txBody>
      </p:sp>
      <p:sp>
        <p:nvSpPr>
          <p:cNvPr id="3" name="Content Placeholder 2"/>
          <p:cNvSpPr>
            <a:spLocks noGrp="1"/>
          </p:cNvSpPr>
          <p:nvPr>
            <p:ph sz="half" idx="1"/>
          </p:nvPr>
        </p:nvSpPr>
        <p:spPr/>
        <p:txBody>
          <a:bodyPr>
            <a:normAutofit lnSpcReduction="10000"/>
          </a:bodyPr>
          <a:lstStyle/>
          <a:p>
            <a:r>
              <a:rPr lang="en-US" dirty="0"/>
              <a:t>A pack of three Artic wolves are fighting over the carcass of a dead polar bear. A top view of the magnitude and direction of the three forces is shown in the diagram to the right.</a:t>
            </a:r>
          </a:p>
          <a:p>
            <a:r>
              <a:rPr lang="en-US" b="1" dirty="0"/>
              <a:t>a.</a:t>
            </a:r>
            <a:r>
              <a:rPr lang="en-US" dirty="0"/>
              <a:t> Determine the resultant or net force acting upon the carcass.</a:t>
            </a:r>
            <a:br>
              <a:rPr lang="en-US" dirty="0"/>
            </a:br>
            <a:r>
              <a:rPr lang="en-US" b="1" dirty="0"/>
              <a:t>b.</a:t>
            </a:r>
            <a:r>
              <a:rPr lang="en-US" dirty="0"/>
              <a:t> Determine the acceleration of the 750-kg polar bear carcass.</a:t>
            </a:r>
          </a:p>
          <a:p>
            <a:endParaRPr lang="en-US" dirty="0"/>
          </a:p>
        </p:txBody>
      </p:sp>
      <p:pic>
        <p:nvPicPr>
          <p:cNvPr id="11266" name="Picture 2" descr="q6.gif"/>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319711" y="2233904"/>
            <a:ext cx="3945122" cy="3300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6179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7.</a:t>
            </a:r>
            <a:endParaRPr lang="en-US" dirty="0"/>
          </a:p>
        </p:txBody>
      </p:sp>
      <p:sp>
        <p:nvSpPr>
          <p:cNvPr id="3" name="Content Placeholder 2"/>
          <p:cNvSpPr>
            <a:spLocks noGrp="1"/>
          </p:cNvSpPr>
          <p:nvPr>
            <p:ph sz="half" idx="1"/>
          </p:nvPr>
        </p:nvSpPr>
        <p:spPr/>
        <p:txBody>
          <a:bodyPr/>
          <a:lstStyle/>
          <a:p>
            <a:r>
              <a:rPr lang="en-US" dirty="0"/>
              <a:t>A block of mass 5 Kg is suspended by a string to a ceiling and is at rest. Find the force F</a:t>
            </a:r>
            <a:r>
              <a:rPr lang="en-US" baseline="-25000" dirty="0"/>
              <a:t>c</a:t>
            </a:r>
            <a:r>
              <a:rPr lang="en-US" dirty="0"/>
              <a:t> exerted by the ceiling on the string. Assume the mass of the string to be negligible.</a:t>
            </a:r>
          </a:p>
        </p:txBody>
      </p:sp>
      <p:pic>
        <p:nvPicPr>
          <p:cNvPr id="12290" name="Picture 2" descr="tension in a suspended box"/>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t="-295" b="-1"/>
          <a:stretch/>
        </p:blipFill>
        <p:spPr bwMode="auto">
          <a:xfrm>
            <a:off x="7168145" y="1812758"/>
            <a:ext cx="3189710" cy="4364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0123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9.</a:t>
            </a:r>
            <a:endParaRPr lang="en-US" dirty="0"/>
          </a:p>
        </p:txBody>
      </p:sp>
      <p:sp>
        <p:nvSpPr>
          <p:cNvPr id="3" name="Content Placeholder 2"/>
          <p:cNvSpPr>
            <a:spLocks noGrp="1"/>
          </p:cNvSpPr>
          <p:nvPr>
            <p:ph sz="half" idx="1"/>
          </p:nvPr>
        </p:nvSpPr>
        <p:spPr/>
        <p:txBody>
          <a:bodyPr/>
          <a:lstStyle/>
          <a:p>
            <a:r>
              <a:rPr lang="en-US" dirty="0" smtClean="0"/>
              <a:t>We put two blocks next to each other on a horizontal frictionless surface. The mass of the blocks are 3 kg and 5 kg. We push the 5 kg block with a force of 40 N.</a:t>
            </a:r>
          </a:p>
          <a:p>
            <a:r>
              <a:rPr lang="en-US" dirty="0" smtClean="0"/>
              <a:t>Find the acceleration of the system. </a:t>
            </a:r>
          </a:p>
          <a:p>
            <a:r>
              <a:rPr lang="en-US" dirty="0" smtClean="0"/>
              <a:t>Calculate the normal force between the cubes.</a:t>
            </a:r>
            <a:endParaRPr lang="en-US" dirty="0"/>
          </a:p>
        </p:txBody>
      </p:sp>
      <p:pic>
        <p:nvPicPr>
          <p:cNvPr id="14338" name="Picture 2" descr="Képtalálat a következőre: „two blocks on the tabl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10337" y="3253581"/>
            <a:ext cx="4505325" cy="149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9828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8.</a:t>
            </a:r>
            <a:endParaRPr lang="en-US" dirty="0"/>
          </a:p>
        </p:txBody>
      </p:sp>
      <p:sp>
        <p:nvSpPr>
          <p:cNvPr id="3" name="Content Placeholder 2"/>
          <p:cNvSpPr>
            <a:spLocks noGrp="1"/>
          </p:cNvSpPr>
          <p:nvPr>
            <p:ph sz="half" idx="1"/>
          </p:nvPr>
        </p:nvSpPr>
        <p:spPr/>
        <p:txBody>
          <a:bodyPr/>
          <a:lstStyle/>
          <a:p>
            <a:r>
              <a:rPr lang="en-US" dirty="0" smtClean="0"/>
              <a:t>Two </a:t>
            </a:r>
            <a:r>
              <a:rPr lang="en-US" dirty="0"/>
              <a:t>objects whose masses are 5.0 kg and 10.0 kg are suspended by strings as shown. Find the tension in each string.</a:t>
            </a:r>
          </a:p>
          <a:p>
            <a:endParaRPr lang="en-US" dirty="0"/>
          </a:p>
        </p:txBody>
      </p:sp>
      <p:sp>
        <p:nvSpPr>
          <p:cNvPr id="4" name="Content Placeholder 3"/>
          <p:cNvSpPr>
            <a:spLocks noGrp="1"/>
          </p:cNvSpPr>
          <p:nvPr>
            <p:ph sz="half" idx="2"/>
          </p:nvPr>
        </p:nvSpPr>
        <p:spPr/>
        <p:txBody>
          <a:bodyPr/>
          <a:lstStyle/>
          <a:p>
            <a:endParaRPr lang="en-US" dirty="0"/>
          </a:p>
        </p:txBody>
      </p:sp>
      <p:pic>
        <p:nvPicPr>
          <p:cNvPr id="13314" name="Picture 2" descr="CLP22_Pic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0855" y="3251472"/>
            <a:ext cx="2276882" cy="1972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48863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10</a:t>
            </a:r>
            <a:endParaRPr lang="en-US" dirty="0"/>
          </a:p>
        </p:txBody>
      </p:sp>
      <p:sp>
        <p:nvSpPr>
          <p:cNvPr id="3" name="Content Placeholder 2"/>
          <p:cNvSpPr>
            <a:spLocks noGrp="1"/>
          </p:cNvSpPr>
          <p:nvPr>
            <p:ph sz="half" idx="1"/>
          </p:nvPr>
        </p:nvSpPr>
        <p:spPr/>
        <p:txBody>
          <a:bodyPr/>
          <a:lstStyle/>
          <a:p>
            <a:r>
              <a:rPr lang="en-US" dirty="0" smtClean="0"/>
              <a:t>There are two blocks on a horizontal frictionless surface with a mass of 2 kg and 3 kg. They are linked to each other by a string. We pull them with a force of 10 N. </a:t>
            </a:r>
          </a:p>
          <a:p>
            <a:r>
              <a:rPr lang="en-US" dirty="0" smtClean="0"/>
              <a:t>Find the acceleration of the system.</a:t>
            </a:r>
          </a:p>
          <a:p>
            <a:r>
              <a:rPr lang="en-US" dirty="0" smtClean="0"/>
              <a:t>Find the tension force on the string.</a:t>
            </a:r>
            <a:endParaRPr lang="en-US" dirty="0"/>
          </a:p>
        </p:txBody>
      </p:sp>
      <p:pic>
        <p:nvPicPr>
          <p:cNvPr id="15362" name="Picture 2" descr="Képtalálat a következőre: „two blocks on the table string”"/>
          <p:cNvPicPr>
            <a:picLocks noGrp="1" noChangeAspect="1" noChangeArrowheads="1"/>
          </p:cNvPicPr>
          <p:nvPr>
            <p:ph sz="half" idx="2"/>
          </p:nvPr>
        </p:nvPicPr>
        <p:blipFill rotWithShape="1">
          <a:blip r:embed="rId2" cstate="print">
            <a:extLst>
              <a:ext uri="{28A0092B-C50C-407E-A947-70E740481C1C}">
                <a14:useLocalDpi xmlns:a14="http://schemas.microsoft.com/office/drawing/2010/main" val="0"/>
              </a:ext>
            </a:extLst>
          </a:blip>
          <a:srcRect t="41809" r="12059" b="33058"/>
          <a:stretch/>
        </p:blipFill>
        <p:spPr bwMode="auto">
          <a:xfrm>
            <a:off x="6172200" y="3796937"/>
            <a:ext cx="4556760" cy="627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4731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Applied force</a:t>
            </a:r>
            <a:endParaRPr lang="en-US" dirty="0"/>
          </a:p>
        </p:txBody>
      </p:sp>
      <p:sp>
        <p:nvSpPr>
          <p:cNvPr id="3" name="Content Placeholder 2"/>
          <p:cNvSpPr>
            <a:spLocks noGrp="1"/>
          </p:cNvSpPr>
          <p:nvPr>
            <p:ph sz="half" idx="1"/>
          </p:nvPr>
        </p:nvSpPr>
        <p:spPr/>
        <p:txBody>
          <a:bodyPr/>
          <a:lstStyle/>
          <a:p>
            <a:r>
              <a:rPr lang="en-US" dirty="0" smtClean="0"/>
              <a:t>An applied force is a force that is applied to an object by a person or another object</a:t>
            </a:r>
            <a:endParaRPr lang="en-US" dirty="0"/>
          </a:p>
        </p:txBody>
      </p:sp>
      <p:pic>
        <p:nvPicPr>
          <p:cNvPr id="3074" name="Picture 2" descr="Képtalálat a következőre: „applied forc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225213" y="1690687"/>
            <a:ext cx="2767776" cy="207920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Képtalálat a következőre: „applied for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3769894"/>
            <a:ext cx="3048000" cy="224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57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fade">
                                      <p:cBhvr>
                                        <p:cTn id="14" dur="1000"/>
                                        <p:tgtEl>
                                          <p:spTgt spid="3074"/>
                                        </p:tgtEl>
                                      </p:cBhvr>
                                    </p:animEffect>
                                    <p:anim calcmode="lin" valueType="num">
                                      <p:cBhvr>
                                        <p:cTn id="15" dur="1000" fill="hold"/>
                                        <p:tgtEl>
                                          <p:spTgt spid="3074"/>
                                        </p:tgtEl>
                                        <p:attrNameLst>
                                          <p:attrName>ppt_x</p:attrName>
                                        </p:attrNameLst>
                                      </p:cBhvr>
                                      <p:tavLst>
                                        <p:tav tm="0">
                                          <p:val>
                                            <p:strVal val="#ppt_x"/>
                                          </p:val>
                                        </p:tav>
                                        <p:tav tm="100000">
                                          <p:val>
                                            <p:strVal val="#ppt_x"/>
                                          </p:val>
                                        </p:tav>
                                      </p:tavLst>
                                    </p:anim>
                                    <p:anim calcmode="lin" valueType="num">
                                      <p:cBhvr>
                                        <p:cTn id="16"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6"/>
                                        </p:tgtEl>
                                        <p:attrNameLst>
                                          <p:attrName>style.visibility</p:attrName>
                                        </p:attrNameLst>
                                      </p:cBhvr>
                                      <p:to>
                                        <p:strVal val="visible"/>
                                      </p:to>
                                    </p:set>
                                    <p:animEffect transition="in" filter="fade">
                                      <p:cBhvr>
                                        <p:cTn id="21" dur="1000"/>
                                        <p:tgtEl>
                                          <p:spTgt spid="3076"/>
                                        </p:tgtEl>
                                      </p:cBhvr>
                                    </p:animEffect>
                                    <p:anim calcmode="lin" valueType="num">
                                      <p:cBhvr>
                                        <p:cTn id="22" dur="1000" fill="hold"/>
                                        <p:tgtEl>
                                          <p:spTgt spid="3076"/>
                                        </p:tgtEl>
                                        <p:attrNameLst>
                                          <p:attrName>ppt_x</p:attrName>
                                        </p:attrNameLst>
                                      </p:cBhvr>
                                      <p:tavLst>
                                        <p:tav tm="0">
                                          <p:val>
                                            <p:strVal val="#ppt_x"/>
                                          </p:val>
                                        </p:tav>
                                        <p:tav tm="100000">
                                          <p:val>
                                            <p:strVal val="#ppt_x"/>
                                          </p:val>
                                        </p:tav>
                                      </p:tavLst>
                                    </p:anim>
                                    <p:anim calcmode="lin" valueType="num">
                                      <p:cBhvr>
                                        <p:cTn id="23"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11.</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fontScale="92500" lnSpcReduction="20000"/>
              </a:bodyPr>
              <a:lstStyle/>
              <a:p>
                <a:r>
                  <a:rPr lang="en-US" dirty="0" smtClean="0"/>
                  <a:t>There are two </a:t>
                </a:r>
                <a:r>
                  <a:rPr lang="en-US" dirty="0"/>
                  <a:t>blocks linked by a string through a pulley, where the block of mass m</a:t>
                </a:r>
                <a:r>
                  <a:rPr lang="en-US" baseline="-25000" dirty="0"/>
                  <a:t>1</a:t>
                </a:r>
                <a:r>
                  <a:rPr lang="en-US" dirty="0"/>
                  <a:t> slides on the frictionless table. We assume that the string is massless and the pulley is massless and frictionless</a:t>
                </a:r>
                <a:r>
                  <a:rPr lang="en-US" dirty="0" smtClean="0"/>
                  <a:t>.</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smtClean="0"/>
                  <a:t> 5 kg</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r>
                      <a:rPr lang="en-US" b="0" i="0" smtClean="0">
                        <a:latin typeface="Cambria Math" panose="02040503050406030204" pitchFamily="18" charset="0"/>
                      </a:rPr>
                      <m:t>=2.5 </m:t>
                    </m:r>
                    <m:r>
                      <m:rPr>
                        <m:sty m:val="p"/>
                      </m:rPr>
                      <a:rPr lang="en-US" b="0" i="0" smtClean="0">
                        <a:latin typeface="Cambria Math" panose="02040503050406030204" pitchFamily="18" charset="0"/>
                      </a:rPr>
                      <m:t>kg</m:t>
                    </m:r>
                  </m:oMath>
                </a14:m>
                <a:endParaRPr lang="en-US" dirty="0" smtClean="0"/>
              </a:p>
              <a:p>
                <a:r>
                  <a:rPr lang="en-US" dirty="0"/>
                  <a:t>Find the magnitude of the acceleration of the two masses </a:t>
                </a:r>
                <a:endParaRPr lang="en-US" dirty="0" smtClean="0"/>
              </a:p>
              <a:p>
                <a:r>
                  <a:rPr lang="en-US"/>
                  <a:t>Find the tension in the string</a:t>
                </a:r>
                <a:r>
                  <a:rPr lang="en-US" b="1" dirty="0"/>
                  <a:t/>
                </a:r>
                <a:br>
                  <a:rPr lang="en-US" b="1" dirty="0"/>
                </a:br>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a:blip r:embed="rId3"/>
                <a:stretch>
                  <a:fillRect l="-1882" t="-3501"/>
                </a:stretch>
              </a:blipFill>
            </p:spPr>
            <p:txBody>
              <a:bodyPr/>
              <a:lstStyle/>
              <a:p>
                <a:r>
                  <a:rPr lang="en-US">
                    <a:noFill/>
                  </a:rPr>
                  <a:t> </a:t>
                </a:r>
              </a:p>
            </p:txBody>
          </p:sp>
        </mc:Fallback>
      </mc:AlternateContent>
      <p:pic>
        <p:nvPicPr>
          <p:cNvPr id="16386" name="Picture 2" descr="two blocks and pulley system"/>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6385551" y="2014528"/>
            <a:ext cx="4754897" cy="3973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5527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Gravity force - </a:t>
            </a:r>
            <a:r>
              <a:rPr lang="en-US" dirty="0" err="1" smtClean="0"/>
              <a:t>gravitációs</a:t>
            </a:r>
            <a:r>
              <a:rPr lang="en-US" dirty="0" smtClean="0"/>
              <a:t> </a:t>
            </a:r>
            <a:r>
              <a:rPr lang="en-US" dirty="0" err="1" smtClean="0"/>
              <a:t>erő</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lstStyle/>
              <a:p>
                <a:r>
                  <a:rPr lang="en-US" dirty="0" smtClean="0">
                    <a:solidFill>
                      <a:srgbClr val="FF0000"/>
                    </a:solidFill>
                  </a:rPr>
                  <a:t>The force of gravity is the force with which the earth, moon, or other massively large object attracts another object toward itself.</a:t>
                </a:r>
              </a:p>
              <a:p>
                <a:r>
                  <a:rPr lang="en-US" dirty="0" smtClean="0">
                    <a:solidFill>
                      <a:srgbClr val="FF0000"/>
                    </a:solidFill>
                  </a:rPr>
                  <a:t>Direction: “downward”, towards the center of the earth.</a:t>
                </a:r>
              </a:p>
              <a:p>
                <a14:m>
                  <m:oMath xmlns:m="http://schemas.openxmlformats.org/officeDocument/2006/math">
                    <m:bar>
                      <m:barPr>
                        <m:ctrlPr>
                          <a:rPr lang="en-US" i="1" smtClean="0">
                            <a:solidFill>
                              <a:srgbClr val="FF0000"/>
                            </a:solidFill>
                            <a:latin typeface="Cambria Math" panose="02040503050406030204" pitchFamily="18" charset="0"/>
                          </a:rPr>
                        </m:ctrlPr>
                      </m:barPr>
                      <m:e>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𝐹</m:t>
                            </m:r>
                          </m:e>
                          <m:sub>
                            <m:r>
                              <a:rPr lang="en-US" b="0" i="1" smtClean="0">
                                <a:solidFill>
                                  <a:srgbClr val="FF0000"/>
                                </a:solidFill>
                                <a:latin typeface="Cambria Math" panose="02040503050406030204" pitchFamily="18" charset="0"/>
                              </a:rPr>
                              <m:t>𝑔𝑟𝑎𝑣</m:t>
                            </m:r>
                          </m:sub>
                        </m:sSub>
                      </m:e>
                    </m:ba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𝑚</m:t>
                    </m:r>
                    <m:r>
                      <a:rPr lang="en-US" b="0" i="1" smtClean="0">
                        <a:solidFill>
                          <a:srgbClr val="FF0000"/>
                        </a:solidFill>
                        <a:latin typeface="Cambria Math" panose="02040503050406030204" pitchFamily="18" charset="0"/>
                        <a:ea typeface="Cambria Math" panose="02040503050406030204" pitchFamily="18" charset="0"/>
                      </a:rPr>
                      <m:t>∙</m:t>
                    </m:r>
                    <m:bar>
                      <m:barPr>
                        <m:ctrlPr>
                          <a:rPr lang="en-US" b="0" i="1" smtClean="0">
                            <a:solidFill>
                              <a:srgbClr val="FF0000"/>
                            </a:solidFill>
                            <a:latin typeface="Cambria Math" panose="02040503050406030204" pitchFamily="18" charset="0"/>
                            <a:ea typeface="Cambria Math" panose="02040503050406030204" pitchFamily="18" charset="0"/>
                          </a:rPr>
                        </m:ctrlPr>
                      </m:barPr>
                      <m:e>
                        <m:r>
                          <a:rPr lang="en-US" b="0" i="1" smtClean="0">
                            <a:solidFill>
                              <a:srgbClr val="FF0000"/>
                            </a:solidFill>
                            <a:latin typeface="Cambria Math" panose="02040503050406030204" pitchFamily="18" charset="0"/>
                            <a:ea typeface="Cambria Math" panose="02040503050406030204" pitchFamily="18" charset="0"/>
                          </a:rPr>
                          <m:t>𝑔</m:t>
                        </m:r>
                      </m:e>
                    </m:bar>
                  </m:oMath>
                </a14:m>
                <a:endParaRPr lang="en-US" dirty="0" smtClean="0"/>
              </a:p>
              <a:p>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=9.81</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den>
                    </m:f>
                    <m:r>
                      <a:rPr lang="en-US" b="0" i="1" smtClean="0">
                        <a:latin typeface="Cambria Math" panose="02040503050406030204" pitchFamily="18" charset="0"/>
                        <a:ea typeface="Cambria Math" panose="02040503050406030204" pitchFamily="18" charset="0"/>
                      </a:rPr>
                      <m:t>≈10</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𝑚</m:t>
                        </m:r>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𝑠</m:t>
                            </m:r>
                          </m:e>
                          <m:sup>
                            <m:r>
                              <a:rPr lang="en-US" b="0" i="1" smtClean="0">
                                <a:latin typeface="Cambria Math" panose="02040503050406030204" pitchFamily="18" charset="0"/>
                                <a:ea typeface="Cambria Math" panose="02040503050406030204" pitchFamily="18" charset="0"/>
                              </a:rPr>
                              <m:t>2</m:t>
                            </m:r>
                          </m:sup>
                        </m:sSup>
                      </m:den>
                    </m:f>
                  </m:oMath>
                </a14:m>
                <a:endParaRPr lang="en-US" dirty="0" smtClean="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l="-2118" t="-2241" r="-1059"/>
                </a:stretch>
              </a:blipFill>
            </p:spPr>
            <p:txBody>
              <a:bodyPr/>
              <a:lstStyle/>
              <a:p>
                <a:r>
                  <a:rPr lang="en-US">
                    <a:noFill/>
                  </a:rPr>
                  <a:t> </a:t>
                </a:r>
              </a:p>
            </p:txBody>
          </p:sp>
        </mc:Fallback>
      </mc:AlternateContent>
      <p:sp>
        <p:nvSpPr>
          <p:cNvPr id="4" name="Content Placeholder 3"/>
          <p:cNvSpPr>
            <a:spLocks noGrp="1"/>
          </p:cNvSpPr>
          <p:nvPr>
            <p:ph sz="half" idx="2"/>
          </p:nvPr>
        </p:nvSpPr>
        <p:spPr/>
        <p:txBody>
          <a:bodyPr/>
          <a:lstStyle/>
          <a:p>
            <a:endParaRPr lang="en-US" dirty="0"/>
          </a:p>
        </p:txBody>
      </p:sp>
      <p:sp>
        <p:nvSpPr>
          <p:cNvPr id="5" name="Oval 4"/>
          <p:cNvSpPr/>
          <p:nvPr/>
        </p:nvSpPr>
        <p:spPr>
          <a:xfrm>
            <a:off x="8525691" y="2987040"/>
            <a:ext cx="722812" cy="722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8882742" y="3365863"/>
            <a:ext cx="0" cy="1406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8882742" y="4088674"/>
                <a:ext cx="1842407" cy="4607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bar>
                        <m:barPr>
                          <m:ctrlPr>
                            <a:rPr lang="en-US" i="1" smtClean="0">
                              <a:latin typeface="Cambria Math" panose="02040503050406030204" pitchFamily="18" charset="0"/>
                            </a:rPr>
                          </m:ctrlPr>
                        </m:barPr>
                        <m:e>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𝑔𝑟𝑎𝑣</m:t>
                              </m:r>
                            </m:sub>
                          </m:sSub>
                        </m:e>
                      </m:ba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bar>
                        <m:barPr>
                          <m:ctrlPr>
                            <a:rPr lang="en-US" b="0" i="1" smtClean="0">
                              <a:latin typeface="Cambria Math" panose="02040503050406030204" pitchFamily="18" charset="0"/>
                              <a:ea typeface="Cambria Math" panose="02040503050406030204" pitchFamily="18" charset="0"/>
                            </a:rPr>
                          </m:ctrlPr>
                        </m:barPr>
                        <m:e>
                          <m:r>
                            <a:rPr lang="en-US" b="0" i="1" smtClean="0">
                              <a:latin typeface="Cambria Math" panose="02040503050406030204" pitchFamily="18" charset="0"/>
                              <a:ea typeface="Cambria Math" panose="02040503050406030204" pitchFamily="18" charset="0"/>
                            </a:rPr>
                            <m:t>𝑔</m:t>
                          </m:r>
                        </m:e>
                      </m:bar>
                    </m:oMath>
                  </m:oMathPara>
                </a14:m>
                <a:endParaRPr lang="en-US" dirty="0" smtClean="0"/>
              </a:p>
            </p:txBody>
          </p:sp>
        </mc:Choice>
        <mc:Fallback xmlns="">
          <p:sp>
            <p:nvSpPr>
              <p:cNvPr id="9" name="TextBox 8"/>
              <p:cNvSpPr txBox="1">
                <a:spLocks noRot="1" noChangeAspect="1" noMove="1" noResize="1" noEditPoints="1" noAdjustHandles="1" noChangeArrowheads="1" noChangeShapeType="1" noTextEdit="1"/>
              </p:cNvSpPr>
              <p:nvPr/>
            </p:nvSpPr>
            <p:spPr>
              <a:xfrm>
                <a:off x="8882742" y="4088674"/>
                <a:ext cx="1842407" cy="46076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1801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1000"/>
                                        <p:tgtEl>
                                          <p:spTgt spid="5"/>
                                        </p:tgtEl>
                                      </p:cBhvr>
                                    </p:animEffect>
                                    <p:anim calcmode="lin" valueType="num">
                                      <p:cBhvr>
                                        <p:cTn id="41" dur="1000" fill="hold"/>
                                        <p:tgtEl>
                                          <p:spTgt spid="5"/>
                                        </p:tgtEl>
                                        <p:attrNameLst>
                                          <p:attrName>ppt_x</p:attrName>
                                        </p:attrNameLst>
                                      </p:cBhvr>
                                      <p:tavLst>
                                        <p:tav tm="0">
                                          <p:val>
                                            <p:strVal val="#ppt_x"/>
                                          </p:val>
                                        </p:tav>
                                        <p:tav tm="100000">
                                          <p:val>
                                            <p:strVal val="#ppt_x"/>
                                          </p:val>
                                        </p:tav>
                                      </p:tavLst>
                                    </p:anim>
                                    <p:anim calcmode="lin" valueType="num">
                                      <p:cBhvr>
                                        <p:cTn id="4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p:txBody>
              <a:bodyPr/>
              <a:lstStyle/>
              <a:p>
                <a:r>
                  <a:rPr lang="en-US" dirty="0" smtClean="0">
                    <a:solidFill>
                      <a:srgbClr val="FF0000"/>
                    </a:solidFill>
                  </a:rPr>
                  <a:t>Weight = force of gravity by definition</a:t>
                </a:r>
              </a:p>
              <a:p>
                <a:r>
                  <a:rPr lang="en-US" dirty="0" smtClean="0"/>
                  <a:t>Symbol: </a:t>
                </a:r>
                <a14:m>
                  <m:oMath xmlns:m="http://schemas.openxmlformats.org/officeDocument/2006/math">
                    <m:bar>
                      <m:barPr>
                        <m:ctrlPr>
                          <a:rPr lang="en-US" i="1" smtClean="0">
                            <a:latin typeface="Cambria Math" panose="02040503050406030204" pitchFamily="18" charset="0"/>
                          </a:rPr>
                        </m:ctrlPr>
                      </m:barPr>
                      <m:e>
                        <m:r>
                          <a:rPr lang="en-US" b="0" i="1" smtClean="0">
                            <a:latin typeface="Cambria Math" panose="02040503050406030204" pitchFamily="18" charset="0"/>
                          </a:rPr>
                          <m:t>𝑊</m:t>
                        </m:r>
                      </m:e>
                    </m:bar>
                  </m:oMath>
                </a14:m>
                <a:endParaRPr lang="en-US" dirty="0" smtClean="0"/>
              </a:p>
              <a:p>
                <a14:m>
                  <m:oMath xmlns:m="http://schemas.openxmlformats.org/officeDocument/2006/math">
                    <m:bar>
                      <m:barPr>
                        <m:ctrlPr>
                          <a:rPr lang="en-US" i="1" smtClean="0">
                            <a:latin typeface="Cambria Math" panose="02040503050406030204" pitchFamily="18" charset="0"/>
                          </a:rPr>
                        </m:ctrlPr>
                      </m:barPr>
                      <m:e>
                        <m:r>
                          <a:rPr lang="en-US" b="0" i="1" smtClean="0">
                            <a:latin typeface="Cambria Math" panose="02040503050406030204" pitchFamily="18" charset="0"/>
                          </a:rPr>
                          <m:t>𝑊</m:t>
                        </m:r>
                      </m:e>
                    </m:ba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bar>
                      <m:barPr>
                        <m:ctrlPr>
                          <a:rPr lang="en-US" b="0" i="1" smtClean="0">
                            <a:latin typeface="Cambria Math" panose="02040503050406030204" pitchFamily="18" charset="0"/>
                            <a:ea typeface="Cambria Math" panose="02040503050406030204" pitchFamily="18" charset="0"/>
                          </a:rPr>
                        </m:ctrlPr>
                      </m:barPr>
                      <m:e>
                        <m:r>
                          <a:rPr lang="en-US" b="0" i="1" smtClean="0">
                            <a:latin typeface="Cambria Math" panose="02040503050406030204" pitchFamily="18" charset="0"/>
                            <a:ea typeface="Cambria Math" panose="02040503050406030204" pitchFamily="18" charset="0"/>
                          </a:rPr>
                          <m:t>𝑔</m:t>
                        </m:r>
                      </m:e>
                    </m:bar>
                  </m:oMath>
                </a14:m>
                <a:endParaRPr lang="en-US" dirty="0" smtClean="0"/>
              </a:p>
              <a:p>
                <a14:m>
                  <m:oMath xmlns:m="http://schemas.openxmlformats.org/officeDocument/2006/math">
                    <m:r>
                      <a:rPr lang="en-US" b="0" i="1" smtClean="0">
                        <a:solidFill>
                          <a:srgbClr val="FF0000"/>
                        </a:solidFill>
                        <a:latin typeface="Cambria Math" panose="02040503050406030204" pitchFamily="18" charset="0"/>
                      </a:rPr>
                      <m:t>𝑊𝑒𝑖𝑔h𝑡</m:t>
                    </m:r>
                    <m:r>
                      <a:rPr lang="en-US" b="0"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𝑀𝑎𝑠𝑠</m:t>
                    </m:r>
                  </m:oMath>
                </a14:m>
                <a:endParaRPr lang="en-US" dirty="0">
                  <a:solidFill>
                    <a:srgbClr val="FF0000"/>
                  </a:solidFill>
                </a:endParaRPr>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l="-2118" t="-2241"/>
                </a:stretch>
              </a:blipFill>
            </p:spPr>
            <p:txBody>
              <a:bodyPr/>
              <a:lstStyle/>
              <a:p>
                <a:r>
                  <a:rPr lang="en-US">
                    <a:noFill/>
                  </a:rPr>
                  <a:t> </a:t>
                </a:r>
              </a:p>
            </p:txBody>
          </p:sp>
        </mc:Fallback>
      </mc:AlternateContent>
      <p:pic>
        <p:nvPicPr>
          <p:cNvPr id="5122" name="Picture 2" descr="Képtalálat a következőre: „person on a scale”"/>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804785" y="1825625"/>
            <a:ext cx="264795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2289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 your weight!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lnSpcReduction="10000"/>
              </a:bodyPr>
              <a:lstStyle/>
              <a:p>
                <a:r>
                  <a:rPr lang="en-US" dirty="0" smtClean="0"/>
                  <a:t>In Hungary: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=9.81</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den>
                    </m:f>
                  </m:oMath>
                </a14:m>
                <a:endParaRPr lang="en-US" dirty="0" smtClean="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oMath>
                </a14:m>
                <a:endParaRPr lang="en-US" dirty="0" smtClean="0"/>
              </a:p>
              <a:p>
                <a:endParaRPr lang="en-US" dirty="0"/>
              </a:p>
              <a:p>
                <a:r>
                  <a:rPr lang="en-US" dirty="0" smtClean="0"/>
                  <a:t>On the Equator: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=9.78</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den>
                    </m:f>
                  </m:oMath>
                </a14:m>
                <a:endParaRPr lang="en-US" dirty="0" smtClean="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oMath>
                </a14:m>
                <a:endParaRPr lang="en-US" dirty="0" smtClean="0"/>
              </a:p>
              <a:p>
                <a:endParaRPr lang="en-US" dirty="0" smtClean="0"/>
              </a:p>
              <a:p>
                <a:r>
                  <a:rPr lang="en-US" dirty="0" smtClean="0"/>
                  <a:t>On the Mars: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=3.711</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den>
                    </m:f>
                  </m:oMath>
                </a14:m>
                <a:endParaRPr lang="en-US" dirty="0" smtClean="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oMath>
                </a14:m>
                <a:endParaRPr lang="en-US" dirty="0" smtClean="0"/>
              </a:p>
              <a:p>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l="-2118" t="-1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p:txBody>
              <a:bodyPr>
                <a:normAutofit lnSpcReduction="10000"/>
              </a:bodyPr>
              <a:lstStyle/>
              <a:p>
                <a:r>
                  <a:rPr lang="en-US" dirty="0" smtClean="0"/>
                  <a:t>At North Pole: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=9.832</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den>
                    </m:f>
                  </m:oMath>
                </a14:m>
                <a:endParaRPr lang="en-US" dirty="0" smtClean="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oMath>
                </a14:m>
                <a:endParaRPr lang="en-US" dirty="0" smtClean="0"/>
              </a:p>
              <a:p>
                <a:endParaRPr lang="en-US" dirty="0" smtClean="0"/>
              </a:p>
              <a:p>
                <a:r>
                  <a:rPr lang="en-US" b="0" dirty="0" smtClean="0"/>
                  <a:t>On the Moon?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=1.622</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den>
                    </m:f>
                  </m:oMath>
                </a14:m>
                <a:endParaRPr lang="en-US" dirty="0" smtClean="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oMath>
                </a14:m>
                <a:endParaRPr lang="en-US" dirty="0" smtClean="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blipFill>
                <a:blip r:embed="rId3"/>
                <a:stretch>
                  <a:fillRect l="-2118" t="-1961"/>
                </a:stretch>
              </a:blipFill>
            </p:spPr>
            <p:txBody>
              <a:bodyPr/>
              <a:lstStyle/>
              <a:p>
                <a:r>
                  <a:rPr lang="en-US">
                    <a:noFill/>
                  </a:rPr>
                  <a:t> </a:t>
                </a:r>
              </a:p>
            </p:txBody>
          </p:sp>
        </mc:Fallback>
      </mc:AlternateContent>
    </p:spTree>
    <p:extLst>
      <p:ext uri="{BB962C8B-B14F-4D97-AF65-F5344CB8AC3E}">
        <p14:creationId xmlns:p14="http://schemas.microsoft.com/office/powerpoint/2010/main" val="176154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animEffect transition="in" filter="fade">
                                      <p:cBhvr>
                                        <p:cTn id="49" dur="1000"/>
                                        <p:tgtEl>
                                          <p:spTgt spid="4">
                                            <p:txEl>
                                              <p:pRg st="0" end="0"/>
                                            </p:txEl>
                                          </p:spTgt>
                                        </p:tgtEl>
                                      </p:cBhvr>
                                    </p:animEffect>
                                    <p:anim calcmode="lin" valueType="num">
                                      <p:cBhvr>
                                        <p:cTn id="5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0" end="0"/>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4">
                                            <p:txEl>
                                              <p:pRg st="1" end="1"/>
                                            </p:txEl>
                                          </p:spTgt>
                                        </p:tgtEl>
                                        <p:attrNameLst>
                                          <p:attrName>style.visibility</p:attrName>
                                        </p:attrNameLst>
                                      </p:cBhvr>
                                      <p:to>
                                        <p:strVal val="visible"/>
                                      </p:to>
                                    </p:set>
                                    <p:animEffect transition="in" filter="fade">
                                      <p:cBhvr>
                                        <p:cTn id="54" dur="1000"/>
                                        <p:tgtEl>
                                          <p:spTgt spid="4">
                                            <p:txEl>
                                              <p:pRg st="1" end="1"/>
                                            </p:txEl>
                                          </p:spTgt>
                                        </p:tgtEl>
                                      </p:cBhvr>
                                    </p:animEffect>
                                    <p:anim calcmode="lin" valueType="num">
                                      <p:cBhvr>
                                        <p:cTn id="5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5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4">
                                            <p:txEl>
                                              <p:pRg st="3" end="3"/>
                                            </p:txEl>
                                          </p:spTgt>
                                        </p:tgtEl>
                                        <p:attrNameLst>
                                          <p:attrName>style.visibility</p:attrName>
                                        </p:attrNameLst>
                                      </p:cBhvr>
                                      <p:to>
                                        <p:strVal val="visible"/>
                                      </p:to>
                                    </p:set>
                                    <p:animEffect transition="in" filter="fade">
                                      <p:cBhvr>
                                        <p:cTn id="61" dur="1000"/>
                                        <p:tgtEl>
                                          <p:spTgt spid="4">
                                            <p:txEl>
                                              <p:pRg st="3" end="3"/>
                                            </p:txEl>
                                          </p:spTgt>
                                        </p:tgtEl>
                                      </p:cBhvr>
                                    </p:animEffect>
                                    <p:anim calcmode="lin" valueType="num">
                                      <p:cBhvr>
                                        <p:cTn id="6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63" dur="1000" fill="hold"/>
                                        <p:tgtEl>
                                          <p:spTgt spid="4">
                                            <p:txEl>
                                              <p:pRg st="3" end="3"/>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4">
                                            <p:txEl>
                                              <p:pRg st="4" end="4"/>
                                            </p:txEl>
                                          </p:spTgt>
                                        </p:tgtEl>
                                        <p:attrNameLst>
                                          <p:attrName>style.visibility</p:attrName>
                                        </p:attrNameLst>
                                      </p:cBhvr>
                                      <p:to>
                                        <p:strVal val="visible"/>
                                      </p:to>
                                    </p:set>
                                    <p:animEffect transition="in" filter="fade">
                                      <p:cBhvr>
                                        <p:cTn id="66" dur="1000"/>
                                        <p:tgtEl>
                                          <p:spTgt spid="4">
                                            <p:txEl>
                                              <p:pRg st="4" end="4"/>
                                            </p:txEl>
                                          </p:spTgt>
                                        </p:tgtEl>
                                      </p:cBhvr>
                                    </p:animEffect>
                                    <p:anim calcmode="lin" valueType="num">
                                      <p:cBhvr>
                                        <p:cTn id="67"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68"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 mass!</a:t>
            </a:r>
            <a:endParaRPr lang="en-US" dirty="0"/>
          </a:p>
        </p:txBody>
      </p:sp>
      <p:sp>
        <p:nvSpPr>
          <p:cNvPr id="3" name="Content Placeholder 2"/>
          <p:cNvSpPr>
            <a:spLocks noGrp="1"/>
          </p:cNvSpPr>
          <p:nvPr>
            <p:ph sz="half" idx="1"/>
          </p:nvPr>
        </p:nvSpPr>
        <p:spPr/>
        <p:txBody>
          <a:bodyPr/>
          <a:lstStyle/>
          <a:p>
            <a:r>
              <a:rPr lang="en-US" dirty="0" smtClean="0"/>
              <a:t>An African elephant’s weight is 58800 N. Calculate its mass!</a:t>
            </a:r>
            <a:endParaRPr lang="en-US" dirty="0"/>
          </a:p>
        </p:txBody>
      </p:sp>
      <p:sp>
        <p:nvSpPr>
          <p:cNvPr id="4" name="Content Placeholder 3"/>
          <p:cNvSpPr>
            <a:spLocks noGrp="1"/>
          </p:cNvSpPr>
          <p:nvPr>
            <p:ph sz="half" idx="2"/>
          </p:nvPr>
        </p:nvSpPr>
        <p:spPr/>
        <p:txBody>
          <a:bodyPr/>
          <a:lstStyle/>
          <a:p>
            <a:endParaRPr lang="en-US"/>
          </a:p>
        </p:txBody>
      </p:sp>
      <p:pic>
        <p:nvPicPr>
          <p:cNvPr id="7170" name="Picture 2" descr="Képtalálat a következőre: „african elepha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0016" y="2143829"/>
            <a:ext cx="4755109" cy="3714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758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force-</a:t>
            </a:r>
            <a:r>
              <a:rPr lang="en-US" dirty="0" err="1" smtClean="0"/>
              <a:t>Nyomóerő</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lstStyle/>
              <a:p>
                <a:r>
                  <a:rPr lang="en-US" dirty="0" smtClean="0">
                    <a:solidFill>
                      <a:srgbClr val="FF0000"/>
                    </a:solidFill>
                  </a:rPr>
                  <a:t>The normal force is the support force exerted upon an object.</a:t>
                </a:r>
              </a:p>
              <a:p>
                <a:r>
                  <a:rPr lang="en-US" dirty="0" smtClean="0">
                    <a:solidFill>
                      <a:srgbClr val="FF0000"/>
                    </a:solidFill>
                  </a:rPr>
                  <a:t>Direction: perpendicular to the surfaces on contact.</a:t>
                </a:r>
              </a:p>
              <a:p>
                <a:r>
                  <a:rPr lang="en-US" dirty="0" smtClean="0">
                    <a:solidFill>
                      <a:srgbClr val="FF0000"/>
                    </a:solidFill>
                  </a:rPr>
                  <a:t>Symbol: </a:t>
                </a:r>
                <a14:m>
                  <m:oMath xmlns:m="http://schemas.openxmlformats.org/officeDocument/2006/math">
                    <m:bar>
                      <m:barPr>
                        <m:ctrlPr>
                          <a:rPr lang="en-US" i="1" smtClean="0">
                            <a:solidFill>
                              <a:srgbClr val="FF0000"/>
                            </a:solidFill>
                            <a:latin typeface="Cambria Math" panose="02040503050406030204" pitchFamily="18" charset="0"/>
                          </a:rPr>
                        </m:ctrlPr>
                      </m:barPr>
                      <m:e>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𝐹</m:t>
                            </m:r>
                          </m:e>
                          <m:sub>
                            <m:r>
                              <a:rPr lang="en-US" b="0" i="1" smtClean="0">
                                <a:solidFill>
                                  <a:srgbClr val="FF0000"/>
                                </a:solidFill>
                                <a:latin typeface="Cambria Math" panose="02040503050406030204" pitchFamily="18" charset="0"/>
                              </a:rPr>
                              <m:t>𝑛</m:t>
                            </m:r>
                          </m:sub>
                        </m:sSub>
                      </m:e>
                    </m:bar>
                    <m:r>
                      <a:rPr lang="en-US" b="0" i="1" smtClean="0">
                        <a:solidFill>
                          <a:srgbClr val="FF0000"/>
                        </a:solidFill>
                        <a:latin typeface="Cambria Math" panose="02040503050406030204" pitchFamily="18" charset="0"/>
                      </a:rPr>
                      <m:t>, </m:t>
                    </m:r>
                    <m:bar>
                      <m:barPr>
                        <m:ctrlPr>
                          <a:rPr lang="en-US" b="0" i="1" smtClean="0">
                            <a:solidFill>
                              <a:srgbClr val="FF0000"/>
                            </a:solidFill>
                            <a:latin typeface="Cambria Math" panose="02040503050406030204" pitchFamily="18" charset="0"/>
                          </a:rPr>
                        </m:ctrlPr>
                      </m:barPr>
                      <m:e>
                        <m:r>
                          <a:rPr lang="en-US" b="0" i="1" smtClean="0">
                            <a:solidFill>
                              <a:srgbClr val="FF0000"/>
                            </a:solidFill>
                            <a:latin typeface="Cambria Math" panose="02040503050406030204" pitchFamily="18" charset="0"/>
                          </a:rPr>
                          <m:t>𝑁</m:t>
                        </m:r>
                      </m:e>
                    </m:bar>
                  </m:oMath>
                </a14:m>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l="-2118" t="-2241"/>
                </a:stretch>
              </a:blipFill>
            </p:spPr>
            <p:txBody>
              <a:bodyPr/>
              <a:lstStyle/>
              <a:p>
                <a:r>
                  <a:rPr lang="en-US">
                    <a:noFill/>
                  </a:rPr>
                  <a:t> </a:t>
                </a:r>
              </a:p>
            </p:txBody>
          </p:sp>
        </mc:Fallback>
      </mc:AlternateContent>
      <p:pic>
        <p:nvPicPr>
          <p:cNvPr id="1032" name="Picture 8" descr="Kapcsolódó kép"/>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r="11987"/>
          <a:stretch/>
        </p:blipFill>
        <p:spPr bwMode="auto">
          <a:xfrm>
            <a:off x="6508024" y="820737"/>
            <a:ext cx="2313759" cy="20097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Képtalálat a következőre: „normal for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1783" y="2830512"/>
            <a:ext cx="2824123" cy="172506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Kapcsolódó ké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3495" y="4028418"/>
            <a:ext cx="1880067" cy="2339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52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fade">
                                      <p:cBhvr>
                                        <p:cTn id="7" dur="1000"/>
                                        <p:tgtEl>
                                          <p:spTgt spid="1032"/>
                                        </p:tgtEl>
                                      </p:cBhvr>
                                    </p:animEffect>
                                    <p:anim calcmode="lin" valueType="num">
                                      <p:cBhvr>
                                        <p:cTn id="8" dur="1000" fill="hold"/>
                                        <p:tgtEl>
                                          <p:spTgt spid="1032"/>
                                        </p:tgtEl>
                                        <p:attrNameLst>
                                          <p:attrName>ppt_x</p:attrName>
                                        </p:attrNameLst>
                                      </p:cBhvr>
                                      <p:tavLst>
                                        <p:tav tm="0">
                                          <p:val>
                                            <p:strVal val="#ppt_x"/>
                                          </p:val>
                                        </p:tav>
                                        <p:tav tm="100000">
                                          <p:val>
                                            <p:strVal val="#ppt_x"/>
                                          </p:val>
                                        </p:tav>
                                      </p:tavLst>
                                    </p:anim>
                                    <p:anim calcmode="lin" valueType="num">
                                      <p:cBhvr>
                                        <p:cTn id="9" dur="1000" fill="hold"/>
                                        <p:tgtEl>
                                          <p:spTgt spid="103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34"/>
                                        </p:tgtEl>
                                        <p:attrNameLst>
                                          <p:attrName>style.visibility</p:attrName>
                                        </p:attrNameLst>
                                      </p:cBhvr>
                                      <p:to>
                                        <p:strVal val="visible"/>
                                      </p:to>
                                    </p:set>
                                    <p:animEffect transition="in" filter="fade">
                                      <p:cBhvr>
                                        <p:cTn id="35" dur="1000"/>
                                        <p:tgtEl>
                                          <p:spTgt spid="1034"/>
                                        </p:tgtEl>
                                      </p:cBhvr>
                                    </p:animEffect>
                                    <p:anim calcmode="lin" valueType="num">
                                      <p:cBhvr>
                                        <p:cTn id="36" dur="1000" fill="hold"/>
                                        <p:tgtEl>
                                          <p:spTgt spid="1034"/>
                                        </p:tgtEl>
                                        <p:attrNameLst>
                                          <p:attrName>ppt_x</p:attrName>
                                        </p:attrNameLst>
                                      </p:cBhvr>
                                      <p:tavLst>
                                        <p:tav tm="0">
                                          <p:val>
                                            <p:strVal val="#ppt_x"/>
                                          </p:val>
                                        </p:tav>
                                        <p:tav tm="100000">
                                          <p:val>
                                            <p:strVal val="#ppt_x"/>
                                          </p:val>
                                        </p:tav>
                                      </p:tavLst>
                                    </p:anim>
                                    <p:anim calcmode="lin" valueType="num">
                                      <p:cBhvr>
                                        <p:cTn id="37" dur="1000" fill="hold"/>
                                        <p:tgtEl>
                                          <p:spTgt spid="103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36"/>
                                        </p:tgtEl>
                                        <p:attrNameLst>
                                          <p:attrName>style.visibility</p:attrName>
                                        </p:attrNameLst>
                                      </p:cBhvr>
                                      <p:to>
                                        <p:strVal val="visible"/>
                                      </p:to>
                                    </p:set>
                                    <p:animEffect transition="in" filter="fade">
                                      <p:cBhvr>
                                        <p:cTn id="42" dur="1000"/>
                                        <p:tgtEl>
                                          <p:spTgt spid="1036"/>
                                        </p:tgtEl>
                                      </p:cBhvr>
                                    </p:animEffect>
                                    <p:anim calcmode="lin" valueType="num">
                                      <p:cBhvr>
                                        <p:cTn id="43" dur="1000" fill="hold"/>
                                        <p:tgtEl>
                                          <p:spTgt spid="1036"/>
                                        </p:tgtEl>
                                        <p:attrNameLst>
                                          <p:attrName>ppt_x</p:attrName>
                                        </p:attrNameLst>
                                      </p:cBhvr>
                                      <p:tavLst>
                                        <p:tav tm="0">
                                          <p:val>
                                            <p:strVal val="#ppt_x"/>
                                          </p:val>
                                        </p:tav>
                                        <p:tav tm="100000">
                                          <p:val>
                                            <p:strVal val="#ppt_x"/>
                                          </p:val>
                                        </p:tav>
                                      </p:tavLst>
                                    </p:anim>
                                    <p:anim calcmode="lin" valueType="num">
                                      <p:cBhvr>
                                        <p:cTn id="44" dur="1000" fill="hold"/>
                                        <p:tgtEl>
                                          <p:spTgt spid="10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Tension force-</a:t>
            </a:r>
            <a:r>
              <a:rPr lang="en-US" dirty="0" err="1" smtClean="0"/>
              <a:t>Kötélerő</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lnSpcReduction="10000"/>
              </a:bodyPr>
              <a:lstStyle/>
              <a:p>
                <a:r>
                  <a:rPr lang="en-US" dirty="0" smtClean="0"/>
                  <a:t>The tension force is the force that is transmitted through a string, rope, cable or wire when it is pulled by forces acting from the opposite ends.</a:t>
                </a:r>
              </a:p>
              <a:p>
                <a:r>
                  <a:rPr lang="en-US" dirty="0" smtClean="0"/>
                  <a:t>Direction: along the length of the wire</a:t>
                </a:r>
              </a:p>
              <a:p>
                <a:r>
                  <a:rPr lang="en-US" dirty="0" smtClean="0"/>
                  <a:t>It pulls equally on objects on the opposite ends of the wire.</a:t>
                </a:r>
              </a:p>
              <a:p>
                <a:r>
                  <a:rPr lang="en-US" dirty="0" smtClean="0"/>
                  <a:t>Symbol: </a:t>
                </a:r>
                <a14:m>
                  <m:oMath xmlns:m="http://schemas.openxmlformats.org/officeDocument/2006/math">
                    <m:bar>
                      <m:barPr>
                        <m:ctrlPr>
                          <a:rPr lang="en-US" i="1" smtClean="0">
                            <a:latin typeface="Cambria Math" panose="02040503050406030204" pitchFamily="18" charset="0"/>
                          </a:rPr>
                        </m:ctrlPr>
                      </m:barPr>
                      <m:e>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𝑡</m:t>
                            </m:r>
                          </m:sub>
                        </m:sSub>
                      </m:e>
                    </m:bar>
                    <m:r>
                      <a:rPr lang="en-US" b="0" i="1" smtClean="0">
                        <a:latin typeface="Cambria Math" panose="02040503050406030204" pitchFamily="18" charset="0"/>
                      </a:rPr>
                      <m:t>, </m:t>
                    </m:r>
                    <m:bar>
                      <m:barPr>
                        <m:ctrlPr>
                          <a:rPr lang="en-US" b="0" i="1" smtClean="0">
                            <a:latin typeface="Cambria Math" panose="02040503050406030204" pitchFamily="18" charset="0"/>
                          </a:rPr>
                        </m:ctrlPr>
                      </m:barPr>
                      <m:e>
                        <m:r>
                          <a:rPr lang="en-US" b="0" i="1" smtClean="0">
                            <a:latin typeface="Cambria Math" panose="02040503050406030204" pitchFamily="18" charset="0"/>
                          </a:rPr>
                          <m:t>𝑇</m:t>
                        </m:r>
                      </m:e>
                    </m:ba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l="-2118" t="-3081" r="-2471"/>
                </a:stretch>
              </a:blipFill>
            </p:spPr>
            <p:txBody>
              <a:bodyPr/>
              <a:lstStyle/>
              <a:p>
                <a:r>
                  <a:rPr lang="en-US">
                    <a:noFill/>
                  </a:rPr>
                  <a:t> </a:t>
                </a:r>
              </a:p>
            </p:txBody>
          </p:sp>
        </mc:Fallback>
      </mc:AlternateContent>
      <p:pic>
        <p:nvPicPr>
          <p:cNvPr id="2066" name="Picture 18" descr="free body diagram of a suspended block, weight and tension force"/>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t="2701" b="12580"/>
          <a:stretch/>
        </p:blipFill>
        <p:spPr bwMode="auto">
          <a:xfrm>
            <a:off x="6769241" y="905691"/>
            <a:ext cx="2524477" cy="2534195"/>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Képtalálat a következőre: „tension force”"/>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7516"/>
          <a:stretch/>
        </p:blipFill>
        <p:spPr bwMode="auto">
          <a:xfrm>
            <a:off x="6633668" y="3980452"/>
            <a:ext cx="4974858" cy="1748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528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66"/>
                                        </p:tgtEl>
                                        <p:attrNameLst>
                                          <p:attrName>style.visibility</p:attrName>
                                        </p:attrNameLst>
                                      </p:cBhvr>
                                      <p:to>
                                        <p:strVal val="visible"/>
                                      </p:to>
                                    </p:set>
                                    <p:animEffect transition="in" filter="fade">
                                      <p:cBhvr>
                                        <p:cTn id="14" dur="1000"/>
                                        <p:tgtEl>
                                          <p:spTgt spid="2066"/>
                                        </p:tgtEl>
                                      </p:cBhvr>
                                    </p:animEffect>
                                    <p:anim calcmode="lin" valueType="num">
                                      <p:cBhvr>
                                        <p:cTn id="15" dur="1000" fill="hold"/>
                                        <p:tgtEl>
                                          <p:spTgt spid="2066"/>
                                        </p:tgtEl>
                                        <p:attrNameLst>
                                          <p:attrName>ppt_x</p:attrName>
                                        </p:attrNameLst>
                                      </p:cBhvr>
                                      <p:tavLst>
                                        <p:tav tm="0">
                                          <p:val>
                                            <p:strVal val="#ppt_x"/>
                                          </p:val>
                                        </p:tav>
                                        <p:tav tm="100000">
                                          <p:val>
                                            <p:strVal val="#ppt_x"/>
                                          </p:val>
                                        </p:tav>
                                      </p:tavLst>
                                    </p:anim>
                                    <p:anim calcmode="lin" valueType="num">
                                      <p:cBhvr>
                                        <p:cTn id="16" dur="1000" fill="hold"/>
                                        <p:tgtEl>
                                          <p:spTgt spid="206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068"/>
                                        </p:tgtEl>
                                        <p:attrNameLst>
                                          <p:attrName>style.visibility</p:attrName>
                                        </p:attrNameLst>
                                      </p:cBhvr>
                                      <p:to>
                                        <p:strVal val="visible"/>
                                      </p:to>
                                    </p:set>
                                    <p:animEffect transition="in" filter="fade">
                                      <p:cBhvr>
                                        <p:cTn id="28" dur="1000"/>
                                        <p:tgtEl>
                                          <p:spTgt spid="2068"/>
                                        </p:tgtEl>
                                      </p:cBhvr>
                                    </p:animEffect>
                                    <p:anim calcmode="lin" valueType="num">
                                      <p:cBhvr>
                                        <p:cTn id="29" dur="1000" fill="hold"/>
                                        <p:tgtEl>
                                          <p:spTgt spid="2068"/>
                                        </p:tgtEl>
                                        <p:attrNameLst>
                                          <p:attrName>ppt_x</p:attrName>
                                        </p:attrNameLst>
                                      </p:cBhvr>
                                      <p:tavLst>
                                        <p:tav tm="0">
                                          <p:val>
                                            <p:strVal val="#ppt_x"/>
                                          </p:val>
                                        </p:tav>
                                        <p:tav tm="100000">
                                          <p:val>
                                            <p:strVal val="#ppt_x"/>
                                          </p:val>
                                        </p:tav>
                                      </p:tavLst>
                                    </p:anim>
                                    <p:anim calcmode="lin" valueType="num">
                                      <p:cBhvr>
                                        <p:cTn id="30" dur="1000" fill="hold"/>
                                        <p:tgtEl>
                                          <p:spTgt spid="206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1000"/>
                                        <p:tgtEl>
                                          <p:spTgt spid="3">
                                            <p:txEl>
                                              <p:pRg st="3" end="3"/>
                                            </p:txEl>
                                          </p:spTgt>
                                        </p:tgtEl>
                                      </p:cBhvr>
                                    </p:animEffect>
                                    <p:anim calcmode="lin" valueType="num">
                                      <p:cBhvr>
                                        <p:cTn id="4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Friction force-</a:t>
            </a:r>
            <a:r>
              <a:rPr lang="en-US" dirty="0" err="1" smtClean="0"/>
              <a:t>Súrlódási</a:t>
            </a:r>
            <a:r>
              <a:rPr lang="en-US" dirty="0" smtClean="0"/>
              <a:t> </a:t>
            </a:r>
            <a:r>
              <a:rPr lang="en-US" dirty="0" err="1" smtClean="0"/>
              <a:t>erő</a:t>
            </a:r>
            <a:endParaRPr lang="en-US" dirty="0"/>
          </a:p>
        </p:txBody>
      </p:sp>
      <p:sp>
        <p:nvSpPr>
          <p:cNvPr id="3" name="Content Placeholder 2"/>
          <p:cNvSpPr>
            <a:spLocks noGrp="1"/>
          </p:cNvSpPr>
          <p:nvPr>
            <p:ph sz="half" idx="1"/>
          </p:nvPr>
        </p:nvSpPr>
        <p:spPr/>
        <p:txBody>
          <a:bodyPr/>
          <a:lstStyle/>
          <a:p>
            <a:r>
              <a:rPr lang="en-US" dirty="0" smtClean="0"/>
              <a:t>The friction force is the force exerted by a surface as an object moves across it or makes an effort to move across it.</a:t>
            </a:r>
          </a:p>
          <a:p>
            <a:r>
              <a:rPr lang="en-US" dirty="0" smtClean="0"/>
              <a:t>Two types:</a:t>
            </a:r>
          </a:p>
          <a:p>
            <a:pPr lvl="1"/>
            <a:r>
              <a:rPr lang="en-US" dirty="0" smtClean="0"/>
              <a:t>Sliding friction force</a:t>
            </a:r>
          </a:p>
          <a:p>
            <a:pPr lvl="2"/>
            <a:r>
              <a:rPr lang="en-US" dirty="0" smtClean="0"/>
              <a:t>Direction: opposite to the direction of the motion</a:t>
            </a:r>
          </a:p>
          <a:p>
            <a:pPr lvl="1"/>
            <a:r>
              <a:rPr lang="en-US" dirty="0" smtClean="0"/>
              <a:t>Static friction force</a:t>
            </a:r>
          </a:p>
        </p:txBody>
      </p:sp>
      <p:pic>
        <p:nvPicPr>
          <p:cNvPr id="4098" name="Picture 2" descr="Képtalálat a következőre: „friction forc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931433" y="4256345"/>
            <a:ext cx="5105402" cy="235279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Képtalálat a következőre: „friction for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580694"/>
            <a:ext cx="4607061" cy="1806961"/>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Képtalálat a következőre: „friction for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9530" y="2387655"/>
            <a:ext cx="3127556" cy="2348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26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anim calcmode="lin" valueType="num">
                                      <p:cBhvr>
                                        <p:cTn id="2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098"/>
                                        </p:tgtEl>
                                        <p:attrNameLst>
                                          <p:attrName>style.visibility</p:attrName>
                                        </p:attrNameLst>
                                      </p:cBhvr>
                                      <p:to>
                                        <p:strVal val="visible"/>
                                      </p:to>
                                    </p:set>
                                    <p:anim calcmode="lin" valueType="num">
                                      <p:cBhvr additive="base">
                                        <p:cTn id="30" dur="500" fill="hold"/>
                                        <p:tgtEl>
                                          <p:spTgt spid="4098"/>
                                        </p:tgtEl>
                                        <p:attrNameLst>
                                          <p:attrName>ppt_x</p:attrName>
                                        </p:attrNameLst>
                                      </p:cBhvr>
                                      <p:tavLst>
                                        <p:tav tm="0">
                                          <p:val>
                                            <p:strVal val="#ppt_x"/>
                                          </p:val>
                                        </p:tav>
                                        <p:tav tm="100000">
                                          <p:val>
                                            <p:strVal val="#ppt_x"/>
                                          </p:val>
                                        </p:tav>
                                      </p:tavLst>
                                    </p:anim>
                                    <p:anim calcmode="lin" valueType="num">
                                      <p:cBhvr additive="base">
                                        <p:cTn id="31"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4102"/>
                                        </p:tgtEl>
                                        <p:attrNameLst>
                                          <p:attrName>style.visibility</p:attrName>
                                        </p:attrNameLst>
                                      </p:cBhvr>
                                      <p:to>
                                        <p:strVal val="visible"/>
                                      </p:to>
                                    </p:set>
                                    <p:animEffect transition="in" filter="fade">
                                      <p:cBhvr>
                                        <p:cTn id="36" dur="1000"/>
                                        <p:tgtEl>
                                          <p:spTgt spid="4102"/>
                                        </p:tgtEl>
                                      </p:cBhvr>
                                    </p:animEffect>
                                    <p:anim calcmode="lin" valueType="num">
                                      <p:cBhvr>
                                        <p:cTn id="37" dur="1000" fill="hold"/>
                                        <p:tgtEl>
                                          <p:spTgt spid="4102"/>
                                        </p:tgtEl>
                                        <p:attrNameLst>
                                          <p:attrName>ppt_x</p:attrName>
                                        </p:attrNameLst>
                                      </p:cBhvr>
                                      <p:tavLst>
                                        <p:tav tm="0">
                                          <p:val>
                                            <p:strVal val="#ppt_x"/>
                                          </p:val>
                                        </p:tav>
                                        <p:tav tm="100000">
                                          <p:val>
                                            <p:strVal val="#ppt_x"/>
                                          </p:val>
                                        </p:tav>
                                      </p:tavLst>
                                    </p:anim>
                                    <p:anim calcmode="lin" valueType="num">
                                      <p:cBhvr>
                                        <p:cTn id="38" dur="1000" fill="hold"/>
                                        <p:tgtEl>
                                          <p:spTgt spid="410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1000"/>
                                        <p:tgtEl>
                                          <p:spTgt spid="3">
                                            <p:txEl>
                                              <p:pRg st="4" end="4"/>
                                            </p:txEl>
                                          </p:spTgt>
                                        </p:tgtEl>
                                      </p:cBhvr>
                                    </p:animEffect>
                                    <p:anim calcmode="lin" valueType="num">
                                      <p:cBhvr>
                                        <p:cTn id="4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4104"/>
                                        </p:tgtEl>
                                        <p:attrNameLst>
                                          <p:attrName>style.visibility</p:attrName>
                                        </p:attrNameLst>
                                      </p:cBhvr>
                                      <p:to>
                                        <p:strVal val="visible"/>
                                      </p:to>
                                    </p:set>
                                    <p:animEffect transition="in" filter="fade">
                                      <p:cBhvr>
                                        <p:cTn id="50" dur="1000"/>
                                        <p:tgtEl>
                                          <p:spTgt spid="4104"/>
                                        </p:tgtEl>
                                      </p:cBhvr>
                                    </p:animEffect>
                                    <p:anim calcmode="lin" valueType="num">
                                      <p:cBhvr>
                                        <p:cTn id="51" dur="1000" fill="hold"/>
                                        <p:tgtEl>
                                          <p:spTgt spid="4104"/>
                                        </p:tgtEl>
                                        <p:attrNameLst>
                                          <p:attrName>ppt_x</p:attrName>
                                        </p:attrNameLst>
                                      </p:cBhvr>
                                      <p:tavLst>
                                        <p:tav tm="0">
                                          <p:val>
                                            <p:strVal val="#ppt_x"/>
                                          </p:val>
                                        </p:tav>
                                        <p:tav tm="100000">
                                          <p:val>
                                            <p:strVal val="#ppt_x"/>
                                          </p:val>
                                        </p:tav>
                                      </p:tavLst>
                                    </p:anim>
                                    <p:anim calcmode="lin" valueType="num">
                                      <p:cBhvr>
                                        <p:cTn id="52" dur="1000" fill="hold"/>
                                        <p:tgtEl>
                                          <p:spTgt spid="41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72793</TotalTime>
  <Words>831</Words>
  <Application>Microsoft Office PowerPoint</Application>
  <PresentationFormat>Widescreen</PresentationFormat>
  <Paragraphs>79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Cambria Math</vt:lpstr>
      <vt:lpstr>Office Theme</vt:lpstr>
      <vt:lpstr>Types of forces</vt:lpstr>
      <vt:lpstr>Applied force</vt:lpstr>
      <vt:lpstr>Gravity force - gravitációs erő</vt:lpstr>
      <vt:lpstr>Weight</vt:lpstr>
      <vt:lpstr>Calculate your weight!</vt:lpstr>
      <vt:lpstr>Calculate mass!</vt:lpstr>
      <vt:lpstr>Normal force-Nyomóerő</vt:lpstr>
      <vt:lpstr>Tension force-Kötélerő</vt:lpstr>
      <vt:lpstr>Friction force-Súrlódási erő</vt:lpstr>
      <vt:lpstr>Problem 1.</vt:lpstr>
      <vt:lpstr>Problem 2.</vt:lpstr>
      <vt:lpstr>Problem 3.</vt:lpstr>
      <vt:lpstr>Problem 4.</vt:lpstr>
      <vt:lpstr>Problem 5.</vt:lpstr>
      <vt:lpstr>Problem 6</vt:lpstr>
      <vt:lpstr>Problem 7.</vt:lpstr>
      <vt:lpstr>Problem 9.</vt:lpstr>
      <vt:lpstr>Problem 8.</vt:lpstr>
      <vt:lpstr>Problem 10</vt:lpstr>
      <vt:lpstr>Problem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of forces</dc:title>
  <dc:creator>csabai</dc:creator>
  <cp:lastModifiedBy>csabai</cp:lastModifiedBy>
  <cp:revision>51</cp:revision>
  <dcterms:created xsi:type="dcterms:W3CDTF">2018-02-04T12:42:23Z</dcterms:created>
  <dcterms:modified xsi:type="dcterms:W3CDTF">2019-01-22T07:09:12Z</dcterms:modified>
</cp:coreProperties>
</file>