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4" r:id="rId7"/>
    <p:sldId id="265" r:id="rId8"/>
    <p:sldId id="260" r:id="rId9"/>
    <p:sldId id="261" r:id="rId10"/>
    <p:sldId id="266" r:id="rId11"/>
    <p:sldId id="267" r:id="rId12"/>
    <p:sldId id="263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2168-DF05-416C-83D8-7FD834CA6BB3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D94E-D87E-4C7F-A8C4-614EB5AEE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2168-DF05-416C-83D8-7FD834CA6BB3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D94E-D87E-4C7F-A8C4-614EB5AEE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4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2168-DF05-416C-83D8-7FD834CA6BB3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D94E-D87E-4C7F-A8C4-614EB5AEE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0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2168-DF05-416C-83D8-7FD834CA6BB3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D94E-D87E-4C7F-A8C4-614EB5AEE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2168-DF05-416C-83D8-7FD834CA6BB3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D94E-D87E-4C7F-A8C4-614EB5AEE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4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2168-DF05-416C-83D8-7FD834CA6BB3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D94E-D87E-4C7F-A8C4-614EB5AEE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2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2168-DF05-416C-83D8-7FD834CA6BB3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D94E-D87E-4C7F-A8C4-614EB5AEE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7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2168-DF05-416C-83D8-7FD834CA6BB3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D94E-D87E-4C7F-A8C4-614EB5AEE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2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2168-DF05-416C-83D8-7FD834CA6BB3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D94E-D87E-4C7F-A8C4-614EB5AEE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5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2168-DF05-416C-83D8-7FD834CA6BB3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D94E-D87E-4C7F-A8C4-614EB5AEE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1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2168-DF05-416C-83D8-7FD834CA6BB3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D94E-D87E-4C7F-A8C4-614EB5AEE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0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D2168-DF05-416C-83D8-7FD834CA6BB3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7D94E-D87E-4C7F-A8C4-614EB5AEE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0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MTSaeo85T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Momentum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Recoil of guns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https://www.youtube.com/watch?v=aMTSaeo85TE</a:t>
            </a:r>
            <a:endParaRPr lang="en-US" dirty="0" smtClean="0"/>
          </a:p>
          <a:p>
            <a:r>
              <a:rPr lang="en-US" dirty="0" smtClean="0"/>
              <a:t>Classic problem:</a:t>
            </a:r>
          </a:p>
          <a:p>
            <a:r>
              <a:rPr lang="en-US" dirty="0" smtClean="0"/>
              <a:t>There is a wheeled, 500 kg cannon firing a 2 kg cannonball horizontally from a ship. The ball leaves the cannon traveling at 200 m/s. At what speed does the cannon recoil as a result?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7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100 kg football player is at rest on an ice rink. A friend throws a 0.4 kg football towards him at a speed of 25 m/s. In a smooth motion he receives the ball and throws it back in the same direction at a speed of 20 m/s. What is the speed of the player after the throw?</a:t>
            </a:r>
          </a:p>
        </p:txBody>
      </p:sp>
    </p:spTree>
    <p:extLst>
      <p:ext uri="{BB962C8B-B14F-4D97-AF65-F5344CB8AC3E}">
        <p14:creationId xmlns:p14="http://schemas.microsoft.com/office/powerpoint/2010/main" val="239487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Two small cars with a mass of 250 g and 500 g connected with a spring. We push them apart by the spring and the lighter car’s velocity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/>
                  <a:t>. Find the velocity of the other car.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05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4.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car of 500 kg, traveling at 30 m/s rear ends another car of 600 kg, traveling at 20 m/s. in the same direction The collision is great enough that the two cars stick together after they collide. How fast will both cars be going after the collision?</a:t>
            </a:r>
          </a:p>
        </p:txBody>
      </p:sp>
    </p:spTree>
    <p:extLst>
      <p:ext uri="{BB962C8B-B14F-4D97-AF65-F5344CB8AC3E}">
        <p14:creationId xmlns:p14="http://schemas.microsoft.com/office/powerpoint/2010/main" val="18710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There is a cart with a mass of 30 kg. A kid of 45 kg stands on the cart. He runs from the cart backwards with a velocity of 2 m/s. Find the velocity of the cart.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A gun fires a bullet of 30 g with a speed of 800 m/s. Find the speed of the gun after recoiling. The gun’s mass without the bullet is 6 kg.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There is a boat of 200 kg on a lake at rest. A kid of 50 kg jumps off the boat with a speed of 4 m/s. Find the boat’s velocity.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A ball of 86 g moves with a speed of 30 cm/s. It hits another ball. The second ball’s mass is 129 g, its speed is 0.2 m/s. After the collision they stick together. Find their final speed.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i="1" dirty="0" smtClean="0">
                    <a:latin typeface="Cambria Math" panose="02040503050406030204" pitchFamily="18" charset="0"/>
                  </a:rPr>
                  <a:t>https://www.youtube.com/watch?v=DoxkySFRrxI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Unit: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Vector quantity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3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momentum of …</a:t>
            </a:r>
          </a:p>
          <a:p>
            <a:r>
              <a:rPr lang="en-US" b="1" dirty="0"/>
              <a:t>a.</a:t>
            </a:r>
            <a:r>
              <a:rPr lang="en-US" dirty="0"/>
              <a:t> … an electron (m= 9.1 x10</a:t>
            </a:r>
            <a:r>
              <a:rPr lang="en-US" baseline="30000" dirty="0"/>
              <a:t>-31</a:t>
            </a:r>
            <a:r>
              <a:rPr lang="en-US" dirty="0"/>
              <a:t> kg) moving at 2.18 x 10</a:t>
            </a:r>
            <a:r>
              <a:rPr lang="en-US" baseline="30000" dirty="0"/>
              <a:t>6</a:t>
            </a:r>
            <a:r>
              <a:rPr lang="en-US" dirty="0"/>
              <a:t> m/s (as if it were in a Bohr orbit in the H atom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b</a:t>
            </a:r>
            <a:r>
              <a:rPr lang="en-US" b="1" dirty="0"/>
              <a:t>.</a:t>
            </a:r>
            <a:r>
              <a:rPr lang="en-US" dirty="0"/>
              <a:t> … a 0.45 Caliber bullet (m = 0.162 kg) leaving the muzzle of a gun at 860 </a:t>
            </a:r>
            <a:r>
              <a:rPr lang="en-US" dirty="0" smtClean="0"/>
              <a:t>m/s.</a:t>
            </a:r>
          </a:p>
          <a:p>
            <a:r>
              <a:rPr lang="en-US" b="1" dirty="0" smtClean="0"/>
              <a:t>c</a:t>
            </a:r>
            <a:r>
              <a:rPr lang="en-US" b="1" dirty="0"/>
              <a:t>.</a:t>
            </a:r>
            <a:r>
              <a:rPr lang="en-US" dirty="0"/>
              <a:t> … a 110-kg professional fullback running across the line at 9.2 </a:t>
            </a:r>
            <a:r>
              <a:rPr lang="en-US" dirty="0" smtClean="0"/>
              <a:t>m/s.</a:t>
            </a:r>
          </a:p>
          <a:p>
            <a:r>
              <a:rPr lang="en-US" b="1" dirty="0" smtClean="0"/>
              <a:t>d</a:t>
            </a:r>
            <a:r>
              <a:rPr lang="en-US" b="1" dirty="0"/>
              <a:t>.</a:t>
            </a:r>
            <a:r>
              <a:rPr lang="en-US" dirty="0"/>
              <a:t> … a 360,000-kg passenger plane taxiing down a runway at 1.5 m/s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0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Calculate your momentum when you walk with a speed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0.5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mass of a car is 1000 kg, its speed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 smtClean="0"/>
                  <a:t>. Find the momentum.</a:t>
                </a:r>
              </a:p>
              <a:p>
                <a:r>
                  <a:rPr lang="en-US" dirty="0" smtClean="0"/>
                  <a:t>An object’s mass is 2 kg and it falls free from the height of 4 m. Find the initial and the final momentum and the change of momentum.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4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bicycle has a momentum of 24 </a:t>
            </a:r>
            <a:r>
              <a:rPr lang="en-US" dirty="0" err="1"/>
              <a:t>kg•m</a:t>
            </a:r>
            <a:r>
              <a:rPr lang="en-US" dirty="0"/>
              <a:t>/s. What momentum would the bicycle have if it had …</a:t>
            </a:r>
          </a:p>
          <a:p>
            <a:r>
              <a:rPr lang="en-US" b="1" dirty="0"/>
              <a:t>a.</a:t>
            </a:r>
            <a:r>
              <a:rPr lang="en-US" dirty="0"/>
              <a:t> … twice the mass and was moving at the same </a:t>
            </a:r>
            <a:r>
              <a:rPr lang="en-US" dirty="0" smtClean="0"/>
              <a:t>speed?</a:t>
            </a:r>
          </a:p>
          <a:p>
            <a:r>
              <a:rPr lang="en-US" b="1" dirty="0" smtClean="0"/>
              <a:t>b</a:t>
            </a:r>
            <a:r>
              <a:rPr lang="en-US" b="1" dirty="0"/>
              <a:t>.</a:t>
            </a:r>
            <a:r>
              <a:rPr lang="en-US" dirty="0"/>
              <a:t> … the same mass and was moving with twice the </a:t>
            </a:r>
            <a:r>
              <a:rPr lang="en-US" dirty="0" smtClean="0"/>
              <a:t>speed?</a:t>
            </a:r>
          </a:p>
          <a:p>
            <a:r>
              <a:rPr lang="en-US" b="1" dirty="0" smtClean="0"/>
              <a:t>c</a:t>
            </a:r>
            <a:r>
              <a:rPr lang="en-US" b="1" dirty="0"/>
              <a:t>.</a:t>
            </a:r>
            <a:r>
              <a:rPr lang="en-US" dirty="0"/>
              <a:t> … one-half the mass and was moving with twice the </a:t>
            </a:r>
            <a:r>
              <a:rPr lang="en-US" dirty="0" smtClean="0"/>
              <a:t>speed?</a:t>
            </a:r>
          </a:p>
          <a:p>
            <a:r>
              <a:rPr lang="en-US" b="1" dirty="0" smtClean="0"/>
              <a:t>d</a:t>
            </a:r>
            <a:r>
              <a:rPr lang="en-US" b="1" dirty="0"/>
              <a:t>.</a:t>
            </a:r>
            <a:r>
              <a:rPr lang="en-US" dirty="0"/>
              <a:t> … the same mass and was moving with one-half the </a:t>
            </a:r>
            <a:r>
              <a:rPr lang="en-US" dirty="0" smtClean="0"/>
              <a:t>speed?</a:t>
            </a:r>
          </a:p>
          <a:p>
            <a:r>
              <a:rPr lang="en-US" b="1" dirty="0" smtClean="0"/>
              <a:t>e</a:t>
            </a:r>
            <a:r>
              <a:rPr lang="en-US" b="1" dirty="0"/>
              <a:t>.</a:t>
            </a:r>
            <a:r>
              <a:rPr lang="en-US" dirty="0"/>
              <a:t> … three times the mass and was moving with one-half the </a:t>
            </a:r>
            <a:r>
              <a:rPr lang="en-US" dirty="0" smtClean="0"/>
              <a:t>speed?</a:t>
            </a:r>
          </a:p>
          <a:p>
            <a:r>
              <a:rPr lang="en-US" b="1" dirty="0" smtClean="0"/>
              <a:t>f</a:t>
            </a:r>
            <a:r>
              <a:rPr lang="en-US" b="1" dirty="0"/>
              <a:t>.</a:t>
            </a:r>
            <a:r>
              <a:rPr lang="en-US" dirty="0"/>
              <a:t> … three times the mass and was moving with twice the speed?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1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term conservation refers to something which doesn’t change</a:t>
            </a:r>
          </a:p>
          <a:p>
            <a:r>
              <a:rPr lang="en-US" dirty="0" smtClean="0"/>
              <a:t>This means that a conserved quantity is constant over the time</a:t>
            </a:r>
          </a:p>
          <a:p>
            <a:r>
              <a:rPr lang="en-US" dirty="0" smtClean="0"/>
              <a:t>It has same value both before and after an event</a:t>
            </a:r>
          </a:p>
          <a:p>
            <a:r>
              <a:rPr lang="en-US" dirty="0" smtClean="0"/>
              <a:t>In mechanics there are three fundamental quantities which are conserved:</a:t>
            </a:r>
          </a:p>
          <a:p>
            <a:pPr lvl="1"/>
            <a:r>
              <a:rPr lang="en-US" dirty="0" smtClean="0"/>
              <a:t>Momentum</a:t>
            </a:r>
          </a:p>
          <a:p>
            <a:pPr lvl="1"/>
            <a:r>
              <a:rPr lang="en-US" dirty="0" smtClean="0"/>
              <a:t>Energy</a:t>
            </a:r>
          </a:p>
          <a:p>
            <a:pPr lvl="1"/>
            <a:r>
              <a:rPr lang="en-US" dirty="0" smtClean="0"/>
              <a:t>Angular momentum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Conservation of momentum applies only to an isolated system of objects</a:t>
            </a:r>
          </a:p>
          <a:p>
            <a:r>
              <a:rPr lang="en-US" dirty="0" smtClean="0"/>
              <a:t>Isolated system: It’s not acted upon by force external to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75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Conservation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Conservation of momentum is mostly used for describing collision between objects</a:t>
            </a:r>
          </a:p>
          <a:p>
            <a:r>
              <a:rPr lang="en-US" dirty="0" smtClean="0"/>
              <a:t>For </a:t>
            </a:r>
            <a:r>
              <a:rPr lang="en-US" dirty="0"/>
              <a:t>a collision occurring between object 1 and object 2 in </a:t>
            </a:r>
            <a:r>
              <a:rPr lang="en-US" dirty="0" smtClean="0"/>
              <a:t>an isolated system</a:t>
            </a:r>
            <a:endParaRPr lang="en-US" u="sng" dirty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total momentum of the two objects before the collision is </a:t>
            </a:r>
            <a:endParaRPr lang="en-US" dirty="0" smtClean="0"/>
          </a:p>
          <a:p>
            <a:r>
              <a:rPr lang="en-US" dirty="0" smtClean="0"/>
              <a:t>equal </a:t>
            </a:r>
            <a:r>
              <a:rPr lang="en-US" dirty="0"/>
              <a:t>to the total momentum of the two objects after the collision.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momentum lost by object 1 is equal to the momentum gained by object 2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total momentum of a collection of objects (a </a:t>
            </a:r>
            <a:r>
              <a:rPr lang="en-US" i="1" dirty="0">
                <a:solidFill>
                  <a:srgbClr val="FF0000"/>
                </a:solidFill>
              </a:rPr>
              <a:t>system</a:t>
            </a:r>
            <a:r>
              <a:rPr lang="en-US" dirty="0">
                <a:solidFill>
                  <a:srgbClr val="FF0000"/>
                </a:solidFill>
              </a:rPr>
              <a:t>) is </a:t>
            </a:r>
            <a:r>
              <a:rPr lang="en-US" i="1" dirty="0">
                <a:solidFill>
                  <a:srgbClr val="FF0000"/>
                </a:solidFill>
              </a:rPr>
              <a:t>conserved</a:t>
            </a:r>
            <a:r>
              <a:rPr lang="en-US" dirty="0">
                <a:solidFill>
                  <a:srgbClr val="FF0000"/>
                </a:solidFill>
              </a:rPr>
              <a:t> - that is, the total amount of momentum is a constant or unchanging value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 smtClean="0"/>
              <a:t>Conserved- constant, not changing</a:t>
            </a:r>
          </a:p>
          <a:p>
            <a:r>
              <a:rPr lang="en-US" dirty="0" smtClean="0"/>
              <a:t>Law </a:t>
            </a:r>
            <a:r>
              <a:rPr lang="en-US" dirty="0"/>
              <a:t>of momentum conservation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38800" y="297581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6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 Conservation Principle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𝑖𝑛𝑖𝑡𝑖𝑎𝑙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𝑓𝑖𝑛𝑎𝑙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p</a:t>
                </a:r>
                <a:r>
                  <a:rPr lang="en-US" dirty="0" smtClean="0"/>
                  <a:t> of a system = sum of the p of the elements of the system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………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Momentum is a </a:t>
                </a:r>
                <a:r>
                  <a:rPr lang="en-US" b="1" i="1" u="sng" dirty="0" smtClean="0"/>
                  <a:t>vector</a:t>
                </a:r>
                <a:r>
                  <a:rPr lang="en-US" dirty="0" smtClean="0"/>
                  <a:t> quantity!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15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6436</TotalTime>
  <Words>566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Momentum</vt:lpstr>
      <vt:lpstr>Momentum</vt:lpstr>
      <vt:lpstr>PowerPoint Presentation</vt:lpstr>
      <vt:lpstr>PowerPoint Presentation</vt:lpstr>
      <vt:lpstr>PowerPoint Presentation</vt:lpstr>
      <vt:lpstr>Conservation</vt:lpstr>
      <vt:lpstr>Isolated system</vt:lpstr>
      <vt:lpstr>Momentum Conservation Principle</vt:lpstr>
      <vt:lpstr>Momentum Conservation Principle</vt:lpstr>
      <vt:lpstr>Recoil of guns</vt:lpstr>
      <vt:lpstr>Problem 2.</vt:lpstr>
      <vt:lpstr>Problem 3.</vt:lpstr>
      <vt:lpstr>Problem 4.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Momentum</dc:title>
  <dc:creator>csabai</dc:creator>
  <cp:lastModifiedBy>csabai</cp:lastModifiedBy>
  <cp:revision>26</cp:revision>
  <dcterms:created xsi:type="dcterms:W3CDTF">2018-01-03T11:01:06Z</dcterms:created>
  <dcterms:modified xsi:type="dcterms:W3CDTF">2018-01-07T22:17:45Z</dcterms:modified>
</cp:coreProperties>
</file>