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3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3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7601-22CA-4A74-AEF8-0618963A587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2159-DBC4-4C96-ACFD-B8BAA961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Galileo Galilei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Galileo Galilei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1564-1642</a:t>
            </a:r>
          </a:p>
          <a:p>
            <a:r>
              <a:rPr lang="en-US" dirty="0" smtClean="0"/>
              <a:t>Pisa, Italy</a:t>
            </a:r>
          </a:p>
          <a:p>
            <a:endParaRPr lang="en-US" dirty="0"/>
          </a:p>
        </p:txBody>
      </p:sp>
      <p:pic>
        <p:nvPicPr>
          <p:cNvPr id="1026" name="Picture 2" descr="Képtalála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telescope -1609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4 moons of Jupiter-Galilean satellites </a:t>
            </a:r>
          </a:p>
          <a:p>
            <a:pPr lvl="2"/>
            <a:r>
              <a:rPr lang="en-US" dirty="0" smtClean="0"/>
              <a:t>Io, Europa, Ganymede, </a:t>
            </a:r>
            <a:r>
              <a:rPr lang="en-US" dirty="0" err="1" smtClean="0"/>
              <a:t>Callisto</a:t>
            </a:r>
            <a:endParaRPr lang="en-US" dirty="0" smtClean="0"/>
          </a:p>
          <a:p>
            <a:pPr lvl="1"/>
            <a:r>
              <a:rPr lang="en-US" dirty="0" smtClean="0"/>
              <a:t>Rings of Saturn</a:t>
            </a:r>
          </a:p>
          <a:p>
            <a:pPr lvl="1"/>
            <a:r>
              <a:rPr lang="en-US" dirty="0" smtClean="0"/>
              <a:t>Phases of Venus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 descr="Képtalálat a következőre: „telescope of galileo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4974"/>
            <a:ext cx="1964548" cy="23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éptalálat a következőre: „moons of jupiter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94" y="352822"/>
            <a:ext cx="3370385" cy="19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éptalálat a következőre: „saturn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4" y="2613660"/>
            <a:ext cx="3265805" cy="228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Képtalálat a következőre: „phases of venus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34" y="2900997"/>
            <a:ext cx="2842260" cy="2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Sunspots</a:t>
            </a:r>
          </a:p>
          <a:p>
            <a:pPr lvl="1"/>
            <a:r>
              <a:rPr lang="en-US" dirty="0" smtClean="0"/>
              <a:t>Mountains and craters on the Moon</a:t>
            </a:r>
          </a:p>
          <a:p>
            <a:pPr lvl="1"/>
            <a:r>
              <a:rPr lang="en-US" dirty="0" smtClean="0"/>
              <a:t>Milky way</a:t>
            </a:r>
          </a:p>
          <a:p>
            <a:pPr lvl="2"/>
            <a:r>
              <a:rPr lang="en-US" dirty="0" smtClean="0"/>
              <a:t>Previously-nebulous</a:t>
            </a:r>
          </a:p>
          <a:p>
            <a:pPr lvl="2"/>
            <a:r>
              <a:rPr lang="en-US" dirty="0" smtClean="0"/>
              <a:t>Multitude of stars</a:t>
            </a:r>
          </a:p>
          <a:p>
            <a:endParaRPr lang="en-US" dirty="0"/>
          </a:p>
        </p:txBody>
      </p:sp>
      <p:pic>
        <p:nvPicPr>
          <p:cNvPr id="4108" name="Picture 12" descr="Kapcsolódó ké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91344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Képtalálat a következőre: „moon crater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97" y="913448"/>
            <a:ext cx="2857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Képtalálat a következőre: „milky way from the earth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430271"/>
            <a:ext cx="4208145" cy="33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8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Experimental work on the motion of the bodies</a:t>
            </a:r>
          </a:p>
          <a:p>
            <a:pPr lvl="1"/>
            <a:r>
              <a:rPr lang="en-US" dirty="0" smtClean="0"/>
              <a:t>Dropped balls of the same material but different masses from the Leaning Tower of Pisa</a:t>
            </a:r>
          </a:p>
          <a:p>
            <a:pPr lvl="2"/>
            <a:r>
              <a:rPr lang="en-US" dirty="0" smtClean="0"/>
              <a:t>Previously: their time of descent was independent of their mass</a:t>
            </a:r>
          </a:p>
          <a:p>
            <a:pPr lvl="2"/>
            <a:r>
              <a:rPr lang="en-US" dirty="0" smtClean="0"/>
              <a:t>Contrary to Aristotle: heavy objects fall faster than lighter ones</a:t>
            </a:r>
          </a:p>
          <a:p>
            <a:pPr lvl="1"/>
            <a:r>
              <a:rPr lang="en-US" dirty="0" smtClean="0"/>
              <a:t>Pendulum-bronze chandelier of cathedral of Pisa</a:t>
            </a:r>
          </a:p>
          <a:p>
            <a:pPr lvl="1"/>
            <a:endParaRPr lang="en-US" dirty="0"/>
          </a:p>
        </p:txBody>
      </p:sp>
      <p:pic>
        <p:nvPicPr>
          <p:cNvPr id="5122" name="Picture 2" descr="Képtalálat a következőre: „leaning tower of pisa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6070"/>
            <a:ext cx="25603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7/73/Pisa.Duomo.dome.Riminaldi01.jpg/220px-Pisa.Duomo.dome.Riminaldi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294" y="2841941"/>
            <a:ext cx="2869566" cy="30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Proved his theories with experiments and mathematical methods</a:t>
            </a:r>
          </a:p>
          <a:p>
            <a:r>
              <a:rPr lang="en-US" dirty="0" smtClean="0"/>
              <a:t>Before (Until the XVI. Century)</a:t>
            </a:r>
          </a:p>
          <a:p>
            <a:pPr lvl="1"/>
            <a:r>
              <a:rPr lang="en-US" dirty="0" smtClean="0"/>
              <a:t>Aristotle (384-322 BC)</a:t>
            </a:r>
          </a:p>
          <a:p>
            <a:pPr lvl="1"/>
            <a:r>
              <a:rPr lang="en-US" dirty="0" smtClean="0"/>
              <a:t>“Ipse </a:t>
            </a:r>
            <a:r>
              <a:rPr lang="en-US" dirty="0" err="1" smtClean="0"/>
              <a:t>dixit</a:t>
            </a:r>
            <a:r>
              <a:rPr lang="en-US" dirty="0" smtClean="0"/>
              <a:t>!”</a:t>
            </a:r>
          </a:p>
          <a:p>
            <a:pPr lvl="2"/>
            <a:r>
              <a:rPr lang="en-US" dirty="0" smtClean="0"/>
              <a:t>“He himself said it!”</a:t>
            </a:r>
          </a:p>
          <a:p>
            <a:pPr lvl="2"/>
            <a:r>
              <a:rPr lang="en-US" dirty="0" smtClean="0"/>
              <a:t>Assertion without proof</a:t>
            </a:r>
          </a:p>
          <a:p>
            <a:pPr lvl="1"/>
            <a:endParaRPr lang="en-US" dirty="0"/>
          </a:p>
        </p:txBody>
      </p:sp>
      <p:pic>
        <p:nvPicPr>
          <p:cNvPr id="6146" name="Picture 2" descr="Képtalálat a következőre: „Aristotl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14" y="1260287"/>
            <a:ext cx="2710966" cy="33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Heliocentrism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Jupiter’s moons changed their position</a:t>
            </a:r>
          </a:p>
          <a:p>
            <a:r>
              <a:rPr lang="en-US" dirty="0" smtClean="0"/>
              <a:t>There circled Jupiter not Earth</a:t>
            </a:r>
          </a:p>
          <a:p>
            <a:r>
              <a:rPr lang="en-US" dirty="0" smtClean="0"/>
              <a:t>The Earth circles the Sun</a:t>
            </a:r>
          </a:p>
          <a:p>
            <a:r>
              <a:rPr lang="en-US" dirty="0" smtClean="0"/>
              <a:t>Aristotle-</a:t>
            </a:r>
            <a:r>
              <a:rPr lang="en-US" dirty="0" err="1" smtClean="0"/>
              <a:t>geocentrism</a:t>
            </a:r>
            <a:endParaRPr lang="en-US" dirty="0" smtClean="0"/>
          </a:p>
          <a:p>
            <a:r>
              <a:rPr lang="en-US" dirty="0" smtClean="0"/>
              <a:t>Conflict with the Church</a:t>
            </a:r>
          </a:p>
          <a:p>
            <a:pPr lvl="1"/>
            <a:r>
              <a:rPr lang="en-US" dirty="0" smtClean="0"/>
              <a:t>Earth was the center of the Universe- heavenly bodies revolved around the Earth</a:t>
            </a:r>
            <a:endParaRPr lang="en-US" dirty="0"/>
          </a:p>
        </p:txBody>
      </p:sp>
      <p:sp>
        <p:nvSpPr>
          <p:cNvPr id="7" name="AutoShape 8" descr="Képtalálat a következőre: „geocentrism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9372" y="590390"/>
            <a:ext cx="4289108" cy="242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5" y="3425190"/>
            <a:ext cx="3994785" cy="30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Reinterpet</a:t>
            </a:r>
            <a:r>
              <a:rPr lang="en-US" dirty="0" smtClean="0"/>
              <a:t> the Bible</a:t>
            </a:r>
          </a:p>
          <a:p>
            <a:r>
              <a:rPr lang="en-US" dirty="0" smtClean="0"/>
              <a:t>1616 - Order: to abandon the opinion of </a:t>
            </a:r>
            <a:r>
              <a:rPr lang="en-US" dirty="0" err="1" smtClean="0"/>
              <a:t>heliocentrism</a:t>
            </a:r>
            <a:endParaRPr lang="en-US" dirty="0" smtClean="0"/>
          </a:p>
          <a:p>
            <a:pPr lvl="1"/>
            <a:r>
              <a:rPr lang="en-US" dirty="0" smtClean="0"/>
              <a:t>Not to hold, teach or defend it in any way</a:t>
            </a:r>
          </a:p>
          <a:p>
            <a:r>
              <a:rPr lang="en-US" dirty="0" smtClean="0"/>
              <a:t>1633 –</a:t>
            </a:r>
          </a:p>
          <a:p>
            <a:pPr lvl="1"/>
            <a:r>
              <a:rPr lang="en-US" dirty="0" smtClean="0"/>
              <a:t> house arrest</a:t>
            </a:r>
          </a:p>
          <a:p>
            <a:pPr lvl="1"/>
            <a:r>
              <a:rPr lang="en-US" dirty="0" smtClean="0"/>
              <a:t>His book was banned</a:t>
            </a:r>
          </a:p>
          <a:p>
            <a:pPr lvl="1"/>
            <a:r>
              <a:rPr lang="en-US" dirty="0" smtClean="0"/>
              <a:t>He recanted his theory</a:t>
            </a:r>
          </a:p>
          <a:p>
            <a:pPr lvl="1"/>
            <a:r>
              <a:rPr lang="en-US" dirty="0" smtClean="0"/>
              <a:t>“And yet it moves”</a:t>
            </a:r>
          </a:p>
          <a:p>
            <a:r>
              <a:rPr lang="en-US" dirty="0" smtClean="0"/>
              <a:t>He was rehabilitated in</a:t>
            </a:r>
          </a:p>
          <a:p>
            <a:r>
              <a:rPr lang="en-US" dirty="0" smtClean="0"/>
              <a:t>1992!</a:t>
            </a:r>
          </a:p>
          <a:p>
            <a:endParaRPr lang="en-US" dirty="0"/>
          </a:p>
        </p:txBody>
      </p:sp>
      <p:pic>
        <p:nvPicPr>
          <p:cNvPr id="2050" name="Picture 2" descr="https://upload.wikimedia.org/wikipedia/commons/thumb/8/88/Galileo_facing_the_Roman_Inquisition.jpg/220px-Galileo_facing_the_Roman_Inquisitio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64" y="2013744"/>
            <a:ext cx="5211784" cy="400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Albert Einstein: Father of modern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225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Galileo Galilei</vt:lpstr>
      <vt:lpstr>Galileo Galilei</vt:lpstr>
      <vt:lpstr>Discoveries</vt:lpstr>
      <vt:lpstr>Discoveries</vt:lpstr>
      <vt:lpstr>Discoveries</vt:lpstr>
      <vt:lpstr>Scientific methods</vt:lpstr>
      <vt:lpstr>Heliocentrism</vt:lpstr>
      <vt:lpstr>Inquisition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Galileo Galilei</dc:title>
  <dc:creator>csabai</dc:creator>
  <cp:lastModifiedBy>csabai</cp:lastModifiedBy>
  <cp:revision>22</cp:revision>
  <dcterms:created xsi:type="dcterms:W3CDTF">2017-11-15T06:53:24Z</dcterms:created>
  <dcterms:modified xsi:type="dcterms:W3CDTF">2017-11-15T11:55:24Z</dcterms:modified>
</cp:coreProperties>
</file>