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0.5*3+mg*(66+cm/s)%5e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oogle.com/search?q=0.5*1+tonne*(100+km/h)%5e2" TargetMode="External"/><Relationship Id="rId4" Type="http://schemas.openxmlformats.org/officeDocument/2006/relationships/hyperlink" Target="https://www.google.com/search?q=65+kilocalories+in+joul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Gravitational potential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𝑚𝑔h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It is equal to the work that is done if we lift the object into the height of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meter from 0</a:t>
                </a:r>
                <a:r>
                  <a:rPr lang="en-US" dirty="0"/>
                  <a:t> </a:t>
                </a:r>
                <a:r>
                  <a:rPr lang="en-US" dirty="0" smtClean="0"/>
                  <a:t>height position (ground).</a:t>
                </a:r>
                <a:endParaRPr lang="en-US" i="1" dirty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5 kg object is 45 m above the ground.</a:t>
            </a:r>
          </a:p>
          <a:p>
            <a:pPr lvl="1"/>
            <a:r>
              <a:rPr lang="en-US" dirty="0" smtClean="0"/>
              <a:t>Find its gravitational potential energy.</a:t>
            </a:r>
          </a:p>
          <a:p>
            <a:r>
              <a:rPr lang="en-US" dirty="0" smtClean="0"/>
              <a:t>It starts to fall free. Find its gravitational potential energy in 1 s.</a:t>
            </a:r>
          </a:p>
          <a:p>
            <a:r>
              <a:rPr lang="en-US" dirty="0" smtClean="0"/>
              <a:t>Find its kinetic energy at this moment.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Energy Principle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an unbalanced force exerted upon an object it will accelerate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net force is going to do some work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The work done by the net force on an object is equal to the change of kinetic energy of the object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3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race car with a mass of 600 kg accelerates from rest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speed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and covers 400 m of distance. Calculate the applied force.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6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mass of a bullet is 50 g, its speed at the moment when it leaves the end of the barrel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Find the bullet’s kinetic energy at this moment.</a:t>
                </a:r>
              </a:p>
              <a:p>
                <a:r>
                  <a:rPr lang="en-US" dirty="0" smtClean="0"/>
                  <a:t>Find the average applied force if the length of the barrel is 80 cm.</a:t>
                </a:r>
              </a:p>
              <a:p>
                <a:r>
                  <a:rPr lang="en-US" dirty="0" smtClean="0"/>
                  <a:t>The bullet hurled 40 cm into a tree and stopped there. Find the work of the friction. Find the magnitude of the braking force.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KÃ©ptalÃ¡lat a kÃ¶vetkezÅre: âparts of a gunâ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0"/>
          <a:stretch/>
        </p:blipFill>
        <p:spPr bwMode="auto">
          <a:xfrm>
            <a:off x="530043" y="4789713"/>
            <a:ext cx="6209021" cy="189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potential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i="1" dirty="0" smtClean="0"/>
                  <a:t>k</a:t>
                </a:r>
                <a:r>
                  <a:rPr lang="en-US" dirty="0" smtClean="0"/>
                  <a:t>: spring constant</a:t>
                </a:r>
              </a:p>
              <a:p>
                <a:r>
                  <a:rPr lang="en-US" i="1" dirty="0" smtClean="0"/>
                  <a:t>x</a:t>
                </a:r>
                <a:r>
                  <a:rPr lang="en-US" dirty="0" smtClean="0"/>
                  <a:t>: deformation</a:t>
                </a:r>
              </a:p>
              <a:p>
                <a:r>
                  <a:rPr lang="en-US" dirty="0" smtClean="0"/>
                  <a:t>It is equal to the work that is done if we stretch or compress the spring by the length of </a:t>
                </a:r>
                <a:r>
                  <a:rPr lang="en-US" i="1" dirty="0" smtClean="0"/>
                  <a:t>x</a:t>
                </a:r>
                <a:endParaRPr lang="en-US" i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http://hyperphysics.phy-astr.gsu.edu/hbase/images/pelas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7" y="1825624"/>
            <a:ext cx="4900410" cy="369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elastic potential energy of a spring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spring constant if we compress it by 10 cm?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conservation of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total energy of an isolated system remains constant</a:t>
                </a:r>
              </a:p>
              <a:p>
                <a:r>
                  <a:rPr lang="en-US" dirty="0" smtClean="0"/>
                  <a:t>The energy is conserved over time</a:t>
                </a:r>
              </a:p>
              <a:p>
                <a:r>
                  <a:rPr lang="en-US" dirty="0" smtClean="0"/>
                  <a:t>Energy can neither be created nor destroyed  only transformed from one form to another</a:t>
                </a:r>
              </a:p>
              <a:p>
                <a:pPr lvl="1"/>
                <a:r>
                  <a:rPr lang="en-US" dirty="0" smtClean="0"/>
                  <a:t>Dynamite explodes</a:t>
                </a:r>
              </a:p>
              <a:p>
                <a:pPr lvl="2"/>
                <a:r>
                  <a:rPr lang="en-US" dirty="0" smtClean="0"/>
                  <a:t>Chemical energy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kinetic energy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Kinetic energy</a:t>
                </a:r>
              </a:p>
              <a:p>
                <a:r>
                  <a:rPr lang="en-US" dirty="0" smtClean="0"/>
                  <a:t>Gravitational potential energy</a:t>
                </a:r>
              </a:p>
              <a:p>
                <a:r>
                  <a:rPr lang="en-US" dirty="0" smtClean="0"/>
                  <a:t>Elastic potential energy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Conservation of Mechanical </a:t>
            </a:r>
            <a:r>
              <a:rPr lang="en-US" dirty="0"/>
              <a:t>E</a:t>
            </a:r>
            <a:r>
              <a:rPr lang="en-US" dirty="0" smtClean="0"/>
              <a:t>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amount of mechanical energy in a closed system in the absence of dissipative forces (friction, air resistance) remains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system or an object has </a:t>
            </a:r>
            <a:r>
              <a:rPr lang="en-US" b="1" dirty="0" smtClean="0"/>
              <a:t>energy</a:t>
            </a:r>
            <a:r>
              <a:rPr lang="en-US" dirty="0" smtClean="0"/>
              <a:t> if it has ability to do work.</a:t>
            </a:r>
          </a:p>
          <a:p>
            <a:r>
              <a:rPr lang="en-US" dirty="0" err="1" smtClean="0"/>
              <a:t>Munkavégző</a:t>
            </a:r>
            <a:r>
              <a:rPr lang="en-US" dirty="0" smtClean="0"/>
              <a:t> </a:t>
            </a:r>
            <a:r>
              <a:rPr lang="en-US" dirty="0" err="1" smtClean="0"/>
              <a:t>képesség</a:t>
            </a:r>
            <a:endParaRPr lang="en-US" dirty="0" smtClean="0"/>
          </a:p>
          <a:p>
            <a:r>
              <a:rPr lang="en-US" dirty="0" smtClean="0"/>
              <a:t>Flying bullet</a:t>
            </a:r>
          </a:p>
          <a:p>
            <a:r>
              <a:rPr lang="en-US" dirty="0" smtClean="0"/>
              <a:t>Kicked soccer ball</a:t>
            </a:r>
          </a:p>
          <a:p>
            <a:r>
              <a:rPr lang="en-US" dirty="0" smtClean="0"/>
              <a:t>Jack-in-the-box: compressed spring</a:t>
            </a:r>
          </a:p>
          <a:p>
            <a:r>
              <a:rPr lang="en-US" dirty="0" smtClean="0"/>
              <a:t>Flowing water</a:t>
            </a:r>
            <a:endParaRPr lang="en-US" dirty="0"/>
          </a:p>
          <a:p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1026" name="Picture 2" descr="KÃ©ptalÃ¡lat a kÃ¶vetkezÅre: âbullet flying going into a tree slow motion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20" y="888186"/>
            <a:ext cx="2848880" cy="16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Ã©ptalÃ¡lat a kÃ¶vetkezÅre: âbullet flying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3" y="924421"/>
            <a:ext cx="2788920" cy="15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Ã©ptalÃ¡lat a kÃ¶vetkezÅre: âsoccer ball kicked by messi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3" y="2772410"/>
            <a:ext cx="2710543" cy="190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Ã©ptalÃ¡lat a kÃ¶vetkezÅre: âspring pushed downâ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04" y="2834502"/>
            <a:ext cx="2347276" cy="20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Ã©ptalÃ¡lat a kÃ¶vetkezÅre: âwater with energyâ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3" y="4868809"/>
            <a:ext cx="2623457" cy="193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Ã©ptalÃ¡lat a kÃ¶vetkezÅre: âwindâ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83" y="4900443"/>
            <a:ext cx="3084014" cy="18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scalar quantity</a:t>
            </a:r>
          </a:p>
          <a:p>
            <a:r>
              <a:rPr lang="en-US" dirty="0"/>
              <a:t>a</a:t>
            </a:r>
            <a:r>
              <a:rPr lang="en-US" dirty="0" smtClean="0"/>
              <a:t>bstract and cannot always be perceived</a:t>
            </a:r>
          </a:p>
          <a:p>
            <a:r>
              <a:rPr lang="en-US" dirty="0" smtClean="0"/>
              <a:t>a central concept in science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Symbol: E</a:t>
            </a:r>
          </a:p>
          <a:p>
            <a:r>
              <a:rPr lang="en-US" dirty="0" smtClean="0"/>
              <a:t>Unit: 1 J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b="0" dirty="0" smtClean="0"/>
                  <a:t> nano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b="0" dirty="0" smtClean="0"/>
                  <a:t> mikro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mega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 smtClean="0"/>
                  <a:t> giga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 smtClean="0"/>
                  <a:t> tera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dirty="0" smtClean="0"/>
                  <a:t> peta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9449032"/>
              </p:ext>
            </p:extLst>
          </p:nvPr>
        </p:nvGraphicFramePr>
        <p:xfrm>
          <a:off x="5815148" y="780827"/>
          <a:ext cx="5924006" cy="5262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627">
                  <a:extLst>
                    <a:ext uri="{9D8B030D-6E8A-4147-A177-3AD203B41FA5}">
                      <a16:colId xmlns:a16="http://schemas.microsoft.com/office/drawing/2014/main" val="916129389"/>
                    </a:ext>
                  </a:extLst>
                </a:gridCol>
                <a:gridCol w="1416610">
                  <a:extLst>
                    <a:ext uri="{9D8B030D-6E8A-4147-A177-3AD203B41FA5}">
                      <a16:colId xmlns:a16="http://schemas.microsoft.com/office/drawing/2014/main" val="1360773157"/>
                    </a:ext>
                  </a:extLst>
                </a:gridCol>
                <a:gridCol w="3515769">
                  <a:extLst>
                    <a:ext uri="{9D8B030D-6E8A-4147-A177-3AD203B41FA5}">
                      <a16:colId xmlns:a16="http://schemas.microsoft.com/office/drawing/2014/main" val="975472885"/>
                    </a:ext>
                  </a:extLst>
                </a:gridCol>
              </a:tblGrid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650 nJ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linkClick r:id="rId3" tooltip="Google Calculator"/>
                        </a:rPr>
                        <a:t>falling snowflake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780427663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85 µJ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falling raindrop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408242701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3–12 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gravitational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an apple in a 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28361494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60 kJ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making a cup of coffee or tea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712081906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270 kJ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linkClick r:id="rId4" tooltip="Google Calculator"/>
                        </a:rPr>
                        <a:t>an apple in the digestive tract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419190628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390 kJ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linkClick r:id="rId5" tooltip="Google Calculator"/>
                        </a:rPr>
                        <a:t>car driving at freeway speed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563124457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1.4 MJ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electrical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television running for four hours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290008892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MJ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stick of dynamite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665416011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3.8 MJ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food for one person for one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4030223787"/>
                  </a:ext>
                </a:extLst>
              </a:tr>
              <a:tr h="38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4.184 GJ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ton of TNT, by definition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1236159296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63 TJ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nuclear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Hiroshima atomic bomb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175660288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42 PJ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Tunguska meteor impact (1908)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118123597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21 EJ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electrical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one year of operation of Google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2507014383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37 EJ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electrical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one year of Bitcoin mining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7996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an object in motion it has ability to do work </a:t>
            </a:r>
          </a:p>
          <a:p>
            <a:r>
              <a:rPr lang="en-US" dirty="0" smtClean="0"/>
              <a:t>Wrecking ball (450kg-5400kg)</a:t>
            </a:r>
          </a:p>
          <a:p>
            <a:pPr lvl="1"/>
            <a:r>
              <a:rPr lang="en-US" dirty="0" smtClean="0"/>
              <a:t>Slow-moving wrecking ball can do a lot of work (damage)</a:t>
            </a:r>
          </a:p>
          <a:p>
            <a:pPr lvl="1"/>
            <a:r>
              <a:rPr lang="en-US" dirty="0" smtClean="0"/>
              <a:t>If it doesn’t move: doesn’t do any work</a:t>
            </a:r>
          </a:p>
          <a:p>
            <a:r>
              <a:rPr lang="en-US" dirty="0" smtClean="0"/>
              <a:t>This energy is called </a:t>
            </a:r>
            <a:r>
              <a:rPr lang="en-US" b="1" dirty="0" smtClean="0"/>
              <a:t>kinetic energy</a:t>
            </a:r>
          </a:p>
          <a:p>
            <a:r>
              <a:rPr lang="en-US" dirty="0" err="1"/>
              <a:t>Mozgási</a:t>
            </a:r>
            <a:r>
              <a:rPr lang="en-US" dirty="0"/>
              <a:t> </a:t>
            </a:r>
            <a:r>
              <a:rPr lang="en-US" dirty="0" err="1"/>
              <a:t>energia</a:t>
            </a:r>
            <a:endParaRPr lang="en-US" dirty="0"/>
          </a:p>
        </p:txBody>
      </p:sp>
      <p:pic>
        <p:nvPicPr>
          <p:cNvPr id="4098" name="Picture 2" descr="KÃ©ptalÃ¡lat a kÃ¶vetkezÅre: âwrecking ball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68" y="1011488"/>
            <a:ext cx="2909595" cy="29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Ã©ptalÃ¡lat a kÃ¶vetkezÅre: âwrecking ball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92" y="4045118"/>
            <a:ext cx="4273437" cy="24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wrecking ball doesn’t move it doesn’t have kinetic energy</a:t>
            </a:r>
          </a:p>
          <a:p>
            <a:r>
              <a:rPr lang="en-US" dirty="0" smtClean="0"/>
              <a:t>What would happen if it were lifted two stories up and suspended above a car?</a:t>
            </a:r>
          </a:p>
          <a:p>
            <a:r>
              <a:rPr lang="en-US" dirty="0" smtClean="0"/>
              <a:t>It has ability to do work!</a:t>
            </a:r>
          </a:p>
          <a:p>
            <a:r>
              <a:rPr lang="en-US" dirty="0" smtClean="0"/>
              <a:t>This type of energy is called  </a:t>
            </a:r>
            <a:r>
              <a:rPr lang="en-US" b="1" dirty="0" smtClean="0"/>
              <a:t>gravitational</a:t>
            </a:r>
            <a:r>
              <a:rPr lang="en-US" dirty="0" smtClean="0"/>
              <a:t> </a:t>
            </a:r>
            <a:r>
              <a:rPr lang="en-US" b="1" dirty="0" smtClean="0"/>
              <a:t>potential energy</a:t>
            </a:r>
          </a:p>
          <a:p>
            <a:r>
              <a:rPr lang="en-US" dirty="0" err="1"/>
              <a:t>Helyzeti</a:t>
            </a:r>
            <a:r>
              <a:rPr lang="en-US" dirty="0"/>
              <a:t> </a:t>
            </a:r>
            <a:r>
              <a:rPr lang="en-US" dirty="0" err="1"/>
              <a:t>energia</a:t>
            </a:r>
            <a:endParaRPr lang="en-US" dirty="0"/>
          </a:p>
        </p:txBody>
      </p:sp>
      <p:pic>
        <p:nvPicPr>
          <p:cNvPr id="7" name="Picture 2" descr="KÃ©ptalÃ¡lat a kÃ¶vetkezÅre: âwrecking ball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52" y="1517793"/>
            <a:ext cx="3730774" cy="37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Ã©ptalÃ¡lat a kÃ¶vetkezÅre: âcar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14" y="5088595"/>
            <a:ext cx="1623660" cy="8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It is equal to the work that is done if we accelerate the object from rest to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500 kg wrecking ball’s falls from the height of 10 m above the ground. Find its kinetic energy when it hits the ground.</a:t>
            </a:r>
            <a:endParaRPr lang="en-US" dirty="0"/>
          </a:p>
        </p:txBody>
      </p:sp>
      <p:pic>
        <p:nvPicPr>
          <p:cNvPr id="5" name="Picture 2" descr="KÃ©ptalÃ¡lat a kÃ¶vetkezÅre: âwrecking ball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94" y="2544488"/>
            <a:ext cx="2913611" cy="291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</TotalTime>
  <Words>502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Energy</vt:lpstr>
      <vt:lpstr>Energy</vt:lpstr>
      <vt:lpstr>Energy is …</vt:lpstr>
      <vt:lpstr>Energy</vt:lpstr>
      <vt:lpstr>PowerPoint Presentation</vt:lpstr>
      <vt:lpstr>Kinetic energy</vt:lpstr>
      <vt:lpstr>Potential energy</vt:lpstr>
      <vt:lpstr>Kinetic energy</vt:lpstr>
      <vt:lpstr>Problem 1.</vt:lpstr>
      <vt:lpstr>Gravitational potential energy</vt:lpstr>
      <vt:lpstr>Problem 2.</vt:lpstr>
      <vt:lpstr>Work Energy Principle</vt:lpstr>
      <vt:lpstr>Problem 3.</vt:lpstr>
      <vt:lpstr>Problem 4</vt:lpstr>
      <vt:lpstr>Elastic potential energy</vt:lpstr>
      <vt:lpstr>Problem 5.</vt:lpstr>
      <vt:lpstr>Principle of conservation of energy</vt:lpstr>
      <vt:lpstr>Mechanical energy</vt:lpstr>
      <vt:lpstr>Law of Conservation of Mechanical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csabai</dc:creator>
  <cp:lastModifiedBy>csabai</cp:lastModifiedBy>
  <cp:revision>37</cp:revision>
  <dcterms:created xsi:type="dcterms:W3CDTF">2018-05-29T17:26:26Z</dcterms:created>
  <dcterms:modified xsi:type="dcterms:W3CDTF">2018-06-06T10:49:57Z</dcterms:modified>
</cp:coreProperties>
</file>