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8" r:id="rId5"/>
    <p:sldMasterId id="2147483900" r:id="rId6"/>
    <p:sldMasterId id="2147483932" r:id="rId7"/>
  </p:sldMasterIdLst>
  <p:notesMasterIdLst>
    <p:notesMasterId r:id="rId38"/>
  </p:notesMasterIdLst>
  <p:handoutMasterIdLst>
    <p:handoutMasterId r:id="rId39"/>
  </p:handoutMasterIdLst>
  <p:sldIdLst>
    <p:sldId id="335" r:id="rId8"/>
    <p:sldId id="406" r:id="rId9"/>
    <p:sldId id="407" r:id="rId10"/>
    <p:sldId id="354" r:id="rId11"/>
    <p:sldId id="355" r:id="rId12"/>
    <p:sldId id="398" r:id="rId13"/>
    <p:sldId id="382" r:id="rId14"/>
    <p:sldId id="383" r:id="rId15"/>
    <p:sldId id="384" r:id="rId16"/>
    <p:sldId id="385" r:id="rId17"/>
    <p:sldId id="386" r:id="rId18"/>
    <p:sldId id="387" r:id="rId19"/>
    <p:sldId id="388" r:id="rId20"/>
    <p:sldId id="390" r:id="rId21"/>
    <p:sldId id="391" r:id="rId22"/>
    <p:sldId id="392" r:id="rId23"/>
    <p:sldId id="393" r:id="rId24"/>
    <p:sldId id="394" r:id="rId25"/>
    <p:sldId id="395" r:id="rId26"/>
    <p:sldId id="396" r:id="rId27"/>
    <p:sldId id="381" r:id="rId28"/>
    <p:sldId id="405" r:id="rId29"/>
    <p:sldId id="402" r:id="rId30"/>
    <p:sldId id="401" r:id="rId31"/>
    <p:sldId id="399" r:id="rId32"/>
    <p:sldId id="403" r:id="rId33"/>
    <p:sldId id="404" r:id="rId34"/>
    <p:sldId id="397" r:id="rId35"/>
    <p:sldId id="359" r:id="rId36"/>
    <p:sldId id="319" r:id="rId37"/>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5pPr>
    <a:lvl6pPr marL="2286000" algn="l" defTabSz="914400" rtl="0" eaLnBrk="1" latinLnBrk="0" hangingPunct="1">
      <a:defRPr kern="1200">
        <a:solidFill>
          <a:schemeClr val="tx1"/>
        </a:solidFill>
        <a:latin typeface="Segoe UI" panose="020B0502040204020203" pitchFamily="34" charset="0"/>
        <a:ea typeface="+mn-ea"/>
        <a:cs typeface="+mn-cs"/>
      </a:defRPr>
    </a:lvl6pPr>
    <a:lvl7pPr marL="2743200" algn="l" defTabSz="914400" rtl="0" eaLnBrk="1" latinLnBrk="0" hangingPunct="1">
      <a:defRPr kern="1200">
        <a:solidFill>
          <a:schemeClr val="tx1"/>
        </a:solidFill>
        <a:latin typeface="Segoe UI" panose="020B0502040204020203" pitchFamily="34" charset="0"/>
        <a:ea typeface="+mn-ea"/>
        <a:cs typeface="+mn-cs"/>
      </a:defRPr>
    </a:lvl7pPr>
    <a:lvl8pPr marL="3200400" algn="l" defTabSz="914400" rtl="0" eaLnBrk="1" latinLnBrk="0" hangingPunct="1">
      <a:defRPr kern="1200">
        <a:solidFill>
          <a:schemeClr val="tx1"/>
        </a:solidFill>
        <a:latin typeface="Segoe UI" panose="020B0502040204020203" pitchFamily="34" charset="0"/>
        <a:ea typeface="+mn-ea"/>
        <a:cs typeface="+mn-cs"/>
      </a:defRPr>
    </a:lvl8pPr>
    <a:lvl9pPr marL="3657600" algn="l" defTabSz="914400" rtl="0" eaLnBrk="1" latinLnBrk="0" hangingPunct="1">
      <a:defRPr kern="1200">
        <a:solidFill>
          <a:schemeClr val="tx1"/>
        </a:solidFill>
        <a:latin typeface="Segoe UI" panose="020B0502040204020203" pitchFamily="34" charset="0"/>
        <a:ea typeface="+mn-ea"/>
        <a:cs typeface="+mn-cs"/>
      </a:defRPr>
    </a:lvl9pPr>
  </p:defaultTextStyle>
  <p:extLst>
    <p:ext uri="{521415D9-36F7-43E2-AB2F-B90AF26B5E84}">
      <p14:sectionLst xmlns:p14="http://schemas.microsoft.com/office/powerpoint/2010/main">
        <p14:section name="Intro" id="{FFD591D3-AD4E-426B-8FA5-0964C434F504}">
          <p14:sldIdLst>
            <p14:sldId id="335"/>
            <p14:sldId id="406"/>
            <p14:sldId id="407"/>
            <p14:sldId id="354"/>
          </p14:sldIdLst>
        </p14:section>
        <p14:section name="Validation Fundamentals [New]" id="{8C86F258-BF2C-4460-BD25-7FDB34FDAB63}">
          <p14:sldIdLst>
            <p14:sldId id="355"/>
            <p14:sldId id="398"/>
            <p14:sldId id="382"/>
            <p14:sldId id="383"/>
            <p14:sldId id="384"/>
            <p14:sldId id="385"/>
            <p14:sldId id="386"/>
            <p14:sldId id="387"/>
            <p14:sldId id="388"/>
            <p14:sldId id="390"/>
            <p14:sldId id="391"/>
            <p14:sldId id="392"/>
            <p14:sldId id="393"/>
            <p14:sldId id="394"/>
            <p14:sldId id="395"/>
            <p14:sldId id="396"/>
            <p14:sldId id="381"/>
          </p14:sldIdLst>
        </p14:section>
        <p14:section name="Don't Repeat Yourself [New]" id="{A667A064-CB28-41BE-BC98-CCBF94A6172B}">
          <p14:sldIdLst>
            <p14:sldId id="405"/>
            <p14:sldId id="402"/>
            <p14:sldId id="401"/>
            <p14:sldId id="399"/>
            <p14:sldId id="403"/>
            <p14:sldId id="404"/>
          </p14:sldIdLst>
        </p14:section>
        <p14:section name="Summary" id="{66EF1A51-D047-40D0-B2E7-ACB3A95E640E}">
          <p14:sldIdLst>
            <p14:sldId id="397"/>
            <p14:sldId id="359"/>
            <p14:sldId id="31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oun Ngo" initials="SN" lastIdx="2" clrIdx="0">
    <p:extLst>
      <p:ext uri="{19B8F6BF-5375-455C-9EA6-DF929625EA0E}">
        <p15:presenceInfo xmlns:p15="http://schemas.microsoft.com/office/powerpoint/2012/main" userId="S-1-5-21-124525095-708259637-1543119021-1155679" providerId="AD"/>
      </p:ext>
    </p:extLst>
  </p:cmAuthor>
  <p:cmAuthor id="2" name="Divyashree Murthy (Spectrum Consultants India Pvt)" initials="DM(CIP" lastIdx="1" clrIdx="1">
    <p:extLst>
      <p:ext uri="{19B8F6BF-5375-455C-9EA6-DF929625EA0E}">
        <p15:presenceInfo xmlns:p15="http://schemas.microsoft.com/office/powerpoint/2012/main" userId="S-1-5-21-2146773085-903363285-719344707-1765932" providerId="AD"/>
      </p:ext>
    </p:extLst>
  </p:cmAuthor>
  <p:cmAuthor id="3" name="Waqar Aziz"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9966"/>
    <a:srgbClr val="FF3300"/>
    <a:srgbClr val="CCFFCC"/>
    <a:srgbClr val="FFFFCC"/>
    <a:srgbClr val="3F3F3F"/>
    <a:srgbClr val="02163E"/>
    <a:srgbClr val="0C6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99" autoAdjust="0"/>
    <p:restoredTop sz="64747" autoAdjust="0"/>
  </p:normalViewPr>
  <p:slideViewPr>
    <p:cSldViewPr snapToObjects="1">
      <p:cViewPr varScale="1">
        <p:scale>
          <a:sx n="74" d="100"/>
          <a:sy n="74" d="100"/>
        </p:scale>
        <p:origin x="1620" y="54"/>
      </p:cViewPr>
      <p:guideLst/>
    </p:cSldViewPr>
  </p:slideViewPr>
  <p:outlineViewPr>
    <p:cViewPr>
      <p:scale>
        <a:sx n="33" d="100"/>
        <a:sy n="33" d="100"/>
      </p:scale>
      <p:origin x="0" y="-9960"/>
    </p:cViewPr>
  </p:outlineViewPr>
  <p:notesTextViewPr>
    <p:cViewPr>
      <p:scale>
        <a:sx n="1" d="1"/>
        <a:sy n="1" d="1"/>
      </p:scale>
      <p:origin x="0" y="0"/>
    </p:cViewPr>
  </p:notesTextViewPr>
  <p:notesViewPr>
    <p:cSldViewPr snapToObjects="1">
      <p:cViewPr>
        <p:scale>
          <a:sx n="75" d="100"/>
          <a:sy n="75" d="100"/>
        </p:scale>
        <p:origin x="2766" y="3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handoutMaster" Target="handoutMasters/handoutMaster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Segoe UI Ligh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Segoe UI Light"/>
              </a:defRPr>
            </a:lvl1pPr>
          </a:lstStyle>
          <a:p>
            <a:pPr>
              <a:defRPr/>
            </a:pPr>
            <a:fld id="{67EBB54C-BCCA-4DFA-AF4F-21F8BA472C14}" type="datetimeFigureOut">
              <a:rPr lang="en-US"/>
              <a:pPr>
                <a:defRPr/>
              </a:pPr>
              <a:t>5/1/2020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Segoe UI Light"/>
              </a:defRPr>
            </a:lvl1pPr>
          </a:lstStyle>
          <a:p>
            <a:pPr>
              <a:defRPr/>
            </a:pPr>
            <a:r>
              <a:rPr lang="en-US" dirty="0"/>
              <a:t>© 2014 Microsoft Corporation</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Segoe UI Light"/>
              </a:defRPr>
            </a:lvl1pPr>
          </a:lstStyle>
          <a:p>
            <a:pPr>
              <a:defRPr/>
            </a:pPr>
            <a:fld id="{AEEEF8C6-BBC7-4C6F-B7D8-D259C55EAE1E}" type="slidenum">
              <a:rPr lang="en-US"/>
              <a:pPr>
                <a:defRPr/>
              </a:pPr>
              <a:t>‹#›</a:t>
            </a:fld>
            <a:endParaRPr lang="en-US"/>
          </a:p>
        </p:txBody>
      </p:sp>
    </p:spTree>
    <p:extLst>
      <p:ext uri="{BB962C8B-B14F-4D97-AF65-F5344CB8AC3E}">
        <p14:creationId xmlns:p14="http://schemas.microsoft.com/office/powerpoint/2010/main" val="358873043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Image Placeholder 3"/>
          <p:cNvSpPr>
            <a:spLocks noGrp="1" noRot="1" noChangeAspect="1"/>
          </p:cNvSpPr>
          <p:nvPr>
            <p:ph type="sldImg" idx="2"/>
          </p:nvPr>
        </p:nvSpPr>
        <p:spPr>
          <a:xfrm>
            <a:off x="384048" y="484632"/>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7" name="Notes Placeholder 4"/>
          <p:cNvSpPr>
            <a:spLocks noGrp="1"/>
          </p:cNvSpPr>
          <p:nvPr>
            <p:ph type="body" sz="quarter" idx="3"/>
          </p:nvPr>
        </p:nvSpPr>
        <p:spPr>
          <a:xfrm>
            <a:off x="384048" y="3913632"/>
            <a:ext cx="6099048" cy="4773168"/>
          </a:xfrm>
          <a:prstGeom prst="rect">
            <a:avLst/>
          </a:prstGeom>
          <a:ln>
            <a:solidFill>
              <a:prstClr val="black"/>
            </a:solidFill>
          </a:ln>
        </p:spPr>
        <p:txBody>
          <a:bodyPr vert="horz" lIns="91440" tIns="45720" rIns="91440" bIns="45720" rtlCol="0"/>
          <a:lstStyle/>
          <a:p>
            <a:pPr marL="171450" marR="0" lvl="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Click to edit Master text styles</a:t>
            </a:r>
          </a:p>
          <a:p>
            <a:pPr marL="344488" marR="0" lvl="1"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Second level</a:t>
            </a:r>
          </a:p>
          <a:p>
            <a:pPr marL="515938" marR="0" lvl="2"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Third level</a:t>
            </a:r>
          </a:p>
          <a:p>
            <a:pPr marL="688975" marR="0" lvl="3"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Fourth level</a:t>
            </a:r>
          </a:p>
          <a:p>
            <a:pPr marL="857250" marR="0" lvl="4"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Fifth level</a:t>
            </a:r>
          </a:p>
          <a:p>
            <a:pPr lvl="0"/>
            <a:endParaRPr lang="en-US" dirty="0"/>
          </a:p>
        </p:txBody>
      </p:sp>
      <p:sp>
        <p:nvSpPr>
          <p:cNvPr id="9" name="TextBox 8"/>
          <p:cNvSpPr txBox="1"/>
          <p:nvPr/>
        </p:nvSpPr>
        <p:spPr>
          <a:xfrm>
            <a:off x="9525" y="8858250"/>
            <a:ext cx="4844956" cy="41549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a:latin typeface="Segoe UI" pitchFamily="34" charset="0"/>
                <a:cs typeface="Segoe UI" pitchFamily="34" charset="0"/>
              </a:rPr>
              <a:t>© 2016 Microsoft Corporation                                 Microsoft Confidential </a:t>
            </a:r>
          </a:p>
          <a:p>
            <a:pPr algn="l"/>
            <a:endParaRPr lang="en-US" sz="1050" dirty="0">
              <a:latin typeface="Segoe UI" pitchFamily="34" charset="0"/>
              <a:cs typeface="Segoe UI" pitchFamily="34" charset="0"/>
            </a:endParaRPr>
          </a:p>
        </p:txBody>
      </p:sp>
      <p:sp>
        <p:nvSpPr>
          <p:cNvPr id="10" name="Slide Number Placeholder 6"/>
          <p:cNvSpPr txBox="1">
            <a:spLocks/>
          </p:cNvSpPr>
          <p:nvPr/>
        </p:nvSpPr>
        <p:spPr>
          <a:xfrm>
            <a:off x="5429249" y="8685213"/>
            <a:ext cx="1427163" cy="458787"/>
          </a:xfrm>
          <a:prstGeom prst="rect">
            <a:avLst/>
          </a:prstGeom>
        </p:spPr>
        <p:txBody>
          <a:bodyPr vert="horz" lIns="91440" tIns="45720" rIns="91440" bIns="45720" rtlCol="0" anchor="b"/>
          <a:lstStyle>
            <a:defPPr>
              <a:defRPr lang="en-US"/>
            </a:defPPr>
            <a:lvl1pPr algn="r" defTabSz="457200" rtl="0" eaLnBrk="0" fontAlgn="base" hangingPunct="0">
              <a:spcBef>
                <a:spcPct val="0"/>
              </a:spcBef>
              <a:spcAft>
                <a:spcPct val="0"/>
              </a:spcAft>
              <a:defRPr sz="1200" kern="1200">
                <a:solidFill>
                  <a:schemeClr val="tx1"/>
                </a:solidFill>
                <a:latin typeface="Segoe UI" panose="020B05020402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5pPr>
            <a:lvl6pPr marL="2286000" algn="l" defTabSz="914400" rtl="0" eaLnBrk="1" latinLnBrk="0" hangingPunct="1">
              <a:defRPr kern="1200">
                <a:solidFill>
                  <a:schemeClr val="tx1"/>
                </a:solidFill>
                <a:latin typeface="Segoe UI" panose="020B0502040204020203" pitchFamily="34" charset="0"/>
                <a:ea typeface="+mn-ea"/>
                <a:cs typeface="+mn-cs"/>
              </a:defRPr>
            </a:lvl6pPr>
            <a:lvl7pPr marL="2743200" algn="l" defTabSz="914400" rtl="0" eaLnBrk="1" latinLnBrk="0" hangingPunct="1">
              <a:defRPr kern="1200">
                <a:solidFill>
                  <a:schemeClr val="tx1"/>
                </a:solidFill>
                <a:latin typeface="Segoe UI" panose="020B0502040204020203" pitchFamily="34" charset="0"/>
                <a:ea typeface="+mn-ea"/>
                <a:cs typeface="+mn-cs"/>
              </a:defRPr>
            </a:lvl7pPr>
            <a:lvl8pPr marL="3200400" algn="l" defTabSz="914400" rtl="0" eaLnBrk="1" latinLnBrk="0" hangingPunct="1">
              <a:defRPr kern="1200">
                <a:solidFill>
                  <a:schemeClr val="tx1"/>
                </a:solidFill>
                <a:latin typeface="Segoe UI" panose="020B0502040204020203" pitchFamily="34" charset="0"/>
                <a:ea typeface="+mn-ea"/>
                <a:cs typeface="+mn-cs"/>
              </a:defRPr>
            </a:lvl8pPr>
            <a:lvl9pPr marL="3657600" algn="l" defTabSz="914400" rtl="0" eaLnBrk="1" latinLnBrk="0" hangingPunct="1">
              <a:defRPr kern="1200">
                <a:solidFill>
                  <a:schemeClr val="tx1"/>
                </a:solidFill>
                <a:latin typeface="Segoe UI" panose="020B0502040204020203" pitchFamily="34" charset="0"/>
                <a:ea typeface="+mn-ea"/>
                <a:cs typeface="+mn-cs"/>
              </a:defRPr>
            </a:lvl9pPr>
          </a:lstStyle>
          <a:p>
            <a:pPr defTabSz="914400" eaLnBrk="1" fontAlgn="auto" hangingPunct="1">
              <a:spcBef>
                <a:spcPts val="0"/>
              </a:spcBef>
              <a:spcAft>
                <a:spcPts val="0"/>
              </a:spcAft>
            </a:pPr>
            <a:fld id="{1489DB6A-E92B-415B-AFB4-9C72D4A9006D}" type="slidenum">
              <a:rPr lang="en-US" smtClean="0">
                <a:solidFill>
                  <a:prstClr val="black"/>
                </a:solidFill>
                <a:latin typeface="Calibri" panose="020F0502020204030204"/>
              </a:rPr>
              <a:pPr defTabSz="914400" eaLnBrk="1" fontAlgn="auto" hangingPunct="1">
                <a:spcBef>
                  <a:spcPts val="0"/>
                </a:spcBef>
                <a:spcAft>
                  <a:spcPts val="0"/>
                </a:spcAft>
              </a:pPr>
              <a:t>‹#›</a:t>
            </a:fld>
            <a:endParaRPr lang="en-US">
              <a:solidFill>
                <a:prstClr val="black"/>
              </a:solidFill>
              <a:latin typeface="Calibri" panose="020F0502020204030204"/>
            </a:endParaRPr>
          </a:p>
        </p:txBody>
      </p:sp>
    </p:spTree>
    <p:extLst>
      <p:ext uri="{BB962C8B-B14F-4D97-AF65-F5344CB8AC3E}">
        <p14:creationId xmlns:p14="http://schemas.microsoft.com/office/powerpoint/2010/main" val="2093516017"/>
      </p:ext>
    </p:extLst>
  </p:cSld>
  <p:clrMap bg1="lt1" tx1="dk1" bg2="lt2" tx2="dk2" accent1="accent1" accent2="accent2" accent3="accent3" accent4="accent4" accent5="accent5" accent6="accent6" hlink="hlink" folHlink="folHlink"/>
  <p:hf hdr="0" dt="0"/>
  <p:notesStyle>
    <a:lvl1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1pPr>
    <a:lvl2pPr marL="344488"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2pPr>
    <a:lvl3pPr marL="515938" marR="0"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sz="1050" kern="1200">
        <a:solidFill>
          <a:schemeClr val="tx1"/>
        </a:solidFill>
        <a:latin typeface="Segoe UI" panose="020B0502040204020203" pitchFamily="34" charset="0"/>
        <a:ea typeface="+mn-ea"/>
        <a:cs typeface="Segoe UI" panose="020B0502040204020203" pitchFamily="34" charset="0"/>
      </a:defRPr>
    </a:lvl3pPr>
    <a:lvl4pPr marL="688975" marR="0"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4pPr>
    <a:lvl5pPr marL="857250"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5" name="Notes Placeholder 4"/>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66044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jQuery unobtrusive validation is called “unobtrusive” because it leverages attributes on the HTML fields themselves instead of outputting inline JavaScript for validation as was done in MVC versions prior to MVC 3. </a:t>
            </a:r>
          </a:p>
          <a:p>
            <a:pPr lvl="1"/>
            <a:r>
              <a:rPr lang="en-US" dirty="0"/>
              <a:t>MVC 3 introduced support for jQuery Validation, whereas earlier versions relied on JavaScript libraries that Microsoft produced. </a:t>
            </a:r>
            <a:endParaRPr lang="en-IN" dirty="0"/>
          </a:p>
          <a:p>
            <a:r>
              <a:rPr lang="en-US" dirty="0"/>
              <a:t>jQuery unobtrusive validation leverages jQuery at runtime to traverse the Document Object Model (DOM) and find the attributes used in validation. </a:t>
            </a:r>
          </a:p>
          <a:p>
            <a:pPr lvl="1"/>
            <a:r>
              <a:rPr lang="en-US" dirty="0"/>
              <a:t>All attributes that start with “data-</a:t>
            </a:r>
            <a:r>
              <a:rPr lang="en-US" dirty="0" err="1"/>
              <a:t>val</a:t>
            </a:r>
            <a:r>
              <a:rPr lang="en-US" dirty="0"/>
              <a:t>” are the attributes leveraged in validation. </a:t>
            </a:r>
            <a:endParaRPr lang="en-IN" dirty="0"/>
          </a:p>
          <a:p>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2210304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If unobtrusive validation is disabled, but client validation is still enabled (from web.config), then the data necessary for jQuery validation is rendered in HTML, </a:t>
            </a:r>
            <a:r>
              <a:rPr lang="en-IN" dirty="0"/>
              <a:t>and the client-side is pushed </a:t>
            </a:r>
            <a:r>
              <a:rPr lang="en-US" dirty="0"/>
              <a:t>to the jQuery validation engine (shown in slide). </a:t>
            </a:r>
          </a:p>
          <a:p>
            <a:endParaRPr lang="en-US" dirty="0"/>
          </a:p>
          <a:p>
            <a:r>
              <a:rPr lang="en-US" dirty="0"/>
              <a:t>If the device does not support JavaScript at all, the unobtrusive validation attributes are simply ignored, the form is submitted, and the server-side validation still occurs. If jQuery unobtrusive validation is enabled, and the device supports JavaScript, but not the advanced features necessary for jQuery unobtrusive validation, then this is determined by jQuery leveraging Modernizr which uses a combination of pre-determined browser UA mapping to feature capability along with real time capability detection, and in that case regular jQuery validation occurs instead of unobtrusive validation.</a:t>
            </a:r>
            <a:endParaRPr lang="en-IN" dirty="0"/>
          </a:p>
          <a:p>
            <a:pPr marL="0" indent="0">
              <a:buNone/>
            </a:pPr>
            <a:endParaRPr lang="en-US" b="1" dirty="0"/>
          </a:p>
          <a:p>
            <a:r>
              <a:rPr lang="en-US" b="1" dirty="0"/>
              <a:t>Instructor Note: </a:t>
            </a:r>
            <a:r>
              <a:rPr lang="en-US" dirty="0"/>
              <a:t>Previously, in MVC 3 there was detection of user-agent, and if the device did not support unobtrusive validation, then the MicrosoftMvcValidation.js script reference and inline script was generated instead of unobtrusive validation. Although not explicitly called out in the MVC 4 release notes, in testing Internet Explorer 6 with UA Switcher in MVC 4, it appears this is no longer the case. Instead, the output is the same and downgrading is left to client-side </a:t>
            </a:r>
            <a:r>
              <a:rPr lang="en-US" dirty="0" err="1"/>
              <a:t>Modernizr</a:t>
            </a:r>
            <a:r>
              <a:rPr lang="en-US" dirty="0"/>
              <a:t> and jQuery validation library (cleaner).</a:t>
            </a:r>
            <a:endParaRPr lang="en-IN"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1927118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In the Actions generated for Edit and Create, you will notice a property on “ModelState” IsValid. </a:t>
            </a:r>
          </a:p>
          <a:p>
            <a:r>
              <a:rPr lang="en-US" dirty="0"/>
              <a:t>When the ModelBinder attempts to bind the incoming data (which is passed in a ViewDataDictionary collection) to the model, any errors are appended to the Model Errors collection by the ModelBinder. Errors will be generated and added to the collection for any properties that have validation attributes that fail validation. </a:t>
            </a:r>
          </a:p>
          <a:p>
            <a:r>
              <a:rPr lang="en-US" dirty="0"/>
              <a:t>You can also manually add errors to the collection (as shown above). This may be appropriate for very simple applications, but as you cannot determine the field that generated the error and the exception message from a database update is typically not user friendly, it is preferred to have comprehensive validation attributes with customized ErrorMessages for each validation scenario.</a:t>
            </a:r>
            <a:endParaRPr lang="en-IN" dirty="0"/>
          </a:p>
          <a:p>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4080885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default Edit and Create views generated by the MVC 4 scaffolding leverages ValidationMessageFor which displays the resulting validation message.</a:t>
            </a:r>
            <a:endParaRPr lang="en-IN" dirty="0"/>
          </a:p>
          <a:p>
            <a:r>
              <a:rPr lang="en-US" dirty="0"/>
              <a:t>The ValidationMessage HTML helper also renders a validation message if the specified field contains invalid input. If the DefaultModelBinder instance cannot bind a form-field value to the model, the binder adds an error to the ModelState object. When the view is rendered, the validation messages and validation summary are displayed based on the Errors property of the ModelState object. Both ValidationMessage and ValidationMessageFor can be overridden by adding an additional parameter for the error message.</a:t>
            </a:r>
            <a:endParaRPr lang="en-IN" dirty="0"/>
          </a:p>
          <a:p>
            <a:r>
              <a:rPr lang="en-US" dirty="0"/>
              <a:t>ValidationSummary displays a summary of the error messages that do not correspond directly to a field, otherwise they are displayed inline in the ValidationMessage. This is controlled by the excludePropertyErrors parameter, which is true by default.</a:t>
            </a:r>
            <a:endParaRPr lang="en-IN" dirty="0"/>
          </a:p>
          <a:p>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3094760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r>
              <a:rPr lang="en-US" dirty="0"/>
              <a:t>The </a:t>
            </a:r>
            <a:r>
              <a:rPr lang="en-US" b="1" dirty="0"/>
              <a:t>Remote </a:t>
            </a:r>
            <a:r>
              <a:rPr lang="en-US" dirty="0"/>
              <a:t>Attribute was introduced in MVC 3 and it is helpful when you need to perform a server-side validation without submitting the entire form and without having to write the client-side AJAX code to handle the validation. This enables you to take advantage of the jQuery Validation plug-in's remote validator support; the client-side validation library automatically calls a custom method that you define on the server in order to perform validation logic that can only be done server-side. This occurs when focus lost event triggers the AJAX call, and the Action then returns a JavaScript Object Notation (JSON) formatted Boolean result indicating if the validation succeeded or not. </a:t>
            </a:r>
            <a:endParaRPr lang="en-IN" dirty="0"/>
          </a:p>
          <a:p>
            <a:pPr marL="173038" lvl="1" indent="0">
              <a:buNone/>
            </a:pPr>
            <a:r>
              <a:rPr lang="en-US" b="1" dirty="0"/>
              <a:t>Note:</a:t>
            </a:r>
            <a:r>
              <a:rPr lang="en-US" dirty="0"/>
              <a:t> For any ErrorMessage, you can specify the DisplayName inline, for example: ErrorMessage="Please supply a unique name for your {0}.“ Also, note that by default there is no space between words, so for example, GameName is not shown in the error message as “Game Name”. You can override the DisplayName property, and extend the built-in ModelMetadataProvider class to automatically include spaces for all camel cased properties. </a:t>
            </a:r>
            <a:endParaRPr lang="en-IN" dirty="0"/>
          </a:p>
          <a:p>
            <a:r>
              <a:rPr lang="en-US" dirty="0"/>
              <a:t>The client side version of this class is </a:t>
            </a:r>
            <a:r>
              <a:rPr lang="en-US" b="1" dirty="0"/>
              <a:t>ModelClientValidationRemoteRule</a:t>
            </a:r>
            <a:r>
              <a:rPr lang="en-US" dirty="0"/>
              <a:t>. You can specify additional fields to be passed to the Action method using the “AdditionalFields” parameter by specifying the Model property to include.</a:t>
            </a:r>
            <a:endParaRPr lang="en-IN" dirty="0"/>
          </a:p>
          <a:p>
            <a:endParaRPr lang="en-IN" dirty="0"/>
          </a:p>
          <a:p>
            <a:r>
              <a:rPr lang="en-IN" dirty="0"/>
              <a:t>Rarely used. People preferred to use via </a:t>
            </a:r>
            <a:r>
              <a:rPr lang="en-IN" dirty="0" err="1"/>
              <a:t>jquery</a:t>
            </a:r>
            <a:r>
              <a:rPr lang="en-IN" dirty="0"/>
              <a:t> </a:t>
            </a:r>
            <a:r>
              <a:rPr lang="en-IN"/>
              <a:t>libraries instead</a:t>
            </a:r>
            <a:endParaRPr lang="en-IN" dirty="0"/>
          </a:p>
        </p:txBody>
      </p:sp>
    </p:spTree>
    <p:extLst>
      <p:ext uri="{BB962C8B-B14F-4D97-AF65-F5344CB8AC3E}">
        <p14:creationId xmlns:p14="http://schemas.microsoft.com/office/powerpoint/2010/main" val="2961261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r>
              <a:rPr lang="en-US" dirty="0"/>
              <a:t>Validation does not protect against over and under posting attacks. These are four examples of methods to properly validate fields for binding purposes. Use one of these methods in addition to Validation when your model contains any properties that are vulnerable to over or under post attack.</a:t>
            </a:r>
            <a:endParaRPr lang="en-IN" dirty="0"/>
          </a:p>
          <a:p>
            <a:r>
              <a:rPr lang="en-US" dirty="0"/>
              <a:t>Validation (server-side) ensures that the specified data in the fields posted do not break the validation rules defined, but they do not control which fields are supplied prior to binding. Over-posting example is easy to understand if you had an “IsAdmin” property not exposed in your model, or more common if you had a child property or collection on your model that could be unintentionally updated via EF (as is often the case with EF Navigation properties). </a:t>
            </a:r>
            <a:endParaRPr lang="en-IN" dirty="0"/>
          </a:p>
          <a:p>
            <a:r>
              <a:rPr lang="en-US" dirty="0"/>
              <a:t>Under-posting can still occur with a “Required” data attribute if there is a default value specified in route rules or in the Model and the user removes that field from a faked HttpPost.</a:t>
            </a:r>
            <a:endParaRPr lang="en-IN" dirty="0"/>
          </a:p>
          <a:p>
            <a:r>
              <a:rPr lang="en-US" dirty="0"/>
              <a:t>Use one of the methods that takes either a list of properties to include (a whitelist) or a list of properties to exclude (a blacklist). If no explicit whitelist or blacklist is passed, the TryUpdateModel method tries to update every public property in the model for which there is a corresponding value in the request. A malicious user could exploit this in order to update properties that you do not intend to provide access to.</a:t>
            </a:r>
            <a:endParaRPr lang="en-IN" dirty="0"/>
          </a:p>
          <a:p>
            <a:endParaRPr lang="en-IN" dirty="0"/>
          </a:p>
        </p:txBody>
      </p:sp>
    </p:spTree>
    <p:extLst>
      <p:ext uri="{BB962C8B-B14F-4D97-AF65-F5344CB8AC3E}">
        <p14:creationId xmlns:p14="http://schemas.microsoft.com/office/powerpoint/2010/main" val="920801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attribute is declared on the server-side model property. Metadata can be associated with an existing class without modifying the actual underlying Model. </a:t>
            </a:r>
            <a:endParaRPr lang="en-IN" dirty="0"/>
          </a:p>
          <a:p>
            <a:pPr marL="0" indent="0">
              <a:buNone/>
            </a:pPr>
            <a:endParaRPr lang="en-US" b="1" dirty="0"/>
          </a:p>
          <a:p>
            <a:pPr marL="0" indent="0">
              <a:buNone/>
            </a:pPr>
            <a:r>
              <a:rPr lang="en-US" b="1" dirty="0"/>
              <a:t>Note:</a:t>
            </a:r>
            <a:r>
              <a:rPr lang="en-US" dirty="0"/>
              <a:t> The jQuery validation calls adapter “</a:t>
            </a:r>
            <a:r>
              <a:rPr lang="en-US" dirty="0" err="1"/>
              <a:t>urlvalid</a:t>
            </a:r>
            <a:r>
              <a:rPr lang="en-US" dirty="0"/>
              <a:t>”, which must be added. </a:t>
            </a:r>
            <a:endParaRPr lang="en-IN" dirty="0"/>
          </a:p>
          <a:p>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1519624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attribute is declared on the server-side model property. Metadata can be associated with an existing class without modifying the actual underlying Model. Note the addition of a new jQuery validation method. Note that the string to search for (“microsoft”) in this example is embedded in the view’s code. It could easily be passed into the client side method as a property and defined as a parameter to your custom data annotation instead so that future changes would be made in the server-side annotation instead of in the view’s code, just as ErrorMessage is done. </a:t>
            </a:r>
            <a:endParaRPr lang="en-IN" dirty="0"/>
          </a:p>
          <a:p>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3207369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There are a number of built-in validation methods in jQuery. The validation methods  shown in the table on the slide region are not directly associated with an existing Data Annotation (for example, Required, Range, etc.). Leveraging the existing jQuery validation rules means you do not have to write client-side code.</a:t>
            </a:r>
            <a:endParaRPr lang="en-IN" dirty="0"/>
          </a:p>
          <a:p>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2598748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51628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384175" y="484188"/>
            <a:ext cx="6096000" cy="3429000"/>
          </a:xfrm>
        </p:spPr>
      </p:sp>
      <p:sp>
        <p:nvSpPr>
          <p:cNvPr id="6" name="Notes Placeholder 5"/>
          <p:cNvSpPr>
            <a:spLocks noGrp="1"/>
          </p:cNvSpPr>
          <p:nvPr>
            <p:ph type="body" idx="1"/>
          </p:nvPr>
        </p:nvSpPr>
        <p:spPr/>
        <p:txBody>
          <a:bodyPr/>
          <a:lstStyle/>
          <a:p>
            <a:endParaRPr lang="en-IN"/>
          </a:p>
        </p:txBody>
      </p:sp>
    </p:spTree>
    <p:extLst>
      <p:ext uri="{BB962C8B-B14F-4D97-AF65-F5344CB8AC3E}">
        <p14:creationId xmlns:p14="http://schemas.microsoft.com/office/powerpoint/2010/main" val="2258101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170280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IN" b="1" dirty="0"/>
              <a:t>Demo Script:</a:t>
            </a:r>
            <a:endParaRPr lang="en-IN" dirty="0"/>
          </a:p>
          <a:p>
            <a:r>
              <a:rPr lang="en-IN" dirty="0"/>
              <a:t>We will be using the </a:t>
            </a:r>
            <a:r>
              <a:rPr lang="en-IN" b="1" dirty="0"/>
              <a:t>Account Registration</a:t>
            </a:r>
            <a:r>
              <a:rPr lang="en-IN" dirty="0"/>
              <a:t> page for demoing ASP.NET Core validation.</a:t>
            </a:r>
          </a:p>
          <a:p>
            <a:r>
              <a:rPr lang="en-IN" dirty="0"/>
              <a:t>Open </a:t>
            </a:r>
            <a:r>
              <a:rPr lang="en-IN" b="1" dirty="0"/>
              <a:t>ValidationDemo</a:t>
            </a:r>
            <a:r>
              <a:rPr lang="en-IN" dirty="0"/>
              <a:t> solution in the </a:t>
            </a:r>
            <a:r>
              <a:rPr lang="en-IN" b="1" dirty="0"/>
              <a:t>Demos</a:t>
            </a:r>
            <a:r>
              <a:rPr lang="en-IN" dirty="0"/>
              <a:t> folder. The modified version has all the data annotation commented out for the RegisterViewModel. The Register.cshtml also has the reference to _validationScriptsPartial commented.</a:t>
            </a:r>
          </a:p>
          <a:p>
            <a:r>
              <a:rPr lang="en-IN" dirty="0"/>
              <a:t>In the </a:t>
            </a:r>
            <a:r>
              <a:rPr lang="en-IN" b="1" dirty="0"/>
              <a:t>Register.cshtml</a:t>
            </a:r>
            <a:r>
              <a:rPr lang="en-IN" dirty="0"/>
              <a:t>, talk about the tag helper asp-validation-for used to display a validation message for a property from the model.</a:t>
            </a:r>
          </a:p>
          <a:p>
            <a:r>
              <a:rPr lang="en-IN" dirty="0"/>
              <a:t>Run the application and navigate to the </a:t>
            </a:r>
            <a:r>
              <a:rPr lang="en-IN" b="1" dirty="0"/>
              <a:t>Register</a:t>
            </a:r>
            <a:r>
              <a:rPr lang="en-IN" dirty="0"/>
              <a:t> page (top right from the home page).</a:t>
            </a:r>
          </a:p>
          <a:p>
            <a:r>
              <a:rPr lang="en-IN" dirty="0"/>
              <a:t>Right-click and view source. Show the generated &lt;span&gt; because of the tag helper:</a:t>
            </a:r>
            <a:br>
              <a:rPr lang="en-IN" dirty="0"/>
            </a:br>
            <a:r>
              <a:rPr lang="en-IN" dirty="0"/>
              <a:t>&lt;span class="text-danger field-validation-valid" data-</a:t>
            </a:r>
            <a:r>
              <a:rPr lang="en-IN" dirty="0" err="1"/>
              <a:t>valmsg</a:t>
            </a:r>
            <a:r>
              <a:rPr lang="en-IN" dirty="0"/>
              <a:t>-for="Email" data-</a:t>
            </a:r>
            <a:r>
              <a:rPr lang="en-IN" dirty="0" err="1"/>
              <a:t>valmsg</a:t>
            </a:r>
            <a:r>
              <a:rPr lang="en-IN" dirty="0"/>
              <a:t>-replace="true"&gt;&lt;/span&gt;</a:t>
            </a:r>
          </a:p>
          <a:p>
            <a:r>
              <a:rPr lang="en-IN" dirty="0"/>
              <a:t>There is no validation implemented yet. Open the </a:t>
            </a:r>
            <a:r>
              <a:rPr lang="en-IN" b="1" dirty="0"/>
              <a:t>RegisterViewModel </a:t>
            </a:r>
            <a:r>
              <a:rPr lang="en-IN" dirty="0"/>
              <a:t>and uncomment the </a:t>
            </a:r>
            <a:r>
              <a:rPr lang="en-IN" b="1" dirty="0"/>
              <a:t>[Require]</a:t>
            </a:r>
            <a:r>
              <a:rPr lang="en-IN" dirty="0"/>
              <a:t> attribute for the email property. </a:t>
            </a:r>
          </a:p>
          <a:p>
            <a:r>
              <a:rPr lang="en-IN" dirty="0"/>
              <a:t>Run the application, navigate to the </a:t>
            </a:r>
            <a:r>
              <a:rPr lang="en-IN" b="1" dirty="0"/>
              <a:t>Registration</a:t>
            </a:r>
            <a:r>
              <a:rPr lang="en-IN" dirty="0"/>
              <a:t> page again and show the newly generated HTML attributes: data-</a:t>
            </a:r>
            <a:r>
              <a:rPr lang="en-IN" dirty="0" err="1"/>
              <a:t>val</a:t>
            </a:r>
            <a:r>
              <a:rPr lang="en-IN" dirty="0"/>
              <a:t>="true" data-</a:t>
            </a:r>
            <a:r>
              <a:rPr lang="en-IN" dirty="0" err="1"/>
              <a:t>val</a:t>
            </a:r>
            <a:r>
              <a:rPr lang="en-IN" dirty="0"/>
              <a:t>-required="The Email field is required."</a:t>
            </a:r>
          </a:p>
          <a:p>
            <a:r>
              <a:rPr lang="en-IN" dirty="0"/>
              <a:t>Close the </a:t>
            </a:r>
            <a:r>
              <a:rPr lang="en-IN" b="1" dirty="0"/>
              <a:t>ViewSource</a:t>
            </a:r>
            <a:r>
              <a:rPr lang="en-IN" dirty="0"/>
              <a:t> popup, and click the </a:t>
            </a:r>
            <a:r>
              <a:rPr lang="en-IN" b="1" dirty="0"/>
              <a:t>Register </a:t>
            </a:r>
            <a:r>
              <a:rPr lang="en-IN" dirty="0"/>
              <a:t>button. The error message will be displayed, but notice the postback. We just implemented server validation.</a:t>
            </a:r>
          </a:p>
          <a:p>
            <a:r>
              <a:rPr lang="en-IN" dirty="0"/>
              <a:t>Put a break point in the AccountController.cs, Register action method and the line: </a:t>
            </a:r>
            <a:br>
              <a:rPr lang="en-IN" dirty="0"/>
            </a:br>
            <a:r>
              <a:rPr lang="en-IN" dirty="0"/>
              <a:t>if (ModelState.IsValid)</a:t>
            </a:r>
          </a:p>
          <a:p>
            <a:r>
              <a:rPr lang="en-IN" dirty="0"/>
              <a:t>Click the </a:t>
            </a:r>
            <a:r>
              <a:rPr lang="en-IN" b="1" dirty="0"/>
              <a:t>Register</a:t>
            </a:r>
            <a:r>
              <a:rPr lang="en-IN" dirty="0"/>
              <a:t> button again, the application break at the line and show the value of IsValid. Comment about the ModelState object.</a:t>
            </a:r>
          </a:p>
          <a:p>
            <a:r>
              <a:rPr lang="en-IN" dirty="0"/>
              <a:t>For client validation, go to the </a:t>
            </a:r>
            <a:r>
              <a:rPr lang="en-IN" b="1" dirty="0"/>
              <a:t>Register.cshtml</a:t>
            </a:r>
            <a:r>
              <a:rPr lang="en-IN" dirty="0"/>
              <a:t> and uncomment the </a:t>
            </a:r>
            <a:r>
              <a:rPr lang="en-IN" b="1" dirty="0"/>
              <a:t>Scripts</a:t>
            </a:r>
            <a:r>
              <a:rPr lang="en-IN" dirty="0"/>
              <a:t> section.</a:t>
            </a:r>
            <a:br>
              <a:rPr lang="en-IN" dirty="0"/>
            </a:br>
            <a:r>
              <a:rPr lang="en-IN" dirty="0"/>
              <a:t>Show the _ValidationScriptsPartial.cshtml partial view:</a:t>
            </a:r>
          </a:p>
          <a:p>
            <a:r>
              <a:rPr lang="en-IN" dirty="0"/>
              <a:t>jQuery validation libraries are used for client validation</a:t>
            </a:r>
          </a:p>
          <a:p>
            <a:r>
              <a:rPr lang="en-IN" dirty="0"/>
              <a:t>Comment on the CDN reference of the libraries and also the </a:t>
            </a:r>
            <a:r>
              <a:rPr lang="en-IN" dirty="0" err="1"/>
              <a:t>fallback</a:t>
            </a:r>
            <a:r>
              <a:rPr lang="en-IN" dirty="0"/>
              <a:t> mechanism thanks to asp-</a:t>
            </a:r>
            <a:r>
              <a:rPr lang="en-IN" dirty="0" err="1"/>
              <a:t>fallback</a:t>
            </a:r>
            <a:r>
              <a:rPr lang="en-IN" dirty="0"/>
              <a:t> taghelpers</a:t>
            </a:r>
          </a:p>
          <a:p>
            <a:r>
              <a:rPr lang="en-IN" dirty="0"/>
              <a:t>Run the application again and navigate to the </a:t>
            </a:r>
            <a:r>
              <a:rPr lang="en-IN" b="1" dirty="0"/>
              <a:t>Registration</a:t>
            </a:r>
            <a:r>
              <a:rPr lang="en-IN" dirty="0"/>
              <a:t> page. Click the </a:t>
            </a:r>
            <a:r>
              <a:rPr lang="en-IN" b="1" dirty="0"/>
              <a:t>Register </a:t>
            </a:r>
            <a:r>
              <a:rPr lang="en-IN" dirty="0"/>
              <a:t>button and now there is no server postback.</a:t>
            </a:r>
          </a:p>
          <a:p>
            <a:r>
              <a:rPr lang="en-IN" dirty="0"/>
              <a:t>Go back to the RegisterViewModel. Comment about attribute and data annotation. Show the different parameters for the Require attribute or any others.</a:t>
            </a:r>
          </a:p>
          <a:p>
            <a:pPr marL="0" indent="0">
              <a:buNone/>
            </a:pPr>
            <a:r>
              <a:rPr lang="en-IN" dirty="0"/>
              <a:t>Validation demo is complete.</a:t>
            </a:r>
            <a:r>
              <a:rPr lang="en-US" dirty="0"/>
              <a:t> </a:t>
            </a:r>
            <a:endParaRPr lang="en-IN"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1300608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6" name="Notes Placeholder 5"/>
          <p:cNvSpPr>
            <a:spLocks noGrp="1"/>
          </p:cNvSpPr>
          <p:nvPr>
            <p:ph type="body" idx="1"/>
          </p:nvPr>
        </p:nvSpPr>
        <p:spPr/>
        <p:txBody>
          <a:bodyPr/>
          <a:lstStyle/>
          <a:p>
            <a:pPr marL="0" indent="0">
              <a:buNone/>
            </a:pPr>
            <a:endParaRPr lang="en-IN" dirty="0"/>
          </a:p>
        </p:txBody>
      </p:sp>
    </p:spTree>
    <p:extLst>
      <p:ext uri="{BB962C8B-B14F-4D97-AF65-F5344CB8AC3E}">
        <p14:creationId xmlns:p14="http://schemas.microsoft.com/office/powerpoint/2010/main" val="2461621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One of the core design tenets of ASP.NET MVC is DRY- Don’t Repeat Yourself”. ASP.NET MVC encourages you to specify functionality or behavior only once, and then have it be reflected everywhere in an application. This reduces the amount of code you need to write and makes the code you write less error prone, easier to test, and easier to maintain.</a:t>
            </a:r>
            <a:endParaRPr lang="en-IN" dirty="0"/>
          </a:p>
          <a:p>
            <a:r>
              <a:rPr lang="en-US" dirty="0"/>
              <a:t>The validation support provided by ASP.NET MVC and Entity Framework Code First is a great example of the DRY principle in action. You can declaratively specify validation rules in one place (in the model class) and the rules are enforced everywhere in the application.</a:t>
            </a:r>
            <a:endParaRPr lang="en-IN" dirty="0"/>
          </a:p>
          <a:p>
            <a:r>
              <a:rPr lang="en-US" dirty="0"/>
              <a:t>Let us look at how you can take advantage of this validation support in the movie application.</a:t>
            </a:r>
            <a:endParaRPr lang="en-IN" dirty="0"/>
          </a:p>
          <a:p>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2414035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validation attributes specify behavior that you want to enforce on the model properties they are applied to. The </a:t>
            </a:r>
            <a:r>
              <a:rPr lang="en-US" b="1" dirty="0"/>
              <a:t>Required</a:t>
            </a:r>
            <a:r>
              <a:rPr lang="en-US" dirty="0"/>
              <a:t> and </a:t>
            </a:r>
            <a:r>
              <a:rPr lang="en-US" b="1" dirty="0"/>
              <a:t>MinimumLength</a:t>
            </a:r>
            <a:r>
              <a:rPr lang="en-US" dirty="0"/>
              <a:t> attributes indicates that a property must have a value; but nothing prevents a user from entering white space to satisfy this validation. </a:t>
            </a:r>
            <a:endParaRPr lang="en-IN" dirty="0"/>
          </a:p>
          <a:p>
            <a:r>
              <a:rPr lang="en-US" dirty="0"/>
              <a:t>The </a:t>
            </a:r>
            <a:r>
              <a:rPr lang="en-US" b="1" dirty="0"/>
              <a:t>RegularExpression</a:t>
            </a:r>
            <a:r>
              <a:rPr lang="en-US" dirty="0"/>
              <a:t> attribute is used to limit what characters can be input. In the code above, Genre and Rating must use only letters (white space, numbers and special characters are not allowed). </a:t>
            </a:r>
            <a:endParaRPr lang="en-IN" dirty="0"/>
          </a:p>
          <a:p>
            <a:r>
              <a:rPr lang="en-US" dirty="0"/>
              <a:t>The </a:t>
            </a:r>
            <a:r>
              <a:rPr lang="en-US" b="1" dirty="0"/>
              <a:t>Range</a:t>
            </a:r>
            <a:r>
              <a:rPr lang="en-US" dirty="0"/>
              <a:t> attribute constrains a value to within a specified range. The </a:t>
            </a:r>
            <a:r>
              <a:rPr lang="en-US" b="1" dirty="0"/>
              <a:t>StringLength </a:t>
            </a:r>
            <a:r>
              <a:rPr lang="en-US" dirty="0"/>
              <a:t>attribute lets you set the maximum length of a string property, and optionally its minimum length. Value types (such as decimal, int, float, DateTime) are inherently required and don not need the [Required] attribute.</a:t>
            </a:r>
            <a:endParaRPr lang="en-IN" dirty="0"/>
          </a:p>
          <a:p>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4103610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image on the slide region shows the table design and the Transact-SQL that can generate the table.</a:t>
            </a:r>
            <a:endParaRPr lang="en-IN" dirty="0"/>
          </a:p>
          <a:p>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1091890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It</a:t>
            </a:r>
            <a:r>
              <a:rPr lang="en-IN" dirty="0"/>
              <a:t> </a:t>
            </a:r>
            <a:r>
              <a:rPr lang="en-US" dirty="0"/>
              <a:t>is a portion of the Create.cshtml view template that was </a:t>
            </a:r>
            <a:r>
              <a:rPr lang="en-US" dirty="0" err="1"/>
              <a:t>scaffolded</a:t>
            </a:r>
            <a:r>
              <a:rPr lang="en-US" dirty="0"/>
              <a:t>. It is used by the action methods both to display the initial form and to redisplay it in the event of an error.</a:t>
            </a:r>
            <a:endParaRPr lang="en-IN"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201531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Notice how the form has automatically rendered an appropriate validation error message in each field containing an invalid value. The errors are enforced both client-side (using JavaScript and jQuery) and server-side (in case a user has JavaScript disabled). </a:t>
            </a:r>
            <a:endParaRPr lang="en-IN" dirty="0"/>
          </a:p>
          <a:p>
            <a:r>
              <a:rPr lang="en-US" dirty="0"/>
              <a:t>A significant benefit is that you do not need to change a single line of code in the MoviesController class or in the Create.cshtml view in order to enable this validation UI. The controller and views you created earlier in this tutorial automatically picked up the validation rules that you specified by using validation attributes on the properties of the Movie model class. Test validation using the Edit action method, and the same validation is applied.</a:t>
            </a:r>
            <a:endParaRPr lang="en-IN" dirty="0"/>
          </a:p>
          <a:p>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3859515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5" name="Notes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17792935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5" name="Notes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3361186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384175" y="484188"/>
            <a:ext cx="6096000" cy="3429000"/>
          </a:xfrm>
        </p:spPr>
      </p:sp>
      <p:sp>
        <p:nvSpPr>
          <p:cNvPr id="6" name="Notes Placeholder 5"/>
          <p:cNvSpPr>
            <a:spLocks noGrp="1"/>
          </p:cNvSpPr>
          <p:nvPr>
            <p:ph type="body" idx="1"/>
          </p:nvPr>
        </p:nvSpPr>
        <p:spPr/>
        <p:txBody>
          <a:bodyPr/>
          <a:lstStyle/>
          <a:p>
            <a:pPr marL="0" indent="0">
              <a:buNone/>
            </a:pPr>
            <a:r>
              <a:rPr lang="en-IN" b="1" dirty="0"/>
              <a:t>Terminology List</a:t>
            </a:r>
          </a:p>
          <a:p>
            <a:pPr marL="0" indent="0">
              <a:buNone/>
            </a:pPr>
            <a:endParaRPr lang="en-IN" b="1" dirty="0"/>
          </a:p>
          <a:p>
            <a:pPr marL="0" indent="0">
              <a:buNone/>
            </a:pPr>
            <a:endParaRPr lang="en-IN" b="1" dirty="0"/>
          </a:p>
        </p:txBody>
      </p:sp>
      <p:graphicFrame>
        <p:nvGraphicFramePr>
          <p:cNvPr id="2" name="Table 1"/>
          <p:cNvGraphicFramePr>
            <a:graphicFrameLocks noGrp="1"/>
          </p:cNvGraphicFramePr>
          <p:nvPr>
            <p:extLst>
              <p:ext uri="{D42A27DB-BD31-4B8C-83A1-F6EECF244321}">
                <p14:modId xmlns:p14="http://schemas.microsoft.com/office/powerpoint/2010/main" val="4068597020"/>
              </p:ext>
            </p:extLst>
          </p:nvPr>
        </p:nvGraphicFramePr>
        <p:xfrm>
          <a:off x="609600" y="4400242"/>
          <a:ext cx="4572000" cy="22250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768368980"/>
                    </a:ext>
                  </a:extLst>
                </a:gridCol>
                <a:gridCol w="2286000">
                  <a:extLst>
                    <a:ext uri="{9D8B030D-6E8A-4147-A177-3AD203B41FA5}">
                      <a16:colId xmlns:a16="http://schemas.microsoft.com/office/drawing/2014/main" val="2295571567"/>
                    </a:ext>
                  </a:extLst>
                </a:gridCol>
              </a:tblGrid>
              <a:tr h="370840">
                <a:tc>
                  <a:txBody>
                    <a:bodyPr/>
                    <a:lstStyle/>
                    <a:p>
                      <a:r>
                        <a:rPr lang="en-IN" sz="1050" dirty="0">
                          <a:latin typeface="Segoe UI" panose="020B0502040204020203" pitchFamily="34" charset="0"/>
                          <a:cs typeface="Segoe UI" panose="020B0502040204020203" pitchFamily="34" charset="0"/>
                        </a:rPr>
                        <a:t>Abbreviation </a:t>
                      </a:r>
                    </a:p>
                  </a:txBody>
                  <a:tcPr/>
                </a:tc>
                <a:tc>
                  <a:txBody>
                    <a:bodyPr/>
                    <a:lstStyle/>
                    <a:p>
                      <a:r>
                        <a:rPr lang="en-IN" sz="1050" dirty="0">
                          <a:latin typeface="Segoe UI" panose="020B0502040204020203" pitchFamily="34" charset="0"/>
                          <a:cs typeface="Segoe UI" panose="020B0502040204020203" pitchFamily="34" charset="0"/>
                        </a:rPr>
                        <a:t>What It Means</a:t>
                      </a:r>
                    </a:p>
                  </a:txBody>
                  <a:tcPr/>
                </a:tc>
                <a:extLst>
                  <a:ext uri="{0D108BD9-81ED-4DB2-BD59-A6C34878D82A}">
                    <a16:rowId xmlns:a16="http://schemas.microsoft.com/office/drawing/2014/main" val="952147979"/>
                  </a:ext>
                </a:extLst>
              </a:tr>
              <a:tr h="370840">
                <a:tc>
                  <a:txBody>
                    <a:bodyPr/>
                    <a:lstStyle/>
                    <a:p>
                      <a:r>
                        <a:rPr lang="en-IN" sz="1050" dirty="0">
                          <a:latin typeface="Segoe UI" panose="020B0502040204020203" pitchFamily="34" charset="0"/>
                          <a:cs typeface="Segoe UI" panose="020B0502040204020203" pitchFamily="34" charset="0"/>
                        </a:rPr>
                        <a:t>AJAX</a:t>
                      </a:r>
                    </a:p>
                  </a:txBody>
                  <a:tcPr/>
                </a:tc>
                <a:tc>
                  <a:txBody>
                    <a:bodyPr/>
                    <a:lstStyle/>
                    <a:p>
                      <a:r>
                        <a:rPr lang="en-IN" sz="1050" dirty="0">
                          <a:latin typeface="Segoe UI" panose="020B0502040204020203" pitchFamily="34" charset="0"/>
                          <a:cs typeface="Segoe UI" panose="020B0502040204020203" pitchFamily="34" charset="0"/>
                        </a:rPr>
                        <a:t>Asynchronous JavaScript</a:t>
                      </a:r>
                      <a:r>
                        <a:rPr lang="en-IN" sz="1050" baseline="0" dirty="0">
                          <a:latin typeface="Segoe UI" panose="020B0502040204020203" pitchFamily="34" charset="0"/>
                          <a:cs typeface="Segoe UI" panose="020B0502040204020203" pitchFamily="34" charset="0"/>
                        </a:rPr>
                        <a:t> and XML</a:t>
                      </a:r>
                      <a:endParaRPr lang="en-IN" sz="105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77240158"/>
                  </a:ext>
                </a:extLst>
              </a:tr>
              <a:tr h="370840">
                <a:tc>
                  <a:txBody>
                    <a:bodyPr/>
                    <a:lstStyle/>
                    <a:p>
                      <a:r>
                        <a:rPr lang="en-IN" sz="1050" dirty="0">
                          <a:latin typeface="Segoe UI" panose="020B0502040204020203" pitchFamily="34" charset="0"/>
                          <a:cs typeface="Segoe UI" panose="020B0502040204020203" pitchFamily="34" charset="0"/>
                        </a:rPr>
                        <a:t>DOM</a:t>
                      </a:r>
                    </a:p>
                  </a:txBody>
                  <a:tcPr/>
                </a:tc>
                <a:tc>
                  <a:txBody>
                    <a:bodyPr/>
                    <a:lstStyle/>
                    <a:p>
                      <a:r>
                        <a:rPr lang="en-IN" sz="1050" dirty="0">
                          <a:latin typeface="Segoe UI" panose="020B0502040204020203" pitchFamily="34" charset="0"/>
                          <a:cs typeface="Segoe UI" panose="020B0502040204020203" pitchFamily="34" charset="0"/>
                        </a:rPr>
                        <a:t>Document Object Model</a:t>
                      </a:r>
                    </a:p>
                  </a:txBody>
                  <a:tcPr/>
                </a:tc>
                <a:extLst>
                  <a:ext uri="{0D108BD9-81ED-4DB2-BD59-A6C34878D82A}">
                    <a16:rowId xmlns:a16="http://schemas.microsoft.com/office/drawing/2014/main" val="600286915"/>
                  </a:ext>
                </a:extLst>
              </a:tr>
              <a:tr h="370840">
                <a:tc>
                  <a:txBody>
                    <a:bodyPr/>
                    <a:lstStyle/>
                    <a:p>
                      <a:r>
                        <a:rPr lang="en-IN" sz="1050" dirty="0">
                          <a:latin typeface="Segoe UI" panose="020B0502040204020203" pitchFamily="34" charset="0"/>
                          <a:cs typeface="Segoe UI" panose="020B0502040204020203" pitchFamily="34" charset="0"/>
                        </a:rPr>
                        <a:t>EF</a:t>
                      </a:r>
                    </a:p>
                  </a:txBody>
                  <a:tcPr/>
                </a:tc>
                <a:tc>
                  <a:txBody>
                    <a:bodyPr/>
                    <a:lstStyle/>
                    <a:p>
                      <a:r>
                        <a:rPr lang="en-IN" sz="1050" dirty="0">
                          <a:latin typeface="Segoe UI" panose="020B0502040204020203" pitchFamily="34" charset="0"/>
                          <a:cs typeface="Segoe UI" panose="020B0502040204020203" pitchFamily="34" charset="0"/>
                        </a:rPr>
                        <a:t>Entity Framework</a:t>
                      </a:r>
                    </a:p>
                  </a:txBody>
                  <a:tcPr/>
                </a:tc>
                <a:extLst>
                  <a:ext uri="{0D108BD9-81ED-4DB2-BD59-A6C34878D82A}">
                    <a16:rowId xmlns:a16="http://schemas.microsoft.com/office/drawing/2014/main" val="3303066680"/>
                  </a:ext>
                </a:extLst>
              </a:tr>
              <a:tr h="370840">
                <a:tc>
                  <a:txBody>
                    <a:bodyPr/>
                    <a:lstStyle/>
                    <a:p>
                      <a:r>
                        <a:rPr lang="en-IN" sz="1050" dirty="0">
                          <a:latin typeface="Segoe UI" panose="020B0502040204020203" pitchFamily="34" charset="0"/>
                          <a:cs typeface="Segoe UI" panose="020B0502040204020203" pitchFamily="34" charset="0"/>
                        </a:rPr>
                        <a:t>MVC</a:t>
                      </a:r>
                    </a:p>
                  </a:txBody>
                  <a:tcPr/>
                </a:tc>
                <a:tc>
                  <a:txBody>
                    <a:bodyPr/>
                    <a:lstStyle/>
                    <a:p>
                      <a:r>
                        <a:rPr lang="en-IN" sz="1050" dirty="0">
                          <a:latin typeface="Segoe UI" panose="020B0502040204020203" pitchFamily="34" charset="0"/>
                          <a:cs typeface="Segoe UI" panose="020B0502040204020203" pitchFamily="34" charset="0"/>
                        </a:rPr>
                        <a:t>Model-View Controller</a:t>
                      </a:r>
                    </a:p>
                  </a:txBody>
                  <a:tcPr/>
                </a:tc>
                <a:extLst>
                  <a:ext uri="{0D108BD9-81ED-4DB2-BD59-A6C34878D82A}">
                    <a16:rowId xmlns:a16="http://schemas.microsoft.com/office/drawing/2014/main" val="1917373052"/>
                  </a:ext>
                </a:extLst>
              </a:tr>
              <a:tr h="370840">
                <a:tc>
                  <a:txBody>
                    <a:bodyPr/>
                    <a:lstStyle/>
                    <a:p>
                      <a:r>
                        <a:rPr lang="en-IN" sz="1050" dirty="0">
                          <a:latin typeface="Segoe UI" panose="020B0502040204020203" pitchFamily="34" charset="0"/>
                          <a:cs typeface="Segoe UI" panose="020B0502040204020203" pitchFamily="34" charset="0"/>
                        </a:rPr>
                        <a:t>MVVM</a:t>
                      </a:r>
                    </a:p>
                  </a:txBody>
                  <a:tcPr/>
                </a:tc>
                <a:tc>
                  <a:txBody>
                    <a:bodyPr/>
                    <a:lstStyle/>
                    <a:p>
                      <a:r>
                        <a:rPr lang="en-IN" sz="1050" dirty="0">
                          <a:latin typeface="Segoe UI" panose="020B0502040204020203" pitchFamily="34" charset="0"/>
                          <a:cs typeface="Segoe UI" panose="020B0502040204020203" pitchFamily="34" charset="0"/>
                        </a:rPr>
                        <a:t>Model-View-</a:t>
                      </a:r>
                      <a:r>
                        <a:rPr lang="en-IN" sz="1050" dirty="0" err="1">
                          <a:latin typeface="Segoe UI" panose="020B0502040204020203" pitchFamily="34" charset="0"/>
                          <a:cs typeface="Segoe UI" panose="020B0502040204020203" pitchFamily="34" charset="0"/>
                        </a:rPr>
                        <a:t>ViewModel</a:t>
                      </a:r>
                      <a:endParaRPr lang="en-IN" sz="105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415901148"/>
                  </a:ext>
                </a:extLst>
              </a:tr>
            </a:tbl>
          </a:graphicData>
        </a:graphic>
      </p:graphicFrame>
    </p:spTree>
    <p:extLst>
      <p:ext uri="{BB962C8B-B14F-4D97-AF65-F5344CB8AC3E}">
        <p14:creationId xmlns:p14="http://schemas.microsoft.com/office/powerpoint/2010/main" val="9155987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5" name="Notes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58321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6" name="Notes Placeholder 5"/>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75759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6" name="Notes Placeholder 5"/>
          <p:cNvSpPr>
            <a:spLocks noGrp="1"/>
          </p:cNvSpPr>
          <p:nvPr>
            <p:ph type="body" idx="1"/>
          </p:nvPr>
        </p:nvSpPr>
        <p:spPr/>
        <p:txBody>
          <a:bodyPr/>
          <a:lstStyle/>
          <a:p>
            <a:pPr marL="0" indent="0">
              <a:buNone/>
            </a:pPr>
            <a:endParaRPr lang="en-IN" dirty="0"/>
          </a:p>
        </p:txBody>
      </p:sp>
    </p:spTree>
    <p:extLst>
      <p:ext uri="{BB962C8B-B14F-4D97-AF65-F5344CB8AC3E}">
        <p14:creationId xmlns:p14="http://schemas.microsoft.com/office/powerpoint/2010/main" val="3160470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1" dirty="0"/>
              <a:t>Speaker Notes</a:t>
            </a:r>
          </a:p>
          <a:p>
            <a:r>
              <a:rPr lang="en-US" dirty="0"/>
              <a:t>Ask this question and collect the responses.</a:t>
            </a:r>
          </a:p>
          <a:p>
            <a:endParaRPr lang="en-US" dirty="0"/>
          </a:p>
          <a:p>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2635713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Server-side Validation</a:t>
            </a:r>
            <a:r>
              <a:rPr lang="en-US" dirty="0"/>
              <a:t>: Should be done with or without client-side validation.</a:t>
            </a:r>
            <a:endParaRPr lang="en-IN" dirty="0"/>
          </a:p>
          <a:p>
            <a:r>
              <a:rPr lang="en-US" b="1" dirty="0"/>
              <a:t>Data Annotations: </a:t>
            </a:r>
            <a:r>
              <a:rPr lang="en-US" dirty="0"/>
              <a:t>Validation and Data Annotations were introduced with Model-View Controller (MVC) 2. </a:t>
            </a:r>
          </a:p>
          <a:p>
            <a:r>
              <a:rPr lang="en-US" dirty="0"/>
              <a:t>Data Annotations were introduced with .NET Framework 3.5 SP1.</a:t>
            </a:r>
            <a:endParaRPr lang="en-IN" dirty="0"/>
          </a:p>
          <a:p>
            <a:pPr lvl="1"/>
            <a:r>
              <a:rPr lang="en-US" dirty="0"/>
              <a:t>Attributes and classes are defined in the System.ComponentModel.DataAnnotations assembly.</a:t>
            </a:r>
            <a:r>
              <a:rPr lang="en-IN" dirty="0"/>
              <a:t> </a:t>
            </a:r>
          </a:p>
          <a:p>
            <a:r>
              <a:rPr lang="en-US" dirty="0"/>
              <a:t>Client-side validation avoids unnecessary round-trips to the server. </a:t>
            </a:r>
            <a:endParaRPr lang="en-IN" dirty="0"/>
          </a:p>
          <a:p>
            <a:r>
              <a:rPr lang="en-US" dirty="0"/>
              <a:t>Unobtrusive validation by default provides a cleaner attribute centric approached client-side validation leveraging jQuery and attributes.</a:t>
            </a:r>
            <a:endParaRPr lang="en-IN" dirty="0"/>
          </a:p>
          <a:p>
            <a:r>
              <a:rPr lang="en-US" dirty="0"/>
              <a:t>Extending client-side validation with jQuery provides another extensibility point. </a:t>
            </a:r>
            <a:endParaRPr lang="en-IN" dirty="0"/>
          </a:p>
          <a:p>
            <a:r>
              <a:rPr lang="en-US" dirty="0"/>
              <a:t>Remote allows for easy server-side checks at the property level with AJAX (</a:t>
            </a:r>
            <a:r>
              <a:rPr lang="en-IN" dirty="0"/>
              <a:t>Asynchronous JavaScript and XML</a:t>
            </a:r>
            <a:r>
              <a:rPr lang="en-US" dirty="0"/>
              <a:t>) calls back to the server.</a:t>
            </a:r>
            <a:endParaRPr lang="en-IN" dirty="0"/>
          </a:p>
          <a:p>
            <a:pPr marL="0" indent="0">
              <a:buNone/>
            </a:pPr>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342001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b="1" dirty="0"/>
              <a:t>Data Annotations </a:t>
            </a:r>
            <a:r>
              <a:rPr lang="en-US" dirty="0"/>
              <a:t>were introduced with the .NET Framework 3.5 SP1 release. They are a set of attributes and classes defined in the System.ComponentModel.DataAnnotations assembly that allow you to decorate your classes with metadata. This metadata describes a set of rules that can be used to determine how a particular object should be validated. </a:t>
            </a:r>
            <a:endParaRPr lang="en-IN" dirty="0"/>
          </a:p>
          <a:p>
            <a:pPr lvl="0"/>
            <a:r>
              <a:rPr lang="en-US" dirty="0"/>
              <a:t>The Data Annotation attributes control the following attributes:</a:t>
            </a:r>
            <a:endParaRPr lang="en-IN" dirty="0"/>
          </a:p>
          <a:p>
            <a:pPr lvl="1"/>
            <a:r>
              <a:rPr lang="en-IN" dirty="0"/>
              <a:t>DisplayName</a:t>
            </a:r>
          </a:p>
          <a:p>
            <a:pPr lvl="1"/>
            <a:r>
              <a:rPr lang="en-IN" dirty="0"/>
              <a:t>DataType</a:t>
            </a:r>
          </a:p>
          <a:p>
            <a:pPr lvl="0"/>
            <a:r>
              <a:rPr lang="en-US" dirty="0"/>
              <a:t>ASP.NET MVC includes a set of backing validation classes associated with each attribute that are responsible to perform the actual validation.</a:t>
            </a:r>
            <a:endParaRPr lang="en-IN" dirty="0"/>
          </a:p>
          <a:p>
            <a:pPr lvl="0"/>
            <a:r>
              <a:rPr lang="en-US" dirty="0"/>
              <a:t>Microsoft Entity Framework (EF) generates your data model classes, after which you cannot apply the validator attributes directly to your classes. As the EF Designer generates the model classes, any changes you make to the model classes will be overwritten the next time you make any changes in the Designer. If you want to use the validators with the classes generated by the EF, then you need to create metadata classes. You apply the validators to the metadata class instead of applying the validators to the actual class. This is a good practice even without using EF to isolate changes to metadata from the base Model.</a:t>
            </a:r>
            <a:endParaRPr lang="en-IN" dirty="0"/>
          </a:p>
          <a:p>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1415522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attribute is declared on the server-side property. Metadata can be associated with an existing class without modifying the actual underlying Model as we will explore in the corresponding lab.</a:t>
            </a:r>
            <a:endParaRPr lang="en-IN" dirty="0"/>
          </a:p>
          <a:p>
            <a:endParaRPr lang="en-US" dirty="0"/>
          </a:p>
        </p:txBody>
      </p:sp>
      <p:sp>
        <p:nvSpPr>
          <p:cNvPr id="7" name="Slide Image Placeholder 6"/>
          <p:cNvSpPr>
            <a:spLocks noGrp="1" noRot="1" noChangeAspect="1"/>
          </p:cNvSpPr>
          <p:nvPr>
            <p:ph type="sldImg"/>
          </p:nvPr>
        </p:nvSpPr>
        <p:spPr>
          <a:xfrm>
            <a:off x="384175" y="484188"/>
            <a:ext cx="6096000" cy="3429000"/>
          </a:xfrm>
        </p:spPr>
      </p:sp>
    </p:spTree>
    <p:extLst>
      <p:ext uri="{BB962C8B-B14F-4D97-AF65-F5344CB8AC3E}">
        <p14:creationId xmlns:p14="http://schemas.microsoft.com/office/powerpoint/2010/main" val="3599518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extLst>
      <p:ext uri="{BB962C8B-B14F-4D97-AF65-F5344CB8AC3E}">
        <p14:creationId xmlns:p14="http://schemas.microsoft.com/office/powerpoint/2010/main" val="424441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455030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304216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658228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defTabSz="914400" eaLnBrk="1" fontAlgn="auto" latinLnBrk="0" hangingPunct="1">
              <a:lnSpc>
                <a:spcPct val="100000"/>
              </a:lnSpc>
              <a:spcBef>
                <a:spcPts val="0"/>
              </a:spcBef>
              <a:spcAft>
                <a:spcPts val="0"/>
              </a:spcAft>
              <a:buClrTx/>
              <a:buSzTx/>
              <a:buFontTx/>
              <a:buNone/>
              <a:tabLst/>
              <a:defRPr/>
            </a:pPr>
            <a:fld id="{308AC059-451B-485B-90DE-C382FB5E9554}" type="datetime1">
              <a:rPr kumimoji="0" lang="en-US" sz="1800" b="0" i="0" u="none" strike="noStrike" kern="0" cap="none" spc="0" normalizeH="0" baseline="0" noProof="0" smtClean="0">
                <a:ln>
                  <a:noFill/>
                </a:ln>
                <a:solidFill>
                  <a:srgbClr val="3F3F3F"/>
                </a:solidFill>
                <a:effectLst/>
                <a:uLnTx/>
                <a:uFillTx/>
                <a:latin typeface="+mn-lt"/>
              </a:rPr>
              <a:pPr marL="0" marR="0" lvl="0" indent="0" defTabSz="914400" eaLnBrk="1" fontAlgn="auto" latinLnBrk="0" hangingPunct="1">
                <a:lnSpc>
                  <a:spcPct val="100000"/>
                </a:lnSpc>
                <a:spcBef>
                  <a:spcPts val="0"/>
                </a:spcBef>
                <a:spcAft>
                  <a:spcPts val="0"/>
                </a:spcAft>
                <a:buClrTx/>
                <a:buSzTx/>
                <a:buFontTx/>
                <a:buNone/>
                <a:tabLst/>
                <a:defRPr/>
              </a:pPr>
              <a:t>5/1/2020</a:t>
            </a:fld>
            <a:endParaRPr kumimoji="0" lang="en-US" sz="1800" b="0" i="0" u="none" strike="noStrike" kern="0" cap="none" spc="0" normalizeH="0" baseline="0" noProof="0" dirty="0">
              <a:ln>
                <a:noFill/>
              </a:ln>
              <a:solidFill>
                <a:srgbClr val="3F3F3F"/>
              </a:solidFill>
              <a:effectLst/>
              <a:uLnTx/>
              <a:uFillTx/>
              <a:latin typeface="+mn-lt"/>
            </a:endParaRP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30" y="6356350"/>
            <a:ext cx="2743200" cy="36512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902209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defTabSz="914400" eaLnBrk="1" fontAlgn="auto" latinLnBrk="0" hangingPunct="1">
              <a:lnSpc>
                <a:spcPct val="100000"/>
              </a:lnSpc>
              <a:spcBef>
                <a:spcPts val="0"/>
              </a:spcBef>
              <a:spcAft>
                <a:spcPts val="0"/>
              </a:spcAft>
              <a:buClrTx/>
              <a:buSzTx/>
              <a:buFontTx/>
              <a:buNone/>
              <a:tabLst/>
              <a:defRPr/>
            </a:pPr>
            <a:fld id="{59719A99-E623-4601-B985-F26945D273CF}" type="datetime1">
              <a:rPr kumimoji="0" lang="en-US" sz="1800" b="0" i="0" u="none" strike="noStrike" kern="0" cap="none" spc="0" normalizeH="0" baseline="0" noProof="0" smtClean="0">
                <a:ln>
                  <a:noFill/>
                </a:ln>
                <a:solidFill>
                  <a:srgbClr val="3F3F3F"/>
                </a:solidFill>
                <a:effectLst/>
                <a:uLnTx/>
                <a:uFillTx/>
                <a:latin typeface="+mn-lt"/>
              </a:rPr>
              <a:pPr marL="0" marR="0" lvl="0" indent="0" defTabSz="914400" eaLnBrk="1" fontAlgn="auto" latinLnBrk="0" hangingPunct="1">
                <a:lnSpc>
                  <a:spcPct val="100000"/>
                </a:lnSpc>
                <a:spcBef>
                  <a:spcPts val="0"/>
                </a:spcBef>
                <a:spcAft>
                  <a:spcPts val="0"/>
                </a:spcAft>
                <a:buClrTx/>
                <a:buSzTx/>
                <a:buFontTx/>
                <a:buNone/>
                <a:tabLst/>
                <a:defRPr/>
              </a:pPr>
              <a:t>5/1/2020</a:t>
            </a:fld>
            <a:endParaRPr kumimoji="0" lang="en-US" sz="1800" b="0" i="0" u="none" strike="noStrike" kern="0" cap="none" spc="0" normalizeH="0" baseline="0" noProof="0" dirty="0">
              <a:ln>
                <a:noFill/>
              </a:ln>
              <a:solidFill>
                <a:srgbClr val="3F3F3F"/>
              </a:solidFill>
              <a:effectLst/>
              <a:uLnTx/>
              <a:uFillTx/>
              <a:latin typeface="+mn-lt"/>
            </a:endParaRP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30" y="6356350"/>
            <a:ext cx="2743200" cy="36512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246436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30" y="6356350"/>
            <a:ext cx="2743200" cy="36512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70799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defTabSz="914400" eaLnBrk="1" fontAlgn="auto" latinLnBrk="0" hangingPunct="1">
              <a:lnSpc>
                <a:spcPct val="100000"/>
              </a:lnSpc>
              <a:spcBef>
                <a:spcPts val="0"/>
              </a:spcBef>
              <a:spcAft>
                <a:spcPts val="0"/>
              </a:spcAft>
              <a:buClrTx/>
              <a:buSzTx/>
              <a:buFontTx/>
              <a:buNone/>
              <a:tabLst/>
              <a:defRPr/>
            </a:pPr>
            <a:fld id="{E53059BD-1BEF-4308-896C-BFD109018373}" type="datetime1">
              <a:rPr kumimoji="0" lang="en-US" sz="1800" b="0" i="0" u="none" strike="noStrike" kern="0" cap="none" spc="0" normalizeH="0" baseline="0" noProof="0" smtClean="0">
                <a:ln>
                  <a:noFill/>
                </a:ln>
                <a:solidFill>
                  <a:srgbClr val="3F3F3F"/>
                </a:solidFill>
                <a:effectLst/>
                <a:uLnTx/>
                <a:uFillTx/>
                <a:latin typeface="+mn-lt"/>
              </a:rPr>
              <a:pPr marL="0" marR="0" lvl="0" indent="0" defTabSz="914400" eaLnBrk="1" fontAlgn="auto" latinLnBrk="0" hangingPunct="1">
                <a:lnSpc>
                  <a:spcPct val="100000"/>
                </a:lnSpc>
                <a:spcBef>
                  <a:spcPts val="0"/>
                </a:spcBef>
                <a:spcAft>
                  <a:spcPts val="0"/>
                </a:spcAft>
                <a:buClrTx/>
                <a:buSzTx/>
                <a:buFontTx/>
                <a:buNone/>
                <a:tabLst/>
                <a:defRPr/>
              </a:pPr>
              <a:t>5/1/2020</a:t>
            </a:fld>
            <a:endParaRPr kumimoji="0" lang="en-US" sz="1800" b="0" i="0" u="none" strike="noStrike" kern="0" cap="none" spc="0" normalizeH="0" baseline="0" noProof="0" dirty="0">
              <a:ln>
                <a:noFill/>
              </a:ln>
              <a:solidFill>
                <a:srgbClr val="3F3F3F"/>
              </a:solidFill>
              <a:effectLst/>
              <a:uLnTx/>
              <a:uFillTx/>
              <a:latin typeface="+mn-lt"/>
            </a:endParaRPr>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30" y="6356350"/>
            <a:ext cx="2743200" cy="36512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8439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defTabSz="914400" eaLnBrk="1" fontAlgn="auto" latinLnBrk="0" hangingPunct="1">
              <a:lnSpc>
                <a:spcPct val="100000"/>
              </a:lnSpc>
              <a:spcBef>
                <a:spcPts val="0"/>
              </a:spcBef>
              <a:spcAft>
                <a:spcPts val="0"/>
              </a:spcAft>
              <a:buClrTx/>
              <a:buSzTx/>
              <a:buFontTx/>
              <a:buNone/>
              <a:tabLst/>
              <a:defRPr/>
            </a:pPr>
            <a:fld id="{97C2647B-2CB6-4DA8-99F1-BFA229753949}" type="datetime1">
              <a:rPr kumimoji="0" lang="en-US" sz="1800" b="0" i="0" u="none" strike="noStrike" kern="0" cap="none" spc="0" normalizeH="0" baseline="0" noProof="0" smtClean="0">
                <a:ln>
                  <a:noFill/>
                </a:ln>
                <a:solidFill>
                  <a:srgbClr val="3F3F3F"/>
                </a:solidFill>
                <a:effectLst/>
                <a:uLnTx/>
                <a:uFillTx/>
                <a:latin typeface="+mn-lt"/>
              </a:rPr>
              <a:pPr marL="0" marR="0" lvl="0" indent="0" defTabSz="914400" eaLnBrk="1" fontAlgn="auto" latinLnBrk="0" hangingPunct="1">
                <a:lnSpc>
                  <a:spcPct val="100000"/>
                </a:lnSpc>
                <a:spcBef>
                  <a:spcPts val="0"/>
                </a:spcBef>
                <a:spcAft>
                  <a:spcPts val="0"/>
                </a:spcAft>
                <a:buClrTx/>
                <a:buSzTx/>
                <a:buFontTx/>
                <a:buNone/>
                <a:tabLst/>
                <a:defRPr/>
              </a:pPr>
              <a:t>5/1/2020</a:t>
            </a:fld>
            <a:endParaRPr kumimoji="0" lang="en-US" sz="1800" b="0" i="0" u="none" strike="noStrike" kern="0" cap="none" spc="0" normalizeH="0" baseline="0" noProof="0" dirty="0">
              <a:ln>
                <a:noFill/>
              </a:ln>
              <a:solidFill>
                <a:srgbClr val="3F3F3F"/>
              </a:solidFill>
              <a:effectLst/>
              <a:uLnTx/>
              <a:uFillTx/>
              <a:latin typeface="+mn-lt"/>
            </a:endParaRPr>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Light" panose="020B0502040204020203" pitchFamily="34" charset="0"/>
                <a:ea typeface="+mn-ea"/>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30" y="6356350"/>
            <a:ext cx="2743200" cy="36512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684303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fld id="{4909424F-52EE-4881-87F3-71BBF1CDFBFA}" type="datetime1">
              <a:rPr kumimoji="0" lang="en-US" sz="1800" b="0" i="0" u="none" strike="noStrike" kern="0" cap="none" spc="0" normalizeH="0" baseline="0" noProof="0" smtClean="0">
                <a:ln>
                  <a:noFill/>
                </a:ln>
                <a:solidFill>
                  <a:srgbClr val="3F3F3F"/>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5/1/2020</a:t>
            </a:fld>
            <a:endParaRPr kumimoji="0" lang="en-US" sz="1800" b="0" i="0" u="none" strike="noStrike" kern="0" cap="none" spc="0" normalizeH="0" baseline="0" noProof="0">
              <a:ln>
                <a:noFill/>
              </a:ln>
              <a:solidFill>
                <a:srgbClr val="3F3F3F"/>
              </a:solidFill>
              <a:effectLst/>
              <a:uLnTx/>
              <a:uFillTx/>
            </a:endParaRPr>
          </a:p>
        </p:txBody>
      </p:sp>
      <p:sp>
        <p:nvSpPr>
          <p:cNvPr id="4" name="Slide Number Placeholder 3"/>
          <p:cNvSpPr>
            <a:spLocks noGrp="1"/>
          </p:cNvSpPr>
          <p:nvPr>
            <p:ph type="sldNum" sz="quarter" idx="11"/>
          </p:nvPr>
        </p:nvSpPr>
        <p:spPr/>
        <p:txBody>
          <a:bodyPr/>
          <a:lstStyle>
            <a:lvl1pPr>
              <a:defRPr>
                <a:solidFill>
                  <a:srgbClr val="3F3F3F"/>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rgbClr val="3F3F3F"/>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a:ln>
                <a:noFill/>
              </a:ln>
              <a:solidFill>
                <a:srgbClr val="3F3F3F"/>
              </a:solidFill>
              <a:effectLst/>
              <a:uLnTx/>
              <a:uFillTx/>
            </a:endParaRPr>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3701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fld id="{53E79FF6-4089-4F9B-8E7B-21EA13AC4CB8}" type="datetime1">
              <a:rPr kumimoji="0" lang="en-US" sz="1800" b="0" i="0" u="none" strike="noStrike" kern="0" cap="none" spc="0" normalizeH="0" baseline="0" noProof="0" smtClean="0">
                <a:ln>
                  <a:noFill/>
                </a:ln>
                <a:solidFill>
                  <a:srgbClr val="3F3F3F"/>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5/1/2020</a:t>
            </a:fld>
            <a:endParaRPr kumimoji="0" lang="en-US" sz="1800" b="0" i="0" u="none" strike="noStrike" kern="0" cap="none" spc="0" normalizeH="0" baseline="0" noProof="0">
              <a:ln>
                <a:noFill/>
              </a:ln>
              <a:solidFill>
                <a:srgbClr val="3F3F3F"/>
              </a:solidFill>
              <a:effectLst/>
              <a:uLnTx/>
              <a:uFillTx/>
            </a:endParaRPr>
          </a:p>
        </p:txBody>
      </p:sp>
      <p:sp>
        <p:nvSpPr>
          <p:cNvPr id="4" name="Slide Number Placeholder 3"/>
          <p:cNvSpPr>
            <a:spLocks noGrp="1"/>
          </p:cNvSpPr>
          <p:nvPr>
            <p:ph type="sldNum" sz="quarter" idx="11"/>
          </p:nvPr>
        </p:nvSpPr>
        <p:spPr/>
        <p:txBody>
          <a:bodyPr/>
          <a:lstStyle>
            <a:lvl1pPr>
              <a:defRPr>
                <a:solidFill>
                  <a:srgbClr val="3F3F3F"/>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rgbClr val="3F3F3F"/>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a:ln>
                <a:noFill/>
              </a:ln>
              <a:solidFill>
                <a:srgbClr val="3F3F3F"/>
              </a:solidFill>
              <a:effectLst/>
              <a:uLnTx/>
              <a:uFillTx/>
            </a:endParaRPr>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endParaRPr lang="en-US" dirty="0"/>
          </a:p>
        </p:txBody>
      </p:sp>
    </p:spTree>
    <p:extLst>
      <p:ext uri="{BB962C8B-B14F-4D97-AF65-F5344CB8AC3E}">
        <p14:creationId xmlns:p14="http://schemas.microsoft.com/office/powerpoint/2010/main" val="422325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marL="0" marR="0" lvl="0" indent="0" defTabSz="609585" eaLnBrk="1" fontAlgn="auto" latinLnBrk="0" hangingPunct="1">
              <a:lnSpc>
                <a:spcPct val="90000"/>
              </a:lnSpc>
              <a:spcBef>
                <a:spcPts val="0"/>
              </a:spcBef>
              <a:spcAft>
                <a:spcPts val="800"/>
              </a:spcAft>
              <a:buClrTx/>
              <a:buSzTx/>
              <a:buFontTx/>
              <a:buNone/>
              <a:tabLst/>
              <a:defRPr/>
            </a:pPr>
            <a:r>
              <a:rPr kumimoji="0" lang="en-US" sz="1333" b="0" i="0" u="none" strike="noStrike" kern="0" cap="none" spc="0" normalizeH="0" baseline="0" noProof="0" dirty="0">
                <a:ln>
                  <a:noFill/>
                </a:ln>
                <a:solidFill>
                  <a:srgbClr val="000000">
                    <a:alpha val="87000"/>
                  </a:srgbClr>
                </a:solidFill>
                <a:effectLst/>
                <a:uLnTx/>
                <a:uFillTx/>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marL="0" marR="0" lvl="0" indent="0" defTabSz="609585" eaLnBrk="1" fontAlgn="auto" latinLnBrk="0" hangingPunct="1">
              <a:lnSpc>
                <a:spcPct val="90000"/>
              </a:lnSpc>
              <a:spcBef>
                <a:spcPts val="0"/>
              </a:spcBef>
              <a:spcAft>
                <a:spcPts val="800"/>
              </a:spcAft>
              <a:buClrTx/>
              <a:buSzTx/>
              <a:buFontTx/>
              <a:buNone/>
              <a:tabLst/>
              <a:defRPr/>
            </a:pPr>
            <a:r>
              <a:rPr kumimoji="0" lang="en-US" sz="1333" b="0" i="0" u="none" strike="noStrike" kern="0" cap="none" spc="0" normalizeH="0" baseline="0" noProof="0" dirty="0">
                <a:ln>
                  <a:noFill/>
                </a:ln>
                <a:solidFill>
                  <a:srgbClr val="000000">
                    <a:alpha val="87000"/>
                  </a:srgbClr>
                </a:solidFill>
                <a:effectLst/>
                <a:uLnTx/>
                <a:uFillTx/>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marL="0" marR="0" lvl="0" indent="0" algn="ctr" defTabSz="609585" eaLnBrk="1" fontAlgn="auto" latinLnBrk="0" hangingPunct="1">
              <a:lnSpc>
                <a:spcPct val="90000"/>
              </a:lnSpc>
              <a:spcBef>
                <a:spcPts val="0"/>
              </a:spcBef>
              <a:spcAft>
                <a:spcPts val="800"/>
              </a:spcAft>
              <a:buClrTx/>
              <a:buSzTx/>
              <a:buFontTx/>
              <a:buNone/>
              <a:tabLst/>
              <a:defRPr/>
            </a:pPr>
            <a:r>
              <a:rPr kumimoji="0" lang="en-US" sz="1333" b="0" i="0" u="none" strike="noStrike" kern="0" cap="none" spc="0" normalizeH="0" baseline="0" noProof="0" dirty="0">
                <a:ln>
                  <a:noFill/>
                </a:ln>
                <a:solidFill>
                  <a:srgbClr val="000000">
                    <a:alpha val="87000"/>
                  </a:srgbClr>
                </a:solidFill>
                <a:effectLst/>
                <a:uLnTx/>
                <a:uFillTx/>
                <a:latin typeface="Segoe UI" panose="020B0502040204020203" pitchFamily="34" charset="0"/>
                <a:cs typeface="Segoe UI" panose="020B0502040204020203" pitchFamily="34" charset="0"/>
              </a:rPr>
              <a:t>For more information, see Use of Microsoft Copyrighted Content at</a:t>
            </a:r>
          </a:p>
          <a:p>
            <a:pPr marL="0" marR="0" lvl="0" indent="0" algn="ctr" defTabSz="609585" eaLnBrk="1" fontAlgn="auto" latinLnBrk="0" hangingPunct="1">
              <a:lnSpc>
                <a:spcPct val="90000"/>
              </a:lnSpc>
              <a:spcBef>
                <a:spcPts val="0"/>
              </a:spcBef>
              <a:spcAft>
                <a:spcPts val="800"/>
              </a:spcAft>
              <a:buClrTx/>
              <a:buSzTx/>
              <a:buFontTx/>
              <a:buNone/>
              <a:tabLst/>
              <a:defRPr/>
            </a:pPr>
            <a:r>
              <a:rPr kumimoji="0" lang="en-US" sz="1333" b="0" i="0" u="none" strike="noStrike" kern="0" cap="none" spc="0" normalizeH="0" baseline="0" noProof="0" dirty="0">
                <a:ln>
                  <a:noFill/>
                </a:ln>
                <a:solidFill>
                  <a:srgbClr val="000000">
                    <a:alpha val="87000"/>
                  </a:srgbClr>
                </a:solidFill>
                <a:effectLst/>
                <a:uLnTx/>
                <a:uFillTx/>
                <a:latin typeface="Segoe UI" panose="020B0502040204020203" pitchFamily="34" charset="0"/>
                <a:cs typeface="Segoe UI" panose="020B0502040204020203" pitchFamily="34" charset="0"/>
                <a:hlinkClick r:id="rId2"/>
              </a:rPr>
              <a:t>http://www.microsoft.com/about/legal/permissions/</a:t>
            </a:r>
            <a:endParaRPr kumimoji="0" lang="en-US" sz="1333" b="0" i="0" u="none" strike="noStrike" kern="0" cap="none" spc="0" normalizeH="0" baseline="0" noProof="0" dirty="0">
              <a:ln>
                <a:noFill/>
              </a:ln>
              <a:solidFill>
                <a:srgbClr val="000000">
                  <a:alpha val="87000"/>
                </a:srgbClr>
              </a:solidFill>
              <a:effectLst/>
              <a:uLnTx/>
              <a:uFillTx/>
              <a:latin typeface="Segoe UI" panose="020B0502040204020203" pitchFamily="34" charset="0"/>
              <a:cs typeface="Segoe UI" panose="020B0502040204020203" pitchFamily="34" charset="0"/>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en-US" sz="1467" b="1"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Conditions and Terms of Use</a:t>
            </a:r>
            <a:endParaRPr kumimoji="0" lang="en-US" sz="1467"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en-US" sz="1467" b="1"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en-US" sz="1067" b="0" i="0" u="none" strike="noStrike" kern="0" cap="none" spc="0" normalizeH="0" baseline="0" noProof="0" dirty="0">
                <a:ln>
                  <a:noFill/>
                </a:ln>
                <a:solidFill>
                  <a:srgbClr val="277EB5"/>
                </a:solidFill>
                <a:effectLst/>
                <a:uLnTx/>
                <a:uFillTx/>
                <a:latin typeface="Segoe UI" panose="020B0502040204020203" pitchFamily="34" charset="0"/>
                <a:cs typeface="Segoe UI" panose="020B0502040204020203" pitchFamily="34" charset="0"/>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en-US" sz="1067" b="0" i="0" u="none" strike="noStrike" kern="0" cap="none" spc="0" normalizeH="0" baseline="0" noProof="0" dirty="0">
                <a:ln>
                  <a:noFill/>
                </a:ln>
                <a:solidFill>
                  <a:srgbClr val="277EB5"/>
                </a:solidFill>
                <a:effectLst/>
                <a:uLnTx/>
                <a:uFillTx/>
                <a:latin typeface="Segoe UI" panose="020B0502040204020203" pitchFamily="34" charset="0"/>
                <a:cs typeface="Segoe UI" panose="020B0502040204020203" pitchFamily="34" charset="0"/>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marL="0" marR="0" lvl="0" indent="0" defTabSz="609585" eaLnBrk="1" fontAlgn="auto" latinLnBrk="0" hangingPunct="1">
              <a:lnSpc>
                <a:spcPct val="100000"/>
              </a:lnSpc>
              <a:spcBef>
                <a:spcPts val="0"/>
              </a:spcBef>
              <a:spcAft>
                <a:spcPts val="800"/>
              </a:spcAft>
              <a:buClrTx/>
              <a:buSzTx/>
              <a:buFontTx/>
              <a:buNone/>
              <a:tabLst/>
              <a:defRPr/>
            </a:pPr>
            <a:r>
              <a:rPr kumimoji="0" lang="en-US" sz="1333" b="0" i="0" u="none" strike="noStrike" kern="0" cap="none" spc="0" normalizeH="0" baseline="0" noProof="0" dirty="0">
                <a:ln>
                  <a:noFill/>
                </a:ln>
                <a:solidFill>
                  <a:srgbClr val="000000">
                    <a:alpha val="87000"/>
                  </a:srgbClr>
                </a:solidFill>
                <a:effectLst/>
                <a:uLnTx/>
                <a:uFillTx/>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marL="0" marR="0" lvl="0" indent="0" defTabSz="609585" eaLnBrk="1" fontAlgn="auto" latinLnBrk="0" hangingPunct="1">
              <a:lnSpc>
                <a:spcPct val="100000"/>
              </a:lnSpc>
              <a:spcBef>
                <a:spcPts val="0"/>
              </a:spcBef>
              <a:spcAft>
                <a:spcPts val="800"/>
              </a:spcAft>
              <a:buClrTx/>
              <a:buSzTx/>
              <a:buFontTx/>
              <a:buNone/>
              <a:tabLst/>
              <a:defRPr/>
            </a:pPr>
            <a:r>
              <a:rPr kumimoji="0" lang="en-US" sz="1333" b="0" i="0" u="none" strike="noStrike" kern="0" cap="none" spc="0" normalizeH="0" baseline="0" noProof="0" dirty="0">
                <a:ln>
                  <a:noFill/>
                </a:ln>
                <a:solidFill>
                  <a:srgbClr val="000000">
                    <a:alpha val="87000"/>
                  </a:srgbClr>
                </a:solidFill>
                <a:effectLst/>
                <a:uLnTx/>
                <a:uFillTx/>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marL="0" marR="0" lvl="0" indent="0" defTabSz="609585" eaLnBrk="1" fontAlgn="auto" latinLnBrk="0" hangingPunct="1">
              <a:lnSpc>
                <a:spcPct val="100000"/>
              </a:lnSpc>
              <a:spcBef>
                <a:spcPts val="0"/>
              </a:spcBef>
              <a:spcAft>
                <a:spcPts val="800"/>
              </a:spcAft>
              <a:buClrTx/>
              <a:buSzTx/>
              <a:buFontTx/>
              <a:buNone/>
              <a:tabLst/>
              <a:defRPr/>
            </a:pPr>
            <a:r>
              <a:rPr kumimoji="0" lang="en-US" sz="1333" b="0" i="0" u="none" strike="noStrike" kern="0" cap="none" spc="0" normalizeH="0" baseline="0" noProof="0" dirty="0">
                <a:ln>
                  <a:noFill/>
                </a:ln>
                <a:solidFill>
                  <a:srgbClr val="000000">
                    <a:alpha val="87000"/>
                  </a:srgbClr>
                </a:solidFill>
                <a:effectLst/>
                <a:uLnTx/>
                <a:uFillTx/>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marL="0" marR="0" lvl="0" indent="0" defTabSz="609585" eaLnBrk="1" fontAlgn="auto" latinLnBrk="0" hangingPunct="1">
              <a:lnSpc>
                <a:spcPct val="100000"/>
              </a:lnSpc>
              <a:spcBef>
                <a:spcPts val="0"/>
              </a:spcBef>
              <a:spcAft>
                <a:spcPts val="800"/>
              </a:spcAft>
              <a:buClrTx/>
              <a:buSzTx/>
              <a:buFontTx/>
              <a:buNone/>
              <a:tabLst/>
              <a:defRPr/>
            </a:pPr>
            <a:endParaRPr kumimoji="0" lang="en-US" sz="1333" b="0" i="0" u="none" strike="noStrike" kern="0" cap="none" spc="0" normalizeH="0" baseline="0" noProof="0" dirty="0">
              <a:ln>
                <a:noFill/>
              </a:ln>
              <a:solidFill>
                <a:srgbClr val="000000">
                  <a:alpha val="87000"/>
                </a:srgbClr>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25635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pPr marL="0" marR="0" lvl="0" indent="0" defTabSz="914400" eaLnBrk="1" fontAlgn="auto" latinLnBrk="0" hangingPunct="1">
              <a:lnSpc>
                <a:spcPct val="100000"/>
              </a:lnSpc>
              <a:spcBef>
                <a:spcPts val="0"/>
              </a:spcBef>
              <a:spcAft>
                <a:spcPts val="0"/>
              </a:spcAft>
              <a:buClrTx/>
              <a:buSzTx/>
              <a:buFontTx/>
              <a:buNone/>
              <a:tabLst/>
              <a:defRPr/>
            </a:pPr>
            <a:fld id="{42FC5A46-1B5E-4CD0-B5F3-53F130AAFD15}" type="datetime1">
              <a:rPr kumimoji="0" lang="en-US" sz="1800" b="0" i="0" u="none" strike="noStrike" kern="0" cap="none" spc="0" normalizeH="0" baseline="0" noProof="0" smtClean="0">
                <a:ln>
                  <a:noFill/>
                </a:ln>
                <a:solidFill>
                  <a:srgbClr val="3F3F3F"/>
                </a:solidFill>
                <a:effectLst/>
                <a:uLnTx/>
                <a:uFillTx/>
                <a:latin typeface="+mn-lt"/>
              </a:rPr>
              <a:pPr marL="0" marR="0" lvl="0" indent="0" defTabSz="914400" eaLnBrk="1" fontAlgn="auto" latinLnBrk="0" hangingPunct="1">
                <a:lnSpc>
                  <a:spcPct val="100000"/>
                </a:lnSpc>
                <a:spcBef>
                  <a:spcPts val="0"/>
                </a:spcBef>
                <a:spcAft>
                  <a:spcPts val="0"/>
                </a:spcAft>
                <a:buClrTx/>
                <a:buSzTx/>
                <a:buFontTx/>
                <a:buNone/>
                <a:tabLst/>
                <a:defRPr/>
              </a:pPr>
              <a:t>5/1/2020</a:t>
            </a:fld>
            <a:endParaRPr kumimoji="0" lang="en-US" sz="1800" b="0" i="0" u="none" strike="noStrike" kern="0" cap="none" spc="0" normalizeH="0" baseline="0" noProof="0" dirty="0">
              <a:ln>
                <a:noFill/>
              </a:ln>
              <a:solidFill>
                <a:srgbClr val="3F3F3F"/>
              </a:solidFill>
              <a:effectLst/>
              <a:uLnTx/>
              <a:uFillTx/>
              <a:latin typeface="+mn-lt"/>
            </a:endParaRPr>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30" y="6356350"/>
            <a:ext cx="2743200" cy="36512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709584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6248972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30448475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pPr marL="0" marR="0" lvl="0" indent="0" algn="l" defTabSz="914400" eaLnBrk="1" fontAlgn="auto" latinLnBrk="0" hangingPunct="1">
              <a:lnSpc>
                <a:spcPct val="100000"/>
              </a:lnSpc>
              <a:spcBef>
                <a:spcPts val="0"/>
              </a:spcBef>
              <a:spcAft>
                <a:spcPts val="0"/>
              </a:spcAft>
              <a:buClrTx/>
              <a:buSzTx/>
              <a:buFontTx/>
              <a:buNone/>
              <a:tabLst/>
              <a:defRPr/>
            </a:pPr>
            <a:fld id="{E01060FE-E596-4D38-8C3D-586C38809B29}" type="datetime1">
              <a:rPr kumimoji="0" lang="en-US" sz="800" b="0" i="0" u="none" strike="noStrike" kern="0" cap="none" spc="0" normalizeH="0" baseline="0" noProof="0" smtClean="0">
                <a:ln>
                  <a:noFill/>
                </a:ln>
                <a:solidFill>
                  <a:schemeClr val="bg1"/>
                </a:solidFill>
                <a:effectLst/>
                <a:uLnTx/>
                <a:uFillTx/>
                <a:latin typeface="+mn-lt"/>
                <a:cs typeface="Segoe Pro Light"/>
              </a:rPr>
              <a:pPr marL="0" marR="0" lvl="0" indent="0" algn="l" defTabSz="914400" eaLnBrk="1" fontAlgn="auto" latinLnBrk="0" hangingPunct="1">
                <a:lnSpc>
                  <a:spcPct val="100000"/>
                </a:lnSpc>
                <a:spcBef>
                  <a:spcPts val="0"/>
                </a:spcBef>
                <a:spcAft>
                  <a:spcPts val="0"/>
                </a:spcAft>
                <a:buClrTx/>
                <a:buSzTx/>
                <a:buFontTx/>
                <a:buNone/>
                <a:tabLst/>
                <a:defRPr/>
              </a:pPr>
              <a:t>5/1/2020</a:t>
            </a:fld>
            <a:endParaRPr kumimoji="0" lang="en-US" sz="800" b="0" i="0" u="none" strike="noStrike" kern="0" cap="none" spc="0" normalizeH="0" baseline="0" noProof="0" dirty="0">
              <a:ln>
                <a:noFill/>
              </a:ln>
              <a:solidFill>
                <a:schemeClr val="bg1"/>
              </a:solidFill>
              <a:effectLst/>
              <a:uLnTx/>
              <a:uFillTx/>
              <a:latin typeface="+mn-lt"/>
              <a:cs typeface="Segoe Pro Light"/>
            </a:endParaRPr>
          </a:p>
        </p:txBody>
      </p:sp>
      <p:sp>
        <p:nvSpPr>
          <p:cNvPr id="8" name="Slide Number Placeholder 4"/>
          <p:cNvSpPr>
            <a:spLocks noGrp="1"/>
          </p:cNvSpPr>
          <p:nvPr>
            <p:ph type="sldNum" sz="quarter" idx="12"/>
          </p:nvPr>
        </p:nvSpPr>
        <p:spPr>
          <a:xfrm>
            <a:off x="8850630" y="6356350"/>
            <a:ext cx="2743200" cy="36512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6804285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pPr marL="0" marR="0" lvl="0" indent="0" algn="l" defTabSz="914400" eaLnBrk="1" fontAlgn="auto" latinLnBrk="0" hangingPunct="1">
              <a:lnSpc>
                <a:spcPct val="100000"/>
              </a:lnSpc>
              <a:spcBef>
                <a:spcPts val="0"/>
              </a:spcBef>
              <a:spcAft>
                <a:spcPts val="0"/>
              </a:spcAft>
              <a:buClrTx/>
              <a:buSzTx/>
              <a:buFontTx/>
              <a:buNone/>
              <a:tabLst/>
              <a:defRPr/>
            </a:pPr>
            <a:fld id="{2139EBD2-04A7-4D17-9220-0A53AC5266C5}" type="datetime1">
              <a:rPr kumimoji="0" lang="en-US" sz="800" b="0" i="0" u="none" strike="noStrike" kern="0" cap="none" spc="0" normalizeH="0" baseline="0" noProof="0" smtClean="0">
                <a:ln>
                  <a:noFill/>
                </a:ln>
                <a:solidFill>
                  <a:schemeClr val="bg1"/>
                </a:solidFill>
                <a:effectLst/>
                <a:uLnTx/>
                <a:uFillTx/>
                <a:latin typeface="+mn-lt"/>
                <a:cs typeface="Segoe Pro Light"/>
              </a:rPr>
              <a:pPr marL="0" marR="0" lvl="0" indent="0" algn="l" defTabSz="914400" eaLnBrk="1" fontAlgn="auto" latinLnBrk="0" hangingPunct="1">
                <a:lnSpc>
                  <a:spcPct val="100000"/>
                </a:lnSpc>
                <a:spcBef>
                  <a:spcPts val="0"/>
                </a:spcBef>
                <a:spcAft>
                  <a:spcPts val="0"/>
                </a:spcAft>
                <a:buClrTx/>
                <a:buSzTx/>
                <a:buFontTx/>
                <a:buNone/>
                <a:tabLst/>
                <a:defRPr/>
              </a:pPr>
              <a:t>5/1/2020</a:t>
            </a:fld>
            <a:endParaRPr kumimoji="0" lang="en-US" sz="800" b="0" i="0" u="none" strike="noStrike" kern="0" cap="none" spc="0" normalizeH="0" baseline="0" noProof="0" dirty="0">
              <a:ln>
                <a:noFill/>
              </a:ln>
              <a:solidFill>
                <a:schemeClr val="bg1"/>
              </a:solidFill>
              <a:effectLst/>
              <a:uLnTx/>
              <a:uFillTx/>
              <a:latin typeface="+mn-lt"/>
              <a:cs typeface="Segoe Pro Light"/>
            </a:endParaRPr>
          </a:p>
        </p:txBody>
      </p:sp>
      <p:sp>
        <p:nvSpPr>
          <p:cNvPr id="9" name="Slide Number Placeholder 4"/>
          <p:cNvSpPr>
            <a:spLocks noGrp="1"/>
          </p:cNvSpPr>
          <p:nvPr>
            <p:ph type="sldNum" sz="quarter" idx="12"/>
          </p:nvPr>
        </p:nvSpPr>
        <p:spPr>
          <a:xfrm>
            <a:off x="8850630" y="6356350"/>
            <a:ext cx="2743200" cy="36512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628824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800" b="0" i="0" u="none" strike="noStrike" kern="0"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17863131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800" b="0" i="0" u="none" strike="noStrike" kern="0"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17618073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800" b="0" i="0" u="none" strike="noStrike" kern="0"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24022529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800" b="0" i="0" u="none" strike="noStrike" kern="0"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35623756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2654908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0" y="6492875"/>
            <a:ext cx="2743200" cy="365125"/>
          </a:xfrm>
        </p:spPr>
        <p:txBody>
          <a:bodyPr/>
          <a:lstStyle>
            <a:lvl1pPr>
              <a:defRPr sz="1000">
                <a:solidFill>
                  <a:schemeClr val="bg1">
                    <a:lumMod val="50000"/>
                  </a:schemeClr>
                </a:solidFill>
                <a:latin typeface="Segoe UI" panose="020B0502040204020203" pitchFamily="34" charset="0"/>
                <a:cs typeface="Segoe UI" panose="020B0502040204020203" pitchFamily="34" charset="0"/>
              </a:defRPr>
            </a:lvl1pPr>
          </a:lstStyle>
          <a:p>
            <a:pPr defTabSz="914400" eaLnBrk="1" fontAlgn="auto" hangingPunct="1">
              <a:spcBef>
                <a:spcPts val="0"/>
              </a:spcBef>
              <a:spcAft>
                <a:spcPts val="0"/>
              </a:spcAft>
              <a:defRPr/>
            </a:pPr>
            <a:fld id="{AFFF257A-30C5-4AFB-911B-BE4CEEA1EA82}" type="slidenum">
              <a:rPr lang="en-US" kern="0" smtClean="0"/>
              <a:pPr defTabSz="914400" eaLnBrk="1" fontAlgn="auto" hangingPunct="1">
                <a:spcBef>
                  <a:spcPts val="0"/>
                </a:spcBef>
                <a:spcAft>
                  <a:spcPts val="0"/>
                </a:spcAft>
                <a:defRPr/>
              </a:pPr>
              <a:t>‹#›</a:t>
            </a:fld>
            <a:endParaRPr lang="en-US" kern="0"/>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491605"/>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3130419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marL="0" marR="0" lvl="0" indent="0" defTabSz="914400" eaLnBrk="1" fontAlgn="auto" latinLnBrk="0" hangingPunct="1">
              <a:lnSpc>
                <a:spcPct val="90000"/>
              </a:lnSpc>
              <a:spcBef>
                <a:spcPts val="0"/>
              </a:spcBef>
              <a:spcAft>
                <a:spcPts val="800"/>
              </a:spcAft>
              <a:buClrTx/>
              <a:buSzTx/>
              <a:buFontTx/>
              <a:buNone/>
              <a:tabLst/>
              <a:defRPr/>
            </a:pPr>
            <a:r>
              <a:rPr kumimoji="0" lang="en-US" sz="1200" b="0" i="0" u="none" strike="noStrike" kern="0" cap="none" spc="0" normalizeH="0" baseline="0" noProof="0" dirty="0">
                <a:ln>
                  <a:noFill/>
                </a:ln>
                <a:solidFill>
                  <a:srgbClr val="3F3F3F">
                    <a:alpha val="87000"/>
                  </a:srgbClr>
                </a:solidFill>
                <a:effectLst/>
                <a:uLnTx/>
                <a:uFillTx/>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marL="0" marR="0" lvl="0" indent="0" defTabSz="914400" eaLnBrk="1" fontAlgn="auto" latinLnBrk="0" hangingPunct="1">
              <a:lnSpc>
                <a:spcPct val="90000"/>
              </a:lnSpc>
              <a:spcBef>
                <a:spcPts val="0"/>
              </a:spcBef>
              <a:spcAft>
                <a:spcPts val="800"/>
              </a:spcAft>
              <a:buClrTx/>
              <a:buSzTx/>
              <a:buFontTx/>
              <a:buNone/>
              <a:tabLst/>
              <a:defRPr/>
            </a:pPr>
            <a:r>
              <a:rPr kumimoji="0" lang="en-US" sz="1200" b="0" i="0" u="none" strike="noStrike" kern="0" cap="none" spc="0" normalizeH="0" baseline="0" noProof="0" dirty="0">
                <a:ln>
                  <a:noFill/>
                </a:ln>
                <a:solidFill>
                  <a:srgbClr val="3F3F3F">
                    <a:alpha val="87000"/>
                  </a:srgbClr>
                </a:solidFill>
                <a:effectLst/>
                <a:uLnTx/>
                <a:uFillTx/>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marL="0" marR="0" lvl="0" indent="0" algn="ctr" defTabSz="914400" eaLnBrk="1" fontAlgn="auto" latinLnBrk="0" hangingPunct="1">
              <a:lnSpc>
                <a:spcPct val="90000"/>
              </a:lnSpc>
              <a:spcBef>
                <a:spcPts val="0"/>
              </a:spcBef>
              <a:spcAft>
                <a:spcPts val="800"/>
              </a:spcAft>
              <a:buClrTx/>
              <a:buSzTx/>
              <a:buFontTx/>
              <a:buNone/>
              <a:tabLst/>
              <a:defRPr/>
            </a:pPr>
            <a:endParaRPr kumimoji="0" lang="en-US" sz="1100" b="0" i="0" u="none" strike="noStrike" kern="0" cap="none" spc="0" normalizeH="0" baseline="0" noProof="0" dirty="0">
              <a:ln>
                <a:noFill/>
              </a:ln>
              <a:solidFill>
                <a:srgbClr val="3F3F3F">
                  <a:alpha val="87000"/>
                </a:srgbClr>
              </a:solidFill>
              <a:effectLst/>
              <a:uLnTx/>
              <a:uFillTx/>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67" b="1"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Conditions and Terms of Use</a:t>
            </a:r>
            <a:endParaRPr kumimoji="0" lang="en-US" sz="1467" b="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67" b="1" i="0" u="none" strike="noStrike" kern="0" cap="none" spc="0" normalizeH="0" baseline="0" noProof="0" dirty="0">
                <a:ln>
                  <a:noFill/>
                </a:ln>
                <a:solidFill>
                  <a:schemeClr val="tx1"/>
                </a:solidFill>
                <a:effectLst/>
                <a:uLnTx/>
                <a:uFillTx/>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67" b="0" i="0" u="none" strike="noStrike" kern="0" cap="none" spc="0" normalizeH="0" baseline="0" noProof="0" dirty="0">
                <a:ln>
                  <a:noFill/>
                </a:ln>
                <a:solidFill>
                  <a:srgbClr val="277EB5"/>
                </a:solidFill>
                <a:effectLst/>
                <a:uLnTx/>
                <a:uFillTx/>
                <a:latin typeface="Segoe UI" panose="020B0502040204020203" pitchFamily="34" charset="0"/>
                <a:cs typeface="Segoe UI" panose="020B0502040204020203" pitchFamily="34" charset="0"/>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67" b="0" i="0" u="none" strike="noStrike" kern="0" cap="none" spc="0" normalizeH="0" baseline="0" noProof="0" dirty="0">
                <a:ln>
                  <a:noFill/>
                </a:ln>
                <a:solidFill>
                  <a:srgbClr val="277EB5"/>
                </a:solidFill>
                <a:effectLst/>
                <a:uLnTx/>
                <a:uFillTx/>
                <a:latin typeface="Segoe UI" panose="020B0502040204020203" pitchFamily="34" charset="0"/>
                <a:cs typeface="Segoe UI" panose="020B0502040204020203" pitchFamily="34" charset="0"/>
              </a:rPr>
              <a:t>© 2015 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marL="0" marR="0" lvl="0" indent="0" defTabSz="914400" eaLnBrk="1" fontAlgn="auto" latinLnBrk="0" hangingPunct="1">
              <a:lnSpc>
                <a:spcPct val="100000"/>
              </a:lnSpc>
              <a:spcBef>
                <a:spcPts val="0"/>
              </a:spcBef>
              <a:spcAft>
                <a:spcPts val="800"/>
              </a:spcAft>
              <a:buClrTx/>
              <a:buSzTx/>
              <a:buFontTx/>
              <a:buNone/>
              <a:tabLst/>
              <a:defRPr/>
            </a:pPr>
            <a:r>
              <a:rPr kumimoji="0" lang="en-US" sz="1200" b="0" i="0" u="none" strike="noStrike" kern="0" cap="none" spc="0" normalizeH="0" baseline="0" noProof="0" dirty="0">
                <a:ln>
                  <a:noFill/>
                </a:ln>
                <a:solidFill>
                  <a:srgbClr val="3F3F3F">
                    <a:alpha val="87000"/>
                  </a:srgbClr>
                </a:solidFill>
                <a:effectLst/>
                <a:uLnTx/>
                <a:uFillTx/>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marL="0" marR="0" lvl="0" indent="0" defTabSz="914400" eaLnBrk="1" fontAlgn="auto" latinLnBrk="0" hangingPunct="1">
              <a:lnSpc>
                <a:spcPct val="100000"/>
              </a:lnSpc>
              <a:spcBef>
                <a:spcPts val="0"/>
              </a:spcBef>
              <a:spcAft>
                <a:spcPts val="800"/>
              </a:spcAft>
              <a:buClrTx/>
              <a:buSzTx/>
              <a:buFontTx/>
              <a:buNone/>
              <a:tabLst/>
              <a:defRPr/>
            </a:pPr>
            <a:r>
              <a:rPr kumimoji="0" lang="en-US" sz="1200" b="0" i="0" u="none" strike="noStrike" kern="0" cap="none" spc="0" normalizeH="0" baseline="0" noProof="0" dirty="0">
                <a:ln>
                  <a:noFill/>
                </a:ln>
                <a:solidFill>
                  <a:srgbClr val="3F3F3F">
                    <a:alpha val="87000"/>
                  </a:srgbClr>
                </a:solidFill>
                <a:effectLst/>
                <a:uLnTx/>
                <a:uFillTx/>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marL="0" marR="0" lvl="0" indent="0" defTabSz="914400" eaLnBrk="1" fontAlgn="auto" latinLnBrk="0" hangingPunct="1">
              <a:lnSpc>
                <a:spcPct val="100000"/>
              </a:lnSpc>
              <a:spcBef>
                <a:spcPts val="0"/>
              </a:spcBef>
              <a:spcAft>
                <a:spcPts val="800"/>
              </a:spcAft>
              <a:buClrTx/>
              <a:buSzTx/>
              <a:buFontTx/>
              <a:buNone/>
              <a:tabLst/>
              <a:defRPr/>
            </a:pPr>
            <a:r>
              <a:rPr kumimoji="0" lang="en-US" sz="1200" b="0" i="0" u="none" strike="noStrike" kern="0" cap="none" spc="0" normalizeH="0" baseline="0" noProof="0" dirty="0">
                <a:ln>
                  <a:noFill/>
                </a:ln>
                <a:solidFill>
                  <a:srgbClr val="3F3F3F">
                    <a:alpha val="87000"/>
                  </a:srgbClr>
                </a:solidFill>
                <a:effectLst/>
                <a:uLnTx/>
                <a:uFillTx/>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marL="0" marR="0" lvl="0" indent="0" defTabSz="914400" eaLnBrk="1" fontAlgn="auto" latinLnBrk="0" hangingPunct="1">
              <a:lnSpc>
                <a:spcPct val="100000"/>
              </a:lnSpc>
              <a:spcBef>
                <a:spcPts val="0"/>
              </a:spcBef>
              <a:spcAft>
                <a:spcPts val="800"/>
              </a:spcAft>
              <a:buClrTx/>
              <a:buSzTx/>
              <a:buFontTx/>
              <a:buNone/>
              <a:tabLst/>
              <a:defRPr/>
            </a:pPr>
            <a:endParaRPr kumimoji="0" lang="en-US" sz="1100" b="0" i="0" u="none" strike="noStrike" kern="0" cap="none" spc="0" normalizeH="0" baseline="0" noProof="0" dirty="0">
              <a:ln>
                <a:noFill/>
              </a:ln>
              <a:solidFill>
                <a:srgbClr val="3F3F3F">
                  <a:alpha val="87000"/>
                </a:srgbClr>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345366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032075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extLst>
      <p:ext uri="{BB962C8B-B14F-4D97-AF65-F5344CB8AC3E}">
        <p14:creationId xmlns:p14="http://schemas.microsoft.com/office/powerpoint/2010/main" val="2754607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latin typeface="Segoe UI" panose="020B0502040204020203" pitchFamily="34" charset="0"/>
                <a:cs typeface="Segoe UI" panose="020B0502040204020203" pitchFamily="34" charset="0"/>
              </a:rPr>
              <a:t>For more information, see Use of Microsoft Copyrighted Content at</a:t>
            </a:r>
          </a:p>
          <a:p>
            <a:pPr algn="ctr" defTabSz="609585">
              <a:lnSpc>
                <a:spcPct val="90000"/>
              </a:lnSpc>
              <a:spcAft>
                <a:spcPts val="800"/>
              </a:spcAft>
            </a:pPr>
            <a:r>
              <a:rPr lang="en-US" sz="1333" dirty="0">
                <a:solidFill>
                  <a:srgbClr val="000000">
                    <a:alpha val="87000"/>
                  </a:srgbClr>
                </a:solidFill>
                <a:latin typeface="Segoe UI" panose="020B0502040204020203" pitchFamily="34" charset="0"/>
                <a:cs typeface="Segoe UI" panose="020B0502040204020203" pitchFamily="34" charset="0"/>
                <a:hlinkClick r:id="rId2"/>
              </a:rPr>
              <a:t>http://www.microsoft.com/about/legal/permissions/</a:t>
            </a:r>
            <a:endParaRPr lang="en-US" sz="1333" dirty="0">
              <a:solidFill>
                <a:srgbClr val="000000">
                  <a:alpha val="87000"/>
                </a:srgbClr>
              </a:solidFill>
              <a:latin typeface="Segoe UI" panose="020B0502040204020203" pitchFamily="34" charset="0"/>
              <a:cs typeface="Segoe UI" panose="020B0502040204020203" pitchFamily="34" charset="0"/>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latin typeface="Segoe UI" panose="020B0502040204020203" pitchFamily="34" charset="0"/>
                <a:cs typeface="Segoe UI" panose="020B0502040204020203" pitchFamily="34" charset="0"/>
              </a:rPr>
              <a:t>Conditions and Terms of Use</a:t>
            </a:r>
            <a:endParaRPr lang="en-US" sz="1467" dirty="0">
              <a:solidFill>
                <a:srgbClr val="000000"/>
              </a:solidFill>
              <a:latin typeface="Segoe UI" panose="020B0502040204020203" pitchFamily="34" charset="0"/>
              <a:cs typeface="Segoe UI" panose="020B0502040204020203" pitchFamily="34" charset="0"/>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latin typeface="Segoe UI" panose="020B0502040204020203" pitchFamily="34" charset="0"/>
                <a:cs typeface="Segoe UI" panose="020B0502040204020203" pitchFamily="34" charset="0"/>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latin typeface="Segoe UI" panose="020B0502040204020203" pitchFamily="34" charset="0"/>
                <a:cs typeface="Segoe UI" panose="020B0502040204020203" pitchFamily="34" charset="0"/>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latin typeface="Segoe UI" panose="020B0502040204020203" pitchFamily="34" charset="0"/>
                <a:cs typeface="Segoe UI" panose="020B0502040204020203" pitchFamily="34" charset="0"/>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129540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5/1/2020</a:t>
            </a:fld>
            <a:endParaRPr lang="en-US"/>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133746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2959077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a:t>Module #: Module Title</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20261368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Tree>
    <p:extLst>
      <p:ext uri="{BB962C8B-B14F-4D97-AF65-F5344CB8AC3E}">
        <p14:creationId xmlns:p14="http://schemas.microsoft.com/office/powerpoint/2010/main" val="27878065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6581617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3512810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2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743038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22916586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38112510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9979210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663001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308AC059-451B-485B-90DE-C382FB5E9554}" type="datetime1">
              <a:rPr lang="en-US" smtClean="0"/>
              <a:t>5/1/2020</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0205295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59719A99-E623-4601-B985-F26945D273CF}" type="datetime1">
              <a:rPr lang="en-US" smtClean="0"/>
              <a:t>5/1/2020</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3328177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189604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E53059BD-1BEF-4308-896C-BFD109018373}" type="datetime1">
              <a:rPr lang="en-US" smtClean="0"/>
              <a:t>5/1/2020</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1635537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97C2647B-2CB6-4DA8-99F1-BFA229753949}" type="datetime1">
              <a:rPr lang="en-US" smtClean="0"/>
              <a:t>5/1/2020</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Light" panose="020B0502040204020203" pitchFamily="34" charset="0"/>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6521945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4909424F-52EE-4881-87F3-71BBF1CDFBFA}" type="datetime1">
              <a:rPr lang="en-US" smtClean="0"/>
              <a:t>5/1/2020</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5993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a:t>Module #: Module Title</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11257285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53E79FF6-4089-4F9B-8E7B-21EA13AC4CB8}" type="datetime1">
              <a:rPr lang="en-US" smtClean="0"/>
              <a:t>5/1/2020</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endParaRPr lang="en-US" dirty="0"/>
          </a:p>
        </p:txBody>
      </p:sp>
    </p:spTree>
    <p:extLst>
      <p:ext uri="{BB962C8B-B14F-4D97-AF65-F5344CB8AC3E}">
        <p14:creationId xmlns:p14="http://schemas.microsoft.com/office/powerpoint/2010/main" val="42364788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2FC5A46-1B5E-4CD0-B5F3-53F130AAFD15}" type="datetime1">
              <a:rPr lang="en-US" smtClean="0"/>
              <a:t>5/1/2020</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385986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33762699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4925160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E01060FE-E596-4D38-8C3D-586C38809B29}" type="datetime1">
              <a:rPr lang="en-US" smtClean="0"/>
              <a:t>5/1/2020</a:t>
            </a:fld>
            <a:endParaRPr lang="en-US" dirty="0"/>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6132672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2139EBD2-04A7-4D17-9220-0A53AC5266C5}" type="datetime1">
              <a:rPr lang="en-US" smtClean="0"/>
              <a:t>5/1/2020</a:t>
            </a:fld>
            <a:endParaRPr lang="en-US" dirty="0"/>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4521260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6160264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2490623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400672629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94937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Tree>
    <p:extLst>
      <p:ext uri="{BB962C8B-B14F-4D97-AF65-F5344CB8AC3E}">
        <p14:creationId xmlns:p14="http://schemas.microsoft.com/office/powerpoint/2010/main" val="213743451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87331628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a:solidFill>
                  <a:schemeClr val="tx1"/>
                </a:solidFill>
                <a:latin typeface="Segoe UI" panose="020B0502040204020203" pitchFamily="34" charset="0"/>
                <a:cs typeface="Segoe UI" panose="020B0502040204020203" pitchFamily="34" charset="0"/>
              </a:rPr>
              <a:t>Conditions and Terms of Use</a:t>
            </a:r>
            <a:endParaRPr lang="en-US" sz="1467" dirty="0">
              <a:solidFill>
                <a:schemeClr val="tx1"/>
              </a:solidFill>
              <a:latin typeface="Segoe UI" panose="020B0502040204020203" pitchFamily="34" charset="0"/>
              <a:cs typeface="Segoe UI" panose="020B0502040204020203" pitchFamily="34" charset="0"/>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a:solidFill>
                  <a:schemeClr val="tx1"/>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a:solidFill>
                  <a:srgbClr val="277EB5"/>
                </a:solidFill>
                <a:latin typeface="Segoe UI" panose="020B0502040204020203" pitchFamily="34" charset="0"/>
                <a:cs typeface="Segoe UI" panose="020B0502040204020203" pitchFamily="34" charset="0"/>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dirty="0">
                <a:solidFill>
                  <a:srgbClr val="277EB5"/>
                </a:solidFill>
                <a:latin typeface="Segoe UI" panose="020B0502040204020203" pitchFamily="34" charset="0"/>
                <a:cs typeface="Segoe UI" panose="020B0502040204020203" pitchFamily="34" charset="0"/>
              </a:rPr>
              <a:t>© 2016 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a:spcAft>
                <a:spcPts val="800"/>
              </a:spcAft>
            </a:pPr>
            <a:endParaRPr lang="en-US" sz="1100" dirty="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1945039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123107222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extLst>
      <p:ext uri="{BB962C8B-B14F-4D97-AF65-F5344CB8AC3E}">
        <p14:creationId xmlns:p14="http://schemas.microsoft.com/office/powerpoint/2010/main" val="297947826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254608822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0" y="6478270"/>
            <a:ext cx="2743200" cy="365125"/>
          </a:xfrm>
        </p:spPr>
        <p:txBody>
          <a:bodyPr/>
          <a:lstStyle>
            <a:lvl1pPr>
              <a:defRPr sz="1000">
                <a:solidFill>
                  <a:schemeClr val="bg1">
                    <a:lumMod val="50000"/>
                  </a:schemeClr>
                </a:solidFill>
                <a:latin typeface="Segoe UI" panose="020B0502040204020203" pitchFamily="34" charset="0"/>
                <a:cs typeface="Segoe UI" panose="020B0502040204020203" pitchFamily="34" charset="0"/>
              </a:defRPr>
            </a:lvl1pPr>
          </a:lstStyle>
          <a:p>
            <a:fld id="{AFFF257A-30C5-4AFB-911B-BE4CEEA1EA82}" type="slidenum">
              <a:rPr lang="en-US" smtClean="0"/>
              <a:pPr/>
              <a:t>‹#›</a:t>
            </a:fld>
            <a:endParaRPr lang="en-US"/>
          </a:p>
        </p:txBody>
      </p:sp>
      <p:sp>
        <p:nvSpPr>
          <p:cNvPr id="7" name="Text Placeholder 6"/>
          <p:cNvSpPr>
            <a:spLocks noGrp="1"/>
          </p:cNvSpPr>
          <p:nvPr>
            <p:ph type="body" sz="quarter" idx="13"/>
          </p:nvPr>
        </p:nvSpPr>
        <p:spPr>
          <a:xfrm>
            <a:off x="402336" y="1143000"/>
            <a:ext cx="11173968" cy="4956048"/>
          </a:xfrm>
        </p:spPr>
        <p:txBody>
          <a:bodyPr>
            <a:normAutofit/>
          </a:bodyPr>
          <a:lstStyle>
            <a:lvl1pPr>
              <a:defRPr sz="2000"/>
            </a:lvl1pPr>
            <a:lvl2pPr>
              <a:buSzPct val="90000"/>
              <a:defRPr sz="18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47700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solidFill>
                  <a:schemeClr val="bg1">
                    <a:lumMod val="50000"/>
                  </a:schemeClr>
                </a:solidFill>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78408452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872324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a:t>Module #: Module Title</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280640323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300957994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2446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Segoe UI" panose="020B0502040204020203" pitchFamily="34" charset="0"/>
                <a:ea typeface="+mn-ea"/>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87416" y="6479956"/>
            <a:ext cx="2743200" cy="365125"/>
          </a:xfrm>
        </p:spPr>
        <p:txBody>
          <a:bodyPr/>
          <a:lstStyle>
            <a:lvl1pPr>
              <a:defRPr sz="1000">
                <a:solidFill>
                  <a:schemeClr val="bg1">
                    <a:lumMod val="50000"/>
                  </a:schemeClr>
                </a:solidFill>
                <a:latin typeface="Segoe UI" panose="020B0502040204020203" pitchFamily="34" charset="0"/>
                <a:cs typeface="Segoe UI" panose="020B0502040204020203" pitchFamily="34" charset="0"/>
              </a:defRPr>
            </a:lvl1pPr>
          </a:lstStyle>
          <a:p>
            <a:pPr defTabSz="914400" eaLnBrk="1" fontAlgn="auto" hangingPunct="1">
              <a:spcBef>
                <a:spcPts val="0"/>
              </a:spcBef>
              <a:spcAft>
                <a:spcPts val="0"/>
              </a:spcAft>
              <a:defRPr/>
            </a:pPr>
            <a:fld id="{AFFF257A-30C5-4AFB-911B-BE4CEEA1EA82}" type="slidenum">
              <a:rPr lang="en-US" kern="0" smtClean="0"/>
              <a:pPr defTabSz="914400" eaLnBrk="1" fontAlgn="auto" hangingPunct="1">
                <a:spcBef>
                  <a:spcPts val="0"/>
                </a:spcBef>
                <a:spcAft>
                  <a:spcPts val="0"/>
                </a:spcAft>
                <a:defRPr/>
              </a:pPr>
              <a:t>‹#›</a:t>
            </a:fld>
            <a:endParaRPr lang="en-US" kern="0"/>
          </a:p>
        </p:txBody>
      </p:sp>
    </p:spTree>
    <p:extLst>
      <p:ext uri="{BB962C8B-B14F-4D97-AF65-F5344CB8AC3E}">
        <p14:creationId xmlns:p14="http://schemas.microsoft.com/office/powerpoint/2010/main" val="362680902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388561609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202875884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39932601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14961098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424981019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308AC059-451B-485B-90DE-C382FB5E9554}" type="datetime1">
              <a:rPr lang="en-US" smtClean="0"/>
              <a:pPr/>
              <a:t>5/1/2020</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956302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59719A99-E623-4601-B985-F26945D273CF}" type="datetime1">
              <a:rPr lang="en-US" smtClean="0"/>
              <a:pPr/>
              <a:t>5/1/2020</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22852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195419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E53059BD-1BEF-4308-896C-BFD109018373}" type="datetime1">
              <a:rPr lang="en-US" smtClean="0"/>
              <a:pPr/>
              <a:t>5/1/2020</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132868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97C2647B-2CB6-4DA8-99F1-BFA229753949}" type="datetime1">
              <a:rPr lang="en-US" smtClean="0"/>
              <a:pPr/>
              <a:t>5/1/2020</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Light" panose="020B0502040204020203" pitchFamily="34" charset="0"/>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34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152922236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4909424F-52EE-4881-87F3-71BBF1CDFBFA}" type="datetime1">
              <a:rPr lang="en-US" smtClean="0"/>
              <a:pPr/>
              <a:t>5/1/2020</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718403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53E79FF6-4089-4F9B-8E7B-21EA13AC4CB8}" type="datetime1">
              <a:rPr lang="en-US" smtClean="0"/>
              <a:pPr/>
              <a:t>5/1/2020</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endParaRPr lang="en-US" dirty="0"/>
          </a:p>
        </p:txBody>
      </p:sp>
    </p:spTree>
    <p:extLst>
      <p:ext uri="{BB962C8B-B14F-4D97-AF65-F5344CB8AC3E}">
        <p14:creationId xmlns:p14="http://schemas.microsoft.com/office/powerpoint/2010/main" val="270016709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2FC5A46-1B5E-4CD0-B5F3-53F130AAFD15}" type="datetime1">
              <a:rPr lang="en-US" smtClean="0"/>
              <a:pPr/>
              <a:t>5/1/2020</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33119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0903760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41365175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E01060FE-E596-4D38-8C3D-586C38809B29}" type="datetime1">
              <a:rPr lang="en-US" smtClean="0">
                <a:solidFill>
                  <a:prstClr val="white"/>
                </a:solidFill>
              </a:rPr>
              <a:pPr/>
              <a:t>5/1/2020</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709397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2139EBD2-04A7-4D17-9220-0A53AC5266C5}" type="datetime1">
              <a:rPr lang="en-US" smtClean="0">
                <a:solidFill>
                  <a:prstClr val="white"/>
                </a:solidFill>
              </a:rPr>
              <a:pPr/>
              <a:t>5/1/2020</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3147037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6391614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3912246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1534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171319715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1171288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376747077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333" dirty="0">
                <a:solidFill>
                  <a:srgbClr val="3F3F3F">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333" dirty="0">
                <a:solidFill>
                  <a:srgbClr val="3F3F3F">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r>
              <a:rPr lang="en-US" sz="1333" dirty="0">
                <a:solidFill>
                  <a:srgbClr val="3F3F3F">
                    <a:alpha val="87000"/>
                  </a:srgbClr>
                </a:solidFill>
              </a:rPr>
              <a:t>For more information, see Use of Microsoft Copyrighted Content at</a:t>
            </a:r>
          </a:p>
          <a:p>
            <a:pPr algn="ctr">
              <a:lnSpc>
                <a:spcPct val="90000"/>
              </a:lnSpc>
              <a:spcAft>
                <a:spcPts val="800"/>
              </a:spcAft>
            </a:pPr>
            <a:r>
              <a:rPr lang="en-US" sz="1333" dirty="0">
                <a:solidFill>
                  <a:srgbClr val="3F3F3F">
                    <a:alpha val="87000"/>
                  </a:srgbClr>
                </a:solidFill>
                <a:hlinkClick r:id="rId2"/>
              </a:rPr>
              <a:t>http://www.microsoft.com/about/legal/permissions/</a:t>
            </a:r>
            <a:endParaRPr lang="en-US" sz="1333" dirty="0">
              <a:solidFill>
                <a:srgbClr val="3F3F3F">
                  <a:alpha val="87000"/>
                </a:srgbClr>
              </a:solidFill>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dirty="0">
                <a:solidFill>
                  <a:srgbClr val="277EB5"/>
                </a:solidFill>
              </a:rPr>
              <a:t>© 2013 Microsoft Corporation. All rights reserved.</a:t>
            </a:r>
          </a:p>
        </p:txBody>
      </p:sp>
      <p:sp>
        <p:nvSpPr>
          <p:cNvPr id="10" name="TextBox 9"/>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a:spcAft>
                <a:spcPts val="800"/>
              </a:spcAft>
            </a:pPr>
            <a:r>
              <a:rPr lang="en-US" sz="1333" dirty="0">
                <a:solidFill>
                  <a:srgbClr val="3F3F3F">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333" dirty="0">
                <a:solidFill>
                  <a:srgbClr val="3F3F3F">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333" dirty="0">
                <a:solidFill>
                  <a:srgbClr val="3F3F3F">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a:spcAft>
                <a:spcPts val="800"/>
              </a:spcAft>
            </a:pPr>
            <a:endParaRPr lang="en-US" sz="1333" dirty="0">
              <a:solidFill>
                <a:srgbClr val="3F3F3F">
                  <a:alpha val="87000"/>
                </a:srgbClr>
              </a:solidFill>
            </a:endParaRPr>
          </a:p>
        </p:txBody>
      </p:sp>
    </p:spTree>
    <p:extLst>
      <p:ext uri="{BB962C8B-B14F-4D97-AF65-F5344CB8AC3E}">
        <p14:creationId xmlns:p14="http://schemas.microsoft.com/office/powerpoint/2010/main" val="308939984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16909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theme" Target="../theme/theme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eaLnBrk="1" fontAlgn="auto" latinLnBrk="0" hangingPunct="1">
              <a:lnSpc>
                <a:spcPct val="100000"/>
              </a:lnSpc>
              <a:spcBef>
                <a:spcPts val="0"/>
              </a:spcBef>
              <a:spcAft>
                <a:spcPts val="0"/>
              </a:spcAft>
              <a:buClrTx/>
              <a:buSzTx/>
              <a:buFontTx/>
              <a:buNone/>
              <a:tabLst/>
              <a:defRPr/>
            </a:pPr>
            <a:fld id="{C38662A8-215F-48B6-BCB2-3B7A098251B5}" type="datetime1">
              <a:rPr kumimoji="0" lang="en-US" sz="1200" b="0" i="0" u="none" strike="noStrike" kern="0" cap="none" spc="0" normalizeH="0" baseline="0" noProof="0" smtClean="0">
                <a:ln>
                  <a:noFill/>
                </a:ln>
                <a:solidFill>
                  <a:schemeClr val="tx1">
                    <a:tint val="75000"/>
                  </a:schemeClr>
                </a:solidFill>
                <a:effectLst/>
                <a:uLnTx/>
                <a:uFillTx/>
              </a:rPr>
              <a:pPr marL="0" marR="0" lvl="0" indent="0" algn="l" defTabSz="914400" eaLnBrk="1" fontAlgn="auto" latinLnBrk="0" hangingPunct="1">
                <a:lnSpc>
                  <a:spcPct val="100000"/>
                </a:lnSpc>
                <a:spcBef>
                  <a:spcPts val="0"/>
                </a:spcBef>
                <a:spcAft>
                  <a:spcPts val="0"/>
                </a:spcAft>
                <a:buClrTx/>
                <a:buSzTx/>
                <a:buFontTx/>
                <a:buNone/>
                <a:tabLst/>
                <a:defRPr/>
              </a:pPr>
              <a:t>5/1/2020</a:t>
            </a:fld>
            <a:endParaRPr kumimoji="0" lang="en-US" sz="1200" b="0" i="0" u="none" strike="noStrike" kern="0" cap="none" spc="0" normalizeH="0" baseline="0" noProof="0">
              <a:ln>
                <a:noFill/>
              </a:ln>
              <a:solidFill>
                <a:schemeClr val="tx1">
                  <a:tint val="75000"/>
                </a:schemeClr>
              </a:solidFill>
              <a:effectLst/>
              <a:uLnTx/>
              <a:uFillTx/>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tx1">
                    <a:tint val="75000"/>
                  </a:schemeClr>
                </a:solidFill>
                <a:effectLst/>
                <a:uLnTx/>
                <a:uFillTx/>
              </a:rPr>
              <a:t>Microsoft Confidential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eaLnBrk="1" fontAlgn="auto" latinLnBrk="0" hangingPunct="1">
              <a:lnSpc>
                <a:spcPct val="100000"/>
              </a:lnSpc>
              <a:spcBef>
                <a:spcPts val="0"/>
              </a:spcBef>
              <a:spcAft>
                <a:spcPts val="0"/>
              </a:spcAft>
              <a:buClrTx/>
              <a:buSzTx/>
              <a:buFontTx/>
              <a:buNone/>
              <a:tabLst/>
              <a:defRPr/>
            </a:pPr>
            <a:fld id="{AFFF257A-30C5-4AFB-911B-BE4CEEA1EA82}" type="slidenum">
              <a:rPr kumimoji="0" lang="en-US" sz="1200" b="0" i="0" u="none" strike="noStrike" kern="0" cap="none" spc="0" normalizeH="0" baseline="0" noProof="0" smtClean="0">
                <a:ln>
                  <a:noFill/>
                </a:ln>
                <a:solidFill>
                  <a:schemeClr val="tx1">
                    <a:tint val="75000"/>
                  </a:schemeClr>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a:ln>
                <a:noFill/>
              </a:ln>
              <a:solidFill>
                <a:schemeClr val="tx1">
                  <a:tint val="75000"/>
                </a:schemeClr>
              </a:solidFill>
              <a:effectLst/>
              <a:uLnTx/>
              <a:uFillTx/>
            </a:endParaRPr>
          </a:p>
        </p:txBody>
      </p:sp>
    </p:spTree>
    <p:extLst>
      <p:ext uri="{BB962C8B-B14F-4D97-AF65-F5344CB8AC3E}">
        <p14:creationId xmlns:p14="http://schemas.microsoft.com/office/powerpoint/2010/main" val="336048499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 id="2147483888" r:id="rId20"/>
    <p:sldLayoutId id="2147483889" r:id="rId21"/>
    <p:sldLayoutId id="2147483890" r:id="rId22"/>
    <p:sldLayoutId id="2147483891" r:id="rId23"/>
    <p:sldLayoutId id="2147483892" r:id="rId24"/>
    <p:sldLayoutId id="2147483893" r:id="rId25"/>
    <p:sldLayoutId id="2147483894" r:id="rId26"/>
    <p:sldLayoutId id="2147483895" r:id="rId27"/>
    <p:sldLayoutId id="2147483896" r:id="rId28"/>
    <p:sldLayoutId id="2147483897" r:id="rId29"/>
    <p:sldLayoutId id="2147483898" r:id="rId30"/>
    <p:sldLayoutId id="2147483899" r:id="rId31"/>
  </p:sldLayoutIdLst>
  <p:hf hdr="0" ft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20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8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6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6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8662A8-215F-48B6-BCB2-3B7A098251B5}" type="datetime1">
              <a:rPr lang="en-US" smtClean="0"/>
              <a:t>5/1/2020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Microsoft Confidential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t>‹#›</a:t>
            </a:fld>
            <a:endParaRPr lang="en-US"/>
          </a:p>
        </p:txBody>
      </p:sp>
    </p:spTree>
    <p:extLst>
      <p:ext uri="{BB962C8B-B14F-4D97-AF65-F5344CB8AC3E}">
        <p14:creationId xmlns:p14="http://schemas.microsoft.com/office/powerpoint/2010/main" val="3287516390"/>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 id="2147483918" r:id="rId18"/>
    <p:sldLayoutId id="2147483919" r:id="rId19"/>
    <p:sldLayoutId id="2147483920" r:id="rId20"/>
    <p:sldLayoutId id="2147483921" r:id="rId21"/>
    <p:sldLayoutId id="2147483922" r:id="rId22"/>
    <p:sldLayoutId id="2147483923" r:id="rId23"/>
    <p:sldLayoutId id="2147483924" r:id="rId24"/>
    <p:sldLayoutId id="2147483925" r:id="rId25"/>
    <p:sldLayoutId id="2147483926" r:id="rId26"/>
    <p:sldLayoutId id="2147483927" r:id="rId27"/>
    <p:sldLayoutId id="2147483928" r:id="rId28"/>
    <p:sldLayoutId id="2147483929" r:id="rId29"/>
    <p:sldLayoutId id="2147483930" r:id="rId30"/>
    <p:sldLayoutId id="2147483931" r:id="rId31"/>
  </p:sldLayoutIdLst>
  <p:hf hdr="0" ft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20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8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6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6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8662A8-215F-48B6-BCB2-3B7A098251B5}" type="datetime1">
              <a:rPr lang="en-US" smtClean="0">
                <a:solidFill>
                  <a:prstClr val="black">
                    <a:tint val="75000"/>
                  </a:prstClr>
                </a:solidFill>
              </a:rPr>
              <a:pPr/>
              <a:t>5/1/2020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prstClr val="black">
                    <a:tint val="75000"/>
                  </a:prstClr>
                </a:solidFill>
              </a:rPr>
              <a:t>Microsoft Confidential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6150590"/>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 id="2147483945" r:id="rId13"/>
    <p:sldLayoutId id="2147483946" r:id="rId14"/>
    <p:sldLayoutId id="2147483947" r:id="rId15"/>
    <p:sldLayoutId id="2147483948" r:id="rId16"/>
    <p:sldLayoutId id="2147483949" r:id="rId17"/>
    <p:sldLayoutId id="2147483950" r:id="rId18"/>
    <p:sldLayoutId id="2147483951" r:id="rId19"/>
    <p:sldLayoutId id="2147483952" r:id="rId20"/>
    <p:sldLayoutId id="2147483953" r:id="rId21"/>
    <p:sldLayoutId id="2147483954" r:id="rId22"/>
    <p:sldLayoutId id="2147483955" r:id="rId23"/>
    <p:sldLayoutId id="2147483956" r:id="rId24"/>
    <p:sldLayoutId id="2147483957" r:id="rId25"/>
    <p:sldLayoutId id="2147483958" r:id="rId26"/>
    <p:sldLayoutId id="2147483959" r:id="rId27"/>
    <p:sldLayoutId id="2147483960" r:id="rId28"/>
    <p:sldLayoutId id="2147483961" r:id="rId29"/>
    <p:sldLayoutId id="2147483962" r:id="rId30"/>
    <p:sldLayoutId id="2147483963" r:id="rId31"/>
  </p:sldLayoutIdLst>
  <p:hf hdr="0" ft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5.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3"/>
          </p:nvPr>
        </p:nvSpPr>
        <p:spPr/>
        <p:txBody>
          <a:bodyPr/>
          <a:lstStyle/>
          <a:p>
            <a:pPr lvl="0" defTabSz="914354">
              <a:defRPr/>
            </a:pPr>
            <a:r>
              <a:rPr lang="en-US" altLang="en-US">
                <a:solidFill>
                  <a:sysClr val="window" lastClr="FFFFFF"/>
                </a:solidFill>
              </a:rPr>
              <a:t>.NET Core: Developing Cross-Platform Web Apps with ASP.NET Core – Workshop</a:t>
            </a:r>
            <a:r>
              <a:rPr lang="en-US" altLang="en-US" i="1">
                <a:solidFill>
                  <a:sysClr val="window" lastClr="FFFFFF"/>
                </a:solidFill>
              </a:rPr>
              <a:t>PLUS </a:t>
            </a:r>
            <a:endParaRPr lang="en-US" altLang="en-US" i="1" dirty="0">
              <a:solidFill>
                <a:sysClr val="window" lastClr="FFFFFF"/>
              </a:solidFill>
            </a:endParaRPr>
          </a:p>
        </p:txBody>
      </p:sp>
      <p:sp>
        <p:nvSpPr>
          <p:cNvPr id="2" name="Slide Number Placeholder 1"/>
          <p:cNvSpPr>
            <a:spLocks noGrp="1"/>
          </p:cNvSpPr>
          <p:nvPr>
            <p:ph type="sldNum" sz="quarter" idx="4294967295"/>
          </p:nvPr>
        </p:nvSpPr>
        <p:spPr>
          <a:xfrm>
            <a:off x="9347200" y="6492875"/>
            <a:ext cx="2844800" cy="365125"/>
          </a:xfrm>
        </p:spPr>
        <p:txBody>
          <a:bodyPr/>
          <a:lstStyle/>
          <a:p>
            <a:pPr>
              <a:defRPr/>
            </a:pPr>
            <a:fld id="{A0AE9EC9-F182-4A35-8041-CBBE9CFA6E78}" type="slidenum">
              <a:rPr lang="en-US" smtClean="0"/>
              <a:pPr>
                <a:defRPr/>
              </a:pPr>
              <a:t>1</a:t>
            </a:fld>
            <a:endParaRPr lang="en-US"/>
          </a:p>
        </p:txBody>
      </p:sp>
      <p:sp>
        <p:nvSpPr>
          <p:cNvPr id="4" name="Content Placeholder 13"/>
          <p:cNvSpPr txBox="1">
            <a:spLocks/>
          </p:cNvSpPr>
          <p:nvPr/>
        </p:nvSpPr>
        <p:spPr>
          <a:xfrm>
            <a:off x="0" y="5486400"/>
            <a:ext cx="2667000" cy="301752"/>
          </a:xfrm>
          <a:prstGeom prst="rect">
            <a:avLst/>
          </a:prstGeom>
          <a:solidFill>
            <a:schemeClr val="tx1">
              <a:lumMod val="85000"/>
              <a:alpha val="88000"/>
            </a:schemeClr>
          </a:solidFill>
        </p:spPr>
        <p:txBody>
          <a:bodyPr anchor="ctr"/>
          <a:lstStyle>
            <a:lvl1pPr algn="l" rtl="0" fontAlgn="base">
              <a:lnSpc>
                <a:spcPct val="120000"/>
              </a:lnSpc>
              <a:spcBef>
                <a:spcPct val="20000"/>
              </a:spcBef>
              <a:spcAft>
                <a:spcPct val="0"/>
              </a:spcAft>
              <a:buFont typeface="+mj-lt"/>
              <a:defRPr sz="1400">
                <a:solidFill>
                  <a:schemeClr val="bg1"/>
                </a:solidFill>
                <a:latin typeface="+mn-lt"/>
                <a:ea typeface="Segoe Pro Light"/>
                <a:cs typeface="Segoe Pro Light"/>
              </a:defRPr>
            </a:lvl1pPr>
            <a:lvl2pPr algn="l" rtl="0" fontAlgn="base">
              <a:lnSpc>
                <a:spcPct val="120000"/>
              </a:lnSpc>
              <a:spcBef>
                <a:spcPct val="20000"/>
              </a:spcBef>
              <a:spcAft>
                <a:spcPct val="0"/>
              </a:spcAft>
              <a:defRPr sz="1400">
                <a:solidFill>
                  <a:schemeClr val="bg1"/>
                </a:solidFill>
                <a:latin typeface="+mn-lt"/>
                <a:ea typeface="Segoe Pro Light"/>
                <a:cs typeface="Segoe Pro Light"/>
              </a:defRPr>
            </a:lvl2pPr>
            <a:lvl3pPr marL="342900" indent="-342900" algn="l" rtl="0" fontAlgn="base">
              <a:lnSpc>
                <a:spcPct val="120000"/>
              </a:lnSpc>
              <a:spcBef>
                <a:spcPct val="20000"/>
              </a:spcBef>
              <a:spcAft>
                <a:spcPct val="0"/>
              </a:spcAft>
              <a:defRPr sz="1400">
                <a:solidFill>
                  <a:schemeClr val="bg1"/>
                </a:solidFill>
                <a:latin typeface="+mn-lt"/>
                <a:ea typeface="Segoe Pro Light"/>
                <a:cs typeface="Segoe Pro Light"/>
              </a:defRPr>
            </a:lvl3pPr>
            <a:lvl4pPr algn="l" rtl="0" fontAlgn="base">
              <a:lnSpc>
                <a:spcPct val="120000"/>
              </a:lnSpc>
              <a:spcBef>
                <a:spcPct val="20000"/>
              </a:spcBef>
              <a:spcAft>
                <a:spcPct val="0"/>
              </a:spcAft>
              <a:buFont typeface="Arial" panose="020B0604020202020204" pitchFamily="34" charset="0"/>
              <a:defRPr sz="1400">
                <a:solidFill>
                  <a:schemeClr val="bg1"/>
                </a:solidFill>
                <a:latin typeface="+mn-lt"/>
                <a:ea typeface="Segoe Pro Light"/>
                <a:cs typeface="Segoe Pro Light"/>
              </a:defRPr>
            </a:lvl4pPr>
            <a:lvl5pPr algn="l" rtl="0" fontAlgn="base">
              <a:lnSpc>
                <a:spcPct val="120000"/>
              </a:lnSpc>
              <a:spcBef>
                <a:spcPct val="20000"/>
              </a:spcBef>
              <a:spcAft>
                <a:spcPct val="0"/>
              </a:spcAft>
              <a:defRPr sz="1400">
                <a:solidFill>
                  <a:schemeClr val="bg1"/>
                </a:solidFill>
                <a:latin typeface="+mn-lt"/>
                <a:ea typeface="Segoe Pro Light"/>
                <a:cs typeface="Segoe Pro Light"/>
              </a:defRPr>
            </a:lvl5pPr>
            <a:lvl6pPr marL="457200" algn="l" rtl="0" fontAlgn="base">
              <a:lnSpc>
                <a:spcPct val="120000"/>
              </a:lnSpc>
              <a:spcBef>
                <a:spcPct val="20000"/>
              </a:spcBef>
              <a:spcAft>
                <a:spcPct val="0"/>
              </a:spcAft>
              <a:defRPr sz="1400">
                <a:solidFill>
                  <a:schemeClr val="bg1"/>
                </a:solidFill>
                <a:latin typeface="+mn-lt"/>
                <a:ea typeface="Segoe Pro Light"/>
                <a:cs typeface="Segoe Pro Light"/>
              </a:defRPr>
            </a:lvl6pPr>
            <a:lvl7pPr marL="914400" algn="l" rtl="0" fontAlgn="base">
              <a:lnSpc>
                <a:spcPct val="120000"/>
              </a:lnSpc>
              <a:spcBef>
                <a:spcPct val="20000"/>
              </a:spcBef>
              <a:spcAft>
                <a:spcPct val="0"/>
              </a:spcAft>
              <a:defRPr sz="1400">
                <a:solidFill>
                  <a:schemeClr val="bg1"/>
                </a:solidFill>
                <a:latin typeface="+mn-lt"/>
                <a:ea typeface="Segoe Pro Light"/>
                <a:cs typeface="Segoe Pro Light"/>
              </a:defRPr>
            </a:lvl7pPr>
            <a:lvl8pPr marL="1371600" algn="l" rtl="0" fontAlgn="base">
              <a:lnSpc>
                <a:spcPct val="120000"/>
              </a:lnSpc>
              <a:spcBef>
                <a:spcPct val="20000"/>
              </a:spcBef>
              <a:spcAft>
                <a:spcPct val="0"/>
              </a:spcAft>
              <a:defRPr sz="1400">
                <a:solidFill>
                  <a:schemeClr val="bg1"/>
                </a:solidFill>
                <a:latin typeface="+mn-lt"/>
                <a:ea typeface="Segoe Pro Light"/>
                <a:cs typeface="Segoe Pro Light"/>
              </a:defRPr>
            </a:lvl8pPr>
            <a:lvl9pPr marL="1828800" algn="l" rtl="0" fontAlgn="base">
              <a:lnSpc>
                <a:spcPct val="120000"/>
              </a:lnSpc>
              <a:spcBef>
                <a:spcPct val="20000"/>
              </a:spcBef>
              <a:spcAft>
                <a:spcPct val="0"/>
              </a:spcAft>
              <a:defRPr sz="1400">
                <a:solidFill>
                  <a:schemeClr val="bg1"/>
                </a:solidFill>
                <a:latin typeface="+mn-lt"/>
                <a:ea typeface="Segoe Pro Light"/>
                <a:cs typeface="Segoe Pro Light"/>
              </a:defRPr>
            </a:lvl9pPr>
          </a:lstStyle>
          <a:p>
            <a:pPr defTabSz="914400" eaLnBrk="1" hangingPunct="1"/>
            <a:r>
              <a:rPr lang="en-US" kern="0" dirty="0"/>
              <a:t>&lt; Engineer Name &gt;</a:t>
            </a:r>
          </a:p>
        </p:txBody>
      </p:sp>
      <p:sp>
        <p:nvSpPr>
          <p:cNvPr id="5" name="Content Placeholder 13"/>
          <p:cNvSpPr txBox="1">
            <a:spLocks/>
          </p:cNvSpPr>
          <p:nvPr/>
        </p:nvSpPr>
        <p:spPr>
          <a:xfrm>
            <a:off x="0" y="5828884"/>
            <a:ext cx="2667000" cy="301752"/>
          </a:xfrm>
          <a:prstGeom prst="rect">
            <a:avLst/>
          </a:prstGeom>
          <a:solidFill>
            <a:schemeClr val="tx1">
              <a:lumMod val="85000"/>
              <a:alpha val="88000"/>
            </a:schemeClr>
          </a:solidFill>
        </p:spPr>
        <p:txBody>
          <a:bodyPr anchor="ctr"/>
          <a:lstStyle>
            <a:lvl1pPr algn="l" rtl="0" fontAlgn="base">
              <a:lnSpc>
                <a:spcPct val="120000"/>
              </a:lnSpc>
              <a:spcBef>
                <a:spcPct val="20000"/>
              </a:spcBef>
              <a:spcAft>
                <a:spcPct val="0"/>
              </a:spcAft>
              <a:buFont typeface="+mj-lt"/>
              <a:defRPr sz="1400">
                <a:solidFill>
                  <a:schemeClr val="bg1"/>
                </a:solidFill>
                <a:latin typeface="+mn-lt"/>
                <a:ea typeface="Segoe Pro Light"/>
                <a:cs typeface="Segoe Pro Light"/>
              </a:defRPr>
            </a:lvl1pPr>
            <a:lvl2pPr algn="l" rtl="0" fontAlgn="base">
              <a:lnSpc>
                <a:spcPct val="120000"/>
              </a:lnSpc>
              <a:spcBef>
                <a:spcPct val="20000"/>
              </a:spcBef>
              <a:spcAft>
                <a:spcPct val="0"/>
              </a:spcAft>
              <a:defRPr sz="1400">
                <a:solidFill>
                  <a:schemeClr val="bg1"/>
                </a:solidFill>
                <a:latin typeface="+mn-lt"/>
                <a:ea typeface="Segoe Pro Light"/>
                <a:cs typeface="Segoe Pro Light"/>
              </a:defRPr>
            </a:lvl2pPr>
            <a:lvl3pPr marL="342900" indent="-342900" algn="l" rtl="0" fontAlgn="base">
              <a:lnSpc>
                <a:spcPct val="120000"/>
              </a:lnSpc>
              <a:spcBef>
                <a:spcPct val="20000"/>
              </a:spcBef>
              <a:spcAft>
                <a:spcPct val="0"/>
              </a:spcAft>
              <a:defRPr sz="1400">
                <a:solidFill>
                  <a:schemeClr val="bg1"/>
                </a:solidFill>
                <a:latin typeface="+mn-lt"/>
                <a:ea typeface="Segoe Pro Light"/>
                <a:cs typeface="Segoe Pro Light"/>
              </a:defRPr>
            </a:lvl3pPr>
            <a:lvl4pPr algn="l" rtl="0" fontAlgn="base">
              <a:lnSpc>
                <a:spcPct val="120000"/>
              </a:lnSpc>
              <a:spcBef>
                <a:spcPct val="20000"/>
              </a:spcBef>
              <a:spcAft>
                <a:spcPct val="0"/>
              </a:spcAft>
              <a:buFont typeface="Arial" panose="020B0604020202020204" pitchFamily="34" charset="0"/>
              <a:defRPr sz="1400">
                <a:solidFill>
                  <a:schemeClr val="bg1"/>
                </a:solidFill>
                <a:latin typeface="+mn-lt"/>
                <a:ea typeface="Segoe Pro Light"/>
                <a:cs typeface="Segoe Pro Light"/>
              </a:defRPr>
            </a:lvl4pPr>
            <a:lvl5pPr algn="l" rtl="0" fontAlgn="base">
              <a:lnSpc>
                <a:spcPct val="120000"/>
              </a:lnSpc>
              <a:spcBef>
                <a:spcPct val="20000"/>
              </a:spcBef>
              <a:spcAft>
                <a:spcPct val="0"/>
              </a:spcAft>
              <a:defRPr sz="1400">
                <a:solidFill>
                  <a:schemeClr val="bg1"/>
                </a:solidFill>
                <a:latin typeface="+mn-lt"/>
                <a:ea typeface="Segoe Pro Light"/>
                <a:cs typeface="Segoe Pro Light"/>
              </a:defRPr>
            </a:lvl5pPr>
            <a:lvl6pPr marL="457200" algn="l" rtl="0" fontAlgn="base">
              <a:lnSpc>
                <a:spcPct val="120000"/>
              </a:lnSpc>
              <a:spcBef>
                <a:spcPct val="20000"/>
              </a:spcBef>
              <a:spcAft>
                <a:spcPct val="0"/>
              </a:spcAft>
              <a:defRPr sz="1400">
                <a:solidFill>
                  <a:schemeClr val="bg1"/>
                </a:solidFill>
                <a:latin typeface="+mn-lt"/>
                <a:ea typeface="Segoe Pro Light"/>
                <a:cs typeface="Segoe Pro Light"/>
              </a:defRPr>
            </a:lvl6pPr>
            <a:lvl7pPr marL="914400" algn="l" rtl="0" fontAlgn="base">
              <a:lnSpc>
                <a:spcPct val="120000"/>
              </a:lnSpc>
              <a:spcBef>
                <a:spcPct val="20000"/>
              </a:spcBef>
              <a:spcAft>
                <a:spcPct val="0"/>
              </a:spcAft>
              <a:defRPr sz="1400">
                <a:solidFill>
                  <a:schemeClr val="bg1"/>
                </a:solidFill>
                <a:latin typeface="+mn-lt"/>
                <a:ea typeface="Segoe Pro Light"/>
                <a:cs typeface="Segoe Pro Light"/>
              </a:defRPr>
            </a:lvl7pPr>
            <a:lvl8pPr marL="1371600" algn="l" rtl="0" fontAlgn="base">
              <a:lnSpc>
                <a:spcPct val="120000"/>
              </a:lnSpc>
              <a:spcBef>
                <a:spcPct val="20000"/>
              </a:spcBef>
              <a:spcAft>
                <a:spcPct val="0"/>
              </a:spcAft>
              <a:defRPr sz="1400">
                <a:solidFill>
                  <a:schemeClr val="bg1"/>
                </a:solidFill>
                <a:latin typeface="+mn-lt"/>
                <a:ea typeface="Segoe Pro Light"/>
                <a:cs typeface="Segoe Pro Light"/>
              </a:defRPr>
            </a:lvl8pPr>
            <a:lvl9pPr marL="1828800" algn="l" rtl="0" fontAlgn="base">
              <a:lnSpc>
                <a:spcPct val="120000"/>
              </a:lnSpc>
              <a:spcBef>
                <a:spcPct val="20000"/>
              </a:spcBef>
              <a:spcAft>
                <a:spcPct val="0"/>
              </a:spcAft>
              <a:defRPr sz="1400">
                <a:solidFill>
                  <a:schemeClr val="bg1"/>
                </a:solidFill>
                <a:latin typeface="+mn-lt"/>
                <a:ea typeface="Segoe Pro Light"/>
                <a:cs typeface="Segoe Pro Light"/>
              </a:defRPr>
            </a:lvl9pPr>
          </a:lstStyle>
          <a:p>
            <a:pPr defTabSz="914400" eaLnBrk="1" hangingPunct="1"/>
            <a:r>
              <a:rPr lang="en-US" kern="0" dirty="0"/>
              <a:t>Premier Field Engineer</a:t>
            </a:r>
          </a:p>
        </p:txBody>
      </p:sp>
      <p:sp>
        <p:nvSpPr>
          <p:cNvPr id="6" name="Content Placeholder 13"/>
          <p:cNvSpPr txBox="1">
            <a:spLocks/>
          </p:cNvSpPr>
          <p:nvPr/>
        </p:nvSpPr>
        <p:spPr>
          <a:xfrm>
            <a:off x="11658600" y="5830408"/>
            <a:ext cx="533400" cy="301752"/>
          </a:xfrm>
          <a:prstGeom prst="rect">
            <a:avLst/>
          </a:prstGeom>
          <a:solidFill>
            <a:schemeClr val="tx1">
              <a:lumMod val="85000"/>
              <a:alpha val="88000"/>
            </a:schemeClr>
          </a:solidFill>
        </p:spPr>
        <p:txBody>
          <a:bodyPr anchor="ctr"/>
          <a:lstStyle>
            <a:lvl1pPr algn="l" rtl="0" fontAlgn="base">
              <a:lnSpc>
                <a:spcPct val="120000"/>
              </a:lnSpc>
              <a:spcBef>
                <a:spcPct val="20000"/>
              </a:spcBef>
              <a:spcAft>
                <a:spcPct val="0"/>
              </a:spcAft>
              <a:buFont typeface="+mj-lt"/>
              <a:defRPr sz="1400">
                <a:solidFill>
                  <a:schemeClr val="bg1"/>
                </a:solidFill>
                <a:latin typeface="+mn-lt"/>
                <a:ea typeface="Segoe Pro Light"/>
                <a:cs typeface="Segoe Pro Light"/>
              </a:defRPr>
            </a:lvl1pPr>
            <a:lvl2pPr algn="l" rtl="0" fontAlgn="base">
              <a:lnSpc>
                <a:spcPct val="120000"/>
              </a:lnSpc>
              <a:spcBef>
                <a:spcPct val="20000"/>
              </a:spcBef>
              <a:spcAft>
                <a:spcPct val="0"/>
              </a:spcAft>
              <a:defRPr sz="1400">
                <a:solidFill>
                  <a:schemeClr val="bg1"/>
                </a:solidFill>
                <a:latin typeface="+mn-lt"/>
                <a:ea typeface="Segoe Pro Light"/>
                <a:cs typeface="Segoe Pro Light"/>
              </a:defRPr>
            </a:lvl2pPr>
            <a:lvl3pPr marL="342900" indent="-342900" algn="l" rtl="0" fontAlgn="base">
              <a:lnSpc>
                <a:spcPct val="120000"/>
              </a:lnSpc>
              <a:spcBef>
                <a:spcPct val="20000"/>
              </a:spcBef>
              <a:spcAft>
                <a:spcPct val="0"/>
              </a:spcAft>
              <a:defRPr sz="1400">
                <a:solidFill>
                  <a:schemeClr val="bg1"/>
                </a:solidFill>
                <a:latin typeface="+mn-lt"/>
                <a:ea typeface="Segoe Pro Light"/>
                <a:cs typeface="Segoe Pro Light"/>
              </a:defRPr>
            </a:lvl3pPr>
            <a:lvl4pPr algn="l" rtl="0" fontAlgn="base">
              <a:lnSpc>
                <a:spcPct val="120000"/>
              </a:lnSpc>
              <a:spcBef>
                <a:spcPct val="20000"/>
              </a:spcBef>
              <a:spcAft>
                <a:spcPct val="0"/>
              </a:spcAft>
              <a:buFont typeface="Arial" panose="020B0604020202020204" pitchFamily="34" charset="0"/>
              <a:defRPr sz="1400">
                <a:solidFill>
                  <a:schemeClr val="bg1"/>
                </a:solidFill>
                <a:latin typeface="+mn-lt"/>
                <a:ea typeface="Segoe Pro Light"/>
                <a:cs typeface="Segoe Pro Light"/>
              </a:defRPr>
            </a:lvl4pPr>
            <a:lvl5pPr algn="l" rtl="0" fontAlgn="base">
              <a:lnSpc>
                <a:spcPct val="120000"/>
              </a:lnSpc>
              <a:spcBef>
                <a:spcPct val="20000"/>
              </a:spcBef>
              <a:spcAft>
                <a:spcPct val="0"/>
              </a:spcAft>
              <a:defRPr sz="1400">
                <a:solidFill>
                  <a:schemeClr val="bg1"/>
                </a:solidFill>
                <a:latin typeface="+mn-lt"/>
                <a:ea typeface="Segoe Pro Light"/>
                <a:cs typeface="Segoe Pro Light"/>
              </a:defRPr>
            </a:lvl5pPr>
            <a:lvl6pPr marL="457200" algn="l" rtl="0" fontAlgn="base">
              <a:lnSpc>
                <a:spcPct val="120000"/>
              </a:lnSpc>
              <a:spcBef>
                <a:spcPct val="20000"/>
              </a:spcBef>
              <a:spcAft>
                <a:spcPct val="0"/>
              </a:spcAft>
              <a:defRPr sz="1400">
                <a:solidFill>
                  <a:schemeClr val="bg1"/>
                </a:solidFill>
                <a:latin typeface="+mn-lt"/>
                <a:ea typeface="Segoe Pro Light"/>
                <a:cs typeface="Segoe Pro Light"/>
              </a:defRPr>
            </a:lvl6pPr>
            <a:lvl7pPr marL="914400" algn="l" rtl="0" fontAlgn="base">
              <a:lnSpc>
                <a:spcPct val="120000"/>
              </a:lnSpc>
              <a:spcBef>
                <a:spcPct val="20000"/>
              </a:spcBef>
              <a:spcAft>
                <a:spcPct val="0"/>
              </a:spcAft>
              <a:defRPr sz="1400">
                <a:solidFill>
                  <a:schemeClr val="bg1"/>
                </a:solidFill>
                <a:latin typeface="+mn-lt"/>
                <a:ea typeface="Segoe Pro Light"/>
                <a:cs typeface="Segoe Pro Light"/>
              </a:defRPr>
            </a:lvl7pPr>
            <a:lvl8pPr marL="1371600" algn="l" rtl="0" fontAlgn="base">
              <a:lnSpc>
                <a:spcPct val="120000"/>
              </a:lnSpc>
              <a:spcBef>
                <a:spcPct val="20000"/>
              </a:spcBef>
              <a:spcAft>
                <a:spcPct val="0"/>
              </a:spcAft>
              <a:defRPr sz="1400">
                <a:solidFill>
                  <a:schemeClr val="bg1"/>
                </a:solidFill>
                <a:latin typeface="+mn-lt"/>
                <a:ea typeface="Segoe Pro Light"/>
                <a:cs typeface="Segoe Pro Light"/>
              </a:defRPr>
            </a:lvl8pPr>
            <a:lvl9pPr marL="1828800" algn="l" rtl="0" fontAlgn="base">
              <a:lnSpc>
                <a:spcPct val="120000"/>
              </a:lnSpc>
              <a:spcBef>
                <a:spcPct val="20000"/>
              </a:spcBef>
              <a:spcAft>
                <a:spcPct val="0"/>
              </a:spcAft>
              <a:defRPr sz="1400">
                <a:solidFill>
                  <a:schemeClr val="bg1"/>
                </a:solidFill>
                <a:latin typeface="+mn-lt"/>
                <a:ea typeface="Segoe Pro Light"/>
                <a:cs typeface="Segoe Pro Light"/>
              </a:defRPr>
            </a:lvl9pPr>
          </a:lstStyle>
          <a:p>
            <a:pPr defTabSz="914400" eaLnBrk="1" hangingPunct="1"/>
            <a:r>
              <a:rPr lang="en-US" kern="0" dirty="0"/>
              <a:t>v3.1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Attribute Rendered Output</a:t>
            </a:r>
          </a:p>
        </p:txBody>
      </p:sp>
      <p:sp>
        <p:nvSpPr>
          <p:cNvPr id="4" name="Slide Number Placeholder 3"/>
          <p:cNvSpPr>
            <a:spLocks noGrp="1"/>
          </p:cNvSpPr>
          <p:nvPr>
            <p:ph type="sldNum" sz="quarter" idx="12"/>
          </p:nvPr>
        </p:nvSpPr>
        <p:spPr/>
        <p:txBody>
          <a:bodyPr/>
          <a:lstStyle/>
          <a:p>
            <a:fld id="{A0AE9EC9-F182-4A35-8041-CBBE9CFA6E78}" type="slidenum">
              <a:rPr lang="en-US" smtClean="0"/>
              <a:pPr/>
              <a:t>10</a:t>
            </a:fld>
            <a:endParaRPr lang="en-US"/>
          </a:p>
        </p:txBody>
      </p:sp>
      <p:sp>
        <p:nvSpPr>
          <p:cNvPr id="3" name="Content Placeholder 2"/>
          <p:cNvSpPr>
            <a:spLocks noGrp="1"/>
          </p:cNvSpPr>
          <p:nvPr>
            <p:ph type="body" sz="quarter" idx="13"/>
          </p:nvPr>
        </p:nvSpPr>
        <p:spPr/>
        <p:txBody>
          <a:bodyPr/>
          <a:lstStyle/>
          <a:p>
            <a:r>
              <a:rPr lang="en-US" dirty="0"/>
              <a:t>Example: HTML rendered in View with jQuery unobtrusive validation attributes</a:t>
            </a:r>
          </a:p>
          <a:p>
            <a:endParaRPr lang="en-US" dirty="0"/>
          </a:p>
          <a:p>
            <a:endParaRPr lang="en-US" dirty="0"/>
          </a:p>
          <a:p>
            <a:endParaRPr lang="en-US" dirty="0"/>
          </a:p>
          <a:p>
            <a:endParaRPr lang="en-US" dirty="0"/>
          </a:p>
          <a:p>
            <a:r>
              <a:rPr lang="en-US" dirty="0"/>
              <a:t>Example: HTML rendered script references</a:t>
            </a:r>
          </a:p>
          <a:p>
            <a:endParaRPr lang="en-US" dirty="0"/>
          </a:p>
        </p:txBody>
      </p:sp>
      <p:sp>
        <p:nvSpPr>
          <p:cNvPr id="7" name="Rectangle 6"/>
          <p:cNvSpPr/>
          <p:nvPr/>
        </p:nvSpPr>
        <p:spPr>
          <a:xfrm>
            <a:off x="762000" y="1753148"/>
            <a:ext cx="8305800" cy="1477328"/>
          </a:xfrm>
          <a:prstGeom prst="rect">
            <a:avLst/>
          </a:prstGeom>
          <a:solidFill>
            <a:sysClr val="window" lastClr="FFFFFF"/>
          </a:solidFill>
          <a:ln>
            <a:solidFill>
              <a:schemeClr val="tx2">
                <a:lumMod val="75000"/>
              </a:schemeClr>
            </a:solidFill>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a:rPr>
              <a:t> </a:t>
            </a:r>
            <a:r>
              <a:rPr kumimoji="0" lang="en-US" sz="1800" b="0" i="0" u="none" strike="noStrike" kern="0" cap="none" spc="0" normalizeH="0" baseline="0" noProof="0" dirty="0">
                <a:ln>
                  <a:noFill/>
                </a:ln>
                <a:solidFill>
                  <a:srgbClr val="0000FF"/>
                </a:solidFill>
                <a:effectLst/>
                <a:uLnTx/>
                <a:uFillTx/>
                <a:latin typeface="Consolas"/>
              </a:rPr>
              <a:t>&lt;</a:t>
            </a:r>
            <a:r>
              <a:rPr kumimoji="0" lang="en-US" sz="1800" b="0" i="0" u="none" strike="noStrike" kern="0" cap="none" spc="0" normalizeH="0" baseline="0" noProof="0" dirty="0">
                <a:ln>
                  <a:noFill/>
                </a:ln>
                <a:solidFill>
                  <a:srgbClr val="A31515"/>
                </a:solidFill>
                <a:effectLst/>
                <a:uLnTx/>
                <a:uFillTx/>
                <a:latin typeface="Consolas"/>
              </a:rPr>
              <a:t>input</a:t>
            </a:r>
            <a:r>
              <a:rPr kumimoji="0" lang="en-US" sz="1800" b="0" i="0" u="none" strike="noStrike" kern="0" cap="none" spc="0" normalizeH="0" baseline="0" noProof="0" dirty="0">
                <a:ln>
                  <a:noFill/>
                </a:ln>
                <a:solidFill>
                  <a:prstClr val="black"/>
                </a:solidFill>
                <a:effectLst/>
                <a:uLnTx/>
                <a:uFillTx/>
                <a:latin typeface="Consolas"/>
              </a:rPr>
              <a:t> </a:t>
            </a:r>
            <a:r>
              <a:rPr kumimoji="0" lang="en-US" sz="1800" b="0" i="0" u="none" strike="noStrike" kern="0" cap="none" spc="0" normalizeH="0" baseline="0" noProof="0" dirty="0">
                <a:ln>
                  <a:noFill/>
                </a:ln>
                <a:solidFill>
                  <a:srgbClr val="FF0000"/>
                </a:solidFill>
                <a:effectLst/>
                <a:uLnTx/>
                <a:uFillTx/>
                <a:latin typeface="Consolas"/>
              </a:rPr>
              <a:t>class</a:t>
            </a:r>
            <a:r>
              <a:rPr kumimoji="0" lang="en-US" sz="1800" b="0" i="0" u="none" strike="noStrike" kern="0" cap="none" spc="0" normalizeH="0" baseline="0" noProof="0" dirty="0">
                <a:ln>
                  <a:noFill/>
                </a:ln>
                <a:solidFill>
                  <a:srgbClr val="0000FF"/>
                </a:solidFill>
                <a:effectLst/>
                <a:uLnTx/>
                <a:uFillTx/>
                <a:latin typeface="Consolas"/>
              </a:rPr>
              <a:t>="text-box single-line"</a:t>
            </a:r>
            <a:r>
              <a:rPr kumimoji="0" lang="en-US" sz="1800" b="0" i="0" u="none" strike="noStrike" kern="0" cap="none" spc="0" normalizeH="0" baseline="0" noProof="0" dirty="0">
                <a:ln>
                  <a:noFill/>
                </a:ln>
                <a:solidFill>
                  <a:prstClr val="black"/>
                </a:solidFill>
                <a:effectLst/>
                <a:uLnTx/>
                <a:uFillTx/>
                <a:latin typeface="Consolas"/>
              </a:rPr>
              <a:t> </a:t>
            </a:r>
            <a:r>
              <a:rPr kumimoji="0" lang="en-US" sz="1800" b="0" i="0" u="none" strike="noStrike" kern="0" cap="none" spc="0" normalizeH="0" baseline="0" noProof="0" dirty="0">
                <a:ln>
                  <a:noFill/>
                </a:ln>
                <a:solidFill>
                  <a:srgbClr val="FF0000"/>
                </a:solidFill>
                <a:effectLst/>
                <a:uLnTx/>
                <a:uFillTx/>
                <a:latin typeface="Consolas"/>
              </a:rPr>
              <a:t>data-</a:t>
            </a:r>
            <a:r>
              <a:rPr kumimoji="0" lang="en-US" sz="1800" b="0" i="0" u="none" strike="noStrike" kern="0" cap="none" spc="0" normalizeH="0" baseline="0" noProof="0" dirty="0" err="1">
                <a:ln>
                  <a:noFill/>
                </a:ln>
                <a:solidFill>
                  <a:srgbClr val="FF0000"/>
                </a:solidFill>
                <a:effectLst/>
                <a:uLnTx/>
                <a:uFillTx/>
                <a:latin typeface="Consolas"/>
              </a:rPr>
              <a:t>val</a:t>
            </a:r>
            <a:r>
              <a:rPr kumimoji="0" lang="en-US" sz="1800" b="0" i="0" u="none" strike="noStrike" kern="0" cap="none" spc="0" normalizeH="0" baseline="0" noProof="0" dirty="0">
                <a:ln>
                  <a:noFill/>
                </a:ln>
                <a:solidFill>
                  <a:srgbClr val="0000FF"/>
                </a:solidFill>
                <a:effectLst/>
                <a:uLnTx/>
                <a:uFillTx/>
                <a:latin typeface="Consolas"/>
              </a:rPr>
              <a:t>="true"</a:t>
            </a:r>
            <a:r>
              <a:rPr kumimoji="0" lang="en-US" sz="1800" b="0" i="0" u="none" strike="noStrike" kern="0" cap="none" spc="0" normalizeH="0" baseline="0" noProof="0" dirty="0">
                <a:ln>
                  <a:noFill/>
                </a:ln>
                <a:solidFill>
                  <a:prstClr val="black"/>
                </a:solidFill>
                <a:effectLst/>
                <a:uLnTx/>
                <a:uFillTx/>
                <a:latin typeface="Consolas"/>
              </a:rPr>
              <a:t> </a:t>
            </a:r>
            <a:r>
              <a:rPr kumimoji="0" lang="en-US" sz="1800" b="0" i="0" u="none" strike="noStrike" kern="0" cap="none" spc="0" normalizeH="0" baseline="0" noProof="0" dirty="0">
                <a:ln>
                  <a:noFill/>
                </a:ln>
                <a:solidFill>
                  <a:srgbClr val="FF0000"/>
                </a:solidFill>
                <a:effectLst/>
                <a:uLnTx/>
                <a:uFillTx/>
                <a:latin typeface="Consolas"/>
              </a:rPr>
              <a:t>data-</a:t>
            </a:r>
            <a:r>
              <a:rPr kumimoji="0" lang="en-US" sz="1800" b="0" i="0" u="none" strike="noStrike" kern="0" cap="none" spc="0" normalizeH="0" baseline="0" noProof="0" dirty="0" err="1">
                <a:ln>
                  <a:noFill/>
                </a:ln>
                <a:solidFill>
                  <a:srgbClr val="FF0000"/>
                </a:solidFill>
                <a:effectLst/>
                <a:uLnTx/>
                <a:uFillTx/>
                <a:latin typeface="Consolas"/>
              </a:rPr>
              <a:t>val</a:t>
            </a:r>
            <a:r>
              <a:rPr kumimoji="0" lang="en-US" sz="1800" b="0" i="0" u="none" strike="noStrike" kern="0" cap="none" spc="0" normalizeH="0" baseline="0" noProof="0" dirty="0">
                <a:ln>
                  <a:noFill/>
                </a:ln>
                <a:solidFill>
                  <a:srgbClr val="FF0000"/>
                </a:solidFill>
                <a:effectLst/>
                <a:uLnTx/>
                <a:uFillTx/>
                <a:latin typeface="Consolas"/>
              </a:rPr>
              <a:t>-number</a:t>
            </a:r>
            <a:r>
              <a:rPr kumimoji="0" lang="en-US" sz="1800" b="0" i="0" u="none" strike="noStrike" kern="0" cap="none" spc="0" normalizeH="0" baseline="0" noProof="0" dirty="0">
                <a:ln>
                  <a:noFill/>
                </a:ln>
                <a:solidFill>
                  <a:srgbClr val="0000FF"/>
                </a:solidFill>
                <a:effectLst/>
                <a:uLnTx/>
                <a:uFillTx/>
                <a:latin typeface="Consolas"/>
              </a:rPr>
              <a:t>="The field Rating must be a number."</a:t>
            </a:r>
            <a:r>
              <a:rPr kumimoji="0" lang="en-US" sz="1800" b="0" i="0" u="none" strike="noStrike" kern="0" cap="none" spc="0" normalizeH="0" baseline="0" noProof="0" dirty="0">
                <a:ln>
                  <a:noFill/>
                </a:ln>
                <a:solidFill>
                  <a:prstClr val="black"/>
                </a:solidFill>
                <a:effectLst/>
                <a:uLnTx/>
                <a:uFillTx/>
                <a:latin typeface="Consolas"/>
              </a:rPr>
              <a:t> </a:t>
            </a:r>
            <a:r>
              <a:rPr kumimoji="0" lang="en-US" sz="1800" b="0" i="0" u="none" strike="noStrike" kern="0" cap="none" spc="0" normalizeH="0" baseline="0" noProof="0" dirty="0">
                <a:ln>
                  <a:noFill/>
                </a:ln>
                <a:solidFill>
                  <a:srgbClr val="FF0000"/>
                </a:solidFill>
                <a:effectLst/>
                <a:uLnTx/>
                <a:uFillTx/>
                <a:latin typeface="Consolas"/>
              </a:rPr>
              <a:t>data-</a:t>
            </a:r>
            <a:r>
              <a:rPr kumimoji="0" lang="en-US" sz="1800" b="0" i="0" u="none" strike="noStrike" kern="0" cap="none" spc="0" normalizeH="0" baseline="0" noProof="0" dirty="0" err="1">
                <a:ln>
                  <a:noFill/>
                </a:ln>
                <a:solidFill>
                  <a:srgbClr val="FF0000"/>
                </a:solidFill>
                <a:effectLst/>
                <a:uLnTx/>
                <a:uFillTx/>
                <a:latin typeface="Consolas"/>
              </a:rPr>
              <a:t>val</a:t>
            </a:r>
            <a:r>
              <a:rPr kumimoji="0" lang="en-US" sz="1800" b="0" i="0" u="none" strike="noStrike" kern="0" cap="none" spc="0" normalizeH="0" baseline="0" noProof="0" dirty="0">
                <a:ln>
                  <a:noFill/>
                </a:ln>
                <a:solidFill>
                  <a:srgbClr val="FF0000"/>
                </a:solidFill>
                <a:effectLst/>
                <a:uLnTx/>
                <a:uFillTx/>
                <a:latin typeface="Consolas"/>
              </a:rPr>
              <a:t>-range</a:t>
            </a:r>
            <a:r>
              <a:rPr kumimoji="0" lang="en-US" sz="1800" b="0" i="0" u="none" strike="noStrike" kern="0" cap="none" spc="0" normalizeH="0" baseline="0" noProof="0" dirty="0">
                <a:ln>
                  <a:noFill/>
                </a:ln>
                <a:solidFill>
                  <a:srgbClr val="0000FF"/>
                </a:solidFill>
                <a:effectLst/>
                <a:uLnTx/>
                <a:uFillTx/>
                <a:latin typeface="Consolas"/>
              </a:rPr>
              <a:t>="The field Rating must be between 1 and 5."</a:t>
            </a:r>
            <a:r>
              <a:rPr kumimoji="0" lang="en-US" sz="1800" b="0" i="0" u="none" strike="noStrike" kern="0" cap="none" spc="0" normalizeH="0" baseline="0" noProof="0" dirty="0">
                <a:ln>
                  <a:noFill/>
                </a:ln>
                <a:solidFill>
                  <a:prstClr val="black"/>
                </a:solidFill>
                <a:effectLst/>
                <a:uLnTx/>
                <a:uFillTx/>
                <a:latin typeface="Consolas"/>
              </a:rPr>
              <a:t> </a:t>
            </a:r>
            <a:r>
              <a:rPr kumimoji="0" lang="en-US" sz="1800" b="0" i="0" u="none" strike="noStrike" kern="0" cap="none" spc="0" normalizeH="0" baseline="0" noProof="0" dirty="0">
                <a:ln>
                  <a:noFill/>
                </a:ln>
                <a:solidFill>
                  <a:srgbClr val="FF0000"/>
                </a:solidFill>
                <a:effectLst/>
                <a:uLnTx/>
                <a:uFillTx/>
                <a:latin typeface="Consolas"/>
              </a:rPr>
              <a:t>data-</a:t>
            </a:r>
            <a:r>
              <a:rPr kumimoji="0" lang="en-US" sz="1800" b="0" i="0" u="none" strike="noStrike" kern="0" cap="none" spc="0" normalizeH="0" baseline="0" noProof="0" dirty="0" err="1">
                <a:ln>
                  <a:noFill/>
                </a:ln>
                <a:solidFill>
                  <a:srgbClr val="FF0000"/>
                </a:solidFill>
                <a:effectLst/>
                <a:uLnTx/>
                <a:uFillTx/>
                <a:latin typeface="Consolas"/>
              </a:rPr>
              <a:t>val</a:t>
            </a:r>
            <a:r>
              <a:rPr kumimoji="0" lang="en-US" sz="1800" b="0" i="0" u="none" strike="noStrike" kern="0" cap="none" spc="0" normalizeH="0" baseline="0" noProof="0" dirty="0">
                <a:ln>
                  <a:noFill/>
                </a:ln>
                <a:solidFill>
                  <a:srgbClr val="FF0000"/>
                </a:solidFill>
                <a:effectLst/>
                <a:uLnTx/>
                <a:uFillTx/>
                <a:latin typeface="Consolas"/>
              </a:rPr>
              <a:t>-range-max</a:t>
            </a:r>
            <a:r>
              <a:rPr kumimoji="0" lang="en-US" sz="1800" b="0" i="0" u="none" strike="noStrike" kern="0" cap="none" spc="0" normalizeH="0" baseline="0" noProof="0" dirty="0">
                <a:ln>
                  <a:noFill/>
                </a:ln>
                <a:solidFill>
                  <a:srgbClr val="0000FF"/>
                </a:solidFill>
                <a:effectLst/>
                <a:uLnTx/>
                <a:uFillTx/>
                <a:latin typeface="Consolas"/>
              </a:rPr>
              <a:t>="5"</a:t>
            </a:r>
            <a:r>
              <a:rPr kumimoji="0" lang="en-US" sz="1800" b="0" i="0" u="none" strike="noStrike" kern="0" cap="none" spc="0" normalizeH="0" baseline="0" noProof="0" dirty="0">
                <a:ln>
                  <a:noFill/>
                </a:ln>
                <a:solidFill>
                  <a:prstClr val="black"/>
                </a:solidFill>
                <a:effectLst/>
                <a:uLnTx/>
                <a:uFillTx/>
                <a:latin typeface="Consolas"/>
              </a:rPr>
              <a:t> </a:t>
            </a:r>
            <a:r>
              <a:rPr kumimoji="0" lang="en-US" sz="1800" b="0" i="0" u="none" strike="noStrike" kern="0" cap="none" spc="0" normalizeH="0" baseline="0" noProof="0" dirty="0">
                <a:ln>
                  <a:noFill/>
                </a:ln>
                <a:solidFill>
                  <a:srgbClr val="FF0000"/>
                </a:solidFill>
                <a:effectLst/>
                <a:uLnTx/>
                <a:uFillTx/>
                <a:latin typeface="Consolas"/>
              </a:rPr>
              <a:t>data-</a:t>
            </a:r>
            <a:r>
              <a:rPr kumimoji="0" lang="en-US" sz="1800" b="0" i="0" u="none" strike="noStrike" kern="0" cap="none" spc="0" normalizeH="0" baseline="0" noProof="0" dirty="0" err="1">
                <a:ln>
                  <a:noFill/>
                </a:ln>
                <a:solidFill>
                  <a:srgbClr val="FF0000"/>
                </a:solidFill>
                <a:effectLst/>
                <a:uLnTx/>
                <a:uFillTx/>
                <a:latin typeface="Consolas"/>
              </a:rPr>
              <a:t>val</a:t>
            </a:r>
            <a:r>
              <a:rPr kumimoji="0" lang="en-US" sz="1800" b="0" i="0" u="none" strike="noStrike" kern="0" cap="none" spc="0" normalizeH="0" baseline="0" noProof="0" dirty="0">
                <a:ln>
                  <a:noFill/>
                </a:ln>
                <a:solidFill>
                  <a:srgbClr val="FF0000"/>
                </a:solidFill>
                <a:effectLst/>
                <a:uLnTx/>
                <a:uFillTx/>
                <a:latin typeface="Consolas"/>
              </a:rPr>
              <a:t>-range-min</a:t>
            </a:r>
            <a:r>
              <a:rPr kumimoji="0" lang="en-US" sz="1800" b="0" i="0" u="none" strike="noStrike" kern="0" cap="none" spc="0" normalizeH="0" baseline="0" noProof="0" dirty="0">
                <a:ln>
                  <a:noFill/>
                </a:ln>
                <a:solidFill>
                  <a:srgbClr val="0000FF"/>
                </a:solidFill>
                <a:effectLst/>
                <a:uLnTx/>
                <a:uFillTx/>
                <a:latin typeface="Consolas"/>
              </a:rPr>
              <a:t>="1"</a:t>
            </a:r>
            <a:r>
              <a:rPr kumimoji="0" lang="en-US" sz="1800" b="0" i="0" u="none" strike="noStrike" kern="0" cap="none" spc="0" normalizeH="0" baseline="0" noProof="0" dirty="0">
                <a:ln>
                  <a:noFill/>
                </a:ln>
                <a:solidFill>
                  <a:prstClr val="black"/>
                </a:solidFill>
                <a:effectLst/>
                <a:uLnTx/>
                <a:uFillTx/>
                <a:latin typeface="Consolas"/>
              </a:rPr>
              <a:t> </a:t>
            </a:r>
            <a:r>
              <a:rPr kumimoji="0" lang="en-US" sz="1800" b="0" i="0" u="none" strike="noStrike" kern="0" cap="none" spc="0" normalizeH="0" baseline="0" noProof="0" dirty="0">
                <a:ln>
                  <a:noFill/>
                </a:ln>
                <a:solidFill>
                  <a:srgbClr val="FF0000"/>
                </a:solidFill>
                <a:effectLst/>
                <a:uLnTx/>
                <a:uFillTx/>
                <a:latin typeface="Consolas"/>
              </a:rPr>
              <a:t>data-</a:t>
            </a:r>
            <a:r>
              <a:rPr kumimoji="0" lang="en-US" sz="1800" b="0" i="0" u="none" strike="noStrike" kern="0" cap="none" spc="0" normalizeH="0" baseline="0" noProof="0" dirty="0" err="1">
                <a:ln>
                  <a:noFill/>
                </a:ln>
                <a:solidFill>
                  <a:srgbClr val="FF0000"/>
                </a:solidFill>
                <a:effectLst/>
                <a:uLnTx/>
                <a:uFillTx/>
                <a:latin typeface="Consolas"/>
              </a:rPr>
              <a:t>val</a:t>
            </a:r>
            <a:r>
              <a:rPr kumimoji="0" lang="en-US" sz="1800" b="0" i="0" u="none" strike="noStrike" kern="0" cap="none" spc="0" normalizeH="0" baseline="0" noProof="0" dirty="0">
                <a:ln>
                  <a:noFill/>
                </a:ln>
                <a:solidFill>
                  <a:srgbClr val="FF0000"/>
                </a:solidFill>
                <a:effectLst/>
                <a:uLnTx/>
                <a:uFillTx/>
                <a:latin typeface="Consolas"/>
              </a:rPr>
              <a:t>-required</a:t>
            </a:r>
            <a:r>
              <a:rPr kumimoji="0" lang="en-US" sz="1800" b="0" i="0" u="none" strike="noStrike" kern="0" cap="none" spc="0" normalizeH="0" baseline="0" noProof="0" dirty="0">
                <a:ln>
                  <a:noFill/>
                </a:ln>
                <a:solidFill>
                  <a:srgbClr val="0000FF"/>
                </a:solidFill>
                <a:effectLst/>
                <a:uLnTx/>
                <a:uFillTx/>
                <a:latin typeface="Consolas"/>
              </a:rPr>
              <a:t>="The Rating field is required."</a:t>
            </a:r>
            <a:r>
              <a:rPr kumimoji="0" lang="en-US" sz="1800" b="0" i="0" u="none" strike="noStrike" kern="0" cap="none" spc="0" normalizeH="0" baseline="0" noProof="0" dirty="0">
                <a:ln>
                  <a:noFill/>
                </a:ln>
                <a:solidFill>
                  <a:prstClr val="black"/>
                </a:solidFill>
                <a:effectLst/>
                <a:uLnTx/>
                <a:uFillTx/>
                <a:latin typeface="Consolas"/>
              </a:rPr>
              <a:t> </a:t>
            </a:r>
            <a:r>
              <a:rPr kumimoji="0" lang="en-US" sz="1800" b="0" i="0" u="none" strike="noStrike" kern="0" cap="none" spc="0" normalizeH="0" baseline="0" noProof="0" dirty="0">
                <a:ln>
                  <a:noFill/>
                </a:ln>
                <a:solidFill>
                  <a:srgbClr val="FF0000"/>
                </a:solidFill>
                <a:effectLst/>
                <a:uLnTx/>
                <a:uFillTx/>
                <a:latin typeface="Consolas"/>
              </a:rPr>
              <a:t>id</a:t>
            </a:r>
            <a:r>
              <a:rPr kumimoji="0" lang="en-US" sz="1800" b="0" i="0" u="none" strike="noStrike" kern="0" cap="none" spc="0" normalizeH="0" baseline="0" noProof="0" dirty="0">
                <a:ln>
                  <a:noFill/>
                </a:ln>
                <a:solidFill>
                  <a:srgbClr val="0000FF"/>
                </a:solidFill>
                <a:effectLst/>
                <a:uLnTx/>
                <a:uFillTx/>
                <a:latin typeface="Consolas"/>
              </a:rPr>
              <a:t>="Rating"</a:t>
            </a:r>
            <a:r>
              <a:rPr kumimoji="0" lang="en-US" sz="1800" b="0" i="0" u="none" strike="noStrike" kern="0" cap="none" spc="0" normalizeH="0" baseline="0" noProof="0" dirty="0">
                <a:ln>
                  <a:noFill/>
                </a:ln>
                <a:solidFill>
                  <a:prstClr val="black"/>
                </a:solidFill>
                <a:effectLst/>
                <a:uLnTx/>
                <a:uFillTx/>
                <a:latin typeface="Consolas"/>
              </a:rPr>
              <a:t> </a:t>
            </a:r>
            <a:r>
              <a:rPr kumimoji="0" lang="en-US" sz="1800" b="0" i="0" u="none" strike="noStrike" kern="0" cap="none" spc="0" normalizeH="0" baseline="0" noProof="0" dirty="0">
                <a:ln>
                  <a:noFill/>
                </a:ln>
                <a:solidFill>
                  <a:srgbClr val="FF0000"/>
                </a:solidFill>
                <a:effectLst/>
                <a:uLnTx/>
                <a:uFillTx/>
                <a:latin typeface="Consolas"/>
              </a:rPr>
              <a:t>name</a:t>
            </a:r>
            <a:r>
              <a:rPr kumimoji="0" lang="en-US" sz="1800" b="0" i="0" u="none" strike="noStrike" kern="0" cap="none" spc="0" normalizeH="0" baseline="0" noProof="0" dirty="0">
                <a:ln>
                  <a:noFill/>
                </a:ln>
                <a:solidFill>
                  <a:srgbClr val="0000FF"/>
                </a:solidFill>
                <a:effectLst/>
                <a:uLnTx/>
                <a:uFillTx/>
                <a:latin typeface="Consolas"/>
              </a:rPr>
              <a:t>="Rating"</a:t>
            </a:r>
            <a:r>
              <a:rPr kumimoji="0" lang="en-US" sz="1800" b="0" i="0" u="none" strike="noStrike" kern="0" cap="none" spc="0" normalizeH="0" baseline="0" noProof="0" dirty="0">
                <a:ln>
                  <a:noFill/>
                </a:ln>
                <a:solidFill>
                  <a:prstClr val="black"/>
                </a:solidFill>
                <a:effectLst/>
                <a:uLnTx/>
                <a:uFillTx/>
                <a:latin typeface="Consolas"/>
              </a:rPr>
              <a:t> </a:t>
            </a:r>
            <a:r>
              <a:rPr kumimoji="0" lang="en-US" sz="1800" b="0" i="0" u="none" strike="noStrike" kern="0" cap="none" spc="0" normalizeH="0" baseline="0" noProof="0" dirty="0">
                <a:ln>
                  <a:noFill/>
                </a:ln>
                <a:solidFill>
                  <a:srgbClr val="FF0000"/>
                </a:solidFill>
                <a:effectLst/>
                <a:uLnTx/>
                <a:uFillTx/>
                <a:latin typeface="Consolas"/>
              </a:rPr>
              <a:t>type</a:t>
            </a:r>
            <a:r>
              <a:rPr kumimoji="0" lang="en-US" sz="1800" b="0" i="0" u="none" strike="noStrike" kern="0" cap="none" spc="0" normalizeH="0" baseline="0" noProof="0" dirty="0">
                <a:ln>
                  <a:noFill/>
                </a:ln>
                <a:solidFill>
                  <a:srgbClr val="0000FF"/>
                </a:solidFill>
                <a:effectLst/>
                <a:uLnTx/>
                <a:uFillTx/>
                <a:latin typeface="Consolas"/>
              </a:rPr>
              <a:t>="number"</a:t>
            </a:r>
            <a:r>
              <a:rPr kumimoji="0" lang="en-US" sz="1800" b="0" i="0" u="none" strike="noStrike" kern="0" cap="none" spc="0" normalizeH="0" baseline="0" noProof="0" dirty="0">
                <a:ln>
                  <a:noFill/>
                </a:ln>
                <a:solidFill>
                  <a:prstClr val="black"/>
                </a:solidFill>
                <a:effectLst/>
                <a:uLnTx/>
                <a:uFillTx/>
                <a:latin typeface="Consolas"/>
              </a:rPr>
              <a:t> </a:t>
            </a:r>
            <a:r>
              <a:rPr kumimoji="0" lang="en-US" sz="1800" b="0" i="0" u="none" strike="noStrike" kern="0" cap="none" spc="0" normalizeH="0" baseline="0" noProof="0" dirty="0">
                <a:ln>
                  <a:noFill/>
                </a:ln>
                <a:solidFill>
                  <a:srgbClr val="FF0000"/>
                </a:solidFill>
                <a:effectLst/>
                <a:uLnTx/>
                <a:uFillTx/>
                <a:latin typeface="Consolas"/>
              </a:rPr>
              <a:t>value</a:t>
            </a:r>
            <a:r>
              <a:rPr kumimoji="0" lang="en-US" sz="1800" b="0" i="0" u="none" strike="noStrike" kern="0" cap="none" spc="0" normalizeH="0" baseline="0" noProof="0" dirty="0">
                <a:ln>
                  <a:noFill/>
                </a:ln>
                <a:solidFill>
                  <a:srgbClr val="0000FF"/>
                </a:solidFill>
                <a:effectLst/>
                <a:uLnTx/>
                <a:uFillTx/>
                <a:latin typeface="Consolas"/>
              </a:rPr>
              <a:t>=""</a:t>
            </a:r>
            <a:r>
              <a:rPr kumimoji="0" lang="en-US" sz="1800" b="0" i="0" u="none" strike="noStrike" kern="0" cap="none" spc="0" normalizeH="0" baseline="0" noProof="0" dirty="0">
                <a:ln>
                  <a:noFill/>
                </a:ln>
                <a:solidFill>
                  <a:prstClr val="black"/>
                </a:solidFill>
                <a:effectLst/>
                <a:uLnTx/>
                <a:uFillTx/>
                <a:latin typeface="Consolas"/>
              </a:rPr>
              <a:t> </a:t>
            </a:r>
            <a:r>
              <a:rPr kumimoji="0" lang="en-US" sz="1800" b="0" i="0" u="none" strike="noStrike" kern="0" cap="none" spc="0" normalizeH="0" baseline="0" noProof="0" dirty="0">
                <a:ln>
                  <a:noFill/>
                </a:ln>
                <a:solidFill>
                  <a:srgbClr val="0000FF"/>
                </a:solidFill>
                <a:effectLst/>
                <a:uLnTx/>
                <a:uFillTx/>
                <a:latin typeface="Consolas"/>
              </a:rPr>
              <a:t>/&gt;</a:t>
            </a:r>
            <a:endParaRPr kumimoji="0" lang="en-US" sz="1800" b="0" i="0" u="none" strike="noStrike" kern="0" cap="none" spc="0" normalizeH="0" baseline="0" noProof="0" dirty="0">
              <a:ln>
                <a:noFill/>
              </a:ln>
              <a:solidFill>
                <a:prstClr val="black"/>
              </a:solidFill>
              <a:effectLst/>
              <a:uLnTx/>
              <a:uFillTx/>
              <a:latin typeface="Consolas"/>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3962400"/>
            <a:ext cx="9120254" cy="2028840"/>
          </a:xfrm>
          <a:prstGeom prst="rect">
            <a:avLst/>
          </a:prstGeom>
          <a:ln>
            <a:solidFill>
              <a:schemeClr val="tx1">
                <a:lumMod val="75000"/>
              </a:schemeClr>
            </a:solidFill>
          </a:ln>
        </p:spPr>
      </p:pic>
    </p:spTree>
    <p:extLst>
      <p:ext uri="{BB962C8B-B14F-4D97-AF65-F5344CB8AC3E}">
        <p14:creationId xmlns:p14="http://schemas.microsoft.com/office/powerpoint/2010/main" val="146530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Downgrade</a:t>
            </a:r>
          </a:p>
        </p:txBody>
      </p:sp>
      <p:sp>
        <p:nvSpPr>
          <p:cNvPr id="4" name="Slide Number Placeholder 3"/>
          <p:cNvSpPr>
            <a:spLocks noGrp="1"/>
          </p:cNvSpPr>
          <p:nvPr>
            <p:ph type="sldNum" sz="quarter" idx="12"/>
          </p:nvPr>
        </p:nvSpPr>
        <p:spPr/>
        <p:txBody>
          <a:bodyPr/>
          <a:lstStyle/>
          <a:p>
            <a:fld id="{A0AE9EC9-F182-4A35-8041-CBBE9CFA6E78}" type="slidenum">
              <a:rPr lang="en-US" smtClean="0"/>
              <a:pPr/>
              <a:t>11</a:t>
            </a:fld>
            <a:endParaRPr lang="en-US"/>
          </a:p>
        </p:txBody>
      </p:sp>
      <p:sp>
        <p:nvSpPr>
          <p:cNvPr id="3" name="Content Placeholder 2"/>
          <p:cNvSpPr>
            <a:spLocks noGrp="1"/>
          </p:cNvSpPr>
          <p:nvPr>
            <p:ph type="body" sz="quarter" idx="13"/>
          </p:nvPr>
        </p:nvSpPr>
        <p:spPr/>
        <p:txBody>
          <a:bodyPr/>
          <a:lstStyle/>
          <a:p>
            <a:r>
              <a:rPr lang="en-US" dirty="0"/>
              <a:t>Downgrade devices (Microsoft Internet Explorer 6, Mobile, etc.)</a:t>
            </a:r>
          </a:p>
          <a:p>
            <a:endParaRPr lang="en-US" dirty="0"/>
          </a:p>
        </p:txBody>
      </p:sp>
      <p:sp>
        <p:nvSpPr>
          <p:cNvPr id="5" name="Rectangle 4"/>
          <p:cNvSpPr/>
          <p:nvPr/>
        </p:nvSpPr>
        <p:spPr>
          <a:xfrm>
            <a:off x="762000" y="1676400"/>
            <a:ext cx="9296400" cy="4343400"/>
          </a:xfrm>
          <a:prstGeom prst="rect">
            <a:avLst/>
          </a:prstGeom>
          <a:solidFill>
            <a:sysClr val="window" lastClr="FFFFFF"/>
          </a:solidFill>
          <a:ln>
            <a:solidFill>
              <a:schemeClr val="tx2">
                <a:lumMod val="75000"/>
              </a:schemeClr>
            </a:solidFill>
          </a:ln>
          <a:effectLst/>
        </p:spPr>
        <p:txBody>
          <a:bodyPr wrap="square">
            <a:sp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a:ea typeface="Calibri"/>
                <a:cs typeface="Times New Roman"/>
              </a:rPr>
              <a:t>&lt;</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script</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 </a:t>
            </a:r>
            <a:r>
              <a:rPr kumimoji="0" lang="en-US" sz="1800" b="0" i="0" u="none" strike="noStrike" kern="0" cap="none" spc="0" normalizeH="0" baseline="0" noProof="0" dirty="0">
                <a:ln>
                  <a:noFill/>
                </a:ln>
                <a:solidFill>
                  <a:srgbClr val="FF0000"/>
                </a:solidFill>
                <a:effectLst/>
                <a:uLnTx/>
                <a:uFillTx/>
                <a:latin typeface="Consolas"/>
                <a:ea typeface="Calibri"/>
                <a:cs typeface="Times New Roman"/>
              </a:rPr>
              <a:t>type</a:t>
            </a:r>
            <a:r>
              <a:rPr kumimoji="0" lang="en-US" sz="1800" b="0" i="0" u="none" strike="noStrike" kern="0" cap="none" spc="0" normalizeH="0" baseline="0" noProof="0" dirty="0">
                <a:ln>
                  <a:noFill/>
                </a:ln>
                <a:solidFill>
                  <a:srgbClr val="0000FF"/>
                </a:solidFill>
                <a:effectLst/>
                <a:uLnTx/>
                <a:uFillTx/>
                <a:latin typeface="Consolas"/>
                <a:ea typeface="Calibri"/>
                <a:cs typeface="Times New Roman"/>
              </a:rPr>
              <a:t>="text/</a:t>
            </a:r>
            <a:r>
              <a:rPr kumimoji="0" lang="en-US" sz="1800" b="0" i="0" u="none" strike="noStrike" kern="0" cap="none" spc="0" normalizeH="0" baseline="0" noProof="0" dirty="0" err="1">
                <a:ln>
                  <a:noFill/>
                </a:ln>
                <a:solidFill>
                  <a:srgbClr val="0000FF"/>
                </a:solidFill>
                <a:effectLst/>
                <a:uLnTx/>
                <a:uFillTx/>
                <a:latin typeface="Consolas"/>
                <a:ea typeface="Calibri"/>
                <a:cs typeface="Times New Roman"/>
              </a:rPr>
              <a:t>javascript</a:t>
            </a:r>
            <a:r>
              <a:rPr kumimoji="0" lang="en-US" sz="1800" b="0" i="0" u="none" strike="noStrike" kern="0" cap="none" spc="0" normalizeH="0" baseline="0" noProof="0" dirty="0">
                <a:ln>
                  <a:noFill/>
                </a:ln>
                <a:solidFill>
                  <a:srgbClr val="0000FF"/>
                </a:solidFill>
                <a:effectLst/>
                <a:uLnTx/>
                <a:uFillTx/>
                <a:latin typeface="Consolas"/>
                <a:ea typeface="Calibri"/>
                <a:cs typeface="Times New Roman"/>
              </a:rPr>
              <a:t>"&gt;</a:t>
            </a:r>
            <a:endParaRPr kumimoji="0" lang="en-US" sz="2400" b="0" i="0" u="none" strike="noStrike" kern="0" cap="none" spc="0" normalizeH="0" baseline="0" noProof="0" dirty="0">
              <a:ln>
                <a:noFill/>
              </a:ln>
              <a:solidFill>
                <a:prstClr val="black"/>
              </a:solidFill>
              <a:effectLst/>
              <a:uLnTx/>
              <a:uFillTx/>
              <a:latin typeface="Calibri"/>
              <a:ea typeface="Calibri"/>
              <a:cs typeface="Times New Roman"/>
            </a:endParaRPr>
          </a:p>
          <a:p>
            <a:pPr marL="0" marR="0" lvl="0" indent="0" defTabSz="914400" eaLnBrk="1" fontAlgn="auto" latinLnBrk="0" hangingPunct="1">
              <a:lnSpc>
                <a:spcPct val="115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8000"/>
                </a:solidFill>
                <a:effectLst/>
                <a:uLnTx/>
                <a:uFillTx/>
                <a:latin typeface="Consolas"/>
                <a:ea typeface="Calibri"/>
                <a:cs typeface="Times New Roman"/>
              </a:rPr>
              <a:t>//&lt;![CDATA[</a:t>
            </a:r>
            <a:endParaRPr kumimoji="0" lang="en-US" sz="2400" b="0" i="0" u="none" strike="noStrike" kern="0" cap="none" spc="0" normalizeH="0" baseline="0" noProof="0" dirty="0">
              <a:ln>
                <a:noFill/>
              </a:ln>
              <a:solidFill>
                <a:prstClr val="black"/>
              </a:solidFill>
              <a:effectLst/>
              <a:uLnTx/>
              <a:uFillTx/>
              <a:latin typeface="Calibri"/>
              <a:ea typeface="Calibri"/>
              <a:cs typeface="Times New Roman"/>
            </a:endParaRPr>
          </a:p>
          <a:p>
            <a:pPr marL="0" marR="0" lvl="0" indent="0" defTabSz="914400" eaLnBrk="1" fontAlgn="auto" latinLnBrk="0" hangingPunct="1">
              <a:lnSpc>
                <a:spcPct val="115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a:ea typeface="Calibri"/>
                <a:cs typeface="Times New Roman"/>
              </a:rPr>
              <a:t>if</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 (!</a:t>
            </a:r>
            <a:r>
              <a:rPr kumimoji="0" lang="en-US" sz="1800" b="0" i="0" u="none" strike="noStrike" kern="0" cap="none" spc="0" normalizeH="0" baseline="0" noProof="0" dirty="0" err="1">
                <a:ln>
                  <a:noFill/>
                </a:ln>
                <a:solidFill>
                  <a:prstClr val="black"/>
                </a:solidFill>
                <a:effectLst/>
                <a:uLnTx/>
                <a:uFillTx/>
                <a:latin typeface="Consolas"/>
                <a:ea typeface="Calibri"/>
                <a:cs typeface="Times New Roman"/>
              </a:rPr>
              <a:t>window.mvcClientValidationMetadata</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 { </a:t>
            </a:r>
            <a:r>
              <a:rPr kumimoji="0" lang="en-US" sz="1800" b="0" i="0" u="none" strike="noStrike" kern="0" cap="none" spc="0" normalizeH="0" baseline="0" noProof="0" dirty="0" err="1">
                <a:ln>
                  <a:noFill/>
                </a:ln>
                <a:solidFill>
                  <a:prstClr val="black"/>
                </a:solidFill>
                <a:effectLst/>
                <a:uLnTx/>
                <a:uFillTx/>
                <a:latin typeface="Consolas"/>
                <a:ea typeface="Calibri"/>
                <a:cs typeface="Times New Roman"/>
              </a:rPr>
              <a:t>window.mvcClientValidationMetadata</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 = []; }</a:t>
            </a:r>
            <a:endParaRPr kumimoji="0" lang="en-US" sz="2400" b="0" i="0" u="none" strike="noStrike" kern="0" cap="none" spc="0" normalizeH="0" baseline="0" noProof="0" dirty="0">
              <a:ln>
                <a:noFill/>
              </a:ln>
              <a:solidFill>
                <a:prstClr val="black"/>
              </a:solidFill>
              <a:effectLst/>
              <a:uLnTx/>
              <a:uFillTx/>
              <a:latin typeface="Calibri"/>
              <a:ea typeface="Calibri"/>
              <a:cs typeface="Times New Roman"/>
            </a:endParaRPr>
          </a:p>
          <a:p>
            <a:pPr marL="0" marR="0" lvl="0" indent="0" defTabSz="914400" eaLnBrk="1" fontAlgn="auto" latinLnBrk="0" hangingPunct="1">
              <a:lnSpc>
                <a:spcPct val="115000"/>
              </a:lnSpc>
              <a:spcBef>
                <a:spcPts val="0"/>
              </a:spcBef>
              <a:spcAft>
                <a:spcPts val="0"/>
              </a:spcAft>
              <a:buClrTx/>
              <a:buSzTx/>
              <a:buFontTx/>
              <a:buNone/>
              <a:tabLst/>
              <a:defRPr/>
            </a:pPr>
            <a:r>
              <a:rPr kumimoji="0" lang="en-US" sz="1800" b="0" i="0" u="none" strike="noStrike" kern="0" cap="none" spc="0" normalizeH="0" baseline="0" noProof="0" dirty="0" err="1">
                <a:ln>
                  <a:noFill/>
                </a:ln>
                <a:solidFill>
                  <a:prstClr val="black"/>
                </a:solidFill>
                <a:effectLst/>
                <a:uLnTx/>
                <a:uFillTx/>
                <a:latin typeface="Consolas"/>
                <a:ea typeface="Calibri"/>
                <a:cs typeface="Times New Roman"/>
              </a:rPr>
              <a:t>window.mvcClientValidationMetadata.push</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"Fields"</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"FieldName"</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"GameName"</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"ReplaceValidationMessageContents"</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a:t>
            </a:r>
            <a:r>
              <a:rPr kumimoji="0" lang="en-US" sz="1800" b="0" i="0" u="none" strike="noStrike" kern="0" cap="none" spc="0" normalizeH="0" baseline="0" noProof="0" dirty="0">
                <a:ln>
                  <a:noFill/>
                </a:ln>
                <a:solidFill>
                  <a:srgbClr val="0000FF"/>
                </a:solidFill>
                <a:effectLst/>
                <a:uLnTx/>
                <a:uFillTx/>
                <a:latin typeface="Consolas"/>
                <a:ea typeface="Calibri"/>
                <a:cs typeface="Times New Roman"/>
              </a:rPr>
              <a:t>true</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"ValidationMessageId"</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"GameName_validationMessage"</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"ValidationRules"</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a:t>
            </a:r>
            <a:r>
              <a:rPr kumimoji="0" lang="en-US" sz="1800" b="0" i="0" u="none" strike="noStrike" kern="0" cap="none" spc="0" normalizeH="0" baseline="0" noProof="0" dirty="0" err="1">
                <a:ln>
                  <a:noFill/>
                </a:ln>
                <a:solidFill>
                  <a:srgbClr val="A31515"/>
                </a:solidFill>
                <a:effectLst/>
                <a:uLnTx/>
                <a:uFillTx/>
                <a:latin typeface="Consolas"/>
                <a:ea typeface="Calibri"/>
                <a:cs typeface="Times New Roman"/>
              </a:rPr>
              <a:t>ErrorMessage"</a:t>
            </a:r>
            <a:r>
              <a:rPr kumimoji="0" lang="en-US" sz="1800" b="0" i="0" u="none" strike="noStrike" kern="0" cap="none" spc="0" normalizeH="0" baseline="0" noProof="0" dirty="0" err="1">
                <a:ln>
                  <a:noFill/>
                </a:ln>
                <a:solidFill>
                  <a:prstClr val="black"/>
                </a:solidFill>
                <a:effectLst/>
                <a:uLnTx/>
                <a:uFillTx/>
                <a:latin typeface="Consolas"/>
                <a:ea typeface="Calibri"/>
                <a:cs typeface="Times New Roman"/>
              </a:rPr>
              <a:t>:</a:t>
            </a:r>
            <a:r>
              <a:rPr kumimoji="0" lang="en-US" sz="1800" b="0" i="0" u="none" strike="noStrike" kern="0" cap="none" spc="0" normalizeH="0" baseline="0" noProof="0" dirty="0" err="1">
                <a:ln>
                  <a:noFill/>
                </a:ln>
                <a:solidFill>
                  <a:srgbClr val="A31515"/>
                </a:solidFill>
                <a:effectLst/>
                <a:uLnTx/>
                <a:uFillTx/>
                <a:latin typeface="Consolas"/>
                <a:ea typeface="Calibri"/>
                <a:cs typeface="Times New Roman"/>
              </a:rPr>
              <a:t>"Game</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 Name must be a unique name!"</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a:t>
            </a:r>
            <a:r>
              <a:rPr kumimoji="0" lang="en-US" sz="1800" b="0" i="0" u="none" strike="noStrike" kern="0" cap="none" spc="0" normalizeH="0" baseline="0" noProof="0" dirty="0" err="1">
                <a:ln>
                  <a:noFill/>
                </a:ln>
                <a:solidFill>
                  <a:srgbClr val="A31515"/>
                </a:solidFill>
                <a:effectLst/>
                <a:uLnTx/>
                <a:uFillTx/>
                <a:latin typeface="Consolas"/>
                <a:ea typeface="Calibri"/>
                <a:cs typeface="Times New Roman"/>
              </a:rPr>
              <a:t>ValidationParameters</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"url"</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"/Games/</a:t>
            </a:r>
            <a:r>
              <a:rPr kumimoji="0" lang="en-US" sz="1800" b="0" i="0" u="none" strike="noStrike" kern="0" cap="none" spc="0" normalizeH="0" baseline="0" noProof="0" dirty="0" err="1">
                <a:ln>
                  <a:noFill/>
                </a:ln>
                <a:solidFill>
                  <a:srgbClr val="A31515"/>
                </a:solidFill>
                <a:effectLst/>
                <a:uLnTx/>
                <a:uFillTx/>
                <a:latin typeface="Consolas"/>
                <a:ea typeface="Calibri"/>
                <a:cs typeface="Times New Roman"/>
              </a:rPr>
              <a:t>IsGameNameUnique</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a:t>
            </a:r>
            <a:r>
              <a:rPr kumimoji="0" lang="en-US" sz="1800" b="0" i="0" u="none" strike="noStrike" kern="0" cap="none" spc="0" normalizeH="0" baseline="0" noProof="0" dirty="0" err="1">
                <a:ln>
                  <a:noFill/>
                </a:ln>
                <a:solidFill>
                  <a:srgbClr val="A31515"/>
                </a:solidFill>
                <a:effectLst/>
                <a:uLnTx/>
                <a:uFillTx/>
                <a:latin typeface="Consolas"/>
                <a:ea typeface="Calibri"/>
                <a:cs typeface="Times New Roman"/>
              </a:rPr>
              <a:t>additionalfields</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"*.GameName,*.</a:t>
            </a:r>
            <a:r>
              <a:rPr kumimoji="0" lang="en-US" sz="1800" b="0" i="0" u="none" strike="noStrike" kern="0" cap="none" spc="0" normalizeH="0" baseline="0" noProof="0" dirty="0" err="1">
                <a:ln>
                  <a:noFill/>
                </a:ln>
                <a:solidFill>
                  <a:srgbClr val="A31515"/>
                </a:solidFill>
                <a:effectLst/>
                <a:uLnTx/>
                <a:uFillTx/>
                <a:latin typeface="Consolas"/>
                <a:ea typeface="Calibri"/>
                <a:cs typeface="Times New Roman"/>
              </a:rPr>
              <a:t>GameId</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a:t>
            </a:r>
            <a:r>
              <a:rPr kumimoji="0" lang="en-US" sz="1800" b="0" i="0" u="none" strike="noStrike" kern="0" cap="none" spc="0" normalizeH="0" baseline="0" noProof="0" dirty="0" err="1">
                <a:ln>
                  <a:noFill/>
                </a:ln>
                <a:solidFill>
                  <a:srgbClr val="A31515"/>
                </a:solidFill>
                <a:effectLst/>
                <a:uLnTx/>
                <a:uFillTx/>
                <a:latin typeface="Consolas"/>
                <a:ea typeface="Calibri"/>
                <a:cs typeface="Times New Roman"/>
              </a:rPr>
              <a:t>ValidationType</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"remote"</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"FieldName"</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"ReleaseDate"</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"ReplaceValidationMessageContents"</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a:t>
            </a:r>
            <a:r>
              <a:rPr kumimoji="0" lang="en-US" sz="1800" b="0" i="0" u="none" strike="noStrike" kern="0" cap="none" spc="0" normalizeH="0" baseline="0" noProof="0" dirty="0">
                <a:ln>
                  <a:noFill/>
                </a:ln>
                <a:solidFill>
                  <a:srgbClr val="0000FF"/>
                </a:solidFill>
                <a:effectLst/>
                <a:uLnTx/>
                <a:uFillTx/>
                <a:latin typeface="Consolas"/>
                <a:ea typeface="Calibri"/>
                <a:cs typeface="Times New Roman"/>
              </a:rPr>
              <a:t>true</a:t>
            </a:r>
            <a:r>
              <a:rPr kumimoji="0" lang="en-US" sz="1800" b="0" i="0" u="none" strike="noStrike" kern="0" cap="none" spc="0" normalizeH="0" baseline="0" noProof="0" dirty="0">
                <a:ln>
                  <a:noFill/>
                </a:ln>
                <a:solidFill>
                  <a:prstClr val="black"/>
                </a:solidFill>
                <a:effectLst/>
                <a:uLnTx/>
                <a:uFillTx/>
                <a:latin typeface="Consolas"/>
                <a:ea typeface="Calibri"/>
                <a:cs typeface="Times New Roman"/>
              </a:rPr>
              <a:t>});</a:t>
            </a:r>
            <a:endParaRPr kumimoji="0" lang="en-US" sz="2400" b="0" i="0" u="none" strike="noStrike" kern="0" cap="none" spc="0" normalizeH="0" baseline="0" noProof="0" dirty="0">
              <a:ln>
                <a:noFill/>
              </a:ln>
              <a:solidFill>
                <a:prstClr val="black"/>
              </a:solidFill>
              <a:effectLst/>
              <a:uLnTx/>
              <a:uFillTx/>
              <a:latin typeface="Calibri"/>
              <a:ea typeface="Calibri"/>
              <a:cs typeface="Times New Roman"/>
            </a:endParaRPr>
          </a:p>
          <a:p>
            <a:pPr marL="0" marR="0" lvl="0" indent="0" defTabSz="914400" eaLnBrk="1" fontAlgn="auto" latinLnBrk="0" hangingPunct="1">
              <a:lnSpc>
                <a:spcPct val="115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8000"/>
                </a:solidFill>
                <a:effectLst/>
                <a:uLnTx/>
                <a:uFillTx/>
                <a:latin typeface="Consolas"/>
                <a:ea typeface="Calibri"/>
                <a:cs typeface="Times New Roman"/>
              </a:rPr>
              <a:t>//]]&gt;</a:t>
            </a:r>
            <a:endParaRPr kumimoji="0" lang="en-US" sz="2400" b="0" i="0" u="none" strike="noStrike" kern="0" cap="none" spc="0" normalizeH="0" baseline="0" noProof="0" dirty="0">
              <a:ln>
                <a:noFill/>
              </a:ln>
              <a:solidFill>
                <a:prstClr val="black"/>
              </a:solidFill>
              <a:effectLst/>
              <a:uLnTx/>
              <a:uFillTx/>
              <a:latin typeface="Calibri"/>
              <a:ea typeface="Calibri"/>
              <a:cs typeface="Times New Roman"/>
            </a:endParaRPr>
          </a:p>
          <a:p>
            <a:pPr marL="0" marR="0" lvl="0" indent="0" defTabSz="914400" eaLnBrk="1" fontAlgn="auto" latinLnBrk="0" hangingPunct="1">
              <a:lnSpc>
                <a:spcPct val="115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FF"/>
                </a:solidFill>
                <a:effectLst/>
                <a:uLnTx/>
                <a:uFillTx/>
                <a:latin typeface="Consolas"/>
                <a:ea typeface="Calibri"/>
                <a:cs typeface="Times New Roman"/>
              </a:rPr>
              <a:t>&lt;/</a:t>
            </a:r>
            <a:r>
              <a:rPr kumimoji="0" lang="en-US" sz="1800" b="0" i="0" u="none" strike="noStrike" kern="0" cap="none" spc="0" normalizeH="0" baseline="0" noProof="0" dirty="0">
                <a:ln>
                  <a:noFill/>
                </a:ln>
                <a:solidFill>
                  <a:srgbClr val="A31515"/>
                </a:solidFill>
                <a:effectLst/>
                <a:uLnTx/>
                <a:uFillTx/>
                <a:latin typeface="Consolas"/>
                <a:ea typeface="Calibri"/>
                <a:cs typeface="Times New Roman"/>
              </a:rPr>
              <a:t>script</a:t>
            </a:r>
            <a:r>
              <a:rPr kumimoji="0" lang="en-US" sz="1800" b="0" i="0" u="none" strike="noStrike" kern="0" cap="none" spc="0" normalizeH="0" baseline="0" noProof="0" dirty="0">
                <a:ln>
                  <a:noFill/>
                </a:ln>
                <a:solidFill>
                  <a:srgbClr val="0000FF"/>
                </a:solidFill>
                <a:effectLst/>
                <a:uLnTx/>
                <a:uFillTx/>
                <a:latin typeface="Consolas"/>
                <a:ea typeface="Calibri"/>
                <a:cs typeface="Times New Roman"/>
              </a:rPr>
              <a:t>&gt;</a:t>
            </a:r>
            <a:endParaRPr kumimoji="0" lang="en-US" sz="2400" b="0" i="0" u="none" strike="noStrike" kern="0" cap="none" spc="0" normalizeH="0" baseline="0" noProof="0" dirty="0">
              <a:ln>
                <a:noFill/>
              </a:ln>
              <a:solidFill>
                <a:prstClr val="black"/>
              </a:solidFill>
              <a:effectLst/>
              <a:uLnTx/>
              <a:uFillTx/>
              <a:latin typeface="Calibri"/>
              <a:ea typeface="Calibri"/>
              <a:cs typeface="Times New Roman"/>
            </a:endParaRPr>
          </a:p>
        </p:txBody>
      </p:sp>
    </p:spTree>
    <p:extLst>
      <p:ext uri="{BB962C8B-B14F-4D97-AF65-F5344CB8AC3E}">
        <p14:creationId xmlns:p14="http://schemas.microsoft.com/office/powerpoint/2010/main" val="245189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Annotations &amp; </a:t>
            </a:r>
            <a:r>
              <a:rPr lang="en-US" dirty="0" err="1"/>
              <a:t>ModelState</a:t>
            </a:r>
            <a:endParaRPr lang="en-US" dirty="0"/>
          </a:p>
        </p:txBody>
      </p:sp>
      <p:sp>
        <p:nvSpPr>
          <p:cNvPr id="4" name="Slide Number Placeholder 3"/>
          <p:cNvSpPr>
            <a:spLocks noGrp="1"/>
          </p:cNvSpPr>
          <p:nvPr>
            <p:ph type="sldNum" sz="quarter" idx="12"/>
          </p:nvPr>
        </p:nvSpPr>
        <p:spPr/>
        <p:txBody>
          <a:bodyPr/>
          <a:lstStyle/>
          <a:p>
            <a:fld id="{A0AE9EC9-F182-4A35-8041-CBBE9CFA6E78}" type="slidenum">
              <a:rPr lang="en-US" smtClean="0"/>
              <a:pPr/>
              <a:t>12</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297" y="1792083"/>
            <a:ext cx="4495800" cy="2133733"/>
          </a:xfrm>
          <a:prstGeom prst="rect">
            <a:avLst/>
          </a:prstGeom>
          <a:ln>
            <a:solidFill>
              <a:schemeClr val="tx2">
                <a:lumMod val="75000"/>
              </a:schemeClr>
            </a:solidFill>
          </a:ln>
          <a:extLst>
            <a:ext uri="{909E8E84-426E-40DD-AFC4-6F175D3DCCD1}">
              <a14:hiddenFill xmlns:a14="http://schemas.microsoft.com/office/drawing/2010/main">
                <a:solidFill>
                  <a:schemeClr val="accent1"/>
                </a:solidFill>
              </a14:hiddenFill>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8211" y="1792083"/>
            <a:ext cx="3401085" cy="2133733"/>
          </a:xfrm>
          <a:prstGeom prst="rect">
            <a:avLst/>
          </a:prstGeom>
          <a:ln>
            <a:solidFill>
              <a:schemeClr val="tx2">
                <a:lumMod val="75000"/>
              </a:schemeClr>
            </a:solidFill>
          </a:ln>
          <a:extLst>
            <a:ext uri="{909E8E84-426E-40DD-AFC4-6F175D3DCCD1}">
              <a14:hiddenFill xmlns:a14="http://schemas.microsoft.com/office/drawing/2010/main">
                <a:solidFill>
                  <a:schemeClr val="accent1"/>
                </a:solidFill>
              </a14:hiddenFill>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2549598"/>
            <a:ext cx="4046353" cy="3141794"/>
          </a:xfrm>
          <a:prstGeom prst="rect">
            <a:avLst/>
          </a:prstGeom>
          <a:ln>
            <a:solidFill>
              <a:schemeClr val="tx2">
                <a:lumMod val="75000"/>
              </a:schemeClr>
            </a:solidFill>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5495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a:t>
            </a:r>
          </a:p>
        </p:txBody>
      </p:sp>
      <p:sp>
        <p:nvSpPr>
          <p:cNvPr id="4" name="Slide Number Placeholder 3"/>
          <p:cNvSpPr>
            <a:spLocks noGrp="1"/>
          </p:cNvSpPr>
          <p:nvPr>
            <p:ph type="sldNum" sz="quarter" idx="12"/>
          </p:nvPr>
        </p:nvSpPr>
        <p:spPr/>
        <p:txBody>
          <a:bodyPr/>
          <a:lstStyle/>
          <a:p>
            <a:fld id="{A0AE9EC9-F182-4A35-8041-CBBE9CFA6E78}" type="slidenum">
              <a:rPr lang="en-US" smtClean="0"/>
              <a:pPr/>
              <a:t>13</a:t>
            </a:fld>
            <a:endParaRPr lang="en-US"/>
          </a:p>
        </p:txBody>
      </p:sp>
      <p:sp>
        <p:nvSpPr>
          <p:cNvPr id="3" name="Content Placeholder 2"/>
          <p:cNvSpPr>
            <a:spLocks noGrp="1"/>
          </p:cNvSpPr>
          <p:nvPr>
            <p:ph type="body" sz="quarter" idx="13"/>
          </p:nvPr>
        </p:nvSpPr>
        <p:spPr/>
        <p:txBody>
          <a:bodyPr/>
          <a:lstStyle/>
          <a:p>
            <a:r>
              <a:rPr lang="en-US" dirty="0"/>
              <a:t>ValidationMessage</a:t>
            </a:r>
          </a:p>
          <a:p>
            <a:r>
              <a:rPr lang="en-US" dirty="0"/>
              <a:t>ValidationSummary</a:t>
            </a:r>
          </a:p>
          <a:p>
            <a:endParaRPr lang="en-US" dirty="0"/>
          </a:p>
          <a:p>
            <a:endParaRPr lang="en-US" dirty="0"/>
          </a:p>
        </p:txBody>
      </p:sp>
      <p:sp>
        <p:nvSpPr>
          <p:cNvPr id="7" name="Rectangle 6"/>
          <p:cNvSpPr/>
          <p:nvPr/>
        </p:nvSpPr>
        <p:spPr>
          <a:xfrm>
            <a:off x="838200" y="2286000"/>
            <a:ext cx="8382000" cy="369332"/>
          </a:xfrm>
          <a:prstGeom prst="rect">
            <a:avLst/>
          </a:prstGeom>
          <a:solidFill>
            <a:sysClr val="window" lastClr="FFFFFF"/>
          </a:solidFill>
          <a:ln>
            <a:solidFill>
              <a:schemeClr val="tx2">
                <a:lumMod val="75000"/>
              </a:schemeClr>
            </a:solidFill>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highlight>
                  <a:srgbClr val="FFFF00"/>
                </a:highlight>
                <a:uLnTx/>
                <a:uFillTx/>
                <a:latin typeface="Consolas"/>
              </a:rPr>
              <a:t>@</a:t>
            </a:r>
            <a:r>
              <a:rPr kumimoji="0" lang="en-US" sz="1800" b="0" i="0" u="none" strike="noStrike" kern="0" cap="none" spc="0" normalizeH="0" baseline="0" noProof="0" dirty="0" err="1">
                <a:ln>
                  <a:noFill/>
                </a:ln>
                <a:solidFill>
                  <a:srgbClr val="000000"/>
                </a:solidFill>
                <a:effectLst/>
                <a:highlight>
                  <a:srgbClr val="FFFFFF"/>
                </a:highlight>
                <a:uLnTx/>
                <a:uFillTx/>
                <a:latin typeface="Consolas"/>
              </a:rPr>
              <a:t>Html.ValidationMessageFor</a:t>
            </a:r>
            <a:r>
              <a:rPr kumimoji="0" lang="en-US" sz="1800" b="0" i="0" u="none" strike="noStrike" kern="0" cap="none" spc="0" normalizeH="0" baseline="0" noProof="0" dirty="0">
                <a:ln>
                  <a:noFill/>
                </a:ln>
                <a:solidFill>
                  <a:srgbClr val="000000"/>
                </a:solidFill>
                <a:effectLst/>
                <a:highlight>
                  <a:srgbClr val="FFFFFF"/>
                </a:highlight>
                <a:uLnTx/>
                <a:uFillTx/>
                <a:latin typeface="Consolas"/>
              </a:rPr>
              <a:t>(model =&gt; </a:t>
            </a:r>
            <a:r>
              <a:rPr kumimoji="0" lang="en-US" sz="1800" b="0" i="0" u="none" strike="noStrike" kern="0" cap="none" spc="0" normalizeH="0" baseline="0" noProof="0" dirty="0" err="1">
                <a:ln>
                  <a:noFill/>
                </a:ln>
                <a:solidFill>
                  <a:srgbClr val="000000"/>
                </a:solidFill>
                <a:effectLst/>
                <a:highlight>
                  <a:srgbClr val="FFFFFF"/>
                </a:highlight>
                <a:uLnTx/>
                <a:uFillTx/>
                <a:latin typeface="Consolas"/>
              </a:rPr>
              <a:t>model.Rating</a:t>
            </a:r>
            <a:r>
              <a:rPr kumimoji="0" lang="en-US" sz="1800" b="0" i="0" u="none" strike="noStrike" kern="0" cap="none" spc="0" normalizeH="0" baseline="0" noProof="0" dirty="0">
                <a:ln>
                  <a:noFill/>
                </a:ln>
                <a:solidFill>
                  <a:srgbClr val="000000"/>
                </a:solidFill>
                <a:effectLst/>
                <a:highlight>
                  <a:srgbClr val="FFFFFF"/>
                </a:highlight>
                <a:uLnTx/>
                <a:uFillTx/>
                <a:latin typeface="Consolas"/>
              </a:rPr>
              <a:t>)</a:t>
            </a:r>
          </a:p>
        </p:txBody>
      </p:sp>
      <p:sp>
        <p:nvSpPr>
          <p:cNvPr id="8" name="Rectangle 7"/>
          <p:cNvSpPr/>
          <p:nvPr/>
        </p:nvSpPr>
        <p:spPr>
          <a:xfrm>
            <a:off x="838200" y="2730467"/>
            <a:ext cx="8382000" cy="923330"/>
          </a:xfrm>
          <a:prstGeom prst="rect">
            <a:avLst/>
          </a:prstGeom>
          <a:solidFill>
            <a:sysClr val="window" lastClr="FFFFFF"/>
          </a:solidFill>
          <a:ln>
            <a:solidFill>
              <a:schemeClr val="tx2">
                <a:lumMod val="75000"/>
              </a:schemeClr>
            </a:solidFill>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800" b="0" i="0" u="none" strike="noStrike" kern="0" cap="none" spc="0" normalizeH="0" baseline="0" noProof="0" dirty="0">
                <a:ln>
                  <a:noFill/>
                </a:ln>
                <a:solidFill>
                  <a:srgbClr val="000000"/>
                </a:solidFill>
                <a:effectLst/>
                <a:highlight>
                  <a:srgbClr val="FFFF00"/>
                </a:highlight>
                <a:uLnTx/>
                <a:uFillTx/>
                <a:latin typeface="Consolas"/>
              </a:rPr>
              <a:t>@</a:t>
            </a:r>
            <a:r>
              <a:rPr kumimoji="0" lang="en-US" sz="1800" b="0" i="0" u="none" strike="noStrike" kern="0" cap="none" spc="0" normalizeH="0" baseline="0" noProof="0" dirty="0" err="1">
                <a:ln>
                  <a:noFill/>
                </a:ln>
                <a:solidFill>
                  <a:srgbClr val="000000"/>
                </a:solidFill>
                <a:effectLst/>
                <a:highlight>
                  <a:srgbClr val="FFFFFF"/>
                </a:highlight>
                <a:uLnTx/>
                <a:uFillTx/>
                <a:latin typeface="Consolas"/>
              </a:rPr>
              <a:t>Html.ValidationMessage</a:t>
            </a:r>
            <a:r>
              <a:rPr kumimoji="0" lang="en-US" sz="1800" b="0" i="0" u="none" strike="noStrike" kern="0" cap="none" spc="0" normalizeH="0" baseline="0" noProof="0" dirty="0">
                <a:ln>
                  <a:noFill/>
                </a:ln>
                <a:solidFill>
                  <a:srgbClr val="000000"/>
                </a:solidFill>
                <a:effectLst/>
                <a:highlight>
                  <a:srgbClr val="FFFFFF"/>
                </a:highlight>
                <a:uLnTx/>
                <a:uFillTx/>
                <a:latin typeface="Consolas"/>
              </a:rPr>
              <a:t>(</a:t>
            </a:r>
            <a:r>
              <a:rPr kumimoji="0" lang="en-US" sz="1800" b="0" i="0" u="none" strike="noStrike" kern="0" cap="none" spc="0" normalizeH="0" baseline="0" noProof="0" dirty="0">
                <a:ln>
                  <a:noFill/>
                </a:ln>
                <a:solidFill>
                  <a:srgbClr val="A31515"/>
                </a:solidFill>
                <a:effectLst/>
                <a:highlight>
                  <a:srgbClr val="FFFFFF"/>
                </a:highlight>
                <a:uLnTx/>
                <a:uFillTx/>
                <a:latin typeface="Consolas"/>
              </a:rPr>
              <a:t>"GameName"</a:t>
            </a:r>
            <a:r>
              <a:rPr kumimoji="0" lang="en-US" sz="18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800" b="0" i="0" u="none" strike="noStrike" kern="0" cap="none" spc="0" normalizeH="0" baseline="0" noProof="0" dirty="0">
                <a:ln>
                  <a:noFill/>
                </a:ln>
                <a:solidFill>
                  <a:srgbClr val="A31515"/>
                </a:solidFill>
                <a:effectLst/>
                <a:highlight>
                  <a:srgbClr val="FFFFFF"/>
                </a:highlight>
                <a:uLnTx/>
                <a:uFillTx/>
                <a:latin typeface="Consolas"/>
              </a:rPr>
              <a:t>"some message"</a:t>
            </a:r>
            <a:r>
              <a:rPr kumimoji="0" lang="en-US" sz="1800" b="0" i="0" u="none" strike="noStrike" kern="0" cap="none" spc="0" normalizeH="0" baseline="0" noProof="0" dirty="0">
                <a:ln>
                  <a:noFill/>
                </a:ln>
                <a:solidFill>
                  <a:srgbClr val="000000"/>
                </a:solidFill>
                <a:effectLst/>
                <a:highlight>
                  <a:srgbClr val="FFFFFF"/>
                </a:highligh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highlight>
                <a:srgbClr val="FFFFFF"/>
              </a:highlight>
              <a:uLnTx/>
              <a:uFillTx/>
              <a:latin typeface="Consola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800" b="0" i="0" u="none" strike="noStrike" kern="0" cap="none" spc="0" normalizeH="0" baseline="0" noProof="0" dirty="0">
                <a:ln>
                  <a:noFill/>
                </a:ln>
                <a:solidFill>
                  <a:srgbClr val="000000"/>
                </a:solidFill>
                <a:effectLst/>
                <a:highlight>
                  <a:srgbClr val="FFFF00"/>
                </a:highlight>
                <a:uLnTx/>
                <a:uFillTx/>
                <a:latin typeface="Consolas"/>
              </a:rPr>
              <a:t>@</a:t>
            </a:r>
            <a:r>
              <a:rPr kumimoji="0" lang="en-US" sz="1800" b="0" i="0" u="none" strike="noStrike" kern="0" cap="none" spc="0" normalizeH="0" baseline="0" noProof="0" dirty="0" err="1">
                <a:ln>
                  <a:noFill/>
                </a:ln>
                <a:solidFill>
                  <a:srgbClr val="000000"/>
                </a:solidFill>
                <a:effectLst/>
                <a:highlight>
                  <a:srgbClr val="FFFFFF"/>
                </a:highlight>
                <a:uLnTx/>
                <a:uFillTx/>
                <a:latin typeface="Consolas"/>
              </a:rPr>
              <a:t>Html.ValidationSummary</a:t>
            </a:r>
            <a:r>
              <a:rPr kumimoji="0" lang="en-US" sz="1800" b="0" i="0" u="none" strike="noStrike" kern="0" cap="none" spc="0" normalizeH="0" baseline="0" noProof="0" dirty="0">
                <a:ln>
                  <a:noFill/>
                </a:ln>
                <a:solidFill>
                  <a:srgbClr val="000000"/>
                </a:solidFill>
                <a:effectLst/>
                <a:highlight>
                  <a:srgbClr val="FFFFFF"/>
                </a:highlight>
                <a:uLnTx/>
                <a:uFillTx/>
                <a:latin typeface="Consolas"/>
              </a:rPr>
              <a:t>()</a:t>
            </a:r>
            <a:endParaRPr kumimoji="0" lang="en-US" sz="1800" b="0" i="0" u="none" strike="noStrike" kern="0" cap="none" spc="0" normalizeH="0" baseline="0" noProof="0" dirty="0">
              <a:ln>
                <a:noFill/>
              </a:ln>
              <a:solidFill>
                <a:prstClr val="black"/>
              </a:solidFill>
              <a:effectLst/>
              <a:uLnTx/>
              <a:uFillTx/>
              <a:latin typeface="Segoe UI"/>
            </a:endParaRPr>
          </a:p>
        </p:txBody>
      </p:sp>
      <p:sp>
        <p:nvSpPr>
          <p:cNvPr id="9" name="Rectangle 8"/>
          <p:cNvSpPr/>
          <p:nvPr/>
        </p:nvSpPr>
        <p:spPr>
          <a:xfrm>
            <a:off x="838200" y="4104176"/>
            <a:ext cx="8382000" cy="369332"/>
          </a:xfrm>
          <a:prstGeom prst="rect">
            <a:avLst/>
          </a:prstGeom>
          <a:solidFill>
            <a:sysClr val="window" lastClr="FFFFFF"/>
          </a:solidFill>
          <a:ln>
            <a:solidFill>
              <a:schemeClr val="tx2">
                <a:lumMod val="75000"/>
              </a:schemeClr>
            </a:solidFill>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span</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asp-validation-for</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Rating</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="text-danger"&gt;&lt;/</a:t>
            </a:r>
            <a:r>
              <a:rPr lang="en-US" b="1" dirty="0">
                <a:solidFill>
                  <a:srgbClr val="80008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kumimoji="0" lang="en-US" sz="1800" b="0" i="0" u="none" strike="noStrike" kern="0" cap="none" spc="0" normalizeH="0" baseline="0" noProof="0" dirty="0">
              <a:ln>
                <a:noFill/>
              </a:ln>
              <a:solidFill>
                <a:srgbClr val="000000"/>
              </a:solidFill>
              <a:effectLst/>
              <a:highlight>
                <a:srgbClr val="FFFFFF"/>
              </a:highlight>
              <a:uLnTx/>
              <a:uFillTx/>
              <a:latin typeface="Consolas"/>
            </a:endParaRPr>
          </a:p>
        </p:txBody>
      </p:sp>
      <p:sp>
        <p:nvSpPr>
          <p:cNvPr id="10" name="Rectangle 9"/>
          <p:cNvSpPr/>
          <p:nvPr/>
        </p:nvSpPr>
        <p:spPr>
          <a:xfrm>
            <a:off x="838200" y="4554555"/>
            <a:ext cx="8382000" cy="646331"/>
          </a:xfrm>
          <a:prstGeom prst="rect">
            <a:avLst/>
          </a:prstGeom>
          <a:solidFill>
            <a:sysClr val="window" lastClr="FFFFFF"/>
          </a:solidFill>
          <a:ln>
            <a:solidFill>
              <a:schemeClr val="tx2">
                <a:lumMod val="75000"/>
              </a:schemeClr>
            </a:solidFill>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asp-validation-summary</a:t>
            </a:r>
            <a:r>
              <a:rPr lang="en-US" dirty="0">
                <a:solidFill>
                  <a:srgbClr val="0000FF"/>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ValidationSummary</a:t>
            </a:r>
            <a:r>
              <a:rPr lang="en-US" dirty="0" err="1">
                <a:solidFill>
                  <a:srgbClr val="000000"/>
                </a:solidFill>
                <a:highlight>
                  <a:srgbClr val="FFFFFF"/>
                </a:highlight>
                <a:latin typeface="Consolas" panose="020B0609020204030204" pitchFamily="49" charset="0"/>
              </a:rPr>
              <a:t>.All</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="text-danger"&gt;&lt;/</a:t>
            </a:r>
            <a:r>
              <a:rPr lang="en-US" b="1" dirty="0">
                <a:solidFill>
                  <a:srgbClr val="80008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endParaRPr kumimoji="0" lang="en-US" sz="1800" b="0" i="0" u="none" strike="noStrike" kern="0" cap="none" spc="0" normalizeH="0" baseline="0" noProof="0" dirty="0">
              <a:ln>
                <a:noFill/>
              </a:ln>
              <a:solidFill>
                <a:srgbClr val="000000"/>
              </a:solidFill>
              <a:effectLst/>
              <a:highlight>
                <a:srgbClr val="FFFFFF"/>
              </a:highlight>
              <a:uLnTx/>
              <a:uFillTx/>
              <a:latin typeface="Consolas"/>
            </a:endParaRPr>
          </a:p>
        </p:txBody>
      </p:sp>
    </p:spTree>
    <p:extLst>
      <p:ext uri="{BB962C8B-B14F-4D97-AF65-F5344CB8AC3E}">
        <p14:creationId xmlns:p14="http://schemas.microsoft.com/office/powerpoint/2010/main" val="439296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Attribute</a:t>
            </a:r>
          </a:p>
        </p:txBody>
      </p:sp>
      <p:sp>
        <p:nvSpPr>
          <p:cNvPr id="4" name="Slide Number Placeholder 3"/>
          <p:cNvSpPr>
            <a:spLocks noGrp="1"/>
          </p:cNvSpPr>
          <p:nvPr>
            <p:ph type="sldNum" sz="quarter" idx="12"/>
          </p:nvPr>
        </p:nvSpPr>
        <p:spPr/>
        <p:txBody>
          <a:bodyPr/>
          <a:lstStyle/>
          <a:p>
            <a:fld id="{A0AE9EC9-F182-4A35-8041-CBBE9CFA6E78}" type="slidenum">
              <a:rPr lang="en-US" smtClean="0"/>
              <a:pPr/>
              <a:t>14</a:t>
            </a:fld>
            <a:endParaRPr lang="en-US"/>
          </a:p>
        </p:txBody>
      </p:sp>
      <p:sp>
        <p:nvSpPr>
          <p:cNvPr id="7" name="Rectangle 6"/>
          <p:cNvSpPr/>
          <p:nvPr/>
        </p:nvSpPr>
        <p:spPr>
          <a:xfrm>
            <a:off x="604284" y="1371600"/>
            <a:ext cx="10520916" cy="861774"/>
          </a:xfrm>
          <a:prstGeom prst="rect">
            <a:avLst/>
          </a:prstGeom>
          <a:solidFill>
            <a:sysClr val="window" lastClr="FFFFFF"/>
          </a:solidFill>
          <a:ln>
            <a:solidFill>
              <a:schemeClr val="tx2">
                <a:lumMod val="75000"/>
              </a:schemeClr>
            </a:solidFill>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highlight>
                  <a:srgbClr val="FFFFFF"/>
                </a:highlight>
                <a:uLnTx/>
                <a:uFillTx/>
                <a:latin typeface="Consolas"/>
              </a:rPr>
              <a:t>[</a:t>
            </a:r>
            <a:r>
              <a:rPr kumimoji="0" lang="en-US" sz="1600" b="0" i="0" u="none" strike="noStrike" kern="0" cap="none" spc="0" normalizeH="0" baseline="0" noProof="0" dirty="0">
                <a:ln>
                  <a:noFill/>
                </a:ln>
                <a:solidFill>
                  <a:srgbClr val="2B91AF"/>
                </a:solidFill>
                <a:effectLst/>
                <a:highlight>
                  <a:srgbClr val="FFFFFF"/>
                </a:highlight>
                <a:uLnTx/>
                <a:uFillTx/>
                <a:latin typeface="Consolas"/>
              </a:rPr>
              <a:t>Remote</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a:t>
            </a:r>
            <a:r>
              <a:rPr kumimoji="0" lang="en-US" sz="1600" b="0" i="0" u="none" strike="noStrike" kern="0" cap="none" spc="0" normalizeH="0" baseline="0" noProof="0" dirty="0">
                <a:ln>
                  <a:noFill/>
                </a:ln>
                <a:solidFill>
                  <a:srgbClr val="A31515"/>
                </a:solidFill>
                <a:effectLst/>
                <a:highlight>
                  <a:srgbClr val="FFFFFF"/>
                </a:highlight>
                <a:uLnTx/>
                <a:uFillTx/>
                <a:latin typeface="Consolas"/>
              </a:rPr>
              <a:t>"</a:t>
            </a:r>
            <a:r>
              <a:rPr kumimoji="0" lang="en-US" sz="1600" b="0" i="0" u="none" strike="noStrike" kern="0" cap="none" spc="0" normalizeH="0" baseline="0" noProof="0" dirty="0" err="1">
                <a:ln>
                  <a:noFill/>
                </a:ln>
                <a:solidFill>
                  <a:srgbClr val="A31515"/>
                </a:solidFill>
                <a:effectLst/>
                <a:highlight>
                  <a:srgbClr val="FFFFFF"/>
                </a:highlight>
                <a:uLnTx/>
                <a:uFillTx/>
                <a:latin typeface="Consolas"/>
              </a:rPr>
              <a:t>IsGameNameUnique</a:t>
            </a:r>
            <a:r>
              <a:rPr kumimoji="0" lang="en-US" sz="1600" b="0" i="0" u="none" strike="noStrike" kern="0" cap="none" spc="0" normalizeH="0" baseline="0" noProof="0" dirty="0">
                <a:ln>
                  <a:noFill/>
                </a:ln>
                <a:solidFill>
                  <a:srgbClr val="A31515"/>
                </a:solidFill>
                <a:effectLst/>
                <a:highlight>
                  <a:srgbClr val="FFFFFF"/>
                </a:highlight>
                <a:uLnTx/>
                <a:uFillTx/>
                <a:latin typeface="Consolas"/>
              </a:rPr>
              <a:t>"</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a:ln>
                  <a:noFill/>
                </a:ln>
                <a:solidFill>
                  <a:srgbClr val="A31515"/>
                </a:solidFill>
                <a:effectLst/>
                <a:highlight>
                  <a:srgbClr val="FFFFFF"/>
                </a:highlight>
                <a:uLnTx/>
                <a:uFillTx/>
                <a:latin typeface="Consolas"/>
              </a:rPr>
              <a:t>"Games"</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AdditionalFields = </a:t>
            </a:r>
            <a:r>
              <a:rPr kumimoji="0" lang="en-US" sz="1600" b="0" i="0" u="none" strike="noStrike" kern="0" cap="none" spc="0" normalizeH="0" baseline="0" noProof="0" dirty="0">
                <a:ln>
                  <a:noFill/>
                </a:ln>
                <a:solidFill>
                  <a:srgbClr val="A31515"/>
                </a:solidFill>
                <a:effectLst/>
                <a:highlight>
                  <a:srgbClr val="FFFFFF"/>
                </a:highlight>
                <a:uLnTx/>
                <a:uFillTx/>
                <a:latin typeface="Consolas"/>
              </a:rPr>
              <a:t>"</a:t>
            </a:r>
            <a:r>
              <a:rPr kumimoji="0" lang="en-US" sz="1600" b="0" i="0" u="none" strike="noStrike" kern="0" cap="none" spc="0" normalizeH="0" baseline="0" noProof="0" dirty="0" err="1">
                <a:ln>
                  <a:noFill/>
                </a:ln>
                <a:solidFill>
                  <a:srgbClr val="A31515"/>
                </a:solidFill>
                <a:effectLst/>
                <a:highlight>
                  <a:srgbClr val="FFFFFF"/>
                </a:highlight>
                <a:uLnTx/>
                <a:uFillTx/>
                <a:latin typeface="Consolas"/>
              </a:rPr>
              <a:t>GameId</a:t>
            </a:r>
            <a:r>
              <a:rPr kumimoji="0" lang="en-US" sz="1600" b="0" i="0" u="none" strike="noStrike" kern="0" cap="none" spc="0" normalizeH="0" baseline="0" noProof="0" dirty="0">
                <a:ln>
                  <a:noFill/>
                </a:ln>
                <a:solidFill>
                  <a:srgbClr val="A31515"/>
                </a:solidFill>
                <a:effectLst/>
                <a:highlight>
                  <a:srgbClr val="FFFFFF"/>
                </a:highlight>
                <a:uLnTx/>
                <a:uFillTx/>
                <a:latin typeface="Consolas"/>
              </a:rPr>
              <a:t>"</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ErrorMessage = </a:t>
            </a:r>
            <a:r>
              <a:rPr kumimoji="0" lang="en-US" sz="1600" b="0" i="0" u="none" strike="noStrike" kern="0" cap="none" spc="0" normalizeH="0" baseline="0" noProof="0" dirty="0">
                <a:ln>
                  <a:noFill/>
                </a:ln>
                <a:solidFill>
                  <a:srgbClr val="A31515"/>
                </a:solidFill>
                <a:effectLst/>
                <a:highlight>
                  <a:srgbClr val="FFFFFF"/>
                </a:highlight>
                <a:uLnTx/>
                <a:uFillTx/>
                <a:latin typeface="Consolas"/>
              </a:rPr>
              <a:t>"Game Name must be a unique name!"</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800" b="0" i="0" u="none" strike="noStrike" kern="0" cap="none" spc="0" normalizeH="0" baseline="0" noProof="0" dirty="0">
                <a:ln>
                  <a:noFill/>
                </a:ln>
                <a:solidFill>
                  <a:srgbClr val="0000FF"/>
                </a:solidFill>
                <a:effectLst/>
                <a:highlight>
                  <a:srgbClr val="FFFFFF"/>
                </a:highlight>
                <a:uLnTx/>
                <a:uFillTx/>
                <a:latin typeface="Consolas"/>
              </a:rPr>
              <a:t>public</a:t>
            </a:r>
            <a:r>
              <a:rPr kumimoji="0" lang="en-US" sz="18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800" b="0" i="0" u="none" strike="noStrike" kern="0" cap="none" spc="0" normalizeH="0" baseline="0" noProof="0" dirty="0">
                <a:ln>
                  <a:noFill/>
                </a:ln>
                <a:solidFill>
                  <a:srgbClr val="0000FF"/>
                </a:solidFill>
                <a:effectLst/>
                <a:highlight>
                  <a:srgbClr val="FFFFFF"/>
                </a:highlight>
                <a:uLnTx/>
                <a:uFillTx/>
                <a:latin typeface="Consolas"/>
              </a:rPr>
              <a:t>string</a:t>
            </a:r>
            <a:r>
              <a:rPr kumimoji="0" lang="en-US" sz="1800" b="0" i="0" u="none" strike="noStrike" kern="0" cap="none" spc="0" normalizeH="0" baseline="0" noProof="0" dirty="0">
                <a:ln>
                  <a:noFill/>
                </a:ln>
                <a:solidFill>
                  <a:srgbClr val="000000"/>
                </a:solidFill>
                <a:effectLst/>
                <a:highlight>
                  <a:srgbClr val="FFFFFF"/>
                </a:highlight>
                <a:uLnTx/>
                <a:uFillTx/>
                <a:latin typeface="Consolas"/>
              </a:rPr>
              <a:t> GameName { </a:t>
            </a:r>
            <a:r>
              <a:rPr kumimoji="0" lang="en-US" sz="1800" b="0" i="0" u="none" strike="noStrike" kern="0" cap="none" spc="0" normalizeH="0" baseline="0" noProof="0" dirty="0">
                <a:ln>
                  <a:noFill/>
                </a:ln>
                <a:solidFill>
                  <a:srgbClr val="0000FF"/>
                </a:solidFill>
                <a:effectLst/>
                <a:highlight>
                  <a:srgbClr val="FFFFFF"/>
                </a:highlight>
                <a:uLnTx/>
                <a:uFillTx/>
                <a:latin typeface="Consolas"/>
              </a:rPr>
              <a:t>get</a:t>
            </a:r>
            <a:r>
              <a:rPr kumimoji="0" lang="en-US" sz="18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800" b="0" i="0" u="none" strike="noStrike" kern="0" cap="none" spc="0" normalizeH="0" baseline="0" noProof="0" dirty="0">
                <a:ln>
                  <a:noFill/>
                </a:ln>
                <a:solidFill>
                  <a:srgbClr val="0000FF"/>
                </a:solidFill>
                <a:effectLst/>
                <a:highlight>
                  <a:srgbClr val="FFFFFF"/>
                </a:highlight>
                <a:uLnTx/>
                <a:uFillTx/>
                <a:latin typeface="Consolas"/>
              </a:rPr>
              <a:t>set</a:t>
            </a:r>
            <a:r>
              <a:rPr kumimoji="0" lang="en-US" sz="1800" b="0" i="0" u="none" strike="noStrike" kern="0" cap="none" spc="0" normalizeH="0" baseline="0" noProof="0" dirty="0">
                <a:ln>
                  <a:noFill/>
                </a:ln>
                <a:solidFill>
                  <a:srgbClr val="000000"/>
                </a:solidFill>
                <a:effectLst/>
                <a:highlight>
                  <a:srgbClr val="FFFFFF"/>
                </a:highlight>
                <a:uLnTx/>
                <a:uFillTx/>
                <a:latin typeface="Consolas"/>
              </a:rPr>
              <a:t>; }</a:t>
            </a:r>
            <a:endParaRPr kumimoji="0" lang="en-US" sz="1800" b="0" i="0" u="none" strike="noStrike" kern="0" cap="none" spc="0" normalizeH="0" baseline="0" noProof="0" dirty="0">
              <a:ln>
                <a:noFill/>
              </a:ln>
              <a:solidFill>
                <a:prstClr val="black"/>
              </a:solidFill>
              <a:effectLst/>
              <a:uLnTx/>
              <a:uFillTx/>
              <a:latin typeface="Segoe UI"/>
            </a:endParaRPr>
          </a:p>
        </p:txBody>
      </p:sp>
      <p:sp>
        <p:nvSpPr>
          <p:cNvPr id="8" name="Rectangle 7"/>
          <p:cNvSpPr/>
          <p:nvPr/>
        </p:nvSpPr>
        <p:spPr>
          <a:xfrm>
            <a:off x="609600" y="2590800"/>
            <a:ext cx="10515600" cy="2092881"/>
          </a:xfrm>
          <a:prstGeom prst="rect">
            <a:avLst/>
          </a:prstGeom>
          <a:solidFill>
            <a:sysClr val="window" lastClr="FFFFFF"/>
          </a:solidFill>
          <a:ln>
            <a:solidFill>
              <a:schemeClr val="tx2">
                <a:lumMod val="75000"/>
              </a:schemeClr>
            </a:solidFill>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a:ln>
                  <a:noFill/>
                </a:ln>
                <a:solidFill>
                  <a:srgbClr val="0000FF"/>
                </a:solidFill>
                <a:effectLst/>
                <a:highlight>
                  <a:srgbClr val="FFFFFF"/>
                </a:highlight>
                <a:uLnTx/>
                <a:uFillTx/>
                <a:latin typeface="Consolas"/>
              </a:rPr>
              <a:t>public</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err="1">
                <a:ln>
                  <a:noFill/>
                </a:ln>
                <a:solidFill>
                  <a:srgbClr val="2B91AF"/>
                </a:solidFill>
                <a:effectLst/>
                <a:highlight>
                  <a:srgbClr val="FFFFFF"/>
                </a:highlight>
                <a:uLnTx/>
                <a:uFillTx/>
                <a:latin typeface="Consolas"/>
              </a:rPr>
              <a:t>ActionResult</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err="1">
                <a:ln>
                  <a:noFill/>
                </a:ln>
                <a:solidFill>
                  <a:srgbClr val="000000"/>
                </a:solidFill>
                <a:effectLst/>
                <a:highlight>
                  <a:srgbClr val="FFFFFF"/>
                </a:highlight>
                <a:uLnTx/>
                <a:uFillTx/>
                <a:latin typeface="Consolas"/>
              </a:rPr>
              <a:t>IsGameNameUnique</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a:t>
            </a:r>
            <a:r>
              <a:rPr kumimoji="0" lang="en-US" sz="1600" b="0" i="0" u="none" strike="noStrike" kern="0" cap="none" spc="0" normalizeH="0" baseline="0" noProof="0" dirty="0">
                <a:ln>
                  <a:noFill/>
                </a:ln>
                <a:solidFill>
                  <a:srgbClr val="0000FF"/>
                </a:solidFill>
                <a:effectLst/>
                <a:highlight>
                  <a:srgbClr val="FFFFFF"/>
                </a:highlight>
                <a:uLnTx/>
                <a:uFillTx/>
                <a:latin typeface="Consolas"/>
              </a:rPr>
              <a:t>string</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err="1">
                <a:ln>
                  <a:noFill/>
                </a:ln>
                <a:solidFill>
                  <a:srgbClr val="000000"/>
                </a:solidFill>
                <a:effectLst/>
                <a:highlight>
                  <a:srgbClr val="FFFFFF"/>
                </a:highlight>
                <a:uLnTx/>
                <a:uFillTx/>
                <a:latin typeface="Consolas"/>
              </a:rPr>
              <a:t>gameName</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a:ln>
                  <a:noFill/>
                </a:ln>
                <a:solidFill>
                  <a:srgbClr val="0000FF"/>
                </a:solidFill>
                <a:effectLst/>
                <a:highlight>
                  <a:srgbClr val="FFFFFF"/>
                </a:highlight>
                <a:uLnTx/>
                <a:uFillTx/>
                <a:latin typeface="Consolas"/>
              </a:rPr>
              <a:t>int</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err="1">
                <a:ln>
                  <a:noFill/>
                </a:ln>
                <a:solidFill>
                  <a:srgbClr val="000000"/>
                </a:solidFill>
                <a:effectLst/>
                <a:highlight>
                  <a:srgbClr val="FFFFFF"/>
                </a:highlight>
                <a:uLnTx/>
                <a:uFillTx/>
                <a:latin typeface="Consolas"/>
              </a:rPr>
              <a:t>gameId</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err="1">
                <a:ln>
                  <a:noFill/>
                </a:ln>
                <a:solidFill>
                  <a:srgbClr val="0000FF"/>
                </a:solidFill>
                <a:effectLst/>
                <a:highlight>
                  <a:srgbClr val="FFFFFF"/>
                </a:highlight>
                <a:uLnTx/>
                <a:uFillTx/>
                <a:latin typeface="Consolas"/>
              </a:rPr>
              <a:t>var</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game = </a:t>
            </a:r>
            <a:r>
              <a:rPr kumimoji="0" lang="en-US" sz="1600" b="0" i="0" u="none" strike="noStrike" kern="0" cap="none" spc="0" normalizeH="0" baseline="0" noProof="0" dirty="0" err="1">
                <a:ln>
                  <a:noFill/>
                </a:ln>
                <a:solidFill>
                  <a:srgbClr val="000000"/>
                </a:solidFill>
                <a:effectLst/>
                <a:highlight>
                  <a:srgbClr val="FFFFFF"/>
                </a:highlight>
                <a:uLnTx/>
                <a:uFillTx/>
                <a:latin typeface="Consolas"/>
              </a:rPr>
              <a:t>db.Games.FirstOrDefault</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(o =&gt; </a:t>
            </a:r>
            <a:r>
              <a:rPr kumimoji="0" lang="en-US" sz="1600" b="0" i="0" u="none" strike="noStrike" kern="0" cap="none" spc="0" normalizeH="0" baseline="0" noProof="0" dirty="0" err="1">
                <a:ln>
                  <a:noFill/>
                </a:ln>
                <a:solidFill>
                  <a:srgbClr val="000000"/>
                </a:solidFill>
                <a:effectLst/>
                <a:highlight>
                  <a:srgbClr val="FFFFFF"/>
                </a:highlight>
                <a:uLnTx/>
                <a:uFillTx/>
                <a:latin typeface="Consolas"/>
              </a:rPr>
              <a:t>o.GameName</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 </a:t>
            </a:r>
            <a:r>
              <a:rPr kumimoji="0" lang="en-US" sz="1600" b="0" i="0" u="none" strike="noStrike" kern="0" cap="none" spc="0" normalizeH="0" baseline="0" noProof="0" dirty="0" err="1">
                <a:ln>
                  <a:noFill/>
                </a:ln>
                <a:solidFill>
                  <a:srgbClr val="000000"/>
                </a:solidFill>
                <a:effectLst/>
                <a:highlight>
                  <a:srgbClr val="FFFFFF"/>
                </a:highlight>
                <a:uLnTx/>
                <a:uFillTx/>
                <a:latin typeface="Consolas"/>
              </a:rPr>
              <a:t>gameName</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a:ln>
                  <a:noFill/>
                </a:ln>
                <a:solidFill>
                  <a:srgbClr val="0000FF"/>
                </a:solidFill>
                <a:effectLst/>
                <a:highlight>
                  <a:srgbClr val="FFFFFF"/>
                </a:highlight>
                <a:uLnTx/>
                <a:uFillTx/>
                <a:latin typeface="Consolas"/>
              </a:rPr>
              <a:t>if</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(game == </a:t>
            </a:r>
            <a:r>
              <a:rPr kumimoji="0" lang="en-US" sz="1600" b="0" i="0" u="none" strike="noStrike" kern="0" cap="none" spc="0" normalizeH="0" baseline="0" noProof="0" dirty="0">
                <a:ln>
                  <a:noFill/>
                </a:ln>
                <a:solidFill>
                  <a:srgbClr val="0000FF"/>
                </a:solidFill>
                <a:effectLst/>
                <a:highlight>
                  <a:srgbClr val="FFFFFF"/>
                </a:highlight>
                <a:uLnTx/>
                <a:uFillTx/>
                <a:latin typeface="Consolas"/>
              </a:rPr>
              <a:t>null</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a:ln>
                  <a:noFill/>
                </a:ln>
                <a:solidFill>
                  <a:srgbClr val="0000FF"/>
                </a:solidFill>
                <a:effectLst/>
                <a:highlight>
                  <a:srgbClr val="FFFFFF"/>
                </a:highlight>
                <a:uLnTx/>
                <a:uFillTx/>
                <a:latin typeface="Consolas"/>
              </a:rPr>
              <a:t>return</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err="1">
                <a:ln>
                  <a:noFill/>
                </a:ln>
                <a:solidFill>
                  <a:srgbClr val="000000"/>
                </a:solidFill>
                <a:effectLst/>
                <a:highlight>
                  <a:srgbClr val="FFFFFF"/>
                </a:highlight>
                <a:uLnTx/>
                <a:uFillTx/>
                <a:latin typeface="Consolas"/>
              </a:rPr>
              <a:t>Json</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a:t>
            </a:r>
            <a:r>
              <a:rPr kumimoji="0" lang="en-US" sz="1600" b="0" i="0" u="none" strike="noStrike" kern="0" cap="none" spc="0" normalizeH="0" baseline="0" noProof="0" dirty="0">
                <a:ln>
                  <a:noFill/>
                </a:ln>
                <a:solidFill>
                  <a:srgbClr val="0000FF"/>
                </a:solidFill>
                <a:effectLst/>
                <a:highlight>
                  <a:srgbClr val="FFFFFF"/>
                </a:highlight>
                <a:uLnTx/>
                <a:uFillTx/>
                <a:latin typeface="Consolas"/>
              </a:rPr>
              <a:t>true</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err="1">
                <a:ln>
                  <a:noFill/>
                </a:ln>
                <a:solidFill>
                  <a:srgbClr val="2B91AF"/>
                </a:solidFill>
                <a:effectLst/>
                <a:highlight>
                  <a:srgbClr val="FFFFFF"/>
                </a:highlight>
                <a:uLnTx/>
                <a:uFillTx/>
                <a:latin typeface="Consolas"/>
              </a:rPr>
              <a:t>JsonRequestBehavior</a:t>
            </a:r>
            <a:r>
              <a:rPr kumimoji="0" lang="en-US" sz="1600" b="0" i="0" u="none" strike="noStrike" kern="0" cap="none" spc="0" normalizeH="0" baseline="0" noProof="0" dirty="0" err="1">
                <a:ln>
                  <a:noFill/>
                </a:ln>
                <a:solidFill>
                  <a:srgbClr val="000000"/>
                </a:solidFill>
                <a:effectLst/>
                <a:highlight>
                  <a:srgbClr val="FFFFFF"/>
                </a:highlight>
                <a:uLnTx/>
                <a:uFillTx/>
                <a:latin typeface="Consolas"/>
              </a:rPr>
              <a:t>.AllowGet</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highlight>
                <a:srgbClr val="FFFFFF"/>
              </a:highlight>
              <a:uLnTx/>
              <a:uFillTx/>
              <a:latin typeface="Consola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a:ln>
                  <a:noFill/>
                </a:ln>
                <a:solidFill>
                  <a:srgbClr val="0000FF"/>
                </a:solidFill>
                <a:effectLst/>
                <a:highlight>
                  <a:srgbClr val="FFFFFF"/>
                </a:highlight>
                <a:uLnTx/>
                <a:uFillTx/>
                <a:latin typeface="Consolas"/>
              </a:rPr>
              <a:t>return</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err="1">
                <a:ln>
                  <a:noFill/>
                </a:ln>
                <a:solidFill>
                  <a:srgbClr val="000000"/>
                </a:solidFill>
                <a:effectLst/>
                <a:highlight>
                  <a:srgbClr val="FFFFFF"/>
                </a:highlight>
                <a:uLnTx/>
                <a:uFillTx/>
                <a:latin typeface="Consolas"/>
              </a:rPr>
              <a:t>Json</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a:t>
            </a:r>
            <a:r>
              <a:rPr kumimoji="0" lang="en-US" sz="1600" b="0" i="0" u="none" strike="noStrike" kern="0" cap="none" spc="0" normalizeH="0" baseline="0" noProof="0" dirty="0" err="1">
                <a:ln>
                  <a:noFill/>
                </a:ln>
                <a:solidFill>
                  <a:srgbClr val="000000"/>
                </a:solidFill>
                <a:effectLst/>
                <a:highlight>
                  <a:srgbClr val="FFFFFF"/>
                </a:highlight>
                <a:uLnTx/>
                <a:uFillTx/>
                <a:latin typeface="Consolas"/>
              </a:rPr>
              <a:t>game.GameId</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 </a:t>
            </a:r>
            <a:r>
              <a:rPr kumimoji="0" lang="en-US" sz="1600" b="0" i="0" u="none" strike="noStrike" kern="0" cap="none" spc="0" normalizeH="0" baseline="0" noProof="0" dirty="0" err="1">
                <a:ln>
                  <a:noFill/>
                </a:ln>
                <a:solidFill>
                  <a:srgbClr val="000000"/>
                </a:solidFill>
                <a:effectLst/>
                <a:highlight>
                  <a:srgbClr val="FFFFFF"/>
                </a:highlight>
                <a:uLnTx/>
                <a:uFillTx/>
                <a:latin typeface="Consolas"/>
              </a:rPr>
              <a:t>gameId</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err="1">
                <a:ln>
                  <a:noFill/>
                </a:ln>
                <a:solidFill>
                  <a:srgbClr val="2B91AF"/>
                </a:solidFill>
                <a:effectLst/>
                <a:highlight>
                  <a:srgbClr val="FFFFFF"/>
                </a:highlight>
                <a:uLnTx/>
                <a:uFillTx/>
                <a:latin typeface="Consolas"/>
              </a:rPr>
              <a:t>JsonRequestBehavior</a:t>
            </a:r>
            <a:r>
              <a:rPr kumimoji="0" lang="en-US" sz="1600" b="0" i="0" u="none" strike="noStrike" kern="0" cap="none" spc="0" normalizeH="0" baseline="0" noProof="0" dirty="0" err="1">
                <a:ln>
                  <a:noFill/>
                </a:ln>
                <a:solidFill>
                  <a:srgbClr val="000000"/>
                </a:solidFill>
                <a:effectLst/>
                <a:highlight>
                  <a:srgbClr val="FFFFFF"/>
                </a:highlight>
                <a:uLnTx/>
                <a:uFillTx/>
                <a:latin typeface="Consolas"/>
              </a:rPr>
              <a:t>.AllowGet</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endParaRPr kumimoji="0" lang="en-US" sz="1600" b="0" i="0" u="none" strike="noStrike" kern="0" cap="none" spc="0" normalizeH="0" baseline="0" noProof="0" dirty="0">
              <a:ln>
                <a:noFill/>
              </a:ln>
              <a:solidFill>
                <a:prstClr val="black"/>
              </a:solidFill>
              <a:effectLst/>
              <a:uLnTx/>
              <a:uFillTx/>
              <a:latin typeface="Segoe UI"/>
            </a:endParaRPr>
          </a:p>
        </p:txBody>
      </p:sp>
    </p:spTree>
    <p:extLst>
      <p:ext uri="{BB962C8B-B14F-4D97-AF65-F5344CB8AC3E}">
        <p14:creationId xmlns:p14="http://schemas.microsoft.com/office/powerpoint/2010/main" val="3800638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 Security</a:t>
            </a:r>
          </a:p>
        </p:txBody>
      </p:sp>
      <p:sp>
        <p:nvSpPr>
          <p:cNvPr id="4" name="Slide Number Placeholder 3"/>
          <p:cNvSpPr>
            <a:spLocks noGrp="1"/>
          </p:cNvSpPr>
          <p:nvPr>
            <p:ph type="sldNum" sz="quarter" idx="12"/>
          </p:nvPr>
        </p:nvSpPr>
        <p:spPr/>
        <p:txBody>
          <a:bodyPr/>
          <a:lstStyle/>
          <a:p>
            <a:fld id="{A0AE9EC9-F182-4A35-8041-CBBE9CFA6E78}" type="slidenum">
              <a:rPr lang="en-US" smtClean="0"/>
              <a:pPr/>
              <a:t>15</a:t>
            </a:fld>
            <a:endParaRPr lang="en-US"/>
          </a:p>
        </p:txBody>
      </p:sp>
      <p:sp>
        <p:nvSpPr>
          <p:cNvPr id="3" name="Content Placeholder 2"/>
          <p:cNvSpPr>
            <a:spLocks noGrp="1"/>
          </p:cNvSpPr>
          <p:nvPr>
            <p:ph type="body" sz="quarter" idx="13"/>
          </p:nvPr>
        </p:nvSpPr>
        <p:spPr/>
        <p:txBody>
          <a:bodyPr/>
          <a:lstStyle/>
          <a:p>
            <a:r>
              <a:rPr lang="en-US" dirty="0"/>
              <a:t>Include List						</a:t>
            </a:r>
          </a:p>
          <a:p>
            <a:endParaRPr lang="en-US" dirty="0"/>
          </a:p>
          <a:p>
            <a:endParaRPr lang="en-US" dirty="0"/>
          </a:p>
          <a:p>
            <a:endParaRPr lang="en-US" dirty="0"/>
          </a:p>
          <a:p>
            <a:r>
              <a:rPr lang="en-US" dirty="0"/>
              <a:t>Bind against interface</a:t>
            </a:r>
          </a:p>
          <a:p>
            <a:endParaRPr lang="en-US" dirty="0"/>
          </a:p>
          <a:p>
            <a:pPr marL="0" indent="0">
              <a:buNone/>
            </a:pPr>
            <a:endParaRPr lang="en-US" dirty="0"/>
          </a:p>
          <a:p>
            <a:endParaRPr lang="en-US" sz="400" dirty="0"/>
          </a:p>
          <a:p>
            <a:r>
              <a:rPr lang="en-US" dirty="0"/>
              <a:t>Use ViewModel (Model-View-ViewModel (MVVM)) </a:t>
            </a:r>
          </a:p>
        </p:txBody>
      </p:sp>
      <p:sp>
        <p:nvSpPr>
          <p:cNvPr id="5" name="Rectangle 4"/>
          <p:cNvSpPr/>
          <p:nvPr/>
        </p:nvSpPr>
        <p:spPr>
          <a:xfrm>
            <a:off x="762000" y="1600200"/>
            <a:ext cx="3886200" cy="1169551"/>
          </a:xfrm>
          <a:prstGeom prst="rect">
            <a:avLst/>
          </a:prstGeom>
          <a:ln>
            <a:solidFill>
              <a:schemeClr val="tx2">
                <a:lumMod val="75000"/>
              </a:schemeClr>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000" b="0" i="0" u="none" strike="noStrike" kern="0" cap="none" spc="0" normalizeH="0" baseline="0" noProof="0" dirty="0">
                <a:ln>
                  <a:noFill/>
                </a:ln>
                <a:solidFill>
                  <a:srgbClr val="008000"/>
                </a:solidFill>
                <a:effectLst/>
                <a:highlight>
                  <a:srgbClr val="FFFFFF"/>
                </a:highlight>
                <a:uLnTx/>
                <a:uFillTx/>
                <a:latin typeface="Consolas"/>
              </a:rPr>
              <a:t>// include list</a:t>
            </a:r>
            <a:endParaRPr kumimoji="0" lang="en-US" sz="1000" b="0" i="0" u="none" strike="noStrike" kern="0" cap="none" spc="0" normalizeH="0" baseline="0" noProof="0" dirty="0">
              <a:ln>
                <a:noFill/>
              </a:ln>
              <a:solidFill>
                <a:srgbClr val="000000"/>
              </a:solidFill>
              <a:effectLst/>
              <a:highlight>
                <a:srgbClr val="FFFFFF"/>
              </a:highlight>
              <a:uLnTx/>
              <a:uFillTx/>
              <a:latin typeface="Consola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000" b="0" i="0" u="none" strike="noStrike" kern="0" cap="none" spc="0" normalizeH="0" baseline="0" noProof="0" dirty="0">
                <a:ln>
                  <a:noFill/>
                </a:ln>
                <a:solidFill>
                  <a:srgbClr val="2B91AF"/>
                </a:solidFill>
                <a:effectLst/>
                <a:highlight>
                  <a:srgbClr val="FFFFFF"/>
                </a:highlight>
                <a:uLnTx/>
                <a:uFillTx/>
                <a:latin typeface="Consolas"/>
              </a:rPr>
              <a:t>HttpPost</a:t>
            </a:r>
            <a:r>
              <a:rPr kumimoji="0" lang="en-US" sz="1000" b="0" i="0" u="none" strike="noStrike" kern="0" cap="none" spc="0" normalizeH="0" baseline="0" noProof="0" dirty="0">
                <a:ln>
                  <a:noFill/>
                </a:ln>
                <a:solidFill>
                  <a:srgbClr val="000000"/>
                </a:solidFill>
                <a:effectLst/>
                <a:highlight>
                  <a:srgbClr val="FFFFFF"/>
                </a:highligh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000" b="0" i="0" u="none" strike="noStrike" kern="0" cap="none" spc="0" normalizeH="0" baseline="0" noProof="0" dirty="0">
                <a:ln>
                  <a:noFill/>
                </a:ln>
                <a:solidFill>
                  <a:srgbClr val="0000FF"/>
                </a:solidFill>
                <a:effectLst/>
                <a:highlight>
                  <a:srgbClr val="FFFFFF"/>
                </a:highlight>
                <a:uLnTx/>
                <a:uFillTx/>
                <a:latin typeface="Consolas"/>
              </a:rPr>
              <a:t>public</a:t>
            </a:r>
            <a:r>
              <a:rPr kumimoji="0" lang="en-US" sz="10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000" b="0" i="0" u="none" strike="noStrike" kern="0" cap="none" spc="0" normalizeH="0" baseline="0" noProof="0" dirty="0" err="1">
                <a:ln>
                  <a:noFill/>
                </a:ln>
                <a:solidFill>
                  <a:srgbClr val="2B91AF"/>
                </a:solidFill>
                <a:effectLst/>
                <a:highlight>
                  <a:srgbClr val="FFFFFF"/>
                </a:highlight>
                <a:uLnTx/>
                <a:uFillTx/>
                <a:latin typeface="Consolas"/>
              </a:rPr>
              <a:t>ViewResult</a:t>
            </a:r>
            <a:r>
              <a:rPr kumimoji="0" lang="en-US" sz="1000" b="0" i="0" u="none" strike="noStrike" kern="0" cap="none" spc="0" normalizeH="0" baseline="0" noProof="0" dirty="0">
                <a:ln>
                  <a:noFill/>
                </a:ln>
                <a:solidFill>
                  <a:srgbClr val="000000"/>
                </a:solidFill>
                <a:effectLst/>
                <a:highlight>
                  <a:srgbClr val="FFFFFF"/>
                </a:highlight>
                <a:uLnTx/>
                <a:uFillTx/>
                <a:latin typeface="Consolas"/>
              </a:rPr>
              <a:t> Edit([</a:t>
            </a:r>
            <a:r>
              <a:rPr kumimoji="0" lang="en-US" sz="1000" b="0" i="0" u="none" strike="noStrike" kern="0" cap="none" spc="0" normalizeH="0" baseline="0" noProof="0" dirty="0">
                <a:ln>
                  <a:noFill/>
                </a:ln>
                <a:solidFill>
                  <a:srgbClr val="2B91AF"/>
                </a:solidFill>
                <a:effectLst/>
                <a:highlight>
                  <a:srgbClr val="FFFFFF"/>
                </a:highlight>
                <a:uLnTx/>
                <a:uFillTx/>
                <a:latin typeface="Consolas"/>
              </a:rPr>
              <a:t>Bind</a:t>
            </a:r>
            <a:r>
              <a:rPr kumimoji="0" lang="en-US" sz="1000" b="0" i="0" u="none" strike="noStrike" kern="0" cap="none" spc="0" normalizeH="0" baseline="0" noProof="0" dirty="0">
                <a:ln>
                  <a:noFill/>
                </a:ln>
                <a:solidFill>
                  <a:srgbClr val="000000"/>
                </a:solidFill>
                <a:effectLst/>
                <a:highlight>
                  <a:srgbClr val="FFFFFF"/>
                </a:highlight>
                <a:uLnTx/>
                <a:uFillTx/>
                <a:latin typeface="Consolas"/>
              </a:rPr>
              <a:t>(Include = </a:t>
            </a:r>
            <a:r>
              <a:rPr kumimoji="0" lang="en-US" sz="1000" b="0" i="0" u="none" strike="noStrike" kern="0" cap="none" spc="0" normalizeH="0" baseline="0" noProof="0" dirty="0">
                <a:ln>
                  <a:noFill/>
                </a:ln>
                <a:solidFill>
                  <a:srgbClr val="A31515"/>
                </a:solidFill>
                <a:effectLst/>
                <a:highlight>
                  <a:srgbClr val="FFFFFF"/>
                </a:highlight>
                <a:uLnTx/>
                <a:uFillTx/>
                <a:latin typeface="Consolas"/>
              </a:rPr>
              <a:t>"GameName"</a:t>
            </a:r>
            <a:r>
              <a:rPr kumimoji="0" lang="en-US" sz="10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000" b="0" i="0" u="none" strike="noStrike" kern="0" cap="none" spc="0" normalizeH="0" baseline="0" noProof="0" dirty="0">
                <a:ln>
                  <a:noFill/>
                </a:ln>
                <a:solidFill>
                  <a:srgbClr val="2B91AF"/>
                </a:solidFill>
                <a:effectLst/>
                <a:highlight>
                  <a:srgbClr val="FFFFFF"/>
                </a:highlight>
                <a:uLnTx/>
                <a:uFillTx/>
                <a:latin typeface="Consolas"/>
              </a:rPr>
              <a:t>Game</a:t>
            </a:r>
            <a:r>
              <a:rPr kumimoji="0" lang="en-US" sz="1000" b="0" i="0" u="none" strike="noStrike" kern="0" cap="none" spc="0" normalizeH="0" baseline="0" noProof="0" dirty="0">
                <a:ln>
                  <a:noFill/>
                </a:ln>
                <a:solidFill>
                  <a:srgbClr val="000000"/>
                </a:solidFill>
                <a:effectLst/>
                <a:highlight>
                  <a:srgbClr val="FFFFFF"/>
                </a:highlight>
                <a:uLnTx/>
                <a:uFillTx/>
                <a:latin typeface="Consolas"/>
              </a:rPr>
              <a:t> game)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highlight>
                  <a:srgbClr val="FFFFFF"/>
                </a:highlight>
                <a:uLnTx/>
                <a:uFillTx/>
                <a:latin typeface="Consola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000" b="0" i="0" u="none" strike="noStrike" kern="0" cap="none" spc="0" normalizeH="0" baseline="0" noProof="0" dirty="0">
                <a:ln>
                  <a:noFill/>
                </a:ln>
                <a:solidFill>
                  <a:srgbClr val="008000"/>
                </a:solidFill>
                <a:effectLst/>
                <a:highlight>
                  <a:srgbClr val="FFFFFF"/>
                </a:highlight>
                <a:uLnTx/>
                <a:uFillTx/>
                <a:latin typeface="Consolas"/>
              </a:rPr>
              <a:t>// ...</a:t>
            </a:r>
            <a:endParaRPr kumimoji="0" lang="en-US" sz="1000" b="0" i="0" u="none" strike="noStrike" kern="0" cap="none" spc="0" normalizeH="0" baseline="0" noProof="0" dirty="0">
              <a:ln>
                <a:noFill/>
              </a:ln>
              <a:solidFill>
                <a:srgbClr val="000000"/>
              </a:solidFill>
              <a:effectLst/>
              <a:highlight>
                <a:srgbClr val="FFFFFF"/>
              </a:highlight>
              <a:uLnTx/>
              <a:uFillTx/>
              <a:latin typeface="Consola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highlight>
                  <a:srgbClr val="FFFFFF"/>
                </a:highlight>
                <a:uLnTx/>
                <a:uFillTx/>
                <a:latin typeface="Consolas"/>
              </a:rPr>
              <a:t> }</a:t>
            </a:r>
            <a:endParaRPr kumimoji="0" lang="en-US" sz="1000" b="0" i="0" u="none" strike="noStrike" kern="0" cap="none" spc="0" normalizeH="0" baseline="0" noProof="0" dirty="0">
              <a:ln>
                <a:noFill/>
              </a:ln>
              <a:solidFill>
                <a:prstClr val="black"/>
              </a:solidFill>
              <a:effectLst/>
              <a:uLnTx/>
              <a:uFillTx/>
              <a:latin typeface="Segoe UI"/>
            </a:endParaRPr>
          </a:p>
        </p:txBody>
      </p:sp>
      <p:sp>
        <p:nvSpPr>
          <p:cNvPr id="7" name="Rectangle 6"/>
          <p:cNvSpPr/>
          <p:nvPr/>
        </p:nvSpPr>
        <p:spPr>
          <a:xfrm>
            <a:off x="736600" y="3331613"/>
            <a:ext cx="3886200" cy="861774"/>
          </a:xfrm>
          <a:prstGeom prst="rect">
            <a:avLst/>
          </a:prstGeom>
          <a:ln>
            <a:solidFill>
              <a:schemeClr val="tx2">
                <a:lumMod val="75000"/>
              </a:schemeClr>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000" b="0" i="0" u="none" strike="noStrike" kern="0" cap="none" spc="0" normalizeH="0" baseline="0" noProof="0" dirty="0">
                <a:ln>
                  <a:noFill/>
                </a:ln>
                <a:solidFill>
                  <a:srgbClr val="2B91AF"/>
                </a:solidFill>
                <a:effectLst/>
                <a:highlight>
                  <a:srgbClr val="FFFFFF"/>
                </a:highlight>
                <a:uLnTx/>
                <a:uFillTx/>
                <a:latin typeface="Consolas"/>
              </a:rPr>
              <a:t>HttpPost</a:t>
            </a:r>
            <a:r>
              <a:rPr kumimoji="0" lang="en-US" sz="1000" b="0" i="0" u="none" strike="noStrike" kern="0" cap="none" spc="0" normalizeH="0" baseline="0" noProof="0" dirty="0">
                <a:ln>
                  <a:noFill/>
                </a:ln>
                <a:solidFill>
                  <a:srgbClr val="000000"/>
                </a:solidFill>
                <a:effectLst/>
                <a:highlight>
                  <a:srgbClr val="FFFFFF"/>
                </a:highligh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FF"/>
                </a:solidFill>
                <a:effectLst/>
                <a:highlight>
                  <a:srgbClr val="FFFFFF"/>
                </a:highlight>
                <a:uLnTx/>
                <a:uFillTx/>
                <a:latin typeface="Consolas"/>
              </a:rPr>
              <a:t> public</a:t>
            </a:r>
            <a:r>
              <a:rPr kumimoji="0" lang="en-US" sz="10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000" b="0" i="0" u="none" strike="noStrike" kern="0" cap="none" spc="0" normalizeH="0" baseline="0" noProof="0" dirty="0" err="1">
                <a:ln>
                  <a:noFill/>
                </a:ln>
                <a:solidFill>
                  <a:srgbClr val="2B91AF"/>
                </a:solidFill>
                <a:effectLst/>
                <a:highlight>
                  <a:srgbClr val="FFFFFF"/>
                </a:highlight>
                <a:uLnTx/>
                <a:uFillTx/>
                <a:latin typeface="Consolas"/>
              </a:rPr>
              <a:t>ActionResult</a:t>
            </a:r>
            <a:r>
              <a:rPr kumimoji="0" lang="en-US" sz="1000" b="0" i="0" u="none" strike="noStrike" kern="0" cap="none" spc="0" normalizeH="0" baseline="0" noProof="0" dirty="0">
                <a:ln>
                  <a:noFill/>
                </a:ln>
                <a:solidFill>
                  <a:srgbClr val="000000"/>
                </a:solidFill>
                <a:effectLst/>
                <a:highlight>
                  <a:srgbClr val="FFFFFF"/>
                </a:highlight>
                <a:uLnTx/>
                <a:uFillTx/>
                <a:latin typeface="Consolas"/>
              </a:rPr>
              <a:t> Create(</a:t>
            </a:r>
            <a:r>
              <a:rPr kumimoji="0" lang="en-US" sz="1000" b="0" i="0" u="none" strike="noStrike" kern="0" cap="none" spc="0" normalizeH="0" baseline="0" noProof="0" dirty="0">
                <a:ln>
                  <a:noFill/>
                </a:ln>
                <a:solidFill>
                  <a:srgbClr val="2B91AF"/>
                </a:solidFill>
                <a:effectLst/>
                <a:highlight>
                  <a:srgbClr val="FFFFFF"/>
                </a:highlight>
                <a:uLnTx/>
                <a:uFillTx/>
                <a:latin typeface="Consolas"/>
              </a:rPr>
              <a:t>Game</a:t>
            </a:r>
            <a:r>
              <a:rPr kumimoji="0" lang="en-US" sz="1000" b="0" i="0" u="none" strike="noStrike" kern="0" cap="none" spc="0" normalizeH="0" baseline="0" noProof="0" dirty="0">
                <a:ln>
                  <a:noFill/>
                </a:ln>
                <a:solidFill>
                  <a:srgbClr val="000000"/>
                </a:solidFill>
                <a:effectLst/>
                <a:highlight>
                  <a:srgbClr val="FFFFFF"/>
                </a:highlight>
                <a:uLnTx/>
                <a:uFillTx/>
                <a:latin typeface="Consolas"/>
              </a:rPr>
              <a:t> game)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highlight>
                  <a:srgbClr val="FFFFFF"/>
                </a:highlight>
                <a:uLnTx/>
                <a:uFillTx/>
                <a:latin typeface="Consolas"/>
              </a:rPr>
              <a:t> {</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FF"/>
                </a:solidFill>
                <a:effectLst/>
                <a:highlight>
                  <a:srgbClr val="FFFFFF"/>
                </a:highlight>
                <a:uLnTx/>
                <a:uFillTx/>
                <a:latin typeface="Consolas"/>
              </a:rPr>
              <a:t>if</a:t>
            </a:r>
            <a:r>
              <a:rPr kumimoji="0" lang="en-US" sz="10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000" b="0" i="0" u="none" strike="noStrike" kern="0" cap="none" spc="0" normalizeH="0" baseline="0" noProof="0" dirty="0" err="1">
                <a:ln>
                  <a:noFill/>
                </a:ln>
                <a:solidFill>
                  <a:srgbClr val="000000"/>
                </a:solidFill>
                <a:effectLst/>
                <a:highlight>
                  <a:srgbClr val="FFFFFF"/>
                </a:highlight>
                <a:uLnTx/>
                <a:uFillTx/>
                <a:latin typeface="Consolas"/>
              </a:rPr>
              <a:t>TryUpdateModel</a:t>
            </a:r>
            <a:r>
              <a:rPr kumimoji="0" lang="en-US" sz="1000" b="0" i="0" u="none" strike="noStrike" kern="0" cap="none" spc="0" normalizeH="0" baseline="0" noProof="0" dirty="0">
                <a:ln>
                  <a:noFill/>
                </a:ln>
                <a:solidFill>
                  <a:srgbClr val="000000"/>
                </a:solidFill>
                <a:effectLst/>
                <a:highlight>
                  <a:srgbClr val="FFFFFF"/>
                </a:highlight>
                <a:uLnTx/>
                <a:uFillTx/>
                <a:latin typeface="Consolas"/>
              </a:rPr>
              <a:t>&lt;</a:t>
            </a:r>
            <a:r>
              <a:rPr kumimoji="0" lang="en-US" sz="1000" b="0" i="0" u="none" strike="noStrike" kern="0" cap="none" spc="0" normalizeH="0" baseline="0" noProof="0" dirty="0" err="1">
                <a:ln>
                  <a:noFill/>
                </a:ln>
                <a:solidFill>
                  <a:srgbClr val="2B91AF"/>
                </a:solidFill>
                <a:effectLst/>
                <a:highlight>
                  <a:srgbClr val="FFFFFF"/>
                </a:highlight>
                <a:uLnTx/>
                <a:uFillTx/>
                <a:latin typeface="Consolas"/>
              </a:rPr>
              <a:t>IGameModel</a:t>
            </a:r>
            <a:r>
              <a:rPr kumimoji="0" lang="en-US" sz="1000" b="0" i="0" u="none" strike="noStrike" kern="0" cap="none" spc="0" normalizeH="0" baseline="0" noProof="0" dirty="0">
                <a:ln>
                  <a:noFill/>
                </a:ln>
                <a:solidFill>
                  <a:srgbClr val="000000"/>
                </a:solidFill>
                <a:effectLst/>
                <a:highlight>
                  <a:srgbClr val="FFFFFF"/>
                </a:highlight>
                <a:uLnTx/>
                <a:uFillTx/>
                <a:latin typeface="Consolas"/>
              </a:rPr>
              <a:t>&gt;(game))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highlight>
                  <a:srgbClr val="FFFFFF"/>
                </a:highlight>
                <a:uLnTx/>
                <a:uFillTx/>
                <a:latin typeface="Consolas"/>
              </a:rPr>
              <a:t>      {</a:t>
            </a:r>
            <a:endParaRPr kumimoji="0" lang="en-US" sz="1000" b="0" i="0" u="none" strike="noStrike" kern="0" cap="none" spc="0" normalizeH="0" baseline="0" noProof="0" dirty="0">
              <a:ln>
                <a:noFill/>
              </a:ln>
              <a:solidFill>
                <a:prstClr val="black"/>
              </a:solidFill>
              <a:effectLst/>
              <a:uLnTx/>
              <a:uFillTx/>
              <a:latin typeface="Segoe UI"/>
            </a:endParaRPr>
          </a:p>
        </p:txBody>
      </p:sp>
      <p:sp>
        <p:nvSpPr>
          <p:cNvPr id="8" name="Rectangle 7"/>
          <p:cNvSpPr/>
          <p:nvPr/>
        </p:nvSpPr>
        <p:spPr>
          <a:xfrm>
            <a:off x="736600" y="4876800"/>
            <a:ext cx="4343400" cy="861774"/>
          </a:xfrm>
          <a:prstGeom prst="rect">
            <a:avLst/>
          </a:prstGeom>
          <a:ln>
            <a:solidFill>
              <a:schemeClr val="tx2">
                <a:lumMod val="75000"/>
              </a:schemeClr>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000" b="0" i="0" u="none" strike="noStrike" kern="0" cap="none" spc="0" normalizeH="0" baseline="0" noProof="0" dirty="0">
                <a:ln>
                  <a:noFill/>
                </a:ln>
                <a:solidFill>
                  <a:srgbClr val="2B91AF"/>
                </a:solidFill>
                <a:effectLst/>
                <a:highlight>
                  <a:srgbClr val="FFFFFF"/>
                </a:highlight>
                <a:uLnTx/>
                <a:uFillTx/>
                <a:latin typeface="Consolas"/>
              </a:rPr>
              <a:t>HttpPost</a:t>
            </a:r>
            <a:r>
              <a:rPr kumimoji="0" lang="en-US" sz="1000" b="0" i="0" u="none" strike="noStrike" kern="0" cap="none" spc="0" normalizeH="0" baseline="0" noProof="0" dirty="0">
                <a:ln>
                  <a:noFill/>
                </a:ln>
                <a:solidFill>
                  <a:srgbClr val="000000"/>
                </a:solidFill>
                <a:effectLst/>
                <a:highlight>
                  <a:srgbClr val="FFFFFF"/>
                </a:highligh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000" b="0" i="0" u="none" strike="noStrike" kern="0" cap="none" spc="0" normalizeH="0" baseline="0" noProof="0" dirty="0">
                <a:ln>
                  <a:noFill/>
                </a:ln>
                <a:solidFill>
                  <a:srgbClr val="0000FF"/>
                </a:solidFill>
                <a:effectLst/>
                <a:highlight>
                  <a:srgbClr val="FFFFFF"/>
                </a:highlight>
                <a:uLnTx/>
                <a:uFillTx/>
                <a:latin typeface="Consolas"/>
              </a:rPr>
              <a:t>public</a:t>
            </a:r>
            <a:r>
              <a:rPr kumimoji="0" lang="en-US" sz="10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000" b="0" i="0" u="none" strike="noStrike" kern="0" cap="none" spc="0" normalizeH="0" baseline="0" noProof="0" dirty="0" err="1">
                <a:ln>
                  <a:noFill/>
                </a:ln>
                <a:solidFill>
                  <a:srgbClr val="2B91AF"/>
                </a:solidFill>
                <a:effectLst/>
                <a:highlight>
                  <a:srgbClr val="FFFFFF"/>
                </a:highlight>
                <a:uLnTx/>
                <a:uFillTx/>
                <a:latin typeface="Consolas"/>
              </a:rPr>
              <a:t>ActionResult</a:t>
            </a:r>
            <a:r>
              <a:rPr kumimoji="0" lang="en-US" sz="1000" b="0" i="0" u="none" strike="noStrike" kern="0" cap="none" spc="0" normalizeH="0" baseline="0" noProof="0" dirty="0">
                <a:ln>
                  <a:noFill/>
                </a:ln>
                <a:solidFill>
                  <a:srgbClr val="000000"/>
                </a:solidFill>
                <a:effectLst/>
                <a:highlight>
                  <a:srgbClr val="FFFFFF"/>
                </a:highlight>
                <a:uLnTx/>
                <a:uFillTx/>
                <a:latin typeface="Consolas"/>
              </a:rPr>
              <a:t> Create(</a:t>
            </a:r>
            <a:r>
              <a:rPr kumimoji="0" lang="en-US" sz="1000" b="0" i="0" u="none" strike="noStrike" kern="0" cap="none" spc="0" normalizeH="0" baseline="0" noProof="0" dirty="0" err="1">
                <a:ln>
                  <a:noFill/>
                </a:ln>
                <a:solidFill>
                  <a:srgbClr val="2B91AF"/>
                </a:solidFill>
                <a:effectLst/>
                <a:highlight>
                  <a:srgbClr val="FFFFFF"/>
                </a:highlight>
                <a:uLnTx/>
                <a:uFillTx/>
                <a:latin typeface="Consolas"/>
              </a:rPr>
              <a:t>GameViewModel</a:t>
            </a:r>
            <a:r>
              <a:rPr kumimoji="0" lang="en-US" sz="1000" b="0" i="0" u="none" strike="noStrike" kern="0" cap="none" spc="0" normalizeH="0" baseline="0" noProof="0" dirty="0">
                <a:ln>
                  <a:noFill/>
                </a:ln>
                <a:solidFill>
                  <a:srgbClr val="000000"/>
                </a:solidFill>
                <a:effectLst/>
                <a:highlight>
                  <a:srgbClr val="FFFFFF"/>
                </a:highlight>
                <a:uLnTx/>
                <a:uFillTx/>
                <a:latin typeface="Consolas"/>
              </a:rPr>
              <a:t> game)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highlight>
                  <a:srgbClr val="FFFFFF"/>
                </a:highlight>
                <a:uLnTx/>
                <a:uFillTx/>
                <a:latin typeface="Consolas"/>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highlight>
                <a:srgbClr val="FFFFFF"/>
              </a:highlight>
              <a:uLnTx/>
              <a:uFillTx/>
              <a:latin typeface="Consola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Segoe UI"/>
            </a:endParaRPr>
          </a:p>
        </p:txBody>
      </p:sp>
    </p:spTree>
    <p:extLst>
      <p:ext uri="{BB962C8B-B14F-4D97-AF65-F5344CB8AC3E}">
        <p14:creationId xmlns:p14="http://schemas.microsoft.com/office/powerpoint/2010/main" val="4260569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Attributes</a:t>
            </a:r>
          </a:p>
        </p:txBody>
      </p:sp>
      <p:sp>
        <p:nvSpPr>
          <p:cNvPr id="4" name="Slide Number Placeholder 3"/>
          <p:cNvSpPr>
            <a:spLocks noGrp="1"/>
          </p:cNvSpPr>
          <p:nvPr>
            <p:ph type="sldNum" sz="quarter" idx="12"/>
          </p:nvPr>
        </p:nvSpPr>
        <p:spPr/>
        <p:txBody>
          <a:bodyPr/>
          <a:lstStyle/>
          <a:p>
            <a:fld id="{A0AE9EC9-F182-4A35-8041-CBBE9CFA6E78}" type="slidenum">
              <a:rPr lang="en-US" smtClean="0"/>
              <a:pPr/>
              <a:t>16</a:t>
            </a:fld>
            <a:endParaRPr lang="en-US"/>
          </a:p>
        </p:txBody>
      </p:sp>
      <p:sp>
        <p:nvSpPr>
          <p:cNvPr id="3" name="Content Placeholder 2"/>
          <p:cNvSpPr>
            <a:spLocks noGrp="1"/>
          </p:cNvSpPr>
          <p:nvPr>
            <p:ph type="body" sz="quarter" idx="13"/>
          </p:nvPr>
        </p:nvSpPr>
        <p:spPr/>
        <p:txBody>
          <a:bodyPr/>
          <a:lstStyle/>
          <a:p>
            <a:r>
              <a:rPr lang="en-US" dirty="0"/>
              <a:t>Custom Attribute with Client-Side Validation</a:t>
            </a:r>
          </a:p>
        </p:txBody>
      </p:sp>
      <p:sp>
        <p:nvSpPr>
          <p:cNvPr id="5" name="Rectangle 4"/>
          <p:cNvSpPr/>
          <p:nvPr/>
        </p:nvSpPr>
        <p:spPr>
          <a:xfrm>
            <a:off x="762000" y="1647333"/>
            <a:ext cx="9220200" cy="4185761"/>
          </a:xfrm>
          <a:prstGeom prst="rect">
            <a:avLst/>
          </a:prstGeom>
          <a:solidFill>
            <a:sysClr val="window" lastClr="FFFFFF"/>
          </a:solidFill>
          <a:ln>
            <a:solidFill>
              <a:schemeClr val="tx2">
                <a:lumMod val="75000"/>
              </a:schemeClr>
            </a:solidFill>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FF"/>
                </a:solidFill>
                <a:effectLst/>
                <a:highlight>
                  <a:srgbClr val="FFFFFF"/>
                </a:highlight>
                <a:uLnTx/>
                <a:uFillTx/>
                <a:latin typeface="Consolas"/>
              </a:rPr>
              <a:t>public</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400" b="0" i="0" u="none" strike="noStrike" kern="0" cap="none" spc="0" normalizeH="0" baseline="0" noProof="0" dirty="0">
                <a:ln>
                  <a:noFill/>
                </a:ln>
                <a:solidFill>
                  <a:srgbClr val="0000FF"/>
                </a:solidFill>
                <a:effectLst/>
                <a:highlight>
                  <a:srgbClr val="FFFFFF"/>
                </a:highlight>
                <a:uLnTx/>
                <a:uFillTx/>
                <a:latin typeface="Consolas"/>
              </a:rPr>
              <a:t>class</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400" b="0" i="0" u="none" strike="noStrike" kern="0" cap="none" spc="0" normalizeH="0" baseline="0" noProof="0" dirty="0" err="1">
                <a:ln>
                  <a:noFill/>
                </a:ln>
                <a:solidFill>
                  <a:srgbClr val="2B91AF"/>
                </a:solidFill>
                <a:effectLst/>
                <a:highlight>
                  <a:srgbClr val="FFFFFF"/>
                </a:highlight>
                <a:uLnTx/>
                <a:uFillTx/>
                <a:latin typeface="Consolas"/>
              </a:rPr>
              <a:t>UrlValidAttribute</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 : </a:t>
            </a:r>
            <a:r>
              <a:rPr kumimoji="0" lang="en-US" sz="1400" b="0" i="0" u="none" strike="noStrike" kern="0" cap="none" spc="0" normalizeH="0" baseline="0" noProof="0" dirty="0" err="1">
                <a:ln>
                  <a:noFill/>
                </a:ln>
                <a:solidFill>
                  <a:srgbClr val="2B91AF"/>
                </a:solidFill>
                <a:effectLst/>
                <a:highlight>
                  <a:srgbClr val="FFFFFF"/>
                </a:highlight>
                <a:uLnTx/>
                <a:uFillTx/>
                <a:latin typeface="Consolas"/>
              </a:rPr>
              <a:t>ValidationAttribute</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400" b="0" i="0" u="none" strike="noStrike" kern="0" cap="none" spc="0" normalizeH="0" baseline="0" noProof="0" dirty="0" err="1">
                <a:ln>
                  <a:noFill/>
                </a:ln>
                <a:solidFill>
                  <a:srgbClr val="2B91AF"/>
                </a:solidFill>
                <a:effectLst/>
                <a:highlight>
                  <a:srgbClr val="FFFFFF"/>
                </a:highlight>
                <a:uLnTx/>
                <a:uFillTx/>
                <a:latin typeface="Consolas"/>
              </a:rPr>
              <a:t>IClientValidatable</a:t>
            </a:r>
            <a:endParaRPr kumimoji="0" lang="en-US" sz="1400" b="0" i="0" u="none" strike="noStrike" kern="0" cap="none" spc="0" normalizeH="0" baseline="0" noProof="0" dirty="0">
              <a:ln>
                <a:noFill/>
              </a:ln>
              <a:solidFill>
                <a:srgbClr val="000000"/>
              </a:solidFill>
              <a:effectLst/>
              <a:highlight>
                <a:srgbClr val="FFFFFF"/>
              </a:highlight>
              <a:uLnTx/>
              <a:uFillTx/>
              <a:latin typeface="Consola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400" b="0" i="0" u="none" strike="noStrike" kern="0" cap="none" spc="0" normalizeH="0" baseline="0" noProof="0" dirty="0">
                <a:ln>
                  <a:noFill/>
                </a:ln>
                <a:solidFill>
                  <a:srgbClr val="0000FF"/>
                </a:solidFill>
                <a:effectLst/>
                <a:highlight>
                  <a:srgbClr val="FFFFFF"/>
                </a:highlight>
                <a:uLnTx/>
                <a:uFillTx/>
                <a:latin typeface="Consolas"/>
              </a:rPr>
              <a:t>public</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400" b="0" i="0" u="none" strike="noStrike" kern="0" cap="none" spc="0" normalizeH="0" baseline="0" noProof="0" dirty="0">
                <a:ln>
                  <a:noFill/>
                </a:ln>
                <a:solidFill>
                  <a:srgbClr val="0000FF"/>
                </a:solidFill>
                <a:effectLst/>
                <a:highlight>
                  <a:srgbClr val="FFFFFF"/>
                </a:highlight>
                <a:uLnTx/>
                <a:uFillTx/>
                <a:latin typeface="Consolas"/>
              </a:rPr>
              <a:t>override</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400" b="0" i="0" u="none" strike="noStrike" kern="0" cap="none" spc="0" normalizeH="0" baseline="0" noProof="0" dirty="0" err="1">
                <a:ln>
                  <a:noFill/>
                </a:ln>
                <a:solidFill>
                  <a:srgbClr val="0000FF"/>
                </a:solidFill>
                <a:effectLst/>
                <a:highlight>
                  <a:srgbClr val="FFFFFF"/>
                </a:highlight>
                <a:uLnTx/>
                <a:uFillTx/>
                <a:latin typeface="Consolas"/>
              </a:rPr>
              <a:t>bool</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400" b="0" i="0" u="none" strike="noStrike" kern="0" cap="none" spc="0" normalizeH="0" baseline="0" noProof="0" dirty="0" err="1">
                <a:ln>
                  <a:noFill/>
                </a:ln>
                <a:solidFill>
                  <a:srgbClr val="000000"/>
                </a:solidFill>
                <a:effectLst/>
                <a:highlight>
                  <a:srgbClr val="FFFFFF"/>
                </a:highlight>
                <a:uLnTx/>
                <a:uFillTx/>
                <a:latin typeface="Consolas"/>
              </a:rPr>
              <a:t>IsValid</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a:t>
            </a:r>
            <a:r>
              <a:rPr kumimoji="0" lang="en-US" sz="1400" b="0" i="0" u="none" strike="noStrike" kern="0" cap="none" spc="0" normalizeH="0" baseline="0" noProof="0" dirty="0">
                <a:ln>
                  <a:noFill/>
                </a:ln>
                <a:solidFill>
                  <a:srgbClr val="0000FF"/>
                </a:solidFill>
                <a:effectLst/>
                <a:highlight>
                  <a:srgbClr val="FFFFFF"/>
                </a:highlight>
                <a:uLnTx/>
                <a:uFillTx/>
                <a:latin typeface="Consolas"/>
              </a:rPr>
              <a:t>object</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 value)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400" b="0" i="0" u="none" strike="noStrike" kern="0" cap="none" spc="0" normalizeH="0" baseline="0" noProof="0" dirty="0">
                <a:ln>
                  <a:noFill/>
                </a:ln>
                <a:solidFill>
                  <a:srgbClr val="0000FF"/>
                </a:solidFill>
                <a:effectLst/>
                <a:highlight>
                  <a:srgbClr val="FFFFFF"/>
                </a:highlight>
                <a:uLnTx/>
                <a:uFillTx/>
                <a:latin typeface="Consolas"/>
              </a:rPr>
              <a:t>if</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 (value == </a:t>
            </a:r>
            <a:r>
              <a:rPr kumimoji="0" lang="en-US" sz="1400" b="0" i="0" u="none" strike="noStrike" kern="0" cap="none" spc="0" normalizeH="0" baseline="0" noProof="0" dirty="0">
                <a:ln>
                  <a:noFill/>
                </a:ln>
                <a:solidFill>
                  <a:srgbClr val="0000FF"/>
                </a:solidFill>
                <a:effectLst/>
                <a:highlight>
                  <a:srgbClr val="FFFFFF"/>
                </a:highlight>
                <a:uLnTx/>
                <a:uFillTx/>
                <a:latin typeface="Consolas"/>
              </a:rPr>
              <a:t>null</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 || ((</a:t>
            </a:r>
            <a:r>
              <a:rPr kumimoji="0" lang="en-US" sz="1400" b="0" i="0" u="none" strike="noStrike" kern="0" cap="none" spc="0" normalizeH="0" baseline="0" noProof="0" dirty="0">
                <a:ln>
                  <a:noFill/>
                </a:ln>
                <a:solidFill>
                  <a:srgbClr val="0000FF"/>
                </a:solidFill>
                <a:effectLst/>
                <a:highlight>
                  <a:srgbClr val="FFFFFF"/>
                </a:highlight>
                <a:uLnTx/>
                <a:uFillTx/>
                <a:latin typeface="Consolas"/>
              </a:rPr>
              <a:t>string</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)value).</a:t>
            </a:r>
            <a:r>
              <a:rPr kumimoji="0" lang="en-US" sz="1400" b="0" i="0" u="none" strike="noStrike" kern="0" cap="none" spc="0" normalizeH="0" baseline="0" noProof="0" dirty="0" err="1">
                <a:ln>
                  <a:noFill/>
                </a:ln>
                <a:solidFill>
                  <a:srgbClr val="000000"/>
                </a:solidFill>
                <a:effectLst/>
                <a:highlight>
                  <a:srgbClr val="FFFFFF"/>
                </a:highlight>
                <a:uLnTx/>
                <a:uFillTx/>
                <a:latin typeface="Consolas"/>
              </a:rPr>
              <a:t>ToLowerInvariant</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().Contains(</a:t>
            </a:r>
            <a:r>
              <a:rPr kumimoji="0" lang="en-US" sz="1400" b="0" i="0" u="none" strike="noStrike" kern="0" cap="none" spc="0" normalizeH="0" baseline="0" noProof="0" dirty="0">
                <a:ln>
                  <a:noFill/>
                </a:ln>
                <a:solidFill>
                  <a:srgbClr val="A31515"/>
                </a:solidFill>
                <a:effectLst/>
                <a:highlight>
                  <a:srgbClr val="FFFFFF"/>
                </a:highlight>
                <a:uLnTx/>
                <a:uFillTx/>
                <a:latin typeface="Consolas"/>
              </a:rPr>
              <a:t>"microsoft"</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400" b="0" i="0" u="none" strike="noStrike" kern="0" cap="none" spc="0" normalizeH="0" baseline="0" noProof="0" dirty="0">
                <a:ln>
                  <a:noFill/>
                </a:ln>
                <a:solidFill>
                  <a:srgbClr val="0000FF"/>
                </a:solidFill>
                <a:effectLst/>
                <a:highlight>
                  <a:srgbClr val="FFFFFF"/>
                </a:highlight>
                <a:uLnTx/>
                <a:uFillTx/>
                <a:latin typeface="Consolas"/>
              </a:rPr>
              <a:t>return</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400" b="0" i="0" u="none" strike="noStrike" kern="0" cap="none" spc="0" normalizeH="0" baseline="0" noProof="0" dirty="0">
                <a:ln>
                  <a:noFill/>
                </a:ln>
                <a:solidFill>
                  <a:srgbClr val="0000FF"/>
                </a:solidFill>
                <a:effectLst/>
                <a:highlight>
                  <a:srgbClr val="FFFFFF"/>
                </a:highlight>
                <a:uLnTx/>
                <a:uFillTx/>
                <a:latin typeface="Consolas"/>
              </a:rPr>
              <a:t>false</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400" b="0" i="0" u="none" strike="noStrike" kern="0" cap="none" spc="0" normalizeH="0" baseline="0" noProof="0" dirty="0">
                <a:ln>
                  <a:noFill/>
                </a:ln>
                <a:solidFill>
                  <a:srgbClr val="0000FF"/>
                </a:solidFill>
                <a:effectLst/>
                <a:highlight>
                  <a:srgbClr val="FFFFFF"/>
                </a:highlight>
                <a:uLnTx/>
                <a:uFillTx/>
                <a:latin typeface="Consolas"/>
              </a:rPr>
              <a:t>return</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400" b="0" i="0" u="none" strike="noStrike" kern="0" cap="none" spc="0" normalizeH="0" baseline="0" noProof="0" dirty="0">
                <a:ln>
                  <a:noFill/>
                </a:ln>
                <a:solidFill>
                  <a:srgbClr val="0000FF"/>
                </a:solidFill>
                <a:effectLst/>
                <a:highlight>
                  <a:srgbClr val="FFFFFF"/>
                </a:highlight>
                <a:uLnTx/>
                <a:uFillTx/>
                <a:latin typeface="Consolas"/>
              </a:rPr>
              <a:t>true</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highlight>
                <a:srgbClr val="FFFFFF"/>
              </a:highlight>
              <a:uLnTx/>
              <a:uFillTx/>
              <a:latin typeface="Consola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400" b="0" i="0" u="none" strike="noStrike" kern="0" cap="none" spc="0" normalizeH="0" baseline="0" noProof="0" dirty="0">
                <a:ln>
                  <a:noFill/>
                </a:ln>
                <a:solidFill>
                  <a:srgbClr val="0000FF"/>
                </a:solidFill>
                <a:effectLst/>
                <a:highlight>
                  <a:srgbClr val="FFFFFF"/>
                </a:highlight>
                <a:uLnTx/>
                <a:uFillTx/>
                <a:latin typeface="Consolas"/>
              </a:rPr>
              <a:t>public</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400" b="0" i="0" u="none" strike="noStrike" kern="0" cap="none" spc="0" normalizeH="0" baseline="0" noProof="0" dirty="0" err="1">
                <a:ln>
                  <a:noFill/>
                </a:ln>
                <a:solidFill>
                  <a:srgbClr val="2B91AF"/>
                </a:solidFill>
                <a:effectLst/>
                <a:highlight>
                  <a:srgbClr val="FFFFFF"/>
                </a:highlight>
                <a:uLnTx/>
                <a:uFillTx/>
                <a:latin typeface="Consolas"/>
              </a:rPr>
              <a:t>IEnumerable</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&lt;</a:t>
            </a:r>
            <a:r>
              <a:rPr kumimoji="0" lang="en-US" sz="1400" b="0" i="0" u="none" strike="noStrike" kern="0" cap="none" spc="0" normalizeH="0" baseline="0" noProof="0" dirty="0" err="1">
                <a:ln>
                  <a:noFill/>
                </a:ln>
                <a:solidFill>
                  <a:srgbClr val="2B91AF"/>
                </a:solidFill>
                <a:effectLst/>
                <a:highlight>
                  <a:srgbClr val="FFFFFF"/>
                </a:highlight>
                <a:uLnTx/>
                <a:uFillTx/>
                <a:latin typeface="Consolas"/>
              </a:rPr>
              <a:t>ModelClientValidationRule</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&gt; </a:t>
            </a:r>
          </a:p>
          <a:p>
            <a:pPr marL="0" marR="0" lvl="0" indent="0" defTabSz="914400" eaLnBrk="1" fontAlgn="auto" latinLnBrk="0" hangingPunct="1">
              <a:lnSpc>
                <a:spcPct val="100000"/>
              </a:lnSpc>
              <a:spcBef>
                <a:spcPts val="0"/>
              </a:spcBef>
              <a:spcAft>
                <a:spcPts val="0"/>
              </a:spcAft>
              <a:buClrTx/>
              <a:buSzTx/>
              <a:buFontTx/>
              <a:buNone/>
              <a:tabLst/>
              <a:defRPr/>
            </a:pPr>
            <a:r>
              <a:rPr lang="en-US" sz="1400" kern="0" dirty="0">
                <a:solidFill>
                  <a:srgbClr val="000000"/>
                </a:solidFill>
                <a:highlight>
                  <a:srgbClr val="FFFFFF"/>
                </a:highlight>
                <a:latin typeface="Consolas"/>
              </a:rPr>
              <a:t>	  </a:t>
            </a:r>
            <a:r>
              <a:rPr kumimoji="0" lang="en-US" sz="1400" b="0" i="0" u="none" strike="noStrike" kern="0" cap="none" spc="0" normalizeH="0" baseline="0" noProof="0" dirty="0" err="1">
                <a:ln>
                  <a:noFill/>
                </a:ln>
                <a:solidFill>
                  <a:srgbClr val="000000"/>
                </a:solidFill>
                <a:effectLst/>
                <a:highlight>
                  <a:srgbClr val="FFFFFF"/>
                </a:highlight>
                <a:uLnTx/>
                <a:uFillTx/>
                <a:latin typeface="Consolas"/>
              </a:rPr>
              <a:t>GetClientValidationRules</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a:t>
            </a:r>
            <a:r>
              <a:rPr kumimoji="0" lang="en-US" sz="1400" b="0" i="0" u="none" strike="noStrike" kern="0" cap="none" spc="0" normalizeH="0" baseline="0" noProof="0" dirty="0" err="1">
                <a:ln>
                  <a:noFill/>
                </a:ln>
                <a:solidFill>
                  <a:srgbClr val="2B91AF"/>
                </a:solidFill>
                <a:effectLst/>
                <a:highlight>
                  <a:srgbClr val="FFFFFF"/>
                </a:highlight>
                <a:uLnTx/>
                <a:uFillTx/>
                <a:latin typeface="Consolas"/>
              </a:rPr>
              <a:t>ModelMetadata</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 metadata, </a:t>
            </a:r>
            <a:r>
              <a:rPr kumimoji="0" lang="en-US" sz="1400" b="0" i="0" u="none" strike="noStrike" kern="0" cap="none" spc="0" normalizeH="0" baseline="0" noProof="0" dirty="0" err="1">
                <a:ln>
                  <a:noFill/>
                </a:ln>
                <a:solidFill>
                  <a:srgbClr val="2B91AF"/>
                </a:solidFill>
                <a:effectLst/>
                <a:highlight>
                  <a:srgbClr val="FFFFFF"/>
                </a:highlight>
                <a:uLnTx/>
                <a:uFillTx/>
                <a:latin typeface="Consolas"/>
              </a:rPr>
              <a:t>ControllerContext</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 context)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400" b="0" i="0" u="none" strike="noStrike" kern="0" cap="none" spc="0" normalizeH="0" baseline="0" noProof="0" dirty="0">
                <a:ln>
                  <a:noFill/>
                </a:ln>
                <a:solidFill>
                  <a:srgbClr val="0000FF"/>
                </a:solidFill>
                <a:effectLst/>
                <a:highlight>
                  <a:srgbClr val="FFFFFF"/>
                </a:highlight>
                <a:uLnTx/>
                <a:uFillTx/>
                <a:latin typeface="Consolas"/>
              </a:rPr>
              <a:t>yield</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400" b="0" i="0" u="none" strike="noStrike" kern="0" cap="none" spc="0" normalizeH="0" baseline="0" noProof="0" dirty="0">
                <a:ln>
                  <a:noFill/>
                </a:ln>
                <a:solidFill>
                  <a:srgbClr val="0000FF"/>
                </a:solidFill>
                <a:effectLst/>
                <a:highlight>
                  <a:srgbClr val="FFFFFF"/>
                </a:highlight>
                <a:uLnTx/>
                <a:uFillTx/>
                <a:latin typeface="Consolas"/>
              </a:rPr>
              <a:t>return</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400" b="0" i="0" u="none" strike="noStrike" kern="0" cap="none" spc="0" normalizeH="0" baseline="0" noProof="0" dirty="0">
                <a:ln>
                  <a:noFill/>
                </a:ln>
                <a:solidFill>
                  <a:srgbClr val="0000FF"/>
                </a:solidFill>
                <a:effectLst/>
                <a:highlight>
                  <a:srgbClr val="FFFFFF"/>
                </a:highlight>
                <a:uLnTx/>
                <a:uFillTx/>
                <a:latin typeface="Consolas"/>
              </a:rPr>
              <a:t>new</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400" b="0" i="0" u="none" strike="noStrike" kern="0" cap="none" spc="0" normalizeH="0" baseline="0" noProof="0" dirty="0" err="1">
                <a:ln>
                  <a:noFill/>
                </a:ln>
                <a:solidFill>
                  <a:srgbClr val="2B91AF"/>
                </a:solidFill>
                <a:effectLst/>
                <a:highlight>
                  <a:srgbClr val="FFFFFF"/>
                </a:highlight>
                <a:uLnTx/>
                <a:uFillTx/>
                <a:latin typeface="Consolas"/>
              </a:rPr>
              <a:t>ModelClientValidationRule</a:t>
            </a:r>
            <a:endParaRPr kumimoji="0" lang="en-US" sz="1400" b="0" i="0" u="none" strike="noStrike" kern="0" cap="none" spc="0" normalizeH="0" baseline="0" noProof="0" dirty="0">
              <a:ln>
                <a:noFill/>
              </a:ln>
              <a:solidFill>
                <a:srgbClr val="000000"/>
              </a:solidFill>
              <a:effectLst/>
              <a:highlight>
                <a:srgbClr val="FFFFFF"/>
              </a:highlight>
              <a:uLnTx/>
              <a:uFillTx/>
              <a:latin typeface="Consola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highlight>
                  <a:srgbClr val="FFFFFF"/>
                </a:highlight>
                <a:uLnTx/>
                <a:uFillTx/>
                <a:latin typeface="Consolas"/>
              </a:rPr>
              <a:t>                ErrorMessage = </a:t>
            </a:r>
            <a:r>
              <a:rPr kumimoji="0" lang="en-US" sz="1400" b="0" i="0" u="none" strike="noStrike" kern="0" cap="none" spc="0" normalizeH="0" baseline="0" noProof="0" dirty="0" err="1">
                <a:ln>
                  <a:noFill/>
                </a:ln>
                <a:solidFill>
                  <a:srgbClr val="0000FF"/>
                </a:solidFill>
                <a:effectLst/>
                <a:highlight>
                  <a:srgbClr val="FFFFFF"/>
                </a:highlight>
                <a:uLnTx/>
                <a:uFillTx/>
                <a:latin typeface="Consolas"/>
              </a:rPr>
              <a:t>this</a:t>
            </a:r>
            <a:r>
              <a:rPr kumimoji="0" lang="en-US" sz="1400" b="0" i="0" u="none" strike="noStrike" kern="0" cap="none" spc="0" normalizeH="0" baseline="0" noProof="0" dirty="0" err="1">
                <a:ln>
                  <a:noFill/>
                </a:ln>
                <a:solidFill>
                  <a:srgbClr val="000000"/>
                </a:solidFill>
                <a:effectLst/>
                <a:highlight>
                  <a:srgbClr val="FFFFFF"/>
                </a:highlight>
                <a:uLnTx/>
                <a:uFillTx/>
                <a:latin typeface="Consolas"/>
              </a:rPr>
              <a:t>.ErrorMessage</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400" b="0" i="0" u="none" strike="noStrike" kern="0" cap="none" spc="0" normalizeH="0" baseline="0" noProof="0" dirty="0" err="1">
                <a:ln>
                  <a:noFill/>
                </a:ln>
                <a:solidFill>
                  <a:srgbClr val="000000"/>
                </a:solidFill>
                <a:effectLst/>
                <a:highlight>
                  <a:srgbClr val="FFFFFF"/>
                </a:highlight>
                <a:uLnTx/>
                <a:uFillTx/>
                <a:latin typeface="Consolas"/>
              </a:rPr>
              <a:t>ValidationType</a:t>
            </a:r>
            <a:r>
              <a:rPr kumimoji="0" lang="en-US" sz="1400" b="0" i="0" u="none" strike="noStrike" kern="0" cap="none" spc="0" normalizeH="0" baseline="0" noProof="0" dirty="0">
                <a:ln>
                  <a:noFill/>
                </a:ln>
                <a:solidFill>
                  <a:srgbClr val="000000"/>
                </a:solidFill>
                <a:effectLst/>
                <a:highlight>
                  <a:srgbClr val="FFFFFF"/>
                </a:highlight>
                <a:uLnTx/>
                <a:uFillTx/>
                <a:latin typeface="Consolas"/>
              </a:rPr>
              <a:t> = </a:t>
            </a:r>
            <a:r>
              <a:rPr kumimoji="0" lang="en-US" sz="1400" b="0" i="0" u="none" strike="noStrike" kern="0" cap="none" spc="0" normalizeH="0" baseline="0" noProof="0" dirty="0">
                <a:ln>
                  <a:noFill/>
                </a:ln>
                <a:solidFill>
                  <a:srgbClr val="A31515"/>
                </a:solidFill>
                <a:effectLst/>
                <a:highlight>
                  <a:srgbClr val="FFFFFF"/>
                </a:highlight>
                <a:uLnTx/>
                <a:uFillTx/>
                <a:latin typeface="Consolas"/>
              </a:rPr>
              <a:t>"</a:t>
            </a:r>
            <a:r>
              <a:rPr kumimoji="0" lang="en-US" sz="1400" b="0" i="0" u="none" strike="noStrike" kern="0" cap="none" spc="0" normalizeH="0" baseline="0" noProof="0" dirty="0" err="1">
                <a:ln>
                  <a:noFill/>
                </a:ln>
                <a:solidFill>
                  <a:srgbClr val="A31515"/>
                </a:solidFill>
                <a:effectLst/>
                <a:highlight>
                  <a:srgbClr val="FFFFFF"/>
                </a:highlight>
                <a:uLnTx/>
                <a:uFillTx/>
                <a:latin typeface="Consolas"/>
              </a:rPr>
              <a:t>urlvalid</a:t>
            </a:r>
            <a:r>
              <a:rPr kumimoji="0" lang="en-US" sz="1400" b="0" i="0" u="none" strike="noStrike" kern="0" cap="none" spc="0" normalizeH="0" baseline="0" noProof="0" dirty="0">
                <a:ln>
                  <a:noFill/>
                </a:ln>
                <a:solidFill>
                  <a:srgbClr val="A31515"/>
                </a:solidFill>
                <a:effectLst/>
                <a:highlight>
                  <a:srgbClr val="FFFFFF"/>
                </a:highlight>
                <a:uLnTx/>
                <a:uFillTx/>
                <a:latin typeface="Consolas"/>
              </a:rPr>
              <a:t>"</a:t>
            </a:r>
            <a:endParaRPr kumimoji="0" lang="en-US" sz="1400" b="0" i="0" u="none" strike="noStrike" kern="0" cap="none" spc="0" normalizeH="0" baseline="0" noProof="0" dirty="0">
              <a:ln>
                <a:noFill/>
              </a:ln>
              <a:solidFill>
                <a:srgbClr val="000000"/>
              </a:solidFill>
              <a:effectLst/>
              <a:highlight>
                <a:srgbClr val="FFFFFF"/>
              </a:highlight>
              <a:uLnTx/>
              <a:uFillTx/>
              <a:latin typeface="Consola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highlight>
                  <a:srgbClr val="FFFFFF"/>
                </a:highlight>
                <a:uLnTx/>
                <a:uFillTx/>
                <a:latin typeface="Consolas"/>
              </a:rPr>
              <a:t>    }</a:t>
            </a:r>
            <a:endParaRPr kumimoji="0" lang="en-US" sz="1400" b="0" i="0" u="none" strike="noStrike" kern="0" cap="none" spc="0" normalizeH="0" baseline="0" noProof="0" dirty="0">
              <a:ln>
                <a:noFill/>
              </a:ln>
              <a:solidFill>
                <a:prstClr val="black"/>
              </a:solidFill>
              <a:effectLst/>
              <a:uLnTx/>
              <a:uFillTx/>
              <a:latin typeface="Segoe UI"/>
            </a:endParaRPr>
          </a:p>
        </p:txBody>
      </p:sp>
    </p:spTree>
    <p:extLst>
      <p:ext uri="{BB962C8B-B14F-4D97-AF65-F5344CB8AC3E}">
        <p14:creationId xmlns:p14="http://schemas.microsoft.com/office/powerpoint/2010/main" val="4270492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Validation</a:t>
            </a:r>
          </a:p>
        </p:txBody>
      </p:sp>
      <p:sp>
        <p:nvSpPr>
          <p:cNvPr id="4" name="Slide Number Placeholder 3"/>
          <p:cNvSpPr>
            <a:spLocks noGrp="1"/>
          </p:cNvSpPr>
          <p:nvPr>
            <p:ph type="sldNum" sz="quarter" idx="12"/>
          </p:nvPr>
        </p:nvSpPr>
        <p:spPr/>
        <p:txBody>
          <a:bodyPr/>
          <a:lstStyle/>
          <a:p>
            <a:fld id="{A0AE9EC9-F182-4A35-8041-CBBE9CFA6E78}" type="slidenum">
              <a:rPr lang="en-US" smtClean="0"/>
              <a:pPr/>
              <a:t>17</a:t>
            </a:fld>
            <a:endParaRPr lang="en-US"/>
          </a:p>
        </p:txBody>
      </p:sp>
      <p:sp>
        <p:nvSpPr>
          <p:cNvPr id="3" name="Content Placeholder 2"/>
          <p:cNvSpPr>
            <a:spLocks noGrp="1"/>
          </p:cNvSpPr>
          <p:nvPr>
            <p:ph type="body" sz="quarter" idx="13"/>
          </p:nvPr>
        </p:nvSpPr>
        <p:spPr/>
        <p:txBody>
          <a:bodyPr/>
          <a:lstStyle/>
          <a:p>
            <a:r>
              <a:rPr lang="en-US" dirty="0"/>
              <a:t>Custom Client-Side Validation - In Views</a:t>
            </a:r>
          </a:p>
        </p:txBody>
      </p:sp>
      <p:graphicFrame>
        <p:nvGraphicFramePr>
          <p:cNvPr id="5" name="Table 4"/>
          <p:cNvGraphicFramePr>
            <a:graphicFrameLocks noGrp="1"/>
          </p:cNvGraphicFramePr>
          <p:nvPr>
            <p:extLst>
              <p:ext uri="{D42A27DB-BD31-4B8C-83A1-F6EECF244321}">
                <p14:modId xmlns:p14="http://schemas.microsoft.com/office/powerpoint/2010/main" val="881426378"/>
              </p:ext>
            </p:extLst>
          </p:nvPr>
        </p:nvGraphicFramePr>
        <p:xfrm>
          <a:off x="769620" y="1714237"/>
          <a:ext cx="10439400" cy="3665538"/>
        </p:xfrm>
        <a:graphic>
          <a:graphicData uri="http://schemas.openxmlformats.org/drawingml/2006/table">
            <a:tbl>
              <a:tblPr firstRow="1" firstCol="1" bandRow="1">
                <a:effectLst/>
              </a:tblPr>
              <a:tblGrid>
                <a:gridCol w="10439400">
                  <a:extLst>
                    <a:ext uri="{9D8B030D-6E8A-4147-A177-3AD203B41FA5}">
                      <a16:colId xmlns:a16="http://schemas.microsoft.com/office/drawing/2014/main" val="20000"/>
                    </a:ext>
                  </a:extLst>
                </a:gridCol>
              </a:tblGrid>
              <a:tr h="3665538">
                <a:tc>
                  <a:txBody>
                    <a:bodyPr/>
                    <a:lstStyle>
                      <a:lvl1pPr>
                        <a:defRPr>
                          <a:solidFill>
                            <a:schemeClr val="tx1"/>
                          </a:solidFill>
                          <a:latin typeface="Segoe UI"/>
                        </a:defRPr>
                      </a:lvl1pPr>
                      <a:lvl2pPr>
                        <a:defRPr>
                          <a:solidFill>
                            <a:schemeClr val="tx1"/>
                          </a:solidFill>
                          <a:latin typeface="Segoe UI"/>
                        </a:defRPr>
                      </a:lvl2pPr>
                      <a:lvl3pPr>
                        <a:defRPr>
                          <a:solidFill>
                            <a:schemeClr val="tx1"/>
                          </a:solidFill>
                          <a:latin typeface="Segoe UI"/>
                        </a:defRPr>
                      </a:lvl3pPr>
                      <a:lvl4pPr>
                        <a:defRPr>
                          <a:solidFill>
                            <a:schemeClr val="tx1"/>
                          </a:solidFill>
                          <a:latin typeface="Segoe UI"/>
                        </a:defRPr>
                      </a:lvl4pPr>
                      <a:lvl5pPr>
                        <a:defRPr>
                          <a:solidFill>
                            <a:schemeClr val="tx1"/>
                          </a:solidFill>
                          <a:latin typeface="Segoe UI"/>
                        </a:defRPr>
                      </a:lvl5pPr>
                      <a:lvl6pPr>
                        <a:defRPr>
                          <a:solidFill>
                            <a:schemeClr val="tx1"/>
                          </a:solidFill>
                          <a:latin typeface="Segoe UI"/>
                        </a:defRPr>
                      </a:lvl6pPr>
                      <a:lvl7pPr>
                        <a:defRPr>
                          <a:solidFill>
                            <a:schemeClr val="tx1"/>
                          </a:solidFill>
                          <a:latin typeface="Segoe UI"/>
                        </a:defRPr>
                      </a:lvl7pPr>
                      <a:lvl8pPr>
                        <a:defRPr>
                          <a:solidFill>
                            <a:schemeClr val="tx1"/>
                          </a:solidFill>
                          <a:latin typeface="Segoe UI"/>
                        </a:defRPr>
                      </a:lvl8pPr>
                      <a:lvl9pPr>
                        <a:defRPr>
                          <a:solidFill>
                            <a:schemeClr val="tx1"/>
                          </a:solidFill>
                          <a:latin typeface="Segoe UI"/>
                        </a:defRPr>
                      </a:lvl9pPr>
                    </a:lstStyle>
                    <a:p>
                      <a:pPr marL="457200" marR="0">
                        <a:lnSpc>
                          <a:spcPts val="1500"/>
                        </a:lnSpc>
                        <a:spcBef>
                          <a:spcPts val="0"/>
                        </a:spcBef>
                        <a:spcAft>
                          <a:spcPts val="0"/>
                        </a:spcAft>
                      </a:pPr>
                      <a:endParaRPr lang="en-US" sz="1600" dirty="0">
                        <a:solidFill>
                          <a:srgbClr val="000000"/>
                        </a:solidFill>
                        <a:effectLst/>
                        <a:highlight>
                          <a:srgbClr val="FFFF00"/>
                        </a:highlight>
                        <a:latin typeface="Consolas"/>
                        <a:ea typeface="MS Mincho"/>
                      </a:endParaRPr>
                    </a:p>
                    <a:p>
                      <a:pPr marL="457200" marR="0">
                        <a:lnSpc>
                          <a:spcPts val="1500"/>
                        </a:lnSpc>
                        <a:spcBef>
                          <a:spcPts val="0"/>
                        </a:spcBef>
                        <a:spcAft>
                          <a:spcPts val="0"/>
                        </a:spcAft>
                      </a:pPr>
                      <a:r>
                        <a:rPr lang="en-US" sz="1600" dirty="0">
                          <a:solidFill>
                            <a:srgbClr val="000000"/>
                          </a:solidFill>
                          <a:effectLst/>
                          <a:highlight>
                            <a:srgbClr val="FFFF00"/>
                          </a:highlight>
                          <a:latin typeface="Consolas"/>
                          <a:ea typeface="MS Mincho"/>
                        </a:rPr>
                        <a:t>@section Scripts {</a:t>
                      </a:r>
                    </a:p>
                    <a:p>
                      <a:pPr marL="457200" marR="0">
                        <a:lnSpc>
                          <a:spcPts val="1500"/>
                        </a:lnSpc>
                        <a:spcBef>
                          <a:spcPts val="0"/>
                        </a:spcBef>
                        <a:spcAft>
                          <a:spcPts val="0"/>
                        </a:spcAft>
                      </a:pPr>
                      <a:endParaRPr lang="en-US" sz="2000" dirty="0">
                        <a:effectLst/>
                        <a:latin typeface="Times New Roman"/>
                        <a:ea typeface="MS Mincho"/>
                      </a:endParaRPr>
                    </a:p>
                    <a:p>
                      <a:pPr marL="457200" marR="0">
                        <a:lnSpc>
                          <a:spcPts val="1500"/>
                        </a:lnSpc>
                        <a:spcBef>
                          <a:spcPts val="0"/>
                        </a:spcBef>
                        <a:spcAft>
                          <a:spcPts val="0"/>
                        </a:spcAft>
                      </a:pPr>
                      <a:r>
                        <a:rPr lang="en-US" sz="1600" dirty="0">
                          <a:solidFill>
                            <a:srgbClr val="000000"/>
                          </a:solidFill>
                          <a:effectLst/>
                          <a:highlight>
                            <a:srgbClr val="FFFFFF"/>
                          </a:highlight>
                          <a:latin typeface="Consolas"/>
                          <a:ea typeface="MS Mincho"/>
                        </a:rPr>
                        <a:t>    </a:t>
                      </a:r>
                      <a:r>
                        <a:rPr lang="en-US" sz="1600" dirty="0">
                          <a:solidFill>
                            <a:srgbClr val="000000"/>
                          </a:solidFill>
                          <a:effectLst/>
                          <a:highlight>
                            <a:srgbClr val="FFFF00"/>
                          </a:highlight>
                          <a:latin typeface="Consolas"/>
                          <a:ea typeface="MS Mincho"/>
                        </a:rPr>
                        <a:t>@</a:t>
                      </a:r>
                      <a:r>
                        <a:rPr lang="en-US" sz="1600" dirty="0" err="1">
                          <a:solidFill>
                            <a:srgbClr val="2B91AF"/>
                          </a:solidFill>
                          <a:effectLst/>
                          <a:highlight>
                            <a:srgbClr val="FFFFFF"/>
                          </a:highlight>
                          <a:latin typeface="Consolas"/>
                          <a:ea typeface="MS Mincho"/>
                        </a:rPr>
                        <a:t>Scripts</a:t>
                      </a:r>
                      <a:r>
                        <a:rPr lang="en-US" sz="1600" dirty="0" err="1">
                          <a:solidFill>
                            <a:srgbClr val="000000"/>
                          </a:solidFill>
                          <a:effectLst/>
                          <a:highlight>
                            <a:srgbClr val="FFFFFF"/>
                          </a:highlight>
                          <a:latin typeface="Consolas"/>
                          <a:ea typeface="MS Mincho"/>
                        </a:rPr>
                        <a:t>.Render</a:t>
                      </a:r>
                      <a:r>
                        <a:rPr lang="en-US" sz="1600" dirty="0">
                          <a:solidFill>
                            <a:srgbClr val="000000"/>
                          </a:solidFill>
                          <a:effectLst/>
                          <a:highlight>
                            <a:srgbClr val="FFFFFF"/>
                          </a:highlight>
                          <a:latin typeface="Consolas"/>
                          <a:ea typeface="MS Mincho"/>
                        </a:rPr>
                        <a:t>(</a:t>
                      </a:r>
                      <a:r>
                        <a:rPr lang="en-US" sz="1600" dirty="0">
                          <a:solidFill>
                            <a:srgbClr val="A31515"/>
                          </a:solidFill>
                          <a:effectLst/>
                          <a:highlight>
                            <a:srgbClr val="FFFFFF"/>
                          </a:highlight>
                          <a:latin typeface="Consolas"/>
                          <a:ea typeface="MS Mincho"/>
                        </a:rPr>
                        <a:t>"~/bundles/</a:t>
                      </a:r>
                      <a:r>
                        <a:rPr lang="en-US" sz="1600" dirty="0" err="1">
                          <a:solidFill>
                            <a:srgbClr val="A31515"/>
                          </a:solidFill>
                          <a:effectLst/>
                          <a:highlight>
                            <a:srgbClr val="FFFFFF"/>
                          </a:highlight>
                          <a:latin typeface="Consolas"/>
                          <a:ea typeface="MS Mincho"/>
                        </a:rPr>
                        <a:t>jqueryval</a:t>
                      </a:r>
                      <a:r>
                        <a:rPr lang="en-US" sz="1600" dirty="0">
                          <a:solidFill>
                            <a:srgbClr val="A31515"/>
                          </a:solidFill>
                          <a:effectLst/>
                          <a:highlight>
                            <a:srgbClr val="FFFFFF"/>
                          </a:highlight>
                          <a:latin typeface="Consolas"/>
                          <a:ea typeface="MS Mincho"/>
                        </a:rPr>
                        <a:t>"</a:t>
                      </a:r>
                      <a:r>
                        <a:rPr lang="en-US" sz="1600" dirty="0">
                          <a:solidFill>
                            <a:srgbClr val="000000"/>
                          </a:solidFill>
                          <a:effectLst/>
                          <a:highlight>
                            <a:srgbClr val="FFFFFF"/>
                          </a:highlight>
                          <a:latin typeface="Consolas"/>
                          <a:ea typeface="MS Mincho"/>
                        </a:rPr>
                        <a:t>)</a:t>
                      </a:r>
                      <a:endParaRPr lang="en-US" sz="2000" dirty="0">
                        <a:effectLst/>
                        <a:latin typeface="Times New Roman"/>
                        <a:ea typeface="MS Mincho"/>
                      </a:endParaRPr>
                    </a:p>
                    <a:p>
                      <a:pPr marL="457200" marR="0">
                        <a:lnSpc>
                          <a:spcPts val="1500"/>
                        </a:lnSpc>
                        <a:spcBef>
                          <a:spcPts val="0"/>
                        </a:spcBef>
                        <a:spcAft>
                          <a:spcPts val="0"/>
                        </a:spcAft>
                      </a:pPr>
                      <a:r>
                        <a:rPr lang="en-US" sz="1600" dirty="0">
                          <a:solidFill>
                            <a:srgbClr val="000000"/>
                          </a:solidFill>
                          <a:effectLst/>
                          <a:highlight>
                            <a:srgbClr val="FFFFFF"/>
                          </a:highlight>
                          <a:latin typeface="Consolas"/>
                          <a:ea typeface="MS Mincho"/>
                        </a:rPr>
                        <a:t> </a:t>
                      </a:r>
                      <a:endParaRPr lang="en-US" sz="2000" dirty="0">
                        <a:effectLst/>
                        <a:latin typeface="Times New Roman"/>
                        <a:ea typeface="MS Mincho"/>
                      </a:endParaRPr>
                    </a:p>
                    <a:p>
                      <a:pPr marL="457200" marR="0">
                        <a:lnSpc>
                          <a:spcPts val="1500"/>
                        </a:lnSpc>
                        <a:spcBef>
                          <a:spcPts val="0"/>
                        </a:spcBef>
                        <a:spcAft>
                          <a:spcPts val="0"/>
                        </a:spcAft>
                      </a:pPr>
                      <a:r>
                        <a:rPr lang="en-US" sz="1600" dirty="0">
                          <a:solidFill>
                            <a:srgbClr val="000000"/>
                          </a:solidFill>
                          <a:effectLst/>
                          <a:highlight>
                            <a:srgbClr val="FFFFFF"/>
                          </a:highlight>
                          <a:latin typeface="Consolas"/>
                          <a:ea typeface="MS Mincho"/>
                        </a:rPr>
                        <a:t>    </a:t>
                      </a:r>
                      <a:r>
                        <a:rPr lang="en-US" sz="1600" dirty="0">
                          <a:solidFill>
                            <a:srgbClr val="0000FF"/>
                          </a:solidFill>
                          <a:effectLst/>
                          <a:highlight>
                            <a:srgbClr val="FFFFFF"/>
                          </a:highlight>
                          <a:latin typeface="Consolas"/>
                          <a:ea typeface="MS Mincho"/>
                        </a:rPr>
                        <a:t>&lt;</a:t>
                      </a:r>
                      <a:r>
                        <a:rPr lang="en-US" sz="1600" dirty="0">
                          <a:solidFill>
                            <a:srgbClr val="800000"/>
                          </a:solidFill>
                          <a:effectLst/>
                          <a:highlight>
                            <a:srgbClr val="FFFFFF"/>
                          </a:highlight>
                          <a:latin typeface="Consolas"/>
                          <a:ea typeface="MS Mincho"/>
                        </a:rPr>
                        <a:t>script</a:t>
                      </a:r>
                      <a:r>
                        <a:rPr lang="en-US" sz="1600" dirty="0">
                          <a:solidFill>
                            <a:srgbClr val="000000"/>
                          </a:solidFill>
                          <a:effectLst/>
                          <a:highlight>
                            <a:srgbClr val="FFFFFF"/>
                          </a:highlight>
                          <a:latin typeface="Consolas"/>
                          <a:ea typeface="MS Mincho"/>
                        </a:rPr>
                        <a:t> </a:t>
                      </a:r>
                      <a:r>
                        <a:rPr lang="en-US" sz="1600" dirty="0">
                          <a:solidFill>
                            <a:srgbClr val="FF0000"/>
                          </a:solidFill>
                          <a:effectLst/>
                          <a:highlight>
                            <a:srgbClr val="FFFFFF"/>
                          </a:highlight>
                          <a:latin typeface="Consolas"/>
                          <a:ea typeface="MS Mincho"/>
                        </a:rPr>
                        <a:t>type</a:t>
                      </a:r>
                      <a:r>
                        <a:rPr lang="en-US" sz="1600" dirty="0">
                          <a:solidFill>
                            <a:srgbClr val="0000FF"/>
                          </a:solidFill>
                          <a:effectLst/>
                          <a:highlight>
                            <a:srgbClr val="FFFFFF"/>
                          </a:highlight>
                          <a:latin typeface="Consolas"/>
                          <a:ea typeface="MS Mincho"/>
                        </a:rPr>
                        <a:t>="text/</a:t>
                      </a:r>
                      <a:r>
                        <a:rPr lang="en-US" sz="1600" dirty="0" err="1">
                          <a:solidFill>
                            <a:srgbClr val="0000FF"/>
                          </a:solidFill>
                          <a:effectLst/>
                          <a:highlight>
                            <a:srgbClr val="FFFFFF"/>
                          </a:highlight>
                          <a:latin typeface="Consolas"/>
                          <a:ea typeface="MS Mincho"/>
                        </a:rPr>
                        <a:t>javascript</a:t>
                      </a:r>
                      <a:r>
                        <a:rPr lang="en-US" sz="1600" dirty="0">
                          <a:solidFill>
                            <a:srgbClr val="0000FF"/>
                          </a:solidFill>
                          <a:effectLst/>
                          <a:highlight>
                            <a:srgbClr val="FFFFFF"/>
                          </a:highlight>
                          <a:latin typeface="Consolas"/>
                          <a:ea typeface="MS Mincho"/>
                        </a:rPr>
                        <a:t>"&gt;</a:t>
                      </a:r>
                      <a:endParaRPr lang="en-US" sz="2000" dirty="0">
                        <a:effectLst/>
                        <a:latin typeface="Times New Roman"/>
                        <a:ea typeface="MS Mincho"/>
                      </a:endParaRPr>
                    </a:p>
                    <a:p>
                      <a:pPr marL="457200" marR="0">
                        <a:lnSpc>
                          <a:spcPts val="1500"/>
                        </a:lnSpc>
                        <a:spcBef>
                          <a:spcPts val="0"/>
                        </a:spcBef>
                        <a:spcAft>
                          <a:spcPts val="0"/>
                        </a:spcAft>
                      </a:pPr>
                      <a:r>
                        <a:rPr lang="en-US" sz="1600" dirty="0">
                          <a:solidFill>
                            <a:srgbClr val="000000"/>
                          </a:solidFill>
                          <a:effectLst/>
                          <a:highlight>
                            <a:srgbClr val="FFFFFF"/>
                          </a:highlight>
                          <a:latin typeface="Consolas"/>
                          <a:ea typeface="MS Mincho"/>
                        </a:rPr>
                        <a:t>        </a:t>
                      </a:r>
                      <a:r>
                        <a:rPr lang="en-US" sz="1600" dirty="0">
                          <a:solidFill>
                            <a:srgbClr val="008000"/>
                          </a:solidFill>
                          <a:effectLst/>
                          <a:highlight>
                            <a:srgbClr val="FFFFFF"/>
                          </a:highlight>
                          <a:latin typeface="Consolas"/>
                          <a:ea typeface="MS Mincho"/>
                        </a:rPr>
                        <a:t>// -- </a:t>
                      </a:r>
                      <a:r>
                        <a:rPr lang="en-US" sz="1600" dirty="0" err="1">
                          <a:solidFill>
                            <a:srgbClr val="008000"/>
                          </a:solidFill>
                          <a:effectLst/>
                          <a:highlight>
                            <a:srgbClr val="FFFFFF"/>
                          </a:highlight>
                          <a:latin typeface="Consolas"/>
                          <a:ea typeface="MS Mincho"/>
                        </a:rPr>
                        <a:t>jQuery</a:t>
                      </a:r>
                      <a:r>
                        <a:rPr lang="en-US" sz="1600" dirty="0">
                          <a:solidFill>
                            <a:srgbClr val="008000"/>
                          </a:solidFill>
                          <a:effectLst/>
                          <a:highlight>
                            <a:srgbClr val="FFFFFF"/>
                          </a:highlight>
                          <a:latin typeface="Consolas"/>
                          <a:ea typeface="MS Mincho"/>
                        </a:rPr>
                        <a:t> validation method</a:t>
                      </a:r>
                      <a:endParaRPr lang="en-US" sz="2000" dirty="0">
                        <a:effectLst/>
                        <a:latin typeface="Times New Roman"/>
                        <a:ea typeface="MS Mincho"/>
                      </a:endParaRPr>
                    </a:p>
                    <a:p>
                      <a:pPr marL="457200" marR="0">
                        <a:lnSpc>
                          <a:spcPts val="1500"/>
                        </a:lnSpc>
                        <a:spcBef>
                          <a:spcPts val="0"/>
                        </a:spcBef>
                        <a:spcAft>
                          <a:spcPts val="0"/>
                        </a:spcAft>
                      </a:pPr>
                      <a:r>
                        <a:rPr lang="en-US" sz="1600" dirty="0">
                          <a:solidFill>
                            <a:srgbClr val="000000"/>
                          </a:solidFill>
                          <a:effectLst/>
                          <a:highlight>
                            <a:srgbClr val="FFFFFF"/>
                          </a:highlight>
                          <a:latin typeface="Consolas"/>
                          <a:ea typeface="MS Mincho"/>
                        </a:rPr>
                        <a:t>        </a:t>
                      </a:r>
                      <a:r>
                        <a:rPr lang="en-US" sz="1600" dirty="0" err="1">
                          <a:solidFill>
                            <a:srgbClr val="000000"/>
                          </a:solidFill>
                          <a:effectLst/>
                          <a:highlight>
                            <a:srgbClr val="FFFFFF"/>
                          </a:highlight>
                          <a:latin typeface="Consolas"/>
                          <a:ea typeface="MS Mincho"/>
                        </a:rPr>
                        <a:t>jQuery.validator.addMethod</a:t>
                      </a:r>
                      <a:r>
                        <a:rPr lang="en-US" sz="1600" dirty="0">
                          <a:solidFill>
                            <a:srgbClr val="000000"/>
                          </a:solidFill>
                          <a:effectLst/>
                          <a:highlight>
                            <a:srgbClr val="FFFFFF"/>
                          </a:highlight>
                          <a:latin typeface="Consolas"/>
                          <a:ea typeface="MS Mincho"/>
                        </a:rPr>
                        <a:t>(</a:t>
                      </a:r>
                      <a:r>
                        <a:rPr lang="en-US" sz="1600" dirty="0">
                          <a:solidFill>
                            <a:srgbClr val="A31515"/>
                          </a:solidFill>
                          <a:effectLst/>
                          <a:highlight>
                            <a:srgbClr val="FFFFFF"/>
                          </a:highlight>
                          <a:latin typeface="Consolas"/>
                          <a:ea typeface="MS Mincho"/>
                        </a:rPr>
                        <a:t>'</a:t>
                      </a:r>
                      <a:r>
                        <a:rPr lang="en-US" sz="1600" dirty="0" err="1">
                          <a:solidFill>
                            <a:srgbClr val="A31515"/>
                          </a:solidFill>
                          <a:effectLst/>
                          <a:highlight>
                            <a:srgbClr val="FFFFFF"/>
                          </a:highlight>
                          <a:latin typeface="Consolas"/>
                          <a:ea typeface="MS Mincho"/>
                        </a:rPr>
                        <a:t>urlvalidCheck</a:t>
                      </a:r>
                      <a:r>
                        <a:rPr lang="en-US" sz="1600" dirty="0">
                          <a:solidFill>
                            <a:srgbClr val="A31515"/>
                          </a:solidFill>
                          <a:effectLst/>
                          <a:highlight>
                            <a:srgbClr val="FFFFFF"/>
                          </a:highlight>
                          <a:latin typeface="Consolas"/>
                          <a:ea typeface="MS Mincho"/>
                        </a:rPr>
                        <a:t>'</a:t>
                      </a:r>
                      <a:r>
                        <a:rPr lang="en-US" sz="1600" dirty="0">
                          <a:solidFill>
                            <a:srgbClr val="000000"/>
                          </a:solidFill>
                          <a:effectLst/>
                          <a:highlight>
                            <a:srgbClr val="FFFFFF"/>
                          </a:highlight>
                          <a:latin typeface="Consolas"/>
                          <a:ea typeface="MS Mincho"/>
                        </a:rPr>
                        <a:t>, </a:t>
                      </a:r>
                      <a:r>
                        <a:rPr lang="en-US" sz="1600" dirty="0">
                          <a:solidFill>
                            <a:srgbClr val="0000FF"/>
                          </a:solidFill>
                          <a:effectLst/>
                          <a:highlight>
                            <a:srgbClr val="FFFFFF"/>
                          </a:highlight>
                          <a:latin typeface="Consolas"/>
                          <a:ea typeface="MS Mincho"/>
                        </a:rPr>
                        <a:t>function</a:t>
                      </a:r>
                      <a:r>
                        <a:rPr lang="en-US" sz="1600" dirty="0">
                          <a:solidFill>
                            <a:srgbClr val="000000"/>
                          </a:solidFill>
                          <a:effectLst/>
                          <a:highlight>
                            <a:srgbClr val="FFFFFF"/>
                          </a:highlight>
                          <a:latin typeface="Consolas"/>
                          <a:ea typeface="MS Mincho"/>
                        </a:rPr>
                        <a:t> (value, element, </a:t>
                      </a:r>
                      <a:r>
                        <a:rPr lang="en-US" sz="1600" dirty="0" err="1">
                          <a:solidFill>
                            <a:srgbClr val="000000"/>
                          </a:solidFill>
                          <a:effectLst/>
                          <a:highlight>
                            <a:srgbClr val="FFFFFF"/>
                          </a:highlight>
                          <a:latin typeface="Consolas"/>
                          <a:ea typeface="MS Mincho"/>
                        </a:rPr>
                        <a:t>params</a:t>
                      </a:r>
                      <a:r>
                        <a:rPr lang="en-US" sz="1600" dirty="0">
                          <a:solidFill>
                            <a:srgbClr val="000000"/>
                          </a:solidFill>
                          <a:effectLst/>
                          <a:highlight>
                            <a:srgbClr val="FFFFFF"/>
                          </a:highlight>
                          <a:latin typeface="Consolas"/>
                          <a:ea typeface="MS Mincho"/>
                        </a:rPr>
                        <a:t>) {</a:t>
                      </a:r>
                      <a:endParaRPr lang="en-US" sz="2000" dirty="0">
                        <a:effectLst/>
                        <a:latin typeface="Times New Roman"/>
                        <a:ea typeface="MS Mincho"/>
                      </a:endParaRPr>
                    </a:p>
                    <a:p>
                      <a:pPr marL="457200" marR="0">
                        <a:lnSpc>
                          <a:spcPts val="1500"/>
                        </a:lnSpc>
                        <a:spcBef>
                          <a:spcPts val="0"/>
                        </a:spcBef>
                        <a:spcAft>
                          <a:spcPts val="0"/>
                        </a:spcAft>
                      </a:pPr>
                      <a:r>
                        <a:rPr lang="en-US" sz="1600" dirty="0">
                          <a:solidFill>
                            <a:srgbClr val="000000"/>
                          </a:solidFill>
                          <a:effectLst/>
                          <a:highlight>
                            <a:srgbClr val="FFFFFF"/>
                          </a:highlight>
                          <a:latin typeface="Consolas"/>
                          <a:ea typeface="MS Mincho"/>
                        </a:rPr>
                        <a:t>            </a:t>
                      </a:r>
                      <a:r>
                        <a:rPr lang="en-US" sz="1600" dirty="0">
                          <a:solidFill>
                            <a:srgbClr val="0000FF"/>
                          </a:solidFill>
                          <a:effectLst/>
                          <a:highlight>
                            <a:srgbClr val="FFFFFF"/>
                          </a:highlight>
                          <a:latin typeface="Consolas"/>
                          <a:ea typeface="MS Mincho"/>
                        </a:rPr>
                        <a:t>return</a:t>
                      </a:r>
                      <a:r>
                        <a:rPr lang="en-US" sz="1600" dirty="0">
                          <a:solidFill>
                            <a:srgbClr val="000000"/>
                          </a:solidFill>
                          <a:effectLst/>
                          <a:highlight>
                            <a:srgbClr val="FFFFFF"/>
                          </a:highlight>
                          <a:latin typeface="Consolas"/>
                          <a:ea typeface="MS Mincho"/>
                        </a:rPr>
                        <a:t> (!</a:t>
                      </a:r>
                      <a:r>
                        <a:rPr lang="en-US" sz="1600" dirty="0">
                          <a:solidFill>
                            <a:srgbClr val="800000"/>
                          </a:solidFill>
                          <a:effectLst/>
                          <a:highlight>
                            <a:srgbClr val="FFFFFF"/>
                          </a:highlight>
                          <a:latin typeface="Consolas"/>
                          <a:ea typeface="MS Mincho"/>
                        </a:rPr>
                        <a:t>/microsoft/</a:t>
                      </a:r>
                      <a:r>
                        <a:rPr lang="en-US" sz="1600" dirty="0">
                          <a:solidFill>
                            <a:srgbClr val="000000"/>
                          </a:solidFill>
                          <a:effectLst/>
                          <a:highlight>
                            <a:srgbClr val="FFFFFF"/>
                          </a:highlight>
                          <a:latin typeface="Consolas"/>
                          <a:ea typeface="MS Mincho"/>
                        </a:rPr>
                        <a:t>.test(value));</a:t>
                      </a:r>
                      <a:endParaRPr lang="en-US" sz="2000" dirty="0">
                        <a:effectLst/>
                        <a:latin typeface="Times New Roman"/>
                        <a:ea typeface="MS Mincho"/>
                      </a:endParaRPr>
                    </a:p>
                    <a:p>
                      <a:pPr marL="457200" marR="0">
                        <a:lnSpc>
                          <a:spcPts val="1500"/>
                        </a:lnSpc>
                        <a:spcBef>
                          <a:spcPts val="0"/>
                        </a:spcBef>
                        <a:spcAft>
                          <a:spcPts val="0"/>
                        </a:spcAft>
                      </a:pPr>
                      <a:r>
                        <a:rPr lang="en-US" sz="1600" dirty="0">
                          <a:solidFill>
                            <a:srgbClr val="000000"/>
                          </a:solidFill>
                          <a:effectLst/>
                          <a:highlight>
                            <a:srgbClr val="FFFFFF"/>
                          </a:highlight>
                          <a:latin typeface="Consolas"/>
                          <a:ea typeface="MS Mincho"/>
                        </a:rPr>
                        <a:t>        }, </a:t>
                      </a:r>
                      <a:r>
                        <a:rPr lang="en-US" sz="1600" dirty="0">
                          <a:solidFill>
                            <a:srgbClr val="A31515"/>
                          </a:solidFill>
                          <a:effectLst/>
                          <a:highlight>
                            <a:srgbClr val="FFFFFF"/>
                          </a:highlight>
                          <a:latin typeface="Consolas"/>
                          <a:ea typeface="MS Mincho"/>
                        </a:rPr>
                        <a:t>''</a:t>
                      </a:r>
                      <a:r>
                        <a:rPr lang="en-US" sz="1600" dirty="0">
                          <a:solidFill>
                            <a:srgbClr val="000000"/>
                          </a:solidFill>
                          <a:effectLst/>
                          <a:highlight>
                            <a:srgbClr val="FFFFFF"/>
                          </a:highlight>
                          <a:latin typeface="Consolas"/>
                          <a:ea typeface="MS Mincho"/>
                        </a:rPr>
                        <a:t>);</a:t>
                      </a:r>
                      <a:endParaRPr lang="en-US" sz="2000" dirty="0">
                        <a:effectLst/>
                        <a:latin typeface="Times New Roman"/>
                        <a:ea typeface="MS Mincho"/>
                      </a:endParaRPr>
                    </a:p>
                    <a:p>
                      <a:pPr marL="457200" marR="0">
                        <a:lnSpc>
                          <a:spcPts val="1500"/>
                        </a:lnSpc>
                        <a:spcBef>
                          <a:spcPts val="0"/>
                        </a:spcBef>
                        <a:spcAft>
                          <a:spcPts val="0"/>
                        </a:spcAft>
                      </a:pPr>
                      <a:r>
                        <a:rPr lang="en-US" sz="1600" dirty="0">
                          <a:solidFill>
                            <a:srgbClr val="000000"/>
                          </a:solidFill>
                          <a:effectLst/>
                          <a:highlight>
                            <a:srgbClr val="FFFFFF"/>
                          </a:highlight>
                          <a:latin typeface="Consolas"/>
                          <a:ea typeface="MS Mincho"/>
                        </a:rPr>
                        <a:t> </a:t>
                      </a:r>
                      <a:endParaRPr lang="en-US" sz="2000" dirty="0">
                        <a:effectLst/>
                        <a:latin typeface="Times New Roman"/>
                        <a:ea typeface="MS Mincho"/>
                      </a:endParaRPr>
                    </a:p>
                    <a:p>
                      <a:pPr marL="457200" marR="0">
                        <a:lnSpc>
                          <a:spcPts val="1500"/>
                        </a:lnSpc>
                        <a:spcBef>
                          <a:spcPts val="0"/>
                        </a:spcBef>
                        <a:spcAft>
                          <a:spcPts val="0"/>
                        </a:spcAft>
                      </a:pPr>
                      <a:r>
                        <a:rPr lang="en-US" sz="1600" dirty="0">
                          <a:solidFill>
                            <a:srgbClr val="000000"/>
                          </a:solidFill>
                          <a:effectLst/>
                          <a:highlight>
                            <a:srgbClr val="FFFFFF"/>
                          </a:highlight>
                          <a:latin typeface="Consolas"/>
                          <a:ea typeface="MS Mincho"/>
                        </a:rPr>
                        <a:t>        </a:t>
                      </a:r>
                      <a:r>
                        <a:rPr lang="en-US" sz="1600" dirty="0">
                          <a:solidFill>
                            <a:srgbClr val="008000"/>
                          </a:solidFill>
                          <a:effectLst/>
                          <a:highlight>
                            <a:srgbClr val="FFFFFF"/>
                          </a:highlight>
                          <a:latin typeface="Consolas"/>
                          <a:ea typeface="MS Mincho"/>
                        </a:rPr>
                        <a:t>// add the unobtrusive adapter</a:t>
                      </a:r>
                      <a:endParaRPr lang="en-US" sz="2000" dirty="0">
                        <a:effectLst/>
                        <a:latin typeface="Times New Roman"/>
                        <a:ea typeface="MS Mincho"/>
                      </a:endParaRPr>
                    </a:p>
                    <a:p>
                      <a:pPr marL="457200" marR="0">
                        <a:lnSpc>
                          <a:spcPts val="1500"/>
                        </a:lnSpc>
                        <a:spcBef>
                          <a:spcPts val="0"/>
                        </a:spcBef>
                        <a:spcAft>
                          <a:spcPts val="0"/>
                        </a:spcAft>
                      </a:pPr>
                      <a:r>
                        <a:rPr lang="en-US" sz="1600" dirty="0">
                          <a:solidFill>
                            <a:srgbClr val="000000"/>
                          </a:solidFill>
                          <a:effectLst/>
                          <a:highlight>
                            <a:srgbClr val="FFFFFF"/>
                          </a:highlight>
                          <a:latin typeface="Consolas"/>
                          <a:ea typeface="MS Mincho"/>
                        </a:rPr>
                        <a:t>        </a:t>
                      </a:r>
                      <a:r>
                        <a:rPr lang="en-US" sz="1600" dirty="0" err="1">
                          <a:solidFill>
                            <a:srgbClr val="000000"/>
                          </a:solidFill>
                          <a:effectLst/>
                          <a:highlight>
                            <a:srgbClr val="FFFFFF"/>
                          </a:highlight>
                          <a:latin typeface="Consolas"/>
                          <a:ea typeface="MS Mincho"/>
                        </a:rPr>
                        <a:t>jQuery.validator.unobtrusive.adapters.add</a:t>
                      </a:r>
                      <a:r>
                        <a:rPr lang="en-US" sz="1600" dirty="0">
                          <a:solidFill>
                            <a:srgbClr val="000000"/>
                          </a:solidFill>
                          <a:effectLst/>
                          <a:highlight>
                            <a:srgbClr val="FFFFFF"/>
                          </a:highlight>
                          <a:latin typeface="Consolas"/>
                          <a:ea typeface="MS Mincho"/>
                        </a:rPr>
                        <a:t>(</a:t>
                      </a:r>
                      <a:r>
                        <a:rPr lang="en-US" sz="1600" dirty="0">
                          <a:solidFill>
                            <a:srgbClr val="A31515"/>
                          </a:solidFill>
                          <a:effectLst/>
                          <a:highlight>
                            <a:srgbClr val="FFFFFF"/>
                          </a:highlight>
                          <a:latin typeface="Consolas"/>
                          <a:ea typeface="MS Mincho"/>
                        </a:rPr>
                        <a:t>'</a:t>
                      </a:r>
                      <a:r>
                        <a:rPr lang="en-US" sz="1600" dirty="0" err="1">
                          <a:solidFill>
                            <a:srgbClr val="A31515"/>
                          </a:solidFill>
                          <a:effectLst/>
                          <a:highlight>
                            <a:srgbClr val="FFFFFF"/>
                          </a:highlight>
                          <a:latin typeface="Consolas"/>
                          <a:ea typeface="MS Mincho"/>
                        </a:rPr>
                        <a:t>urlvalid</a:t>
                      </a:r>
                      <a:r>
                        <a:rPr lang="en-US" sz="1600" dirty="0">
                          <a:solidFill>
                            <a:srgbClr val="A31515"/>
                          </a:solidFill>
                          <a:effectLst/>
                          <a:highlight>
                            <a:srgbClr val="FFFFFF"/>
                          </a:highlight>
                          <a:latin typeface="Consolas"/>
                          <a:ea typeface="MS Mincho"/>
                        </a:rPr>
                        <a:t>'</a:t>
                      </a:r>
                      <a:r>
                        <a:rPr lang="en-US" sz="1600" dirty="0">
                          <a:solidFill>
                            <a:srgbClr val="000000"/>
                          </a:solidFill>
                          <a:effectLst/>
                          <a:highlight>
                            <a:srgbClr val="FFFFFF"/>
                          </a:highlight>
                          <a:latin typeface="Consolas"/>
                          <a:ea typeface="MS Mincho"/>
                        </a:rPr>
                        <a:t>, {}, </a:t>
                      </a:r>
                      <a:r>
                        <a:rPr lang="en-US" sz="1600" dirty="0">
                          <a:solidFill>
                            <a:srgbClr val="0000FF"/>
                          </a:solidFill>
                          <a:effectLst/>
                          <a:highlight>
                            <a:srgbClr val="FFFFFF"/>
                          </a:highlight>
                          <a:latin typeface="Consolas"/>
                          <a:ea typeface="MS Mincho"/>
                        </a:rPr>
                        <a:t>function</a:t>
                      </a:r>
                      <a:r>
                        <a:rPr lang="en-US" sz="1600" dirty="0">
                          <a:solidFill>
                            <a:srgbClr val="000000"/>
                          </a:solidFill>
                          <a:effectLst/>
                          <a:highlight>
                            <a:srgbClr val="FFFFFF"/>
                          </a:highlight>
                          <a:latin typeface="Consolas"/>
                          <a:ea typeface="MS Mincho"/>
                        </a:rPr>
                        <a:t> (options) {</a:t>
                      </a:r>
                      <a:endParaRPr lang="en-US" sz="2000" dirty="0">
                        <a:effectLst/>
                        <a:latin typeface="Times New Roman"/>
                        <a:ea typeface="MS Mincho"/>
                      </a:endParaRPr>
                    </a:p>
                    <a:p>
                      <a:pPr marL="457200" marR="0">
                        <a:lnSpc>
                          <a:spcPts val="1500"/>
                        </a:lnSpc>
                        <a:spcBef>
                          <a:spcPts val="0"/>
                        </a:spcBef>
                        <a:spcAft>
                          <a:spcPts val="0"/>
                        </a:spcAft>
                      </a:pPr>
                      <a:r>
                        <a:rPr lang="en-US" sz="1600" dirty="0">
                          <a:solidFill>
                            <a:srgbClr val="000000"/>
                          </a:solidFill>
                          <a:effectLst/>
                          <a:highlight>
                            <a:srgbClr val="FFFFFF"/>
                          </a:highlight>
                          <a:latin typeface="Consolas"/>
                          <a:ea typeface="MS Mincho"/>
                        </a:rPr>
                        <a:t>            </a:t>
                      </a:r>
                      <a:r>
                        <a:rPr lang="en-US" sz="1600" dirty="0" err="1">
                          <a:solidFill>
                            <a:srgbClr val="000000"/>
                          </a:solidFill>
                          <a:effectLst/>
                          <a:highlight>
                            <a:srgbClr val="FFFFFF"/>
                          </a:highlight>
                          <a:latin typeface="Consolas"/>
                          <a:ea typeface="MS Mincho"/>
                        </a:rPr>
                        <a:t>options.rules</a:t>
                      </a:r>
                      <a:r>
                        <a:rPr lang="en-US" sz="1600" dirty="0">
                          <a:solidFill>
                            <a:srgbClr val="000000"/>
                          </a:solidFill>
                          <a:effectLst/>
                          <a:highlight>
                            <a:srgbClr val="FFFFFF"/>
                          </a:highlight>
                          <a:latin typeface="Consolas"/>
                          <a:ea typeface="MS Mincho"/>
                        </a:rPr>
                        <a:t>[</a:t>
                      </a:r>
                      <a:r>
                        <a:rPr lang="en-US" sz="1600" dirty="0">
                          <a:solidFill>
                            <a:srgbClr val="A31515"/>
                          </a:solidFill>
                          <a:effectLst/>
                          <a:highlight>
                            <a:srgbClr val="FFFFFF"/>
                          </a:highlight>
                          <a:latin typeface="Consolas"/>
                          <a:ea typeface="MS Mincho"/>
                        </a:rPr>
                        <a:t>'</a:t>
                      </a:r>
                      <a:r>
                        <a:rPr lang="en-US" sz="1600" dirty="0" err="1">
                          <a:solidFill>
                            <a:srgbClr val="A31515"/>
                          </a:solidFill>
                          <a:effectLst/>
                          <a:highlight>
                            <a:srgbClr val="FFFFFF"/>
                          </a:highlight>
                          <a:latin typeface="Consolas"/>
                          <a:ea typeface="MS Mincho"/>
                        </a:rPr>
                        <a:t>urlvalidCheck</a:t>
                      </a:r>
                      <a:r>
                        <a:rPr lang="en-US" sz="1600" dirty="0">
                          <a:solidFill>
                            <a:srgbClr val="A31515"/>
                          </a:solidFill>
                          <a:effectLst/>
                          <a:highlight>
                            <a:srgbClr val="FFFFFF"/>
                          </a:highlight>
                          <a:latin typeface="Consolas"/>
                          <a:ea typeface="MS Mincho"/>
                        </a:rPr>
                        <a:t>'</a:t>
                      </a:r>
                      <a:r>
                        <a:rPr lang="en-US" sz="1600" dirty="0">
                          <a:solidFill>
                            <a:srgbClr val="000000"/>
                          </a:solidFill>
                          <a:effectLst/>
                          <a:highlight>
                            <a:srgbClr val="FFFFFF"/>
                          </a:highlight>
                          <a:latin typeface="Consolas"/>
                          <a:ea typeface="MS Mincho"/>
                        </a:rPr>
                        <a:t>] = </a:t>
                      </a:r>
                      <a:r>
                        <a:rPr lang="en-US" sz="1600" dirty="0">
                          <a:solidFill>
                            <a:srgbClr val="0000FF"/>
                          </a:solidFill>
                          <a:effectLst/>
                          <a:highlight>
                            <a:srgbClr val="FFFFFF"/>
                          </a:highlight>
                          <a:latin typeface="Consolas"/>
                          <a:ea typeface="MS Mincho"/>
                        </a:rPr>
                        <a:t>true</a:t>
                      </a:r>
                      <a:r>
                        <a:rPr lang="en-US" sz="1600" dirty="0">
                          <a:solidFill>
                            <a:srgbClr val="000000"/>
                          </a:solidFill>
                          <a:effectLst/>
                          <a:highlight>
                            <a:srgbClr val="FFFFFF"/>
                          </a:highlight>
                          <a:latin typeface="Consolas"/>
                          <a:ea typeface="MS Mincho"/>
                        </a:rPr>
                        <a:t>;</a:t>
                      </a:r>
                      <a:endParaRPr lang="en-US" sz="2000" dirty="0">
                        <a:effectLst/>
                        <a:latin typeface="Times New Roman"/>
                        <a:ea typeface="MS Mincho"/>
                      </a:endParaRPr>
                    </a:p>
                    <a:p>
                      <a:pPr marL="457200" marR="0">
                        <a:lnSpc>
                          <a:spcPts val="1500"/>
                        </a:lnSpc>
                        <a:spcBef>
                          <a:spcPts val="0"/>
                        </a:spcBef>
                        <a:spcAft>
                          <a:spcPts val="0"/>
                        </a:spcAft>
                      </a:pPr>
                      <a:r>
                        <a:rPr lang="en-US" sz="1600" dirty="0">
                          <a:solidFill>
                            <a:srgbClr val="000000"/>
                          </a:solidFill>
                          <a:effectLst/>
                          <a:highlight>
                            <a:srgbClr val="FFFFFF"/>
                          </a:highlight>
                          <a:latin typeface="Consolas"/>
                          <a:ea typeface="MS Mincho"/>
                        </a:rPr>
                        <a:t>            </a:t>
                      </a:r>
                      <a:r>
                        <a:rPr lang="en-US" sz="1600" dirty="0" err="1">
                          <a:solidFill>
                            <a:srgbClr val="000000"/>
                          </a:solidFill>
                          <a:effectLst/>
                          <a:highlight>
                            <a:srgbClr val="FFFFFF"/>
                          </a:highlight>
                          <a:latin typeface="Consolas"/>
                          <a:ea typeface="MS Mincho"/>
                        </a:rPr>
                        <a:t>options.messages</a:t>
                      </a:r>
                      <a:r>
                        <a:rPr lang="en-US" sz="1600" dirty="0">
                          <a:solidFill>
                            <a:srgbClr val="000000"/>
                          </a:solidFill>
                          <a:effectLst/>
                          <a:highlight>
                            <a:srgbClr val="FFFFFF"/>
                          </a:highlight>
                          <a:latin typeface="Consolas"/>
                          <a:ea typeface="MS Mincho"/>
                        </a:rPr>
                        <a:t>[</a:t>
                      </a:r>
                      <a:r>
                        <a:rPr lang="en-US" sz="1600" dirty="0">
                          <a:solidFill>
                            <a:srgbClr val="A31515"/>
                          </a:solidFill>
                          <a:effectLst/>
                          <a:highlight>
                            <a:srgbClr val="FFFFFF"/>
                          </a:highlight>
                          <a:latin typeface="Consolas"/>
                          <a:ea typeface="MS Mincho"/>
                        </a:rPr>
                        <a:t>'</a:t>
                      </a:r>
                      <a:r>
                        <a:rPr lang="en-US" sz="1600" dirty="0" err="1">
                          <a:solidFill>
                            <a:srgbClr val="A31515"/>
                          </a:solidFill>
                          <a:effectLst/>
                          <a:highlight>
                            <a:srgbClr val="FFFFFF"/>
                          </a:highlight>
                          <a:latin typeface="Consolas"/>
                          <a:ea typeface="MS Mincho"/>
                        </a:rPr>
                        <a:t>urlvalidCheck</a:t>
                      </a:r>
                      <a:r>
                        <a:rPr lang="en-US" sz="1600" dirty="0">
                          <a:solidFill>
                            <a:srgbClr val="A31515"/>
                          </a:solidFill>
                          <a:effectLst/>
                          <a:highlight>
                            <a:srgbClr val="FFFFFF"/>
                          </a:highlight>
                          <a:latin typeface="Consolas"/>
                          <a:ea typeface="MS Mincho"/>
                        </a:rPr>
                        <a:t>'</a:t>
                      </a:r>
                      <a:r>
                        <a:rPr lang="en-US" sz="1600" dirty="0">
                          <a:solidFill>
                            <a:srgbClr val="000000"/>
                          </a:solidFill>
                          <a:effectLst/>
                          <a:highlight>
                            <a:srgbClr val="FFFFFF"/>
                          </a:highlight>
                          <a:latin typeface="Consolas"/>
                          <a:ea typeface="MS Mincho"/>
                        </a:rPr>
                        <a:t>] = </a:t>
                      </a:r>
                      <a:r>
                        <a:rPr lang="en-US" sz="1600" dirty="0" err="1">
                          <a:solidFill>
                            <a:srgbClr val="000000"/>
                          </a:solidFill>
                          <a:effectLst/>
                          <a:highlight>
                            <a:srgbClr val="FFFFFF"/>
                          </a:highlight>
                          <a:latin typeface="Consolas"/>
                          <a:ea typeface="MS Mincho"/>
                        </a:rPr>
                        <a:t>options.message</a:t>
                      </a:r>
                      <a:r>
                        <a:rPr lang="en-US" sz="1600" dirty="0">
                          <a:solidFill>
                            <a:srgbClr val="000000"/>
                          </a:solidFill>
                          <a:effectLst/>
                          <a:highlight>
                            <a:srgbClr val="FFFFFF"/>
                          </a:highlight>
                          <a:latin typeface="Consolas"/>
                          <a:ea typeface="MS Mincho"/>
                        </a:rPr>
                        <a:t>;</a:t>
                      </a:r>
                      <a:endParaRPr lang="en-US" sz="2000" dirty="0">
                        <a:effectLst/>
                        <a:latin typeface="Times New Roman"/>
                        <a:ea typeface="MS Mincho"/>
                      </a:endParaRPr>
                    </a:p>
                    <a:p>
                      <a:pPr marL="457200" marR="0">
                        <a:lnSpc>
                          <a:spcPts val="1500"/>
                        </a:lnSpc>
                        <a:spcBef>
                          <a:spcPts val="0"/>
                        </a:spcBef>
                        <a:spcAft>
                          <a:spcPts val="0"/>
                        </a:spcAft>
                      </a:pPr>
                      <a:r>
                        <a:rPr lang="en-US" sz="1600" dirty="0">
                          <a:solidFill>
                            <a:srgbClr val="000000"/>
                          </a:solidFill>
                          <a:effectLst/>
                          <a:highlight>
                            <a:srgbClr val="FFFFFF"/>
                          </a:highlight>
                          <a:latin typeface="Consolas"/>
                          <a:ea typeface="MS Mincho"/>
                        </a:rPr>
                        <a:t>        });</a:t>
                      </a:r>
                      <a:endParaRPr lang="en-US" sz="2000" dirty="0">
                        <a:effectLst/>
                        <a:latin typeface="Times New Roman"/>
                        <a:ea typeface="MS Mincho"/>
                      </a:endParaRPr>
                    </a:p>
                    <a:p>
                      <a:pPr marL="457200" marR="0">
                        <a:lnSpc>
                          <a:spcPts val="1500"/>
                        </a:lnSpc>
                        <a:spcBef>
                          <a:spcPts val="0"/>
                        </a:spcBef>
                        <a:spcAft>
                          <a:spcPts val="0"/>
                        </a:spcAft>
                      </a:pPr>
                      <a:r>
                        <a:rPr lang="en-US" sz="1600" dirty="0">
                          <a:solidFill>
                            <a:srgbClr val="000000"/>
                          </a:solidFill>
                          <a:effectLst/>
                          <a:highlight>
                            <a:srgbClr val="FFFFFF"/>
                          </a:highlight>
                          <a:latin typeface="Consolas"/>
                          <a:ea typeface="MS Mincho"/>
                        </a:rPr>
                        <a:t>    </a:t>
                      </a:r>
                      <a:r>
                        <a:rPr lang="en-US" sz="1600" dirty="0">
                          <a:solidFill>
                            <a:srgbClr val="0000FF"/>
                          </a:solidFill>
                          <a:effectLst/>
                          <a:highlight>
                            <a:srgbClr val="FFFFFF"/>
                          </a:highlight>
                          <a:latin typeface="Consolas"/>
                          <a:ea typeface="MS Mincho"/>
                        </a:rPr>
                        <a:t>&lt;/</a:t>
                      </a:r>
                      <a:r>
                        <a:rPr lang="en-US" sz="1600" dirty="0">
                          <a:solidFill>
                            <a:srgbClr val="800000"/>
                          </a:solidFill>
                          <a:effectLst/>
                          <a:highlight>
                            <a:srgbClr val="FFFFFF"/>
                          </a:highlight>
                          <a:latin typeface="Consolas"/>
                          <a:ea typeface="MS Mincho"/>
                        </a:rPr>
                        <a:t>script</a:t>
                      </a:r>
                      <a:r>
                        <a:rPr lang="en-US" sz="1600" dirty="0">
                          <a:solidFill>
                            <a:srgbClr val="0000FF"/>
                          </a:solidFill>
                          <a:effectLst/>
                          <a:highlight>
                            <a:srgbClr val="FFFFFF"/>
                          </a:highlight>
                          <a:latin typeface="Consolas"/>
                          <a:ea typeface="MS Mincho"/>
                        </a:rPr>
                        <a:t>&gt;</a:t>
                      </a:r>
                      <a:endParaRPr lang="en-US" sz="2000" dirty="0">
                        <a:effectLst/>
                        <a:latin typeface="Times New Roman"/>
                        <a:ea typeface="MS Mincho"/>
                      </a:endParaRPr>
                    </a:p>
                    <a:p>
                      <a:pPr marL="457200" marR="0">
                        <a:lnSpc>
                          <a:spcPts val="1500"/>
                        </a:lnSpc>
                        <a:spcBef>
                          <a:spcPts val="0"/>
                        </a:spcBef>
                        <a:spcAft>
                          <a:spcPts val="600"/>
                        </a:spcAft>
                      </a:pPr>
                      <a:r>
                        <a:rPr lang="en-US" sz="1600" dirty="0">
                          <a:solidFill>
                            <a:srgbClr val="000000"/>
                          </a:solidFill>
                          <a:effectLst/>
                          <a:highlight>
                            <a:srgbClr val="FFFF00"/>
                          </a:highlight>
                          <a:latin typeface="Consolas"/>
                          <a:ea typeface="MS Mincho"/>
                        </a:rPr>
                        <a:t>}</a:t>
                      </a:r>
                      <a:endParaRPr lang="en-US" sz="2000" dirty="0">
                        <a:effectLst/>
                        <a:latin typeface="Times New Roman"/>
                        <a:ea typeface="MS Mincho"/>
                      </a:endParaRPr>
                    </a:p>
                  </a:txBody>
                  <a:tcPr marL="68580" marR="68580" marT="0" marB="0">
                    <a:lnL w="12700" cap="flat" cmpd="sng" algn="ctr">
                      <a:solidFill>
                        <a:schemeClr val="tx1">
                          <a:lumMod val="75000"/>
                        </a:schemeClr>
                      </a:solidFill>
                      <a:prstDash val="solid"/>
                      <a:round/>
                      <a:headEnd type="none" w="med" len="med"/>
                      <a:tailEnd type="none" w="med" len="med"/>
                    </a:lnL>
                    <a:lnR w="12700" cap="flat" cmpd="sng" algn="ctr">
                      <a:solidFill>
                        <a:schemeClr val="tx1">
                          <a:lumMod val="75000"/>
                        </a:schemeClr>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6214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Validation</a:t>
            </a:r>
          </a:p>
        </p:txBody>
      </p:sp>
      <p:sp>
        <p:nvSpPr>
          <p:cNvPr id="4" name="Slide Number Placeholder 3"/>
          <p:cNvSpPr>
            <a:spLocks noGrp="1"/>
          </p:cNvSpPr>
          <p:nvPr>
            <p:ph type="sldNum" sz="quarter" idx="12"/>
          </p:nvPr>
        </p:nvSpPr>
        <p:spPr/>
        <p:txBody>
          <a:bodyPr/>
          <a:lstStyle/>
          <a:p>
            <a:fld id="{A0AE9EC9-F182-4A35-8041-CBBE9CFA6E78}" type="slidenum">
              <a:rPr lang="en-US" smtClean="0"/>
              <a:pPr/>
              <a:t>18</a:t>
            </a:fld>
            <a:endParaRPr lang="en-US"/>
          </a:p>
        </p:txBody>
      </p:sp>
      <p:sp>
        <p:nvSpPr>
          <p:cNvPr id="3" name="Content Placeholder 2"/>
          <p:cNvSpPr>
            <a:spLocks noGrp="1"/>
          </p:cNvSpPr>
          <p:nvPr>
            <p:ph type="body" sz="quarter" idx="13"/>
          </p:nvPr>
        </p:nvSpPr>
        <p:spPr/>
        <p:txBody>
          <a:bodyPr/>
          <a:lstStyle/>
          <a:p>
            <a:r>
              <a:rPr lang="en-US" dirty="0"/>
              <a:t>Built-in jQuery validation methods</a:t>
            </a:r>
          </a:p>
        </p:txBody>
      </p:sp>
      <p:graphicFrame>
        <p:nvGraphicFramePr>
          <p:cNvPr id="5" name="Table 4"/>
          <p:cNvGraphicFramePr>
            <a:graphicFrameLocks noGrp="1"/>
          </p:cNvGraphicFramePr>
          <p:nvPr>
            <p:extLst>
              <p:ext uri="{D42A27DB-BD31-4B8C-83A1-F6EECF244321}">
                <p14:modId xmlns:p14="http://schemas.microsoft.com/office/powerpoint/2010/main" val="1861855390"/>
              </p:ext>
            </p:extLst>
          </p:nvPr>
        </p:nvGraphicFramePr>
        <p:xfrm>
          <a:off x="762000" y="1592956"/>
          <a:ext cx="10591800" cy="4661540"/>
        </p:xfrm>
        <a:graphic>
          <a:graphicData uri="http://schemas.openxmlformats.org/drawingml/2006/table">
            <a:tbl>
              <a:tblPr firstRow="1" bandRow="1">
                <a:tableStyleId>{5C22544A-7EE6-4342-B048-85BDC9FD1C3A}</a:tableStyleId>
              </a:tblPr>
              <a:tblGrid>
                <a:gridCol w="4340807">
                  <a:extLst>
                    <a:ext uri="{9D8B030D-6E8A-4147-A177-3AD203B41FA5}">
                      <a16:colId xmlns:a16="http://schemas.microsoft.com/office/drawing/2014/main" val="20000"/>
                    </a:ext>
                  </a:extLst>
                </a:gridCol>
                <a:gridCol w="6250993">
                  <a:extLst>
                    <a:ext uri="{9D8B030D-6E8A-4147-A177-3AD203B41FA5}">
                      <a16:colId xmlns:a16="http://schemas.microsoft.com/office/drawing/2014/main" val="20001"/>
                    </a:ext>
                  </a:extLst>
                </a:gridCol>
              </a:tblGrid>
              <a:tr h="358580">
                <a:tc>
                  <a:txBody>
                    <a:bodyPr/>
                    <a:lstStyle/>
                    <a:p>
                      <a:r>
                        <a:rPr lang="en-US" sz="1600" dirty="0">
                          <a:latin typeface="Segoe UI" panose="020B0502040204020203" pitchFamily="34" charset="0"/>
                          <a:cs typeface="Segoe UI" panose="020B0502040204020203" pitchFamily="34" charset="0"/>
                        </a:rPr>
                        <a:t>Validation Method</a:t>
                      </a:r>
                    </a:p>
                  </a:txBody>
                  <a:tcPr/>
                </a:tc>
                <a:tc>
                  <a:txBody>
                    <a:bodyPr/>
                    <a:lstStyle/>
                    <a:p>
                      <a:r>
                        <a:rPr lang="en-US" sz="1600" dirty="0">
                          <a:latin typeface="Segoe UI" panose="020B0502040204020203" pitchFamily="34" charset="0"/>
                          <a:cs typeface="Segoe UI" panose="020B0502040204020203" pitchFamily="34" charset="0"/>
                        </a:rPr>
                        <a:t>Description</a:t>
                      </a:r>
                    </a:p>
                  </a:txBody>
                  <a:tcPr/>
                </a:tc>
                <a:extLst>
                  <a:ext uri="{0D108BD9-81ED-4DB2-BD59-A6C34878D82A}">
                    <a16:rowId xmlns:a16="http://schemas.microsoft.com/office/drawing/2014/main" val="10000"/>
                  </a:ext>
                </a:extLst>
              </a:tr>
              <a:tr h="358580">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minlength( length ) Returns: Boolean </a:t>
                      </a:r>
                    </a:p>
                  </a:txBody>
                  <a:tcPr marL="9525" marR="9525" marT="9525" marB="0" anchor="ctr"/>
                </a:tc>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Makes the element require a given minimum length</a:t>
                      </a:r>
                    </a:p>
                  </a:txBody>
                  <a:tcPr marL="9525" marR="9525" marT="9525" marB="0" anchor="ctr"/>
                </a:tc>
                <a:extLst>
                  <a:ext uri="{0D108BD9-81ED-4DB2-BD59-A6C34878D82A}">
                    <a16:rowId xmlns:a16="http://schemas.microsoft.com/office/drawing/2014/main" val="10001"/>
                  </a:ext>
                </a:extLst>
              </a:tr>
              <a:tr h="358580">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maxlength( length ) Returns: Boolean </a:t>
                      </a:r>
                    </a:p>
                  </a:txBody>
                  <a:tcPr marL="9525" marR="9525" marT="9525" marB="0" anchor="ctr"/>
                </a:tc>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Makes the element require a given maximum length</a:t>
                      </a:r>
                    </a:p>
                  </a:txBody>
                  <a:tcPr marL="9525" marR="9525" marT="9525" marB="0" anchor="ctr"/>
                </a:tc>
                <a:extLst>
                  <a:ext uri="{0D108BD9-81ED-4DB2-BD59-A6C34878D82A}">
                    <a16:rowId xmlns:a16="http://schemas.microsoft.com/office/drawing/2014/main" val="10002"/>
                  </a:ext>
                </a:extLst>
              </a:tr>
              <a:tr h="358580">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min( value ) Returns: Boolean </a:t>
                      </a:r>
                    </a:p>
                  </a:txBody>
                  <a:tcPr marL="9525" marR="9525" marT="9525" marB="0" anchor="ctr"/>
                </a:tc>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Makes the element require a given minimum</a:t>
                      </a:r>
                    </a:p>
                  </a:txBody>
                  <a:tcPr marL="9525" marR="9525" marT="9525" marB="0" anchor="ctr"/>
                </a:tc>
                <a:extLst>
                  <a:ext uri="{0D108BD9-81ED-4DB2-BD59-A6C34878D82A}">
                    <a16:rowId xmlns:a16="http://schemas.microsoft.com/office/drawing/2014/main" val="10003"/>
                  </a:ext>
                </a:extLst>
              </a:tr>
              <a:tr h="358580">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max( value ) Returns: Boolean </a:t>
                      </a:r>
                    </a:p>
                  </a:txBody>
                  <a:tcPr marL="9525" marR="9525" marT="9525" marB="0" anchor="ctr"/>
                </a:tc>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Makes the element require a given maximum</a:t>
                      </a:r>
                    </a:p>
                  </a:txBody>
                  <a:tcPr marL="9525" marR="9525" marT="9525" marB="0" anchor="ctr"/>
                </a:tc>
                <a:extLst>
                  <a:ext uri="{0D108BD9-81ED-4DB2-BD59-A6C34878D82A}">
                    <a16:rowId xmlns:a16="http://schemas.microsoft.com/office/drawing/2014/main" val="10004"/>
                  </a:ext>
                </a:extLst>
              </a:tr>
              <a:tr h="358580">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email( ) Returns: Boolean </a:t>
                      </a:r>
                    </a:p>
                  </a:txBody>
                  <a:tcPr marL="9525" marR="9525" marT="9525" marB="0" anchor="ctr"/>
                </a:tc>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Makes the element require a valid email </a:t>
                      </a:r>
                    </a:p>
                  </a:txBody>
                  <a:tcPr marL="9525" marR="9525" marT="9525" marB="0" anchor="ctr"/>
                </a:tc>
                <a:extLst>
                  <a:ext uri="{0D108BD9-81ED-4DB2-BD59-A6C34878D82A}">
                    <a16:rowId xmlns:a16="http://schemas.microsoft.com/office/drawing/2014/main" val="10005"/>
                  </a:ext>
                </a:extLst>
              </a:tr>
              <a:tr h="358580">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url( ) Returns: Boolean </a:t>
                      </a:r>
                    </a:p>
                  </a:txBody>
                  <a:tcPr marL="9525" marR="9525" marT="9525" marB="0" anchor="ctr"/>
                </a:tc>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Makes the element require a valid URL</a:t>
                      </a:r>
                    </a:p>
                  </a:txBody>
                  <a:tcPr marL="9525" marR="9525" marT="9525" marB="0" anchor="ctr"/>
                </a:tc>
                <a:extLst>
                  <a:ext uri="{0D108BD9-81ED-4DB2-BD59-A6C34878D82A}">
                    <a16:rowId xmlns:a16="http://schemas.microsoft.com/office/drawing/2014/main" val="10006"/>
                  </a:ext>
                </a:extLst>
              </a:tr>
              <a:tr h="358580">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dateISO( ) Returns: Boolean </a:t>
                      </a:r>
                    </a:p>
                  </a:txBody>
                  <a:tcPr marL="9525" marR="9525" marT="9525" marB="0" anchor="ctr"/>
                </a:tc>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Makes the element require a ISO date</a:t>
                      </a:r>
                    </a:p>
                  </a:txBody>
                  <a:tcPr marL="9525" marR="9525" marT="9525" marB="0" anchor="ctr"/>
                </a:tc>
                <a:extLst>
                  <a:ext uri="{0D108BD9-81ED-4DB2-BD59-A6C34878D82A}">
                    <a16:rowId xmlns:a16="http://schemas.microsoft.com/office/drawing/2014/main" val="10007"/>
                  </a:ext>
                </a:extLst>
              </a:tr>
              <a:tr h="358580">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number( ) Returns: Boolean </a:t>
                      </a:r>
                    </a:p>
                  </a:txBody>
                  <a:tcPr marL="9525" marR="9525" marT="9525" marB="0" anchor="ctr"/>
                </a:tc>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Makes the element require a decimal number</a:t>
                      </a:r>
                    </a:p>
                  </a:txBody>
                  <a:tcPr marL="9525" marR="9525" marT="9525" marB="0" anchor="ctr"/>
                </a:tc>
                <a:extLst>
                  <a:ext uri="{0D108BD9-81ED-4DB2-BD59-A6C34878D82A}">
                    <a16:rowId xmlns:a16="http://schemas.microsoft.com/office/drawing/2014/main" val="10008"/>
                  </a:ext>
                </a:extLst>
              </a:tr>
              <a:tr h="358580">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digits( ) Returns: Boolean </a:t>
                      </a:r>
                    </a:p>
                  </a:txBody>
                  <a:tcPr marL="9525" marR="9525" marT="9525" marB="0" anchor="ctr"/>
                </a:tc>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Makes the element require digits only</a:t>
                      </a:r>
                    </a:p>
                  </a:txBody>
                  <a:tcPr marL="9525" marR="9525" marT="9525" marB="0" anchor="ctr"/>
                </a:tc>
                <a:extLst>
                  <a:ext uri="{0D108BD9-81ED-4DB2-BD59-A6C34878D82A}">
                    <a16:rowId xmlns:a16="http://schemas.microsoft.com/office/drawing/2014/main" val="10009"/>
                  </a:ext>
                </a:extLst>
              </a:tr>
              <a:tr h="358580">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creditcard( ) Returns: Boolean </a:t>
                      </a:r>
                    </a:p>
                  </a:txBody>
                  <a:tcPr marL="9525" marR="9525" marT="9525" marB="0" anchor="ctr"/>
                </a:tc>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Makes the element require a creditcard number</a:t>
                      </a:r>
                    </a:p>
                  </a:txBody>
                  <a:tcPr marL="9525" marR="9525" marT="9525" marB="0" anchor="ctr"/>
                </a:tc>
                <a:extLst>
                  <a:ext uri="{0D108BD9-81ED-4DB2-BD59-A6C34878D82A}">
                    <a16:rowId xmlns:a16="http://schemas.microsoft.com/office/drawing/2014/main" val="10010"/>
                  </a:ext>
                </a:extLst>
              </a:tr>
              <a:tr h="358580">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accept( extension ) Returns: Boolean </a:t>
                      </a:r>
                    </a:p>
                  </a:txBody>
                  <a:tcPr marL="9525" marR="9525" marT="9525" marB="0" anchor="ctr"/>
                </a:tc>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Makes the element require a certain file extension </a:t>
                      </a:r>
                    </a:p>
                  </a:txBody>
                  <a:tcPr marL="9525" marR="9525" marT="9525" marB="0" anchor="ctr"/>
                </a:tc>
                <a:extLst>
                  <a:ext uri="{0D108BD9-81ED-4DB2-BD59-A6C34878D82A}">
                    <a16:rowId xmlns:a16="http://schemas.microsoft.com/office/drawing/2014/main" val="10011"/>
                  </a:ext>
                </a:extLst>
              </a:tr>
              <a:tr h="358580">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equalTo( other ) Returns: Boolean </a:t>
                      </a:r>
                    </a:p>
                  </a:txBody>
                  <a:tcPr marL="9525" marR="9525" marT="9525" marB="0" anchor="ctr"/>
                </a:tc>
                <a:tc>
                  <a:txBody>
                    <a:bodyPr/>
                    <a:lstStyle/>
                    <a:p>
                      <a:pPr algn="l" fontAlgn="b"/>
                      <a:r>
                        <a:rPr lang="en-US" sz="1400" b="0" i="0" u="none" strike="noStrike" dirty="0">
                          <a:solidFill>
                            <a:srgbClr val="000000"/>
                          </a:solidFill>
                          <a:effectLst/>
                          <a:latin typeface="Segoe UI" panose="020B0502040204020203" pitchFamily="34" charset="0"/>
                          <a:cs typeface="Segoe UI" panose="020B0502040204020203" pitchFamily="34" charset="0"/>
                        </a:rPr>
                        <a:t>Is Equal To</a:t>
                      </a:r>
                    </a:p>
                  </a:txBody>
                  <a:tcPr marL="9525" marR="9525" marT="9525"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742969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DataType</a:t>
            </a:r>
            <a:r>
              <a:rPr lang="en-US" dirty="0"/>
              <a:t> Attribute</a:t>
            </a:r>
          </a:p>
        </p:txBody>
      </p:sp>
      <p:sp>
        <p:nvSpPr>
          <p:cNvPr id="4" name="Slide Number Placeholder 3"/>
          <p:cNvSpPr>
            <a:spLocks noGrp="1"/>
          </p:cNvSpPr>
          <p:nvPr>
            <p:ph type="sldNum" sz="quarter" idx="12"/>
          </p:nvPr>
        </p:nvSpPr>
        <p:spPr/>
        <p:txBody>
          <a:bodyPr/>
          <a:lstStyle/>
          <a:p>
            <a:fld id="{A0AE9EC9-F182-4A35-8041-CBBE9CFA6E78}" type="slidenum">
              <a:rPr lang="en-US" smtClean="0"/>
              <a:pPr/>
              <a:t>19</a:t>
            </a:fld>
            <a:endParaRPr lang="en-US"/>
          </a:p>
        </p:txBody>
      </p:sp>
      <p:sp>
        <p:nvSpPr>
          <p:cNvPr id="3" name="Content Placeholder 2"/>
          <p:cNvSpPr>
            <a:spLocks noGrp="1"/>
          </p:cNvSpPr>
          <p:nvPr>
            <p:ph type="body" sz="quarter" idx="13"/>
          </p:nvPr>
        </p:nvSpPr>
        <p:spPr/>
        <p:txBody>
          <a:bodyPr/>
          <a:lstStyle/>
          <a:p>
            <a:pPr>
              <a:lnSpc>
                <a:spcPct val="114000"/>
              </a:lnSpc>
            </a:pPr>
            <a:r>
              <a:rPr lang="en-US" dirty="0"/>
              <a:t>Use </a:t>
            </a:r>
            <a:r>
              <a:rPr lang="en-US" b="1" dirty="0"/>
              <a:t>DataType</a:t>
            </a:r>
            <a:r>
              <a:rPr lang="en-US" dirty="0"/>
              <a:t> Attribute to leverage the existing jQuery validators, or add them to custom client validation rules by name</a:t>
            </a:r>
          </a:p>
        </p:txBody>
      </p:sp>
      <p:sp>
        <p:nvSpPr>
          <p:cNvPr id="5" name="Rectangle 4"/>
          <p:cNvSpPr/>
          <p:nvPr/>
        </p:nvSpPr>
        <p:spPr>
          <a:xfrm>
            <a:off x="762000" y="2133600"/>
            <a:ext cx="6172200" cy="2062103"/>
          </a:xfrm>
          <a:prstGeom prst="rect">
            <a:avLst/>
          </a:prstGeom>
          <a:ln>
            <a:solidFill>
              <a:schemeClr val="tx1">
                <a:lumMod val="75000"/>
              </a:schemeClr>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err="1">
                <a:ln>
                  <a:noFill/>
                </a:ln>
                <a:solidFill>
                  <a:srgbClr val="2B91AF"/>
                </a:solidFill>
                <a:effectLst/>
                <a:highlight>
                  <a:srgbClr val="FFFFFF"/>
                </a:highlight>
                <a:uLnTx/>
                <a:uFillTx/>
                <a:latin typeface="Consolas"/>
              </a:rPr>
              <a:t>DataType</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a:t>
            </a:r>
            <a:r>
              <a:rPr kumimoji="0" lang="en-US" sz="1600" b="0" i="0" u="none" strike="noStrike" kern="0" cap="none" spc="0" normalizeH="0" baseline="0" noProof="0" dirty="0" err="1">
                <a:ln>
                  <a:noFill/>
                </a:ln>
                <a:solidFill>
                  <a:srgbClr val="2B91AF"/>
                </a:solidFill>
                <a:effectLst/>
                <a:highlight>
                  <a:srgbClr val="FFFFFF"/>
                </a:highlight>
                <a:uLnTx/>
                <a:uFillTx/>
                <a:latin typeface="Consolas"/>
              </a:rPr>
              <a:t>DataType</a:t>
            </a:r>
            <a:r>
              <a:rPr kumimoji="0" lang="en-US" sz="1600" b="0" i="0" u="none" strike="noStrike" kern="0" cap="none" spc="0" normalizeH="0" baseline="0" noProof="0" dirty="0" err="1">
                <a:ln>
                  <a:noFill/>
                </a:ln>
                <a:solidFill>
                  <a:srgbClr val="000000"/>
                </a:solidFill>
                <a:effectLst/>
                <a:highlight>
                  <a:srgbClr val="FFFFFF"/>
                </a:highlight>
                <a:uLnTx/>
                <a:uFillTx/>
                <a:latin typeface="Consolas"/>
              </a:rPr>
              <a:t>.CreditCard</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a:ln>
                  <a:noFill/>
                </a:ln>
                <a:solidFill>
                  <a:srgbClr val="0000FF"/>
                </a:solidFill>
                <a:effectLst/>
                <a:highlight>
                  <a:srgbClr val="FFFFFF"/>
                </a:highlight>
                <a:uLnTx/>
                <a:uFillTx/>
                <a:latin typeface="Consolas"/>
              </a:rPr>
              <a:t>public</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a:ln>
                  <a:noFill/>
                </a:ln>
                <a:solidFill>
                  <a:srgbClr val="0000FF"/>
                </a:solidFill>
                <a:effectLst/>
                <a:highlight>
                  <a:srgbClr val="FFFFFF"/>
                </a:highlight>
                <a:uLnTx/>
                <a:uFillTx/>
                <a:latin typeface="Consolas"/>
              </a:rPr>
              <a:t>string</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err="1">
                <a:ln>
                  <a:noFill/>
                </a:ln>
                <a:solidFill>
                  <a:srgbClr val="000000"/>
                </a:solidFill>
                <a:effectLst/>
                <a:highlight>
                  <a:srgbClr val="FFFFFF"/>
                </a:highlight>
                <a:uLnTx/>
                <a:uFillTx/>
                <a:latin typeface="Consolas"/>
              </a:rPr>
              <a:t>CreditCard</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 </a:t>
            </a:r>
            <a:r>
              <a:rPr kumimoji="0" lang="en-US" sz="1600" b="0" i="0" u="none" strike="noStrike" kern="0" cap="none" spc="0" normalizeH="0" baseline="0" noProof="0" dirty="0">
                <a:ln>
                  <a:noFill/>
                </a:ln>
                <a:solidFill>
                  <a:srgbClr val="0000FF"/>
                </a:solidFill>
                <a:effectLst/>
                <a:highlight>
                  <a:srgbClr val="FFFFFF"/>
                </a:highlight>
                <a:uLnTx/>
                <a:uFillTx/>
                <a:latin typeface="Consolas"/>
              </a:rPr>
              <a:t>get</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a:ln>
                  <a:noFill/>
                </a:ln>
                <a:solidFill>
                  <a:srgbClr val="0000FF"/>
                </a:solidFill>
                <a:effectLst/>
                <a:highlight>
                  <a:srgbClr val="FFFFFF"/>
                </a:highlight>
                <a:uLnTx/>
                <a:uFillTx/>
                <a:latin typeface="Consolas"/>
              </a:rPr>
              <a:t>set</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highlight>
                <a:srgbClr val="FFFFFF"/>
              </a:highlight>
              <a:uLnTx/>
              <a:uFillTx/>
              <a:latin typeface="Consola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err="1">
                <a:ln>
                  <a:noFill/>
                </a:ln>
                <a:solidFill>
                  <a:srgbClr val="2B91AF"/>
                </a:solidFill>
                <a:effectLst/>
                <a:highlight>
                  <a:srgbClr val="FFFFFF"/>
                </a:highlight>
                <a:uLnTx/>
                <a:uFillTx/>
                <a:latin typeface="Consolas"/>
              </a:rPr>
              <a:t>DataType</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a:t>
            </a:r>
            <a:r>
              <a:rPr kumimoji="0" lang="en-US" sz="1600" b="0" i="0" u="none" strike="noStrike" kern="0" cap="none" spc="0" normalizeH="0" baseline="0" noProof="0" dirty="0" err="1">
                <a:ln>
                  <a:noFill/>
                </a:ln>
                <a:solidFill>
                  <a:srgbClr val="2B91AF"/>
                </a:solidFill>
                <a:effectLst/>
                <a:highlight>
                  <a:srgbClr val="FFFFFF"/>
                </a:highlight>
                <a:uLnTx/>
                <a:uFillTx/>
                <a:latin typeface="Consolas"/>
              </a:rPr>
              <a:t>DataType</a:t>
            </a:r>
            <a:r>
              <a:rPr kumimoji="0" lang="en-US" sz="1600" b="0" i="0" u="none" strike="noStrike" kern="0" cap="none" spc="0" normalizeH="0" baseline="0" noProof="0" dirty="0" err="1">
                <a:ln>
                  <a:noFill/>
                </a:ln>
                <a:solidFill>
                  <a:srgbClr val="000000"/>
                </a:solidFill>
                <a:effectLst/>
                <a:highlight>
                  <a:srgbClr val="FFFFFF"/>
                </a:highlight>
                <a:uLnTx/>
                <a:uFillTx/>
                <a:latin typeface="Consolas"/>
              </a:rPr>
              <a:t>.EmailAddress</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FF"/>
                </a:solidFill>
                <a:effectLst/>
                <a:highlight>
                  <a:srgbClr val="FFFFFF"/>
                </a:highlight>
                <a:uLnTx/>
                <a:uFillTx/>
                <a:latin typeface="Consolas"/>
              </a:rPr>
              <a:t> public</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a:ln>
                  <a:noFill/>
                </a:ln>
                <a:solidFill>
                  <a:srgbClr val="0000FF"/>
                </a:solidFill>
                <a:effectLst/>
                <a:highlight>
                  <a:srgbClr val="FFFFFF"/>
                </a:highlight>
                <a:uLnTx/>
                <a:uFillTx/>
                <a:latin typeface="Consolas"/>
              </a:rPr>
              <a:t>string</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Email { </a:t>
            </a:r>
            <a:r>
              <a:rPr kumimoji="0" lang="en-US" sz="1600" b="0" i="0" u="none" strike="noStrike" kern="0" cap="none" spc="0" normalizeH="0" baseline="0" noProof="0" dirty="0">
                <a:ln>
                  <a:noFill/>
                </a:ln>
                <a:solidFill>
                  <a:srgbClr val="0000FF"/>
                </a:solidFill>
                <a:effectLst/>
                <a:highlight>
                  <a:srgbClr val="FFFFFF"/>
                </a:highlight>
                <a:uLnTx/>
                <a:uFillTx/>
                <a:latin typeface="Consolas"/>
              </a:rPr>
              <a:t>get</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a:ln>
                  <a:noFill/>
                </a:ln>
                <a:solidFill>
                  <a:srgbClr val="0000FF"/>
                </a:solidFill>
                <a:effectLst/>
                <a:highlight>
                  <a:srgbClr val="FFFFFF"/>
                </a:highlight>
                <a:uLnTx/>
                <a:uFillTx/>
                <a:latin typeface="Consolas"/>
              </a:rPr>
              <a:t>set</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highlight>
                <a:srgbClr val="FFFFFF"/>
              </a:highlight>
              <a:uLnTx/>
              <a:uFillTx/>
              <a:latin typeface="Consola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err="1">
                <a:ln>
                  <a:noFill/>
                </a:ln>
                <a:solidFill>
                  <a:srgbClr val="2B91AF"/>
                </a:solidFill>
                <a:effectLst/>
                <a:highlight>
                  <a:srgbClr val="FFFFFF"/>
                </a:highlight>
                <a:uLnTx/>
                <a:uFillTx/>
                <a:latin typeface="Consolas"/>
              </a:rPr>
              <a:t>DataType</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a:t>
            </a:r>
            <a:r>
              <a:rPr kumimoji="0" lang="en-US" sz="1600" b="0" i="0" u="none" strike="noStrike" kern="0" cap="none" spc="0" normalizeH="0" baseline="0" noProof="0" dirty="0" err="1">
                <a:ln>
                  <a:noFill/>
                </a:ln>
                <a:solidFill>
                  <a:srgbClr val="2B91AF"/>
                </a:solidFill>
                <a:effectLst/>
                <a:highlight>
                  <a:srgbClr val="FFFFFF"/>
                </a:highlight>
                <a:uLnTx/>
                <a:uFillTx/>
                <a:latin typeface="Consolas"/>
              </a:rPr>
              <a:t>DataType</a:t>
            </a:r>
            <a:r>
              <a:rPr kumimoji="0" lang="en-US" sz="1600" b="0" i="0" u="none" strike="noStrike" kern="0" cap="none" spc="0" normalizeH="0" baseline="0" noProof="0" dirty="0" err="1">
                <a:ln>
                  <a:noFill/>
                </a:ln>
                <a:solidFill>
                  <a:srgbClr val="000000"/>
                </a:solidFill>
                <a:effectLst/>
                <a:highlight>
                  <a:srgbClr val="FFFFFF"/>
                </a:highlight>
                <a:uLnTx/>
                <a:uFillTx/>
                <a:latin typeface="Consolas"/>
              </a:rPr>
              <a:t>.Url</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FF"/>
                </a:solidFill>
                <a:effectLst/>
                <a:highlight>
                  <a:srgbClr val="FFFFFF"/>
                </a:highlight>
                <a:uLnTx/>
                <a:uFillTx/>
                <a:latin typeface="Consolas"/>
              </a:rPr>
              <a:t> public</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a:ln>
                  <a:noFill/>
                </a:ln>
                <a:solidFill>
                  <a:srgbClr val="0000FF"/>
                </a:solidFill>
                <a:effectLst/>
                <a:highlight>
                  <a:srgbClr val="FFFFFF"/>
                </a:highlight>
                <a:uLnTx/>
                <a:uFillTx/>
                <a:latin typeface="Consolas"/>
              </a:rPr>
              <a:t>string</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Url { </a:t>
            </a:r>
            <a:r>
              <a:rPr kumimoji="0" lang="en-US" sz="1600" b="0" i="0" u="none" strike="noStrike" kern="0" cap="none" spc="0" normalizeH="0" baseline="0" noProof="0" dirty="0">
                <a:ln>
                  <a:noFill/>
                </a:ln>
                <a:solidFill>
                  <a:srgbClr val="0000FF"/>
                </a:solidFill>
                <a:effectLst/>
                <a:highlight>
                  <a:srgbClr val="FFFFFF"/>
                </a:highlight>
                <a:uLnTx/>
                <a:uFillTx/>
                <a:latin typeface="Consolas"/>
              </a:rPr>
              <a:t>get</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r>
              <a:rPr kumimoji="0" lang="en-US" sz="1600" b="0" i="0" u="none" strike="noStrike" kern="0" cap="none" spc="0" normalizeH="0" baseline="0" noProof="0" dirty="0">
                <a:ln>
                  <a:noFill/>
                </a:ln>
                <a:solidFill>
                  <a:srgbClr val="0000FF"/>
                </a:solidFill>
                <a:effectLst/>
                <a:highlight>
                  <a:srgbClr val="FFFFFF"/>
                </a:highlight>
                <a:uLnTx/>
                <a:uFillTx/>
                <a:latin typeface="Consolas"/>
              </a:rPr>
              <a:t>set</a:t>
            </a:r>
            <a:r>
              <a:rPr kumimoji="0" lang="en-US" sz="1600" b="0" i="0" u="none" strike="noStrike" kern="0" cap="none" spc="0" normalizeH="0" baseline="0" noProof="0" dirty="0">
                <a:ln>
                  <a:noFill/>
                </a:ln>
                <a:solidFill>
                  <a:srgbClr val="000000"/>
                </a:solidFill>
                <a:effectLst/>
                <a:highlight>
                  <a:srgbClr val="FFFFFF"/>
                </a:highlight>
                <a:uLnTx/>
                <a:uFillTx/>
                <a:latin typeface="Consolas"/>
              </a:rPr>
              <a:t>; }</a:t>
            </a:r>
            <a:endParaRPr kumimoji="0" lang="en-US" sz="1600" b="0" i="0" u="none" strike="noStrike" kern="0" cap="none" spc="0" normalizeH="0" baseline="0" noProof="0" dirty="0">
              <a:ln>
                <a:noFill/>
              </a:ln>
              <a:solidFill>
                <a:prstClr val="black"/>
              </a:solidFill>
              <a:effectLst/>
              <a:uLnTx/>
              <a:uFillTx/>
              <a:latin typeface="Segoe UI"/>
            </a:endParaRPr>
          </a:p>
        </p:txBody>
      </p:sp>
    </p:spTree>
    <p:extLst>
      <p:ext uri="{BB962C8B-B14F-4D97-AF65-F5344CB8AC3E}">
        <p14:creationId xmlns:p14="http://schemas.microsoft.com/office/powerpoint/2010/main" val="3894710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478" y="4804516"/>
            <a:ext cx="11039789" cy="1077218"/>
          </a:xfrm>
          <a:prstGeom prst="rect">
            <a:avLst/>
          </a:prstGeom>
        </p:spPr>
        <p:txBody>
          <a:bodyPr wrap="square">
            <a:spAutoFit/>
          </a:bodyPr>
          <a:lstStyle/>
          <a:p>
            <a:pPr marL="0" marR="0" lvl="0" indent="0" algn="ctr" defTabSz="914400" eaLnBrk="1" fontAlgn="auto" latinLnBrk="0" hangingPunct="1">
              <a:lnSpc>
                <a:spcPct val="90000"/>
              </a:lnSpc>
              <a:spcBef>
                <a:spcPts val="0"/>
              </a:spcBef>
              <a:spcAft>
                <a:spcPts val="400"/>
              </a:spcAft>
              <a:buClrTx/>
              <a:buSzTx/>
              <a:buFontTx/>
              <a:buNone/>
              <a:tabLst/>
              <a:defRPr/>
            </a:pPr>
            <a:r>
              <a:rPr kumimoji="0" lang="en-US" sz="1200" b="0" i="0" u="none" strike="noStrike" kern="0" cap="none" spc="0" normalizeH="0" baseline="0" noProof="0" dirty="0">
                <a:ln>
                  <a:noFill/>
                </a:ln>
                <a:solidFill>
                  <a:srgbClr val="3F3F3F">
                    <a:alpha val="87000"/>
                  </a:srgbClr>
                </a:solidFill>
                <a:effectLst/>
                <a:uLnTx/>
                <a:uFillTx/>
                <a:latin typeface="Segoe UI" panose="020B0502040204020203" pitchFamily="34" charset="0"/>
                <a:cs typeface="Segoe UI" panose="020B0502040204020203" pitchFamily="34" charset="0"/>
              </a:rPr>
              <a:t>For more information, see Use of Microsoft Copyrighted Content at</a:t>
            </a:r>
          </a:p>
          <a:p>
            <a:pPr marL="0" marR="0" lvl="0" indent="0" algn="ctr" defTabSz="914400" eaLnBrk="1" fontAlgn="auto" latinLnBrk="0" hangingPunct="1">
              <a:lnSpc>
                <a:spcPct val="90000"/>
              </a:lnSpc>
              <a:spcBef>
                <a:spcPts val="0"/>
              </a:spcBef>
              <a:spcAft>
                <a:spcPts val="800"/>
              </a:spcAft>
              <a:buClrTx/>
              <a:buSzTx/>
              <a:buFontTx/>
              <a:buNone/>
              <a:tabLst/>
              <a:defRPr/>
            </a:pPr>
            <a:r>
              <a:rPr kumimoji="0" lang="en-US" sz="1200" b="0" i="0" u="none" strike="noStrike" kern="0" cap="none" spc="0" normalizeH="0" baseline="0" noProof="0" dirty="0">
                <a:ln>
                  <a:noFill/>
                </a:ln>
                <a:solidFill>
                  <a:srgbClr val="3F3F3F">
                    <a:alpha val="87000"/>
                  </a:srgbClr>
                </a:solidFill>
                <a:effectLst/>
                <a:uLnTx/>
                <a:uFillTx/>
                <a:latin typeface="Segoe UI" panose="020B0502040204020203" pitchFamily="34" charset="0"/>
                <a:cs typeface="Segoe UI" panose="020B0502040204020203" pitchFamily="34" charset="0"/>
                <a:hlinkClick r:id="rId3"/>
              </a:rPr>
              <a:t>http://www.microsoft.com/en-us/legal/intellectualproperty/Permissions/default.aspx</a:t>
            </a:r>
            <a:endParaRPr kumimoji="0" lang="en-US" sz="1200" b="0" i="0" u="none" strike="noStrike" kern="0" cap="none" spc="0" normalizeH="0" baseline="0" noProof="0" dirty="0">
              <a:ln>
                <a:noFill/>
              </a:ln>
              <a:solidFill>
                <a:srgbClr val="3F3F3F">
                  <a:alpha val="87000"/>
                </a:srgbClr>
              </a:solidFill>
              <a:effectLst/>
              <a:uLnTx/>
              <a:uFillTx/>
              <a:latin typeface="Segoe UI" panose="020B0502040204020203" pitchFamily="34" charset="0"/>
              <a:cs typeface="Segoe UI" panose="020B0502040204020203" pitchFamily="34" charset="0"/>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3F3F3F">
                    <a:alpha val="87000"/>
                  </a:srgbClr>
                </a:solidFill>
                <a:effectLst/>
                <a:uLnTx/>
                <a:uFillTx/>
                <a:latin typeface="Segoe UI" panose="020B0502040204020203" pitchFamily="34" charset="0"/>
                <a:cs typeface="Segoe UI" panose="020B0502040204020203" pitchFamily="34" charset="0"/>
              </a:rPr>
              <a:t>Internet Explorer, Microsoft, Microsoft Corporate Logo, SQL Server, and Windows</a:t>
            </a:r>
            <a:r>
              <a:rPr kumimoji="0" lang="en-US" sz="1200" b="0" i="0" u="none" strike="noStrike" kern="0" cap="none" spc="0" normalizeH="0" noProof="0" dirty="0">
                <a:ln>
                  <a:noFill/>
                </a:ln>
                <a:solidFill>
                  <a:srgbClr val="3F3F3F">
                    <a:alpha val="87000"/>
                  </a:srgbClr>
                </a:solidFill>
                <a:effectLst/>
                <a:uLnTx/>
                <a:uFillTx/>
                <a:latin typeface="Segoe UI" panose="020B0502040204020203" pitchFamily="34" charset="0"/>
                <a:cs typeface="Segoe UI" panose="020B0502040204020203" pitchFamily="34" charset="0"/>
              </a:rPr>
              <a:t> </a:t>
            </a:r>
            <a:r>
              <a:rPr kumimoji="0" lang="en-US" sz="1200" b="0" i="0" u="none" strike="noStrike" kern="0" cap="none" spc="0" normalizeH="0" baseline="0" noProof="0" dirty="0">
                <a:ln>
                  <a:noFill/>
                </a:ln>
                <a:solidFill>
                  <a:srgbClr val="3F3F3F">
                    <a:alpha val="87000"/>
                  </a:srgbClr>
                </a:solidFill>
                <a:effectLst/>
                <a:uLnTx/>
                <a:uFillTx/>
                <a:latin typeface="Segoe UI" panose="020B0502040204020203" pitchFamily="34" charset="0"/>
                <a:cs typeface="Segoe UI" panose="020B0502040204020203" pitchFamily="34" charset="0"/>
              </a:rPr>
              <a:t>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 </a:t>
            </a:r>
          </a:p>
        </p:txBody>
      </p:sp>
    </p:spTree>
    <p:extLst>
      <p:ext uri="{BB962C8B-B14F-4D97-AF65-F5344CB8AC3E}">
        <p14:creationId xmlns:p14="http://schemas.microsoft.com/office/powerpoint/2010/main" val="4034335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Validation Errors in Web API</a:t>
            </a:r>
          </a:p>
        </p:txBody>
      </p:sp>
      <p:sp>
        <p:nvSpPr>
          <p:cNvPr id="4" name="Slide Number Placeholder 3"/>
          <p:cNvSpPr>
            <a:spLocks noGrp="1"/>
          </p:cNvSpPr>
          <p:nvPr>
            <p:ph type="sldNum" sz="quarter" idx="12"/>
          </p:nvPr>
        </p:nvSpPr>
        <p:spPr/>
        <p:txBody>
          <a:bodyPr/>
          <a:lstStyle/>
          <a:p>
            <a:fld id="{A0AE9EC9-F182-4A35-8041-CBBE9CFA6E78}" type="slidenum">
              <a:rPr lang="en-US" smtClean="0"/>
              <a:pPr/>
              <a:t>20</a:t>
            </a:fld>
            <a:endParaRPr lang="en-US"/>
          </a:p>
        </p:txBody>
      </p:sp>
      <p:sp>
        <p:nvSpPr>
          <p:cNvPr id="3" name="Content Placeholder 2"/>
          <p:cNvSpPr>
            <a:spLocks noGrp="1"/>
          </p:cNvSpPr>
          <p:nvPr>
            <p:ph type="body" sz="quarter" idx="13"/>
          </p:nvPr>
        </p:nvSpPr>
        <p:spPr/>
        <p:txBody>
          <a:bodyPr/>
          <a:lstStyle/>
          <a:p>
            <a:pPr>
              <a:lnSpc>
                <a:spcPct val="114000"/>
              </a:lnSpc>
            </a:pPr>
            <a:r>
              <a:rPr lang="en-US" dirty="0"/>
              <a:t>Web API does not automatically return an error to the client when validation fails</a:t>
            </a:r>
          </a:p>
          <a:p>
            <a:pPr>
              <a:lnSpc>
                <a:spcPct val="114000"/>
              </a:lnSpc>
            </a:pPr>
            <a:r>
              <a:rPr lang="en-US" dirty="0"/>
              <a:t>Use the controller action to check for model state, and respond appropriately through HTTP.</a:t>
            </a:r>
          </a:p>
          <a:p>
            <a:endParaRPr lang="en-US" dirty="0"/>
          </a:p>
        </p:txBody>
      </p:sp>
      <p:sp>
        <p:nvSpPr>
          <p:cNvPr id="5" name="Rectangle 4"/>
          <p:cNvSpPr/>
          <p:nvPr/>
        </p:nvSpPr>
        <p:spPr>
          <a:xfrm>
            <a:off x="762000" y="2286000"/>
            <a:ext cx="5619750" cy="2308324"/>
          </a:xfrm>
          <a:prstGeom prst="rect">
            <a:avLst/>
          </a:prstGeom>
          <a:solidFill>
            <a:sysClr val="window" lastClr="FFFFFF"/>
          </a:solidFill>
          <a:ln>
            <a:solidFill>
              <a:schemeClr val="tx2">
                <a:lumMod val="75000"/>
              </a:schemeClr>
            </a:solidFill>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FF"/>
              </a:solidFill>
              <a:effectLst/>
              <a:highlight>
                <a:srgbClr val="FFFFFF"/>
              </a:highlight>
              <a:uLnTx/>
              <a:uFillTx/>
              <a:latin typeface="Consolas"/>
            </a:endParaRP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Segoe UI"/>
              </a:rPr>
              <a:t>[</a:t>
            </a:r>
            <a:r>
              <a:rPr lang="en-US" sz="1600" kern="0" dirty="0">
                <a:solidFill>
                  <a:srgbClr val="2B91AF"/>
                </a:solidFill>
                <a:highlight>
                  <a:srgbClr val="FFFFFF"/>
                </a:highlight>
                <a:latin typeface="Consolas"/>
              </a:rPr>
              <a:t>HttpPost</a:t>
            </a:r>
            <a:r>
              <a:rPr lang="en-US" sz="1600" kern="0" dirty="0">
                <a:solidFill>
                  <a:prstClr val="black"/>
                </a:solidFill>
                <a:latin typeface="Segoe UI"/>
              </a:rPr>
              <a:t>]</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Segoe UI"/>
              </a:rPr>
              <a:t>public void </a:t>
            </a:r>
            <a:r>
              <a:rPr lang="en-US" sz="1600" kern="0" dirty="0" err="1">
                <a:solidFill>
                  <a:prstClr val="black"/>
                </a:solidFill>
                <a:latin typeface="Segoe UI"/>
              </a:rPr>
              <a:t>CreateTodoItem</a:t>
            </a:r>
            <a:r>
              <a:rPr lang="en-US" sz="1600" kern="0" dirty="0">
                <a:solidFill>
                  <a:prstClr val="black"/>
                </a:solidFill>
                <a:latin typeface="Segoe UI"/>
              </a:rPr>
              <a:t>([</a:t>
            </a:r>
            <a:r>
              <a:rPr lang="en-US" sz="1600" kern="0" dirty="0" err="1">
                <a:solidFill>
                  <a:srgbClr val="2B91AF"/>
                </a:solidFill>
                <a:highlight>
                  <a:srgbClr val="FFFFFF"/>
                </a:highlight>
                <a:latin typeface="Consolas"/>
              </a:rPr>
              <a:t>FromBody</a:t>
            </a:r>
            <a:r>
              <a:rPr lang="en-US" sz="1600" kern="0" dirty="0">
                <a:solidFill>
                  <a:prstClr val="black"/>
                </a:solidFill>
                <a:latin typeface="Segoe UI"/>
              </a:rPr>
              <a:t>] </a:t>
            </a:r>
            <a:r>
              <a:rPr lang="en-US" sz="1600" kern="0" dirty="0" err="1">
                <a:solidFill>
                  <a:srgbClr val="2B91AF"/>
                </a:solidFill>
                <a:highlight>
                  <a:srgbClr val="FFFFFF"/>
                </a:highlight>
                <a:latin typeface="Consolas"/>
              </a:rPr>
              <a:t>TodoItem</a:t>
            </a:r>
            <a:r>
              <a:rPr lang="en-US" sz="1600" kern="0" dirty="0">
                <a:solidFill>
                  <a:prstClr val="black"/>
                </a:solidFill>
                <a:latin typeface="Segoe UI"/>
              </a:rPr>
              <a:t> item)</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Segoe UI"/>
              </a:rPr>
              <a:t>{</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Segoe UI"/>
              </a:rPr>
              <a:t>            if (!</a:t>
            </a:r>
            <a:r>
              <a:rPr lang="en-US" sz="1600" kern="0" dirty="0" err="1">
                <a:solidFill>
                  <a:prstClr val="black"/>
                </a:solidFill>
                <a:latin typeface="Segoe UI"/>
              </a:rPr>
              <a:t>ModelState.IsValid</a:t>
            </a:r>
            <a:r>
              <a:rPr lang="en-US" sz="1600" kern="0" dirty="0">
                <a:solidFill>
                  <a:prstClr val="black"/>
                </a:solidFill>
                <a:latin typeface="Segoe UI"/>
              </a:rPr>
              <a:t>)</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Segoe UI"/>
              </a:rPr>
              <a:t>            {</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Segoe UI"/>
              </a:rPr>
              <a:t>                </a:t>
            </a:r>
            <a:r>
              <a:rPr lang="en-US" sz="1600" kern="0" dirty="0" err="1">
                <a:solidFill>
                  <a:prstClr val="black"/>
                </a:solidFill>
                <a:latin typeface="Segoe UI"/>
              </a:rPr>
              <a:t>HttpContext.Response.StatusCode</a:t>
            </a:r>
            <a:r>
              <a:rPr lang="en-US" sz="1600" kern="0" dirty="0">
                <a:solidFill>
                  <a:prstClr val="black"/>
                </a:solidFill>
                <a:latin typeface="Segoe UI"/>
              </a:rPr>
              <a:t> = 400;</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Segoe UI"/>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a:rPr>
              <a:t>}</a:t>
            </a:r>
          </a:p>
        </p:txBody>
      </p:sp>
    </p:spTree>
    <p:extLst>
      <p:ext uri="{BB962C8B-B14F-4D97-AF65-F5344CB8AC3E}">
        <p14:creationId xmlns:p14="http://schemas.microsoft.com/office/powerpoint/2010/main" val="3298572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a:t>Demo: Validation</a:t>
            </a:r>
            <a:endParaRPr lang="en-US" dirty="0"/>
          </a:p>
        </p:txBody>
      </p:sp>
      <p:sp>
        <p:nvSpPr>
          <p:cNvPr id="4" name="Slide Number Placeholder 3"/>
          <p:cNvSpPr>
            <a:spLocks noGrp="1"/>
          </p:cNvSpPr>
          <p:nvPr>
            <p:ph type="sldNum" sz="quarter" idx="4294967295"/>
          </p:nvPr>
        </p:nvSpPr>
        <p:spPr>
          <a:xfrm>
            <a:off x="9347200" y="6492875"/>
            <a:ext cx="2844800" cy="365125"/>
          </a:xfrm>
        </p:spPr>
        <p:txBody>
          <a:bodyPr/>
          <a:lstStyle/>
          <a:p>
            <a:fld id="{A0AE9EC9-F182-4A35-8041-CBBE9CFA6E78}" type="slidenum">
              <a:rPr lang="en-US" smtClean="0"/>
              <a:pPr/>
              <a:t>21</a:t>
            </a:fld>
            <a:endParaRPr lang="en-US"/>
          </a:p>
        </p:txBody>
      </p:sp>
    </p:spTree>
    <p:extLst>
      <p:ext uri="{BB962C8B-B14F-4D97-AF65-F5344CB8AC3E}">
        <p14:creationId xmlns:p14="http://schemas.microsoft.com/office/powerpoint/2010/main" val="2643536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5"/>
          <p:cNvSpPr>
            <a:spLocks noGrp="1"/>
          </p:cNvSpPr>
          <p:nvPr>
            <p:ph type="title"/>
          </p:nvPr>
        </p:nvSpPr>
        <p:spPr/>
        <p:txBody>
          <a:bodyPr/>
          <a:lstStyle/>
          <a:p>
            <a:r>
              <a:rPr lang="en-US" altLang="en-US"/>
              <a:t>Module 7: Validation</a:t>
            </a:r>
            <a:endParaRPr lang="en-US" altLang="en-US" dirty="0"/>
          </a:p>
        </p:txBody>
      </p:sp>
      <p:sp>
        <p:nvSpPr>
          <p:cNvPr id="33795" name="Text Placeholder 6"/>
          <p:cNvSpPr>
            <a:spLocks noGrp="1"/>
          </p:cNvSpPr>
          <p:nvPr>
            <p:ph type="body" sz="quarter" idx="12"/>
          </p:nvPr>
        </p:nvSpPr>
        <p:spPr/>
        <p:txBody>
          <a:bodyPr/>
          <a:lstStyle/>
          <a:p>
            <a:r>
              <a:rPr lang="en-US" altLang="en-US"/>
              <a:t>Section 2: Don’t Repeat Yourself Principle</a:t>
            </a:r>
            <a:endParaRPr lang="en-US" altLang="en-US" dirty="0"/>
          </a:p>
        </p:txBody>
      </p:sp>
      <p:sp>
        <p:nvSpPr>
          <p:cNvPr id="9" name="Text Placeholder 8"/>
          <p:cNvSpPr>
            <a:spLocks noGrp="1"/>
          </p:cNvSpPr>
          <p:nvPr>
            <p:ph type="body" sz="quarter" idx="14"/>
          </p:nvPr>
        </p:nvSpPr>
        <p:spPr/>
        <p:txBody>
          <a:bodyPr/>
          <a:lstStyle/>
          <a:p>
            <a:r>
              <a:rPr lang="en-US"/>
              <a:t>Lesson: Example Scenario </a:t>
            </a:r>
            <a:endParaRPr lang="en-US" dirty="0"/>
          </a:p>
        </p:txBody>
      </p:sp>
      <p:sp>
        <p:nvSpPr>
          <p:cNvPr id="33797" name="Slide Number Placeholder 3"/>
          <p:cNvSpPr>
            <a:spLocks noGrp="1"/>
          </p:cNvSpPr>
          <p:nvPr>
            <p:ph type="sldNum" sz="quarter" idx="4294967295"/>
          </p:nvPr>
        </p:nvSpPr>
        <p:spPr bwMode="auto">
          <a:xfrm>
            <a:off x="9347200" y="6492875"/>
            <a:ext cx="284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A8BAD0F9-1AE8-43A9-A2F4-1A799A3C287D}" type="slidenum">
              <a:rPr lang="en-US" altLang="en-US">
                <a:solidFill>
                  <a:srgbClr val="3F3F3F"/>
                </a:solidFill>
                <a:ea typeface="Segoe Pro Light"/>
              </a:rPr>
              <a:pPr fontAlgn="base">
                <a:spcBef>
                  <a:spcPct val="0"/>
                </a:spcBef>
                <a:spcAft>
                  <a:spcPct val="0"/>
                </a:spcAft>
              </a:pPr>
              <a:t>22</a:t>
            </a:fld>
            <a:endParaRPr lang="en-US" altLang="en-US">
              <a:solidFill>
                <a:srgbClr val="3F3F3F"/>
              </a:solidFill>
              <a:ea typeface="Segoe Pro Light"/>
            </a:endParaRPr>
          </a:p>
        </p:txBody>
      </p:sp>
    </p:spTree>
    <p:extLst>
      <p:ext uri="{BB962C8B-B14F-4D97-AF65-F5344CB8AC3E}">
        <p14:creationId xmlns:p14="http://schemas.microsoft.com/office/powerpoint/2010/main" val="3490493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Don’t Repeat Yourself!</a:t>
            </a:r>
            <a:endParaRPr lang="en-US" dirty="0"/>
          </a:p>
        </p:txBody>
      </p:sp>
      <p:sp>
        <p:nvSpPr>
          <p:cNvPr id="3" name="Slide Number Placeholder 2"/>
          <p:cNvSpPr>
            <a:spLocks noGrp="1"/>
          </p:cNvSpPr>
          <p:nvPr>
            <p:ph type="sldNum" sz="quarter" idx="12"/>
          </p:nvPr>
        </p:nvSpPr>
        <p:spPr/>
        <p:txBody>
          <a:bodyPr/>
          <a:lstStyle/>
          <a:p>
            <a:fld id="{A0AE9EC9-F182-4A35-8041-CBBE9CFA6E78}" type="slidenum">
              <a:rPr lang="en-US" smtClean="0"/>
              <a:pPr/>
              <a:t>23</a:t>
            </a:fld>
            <a:endParaRPr lang="en-US"/>
          </a:p>
        </p:txBody>
      </p:sp>
    </p:spTree>
    <p:extLst>
      <p:ext uri="{BB962C8B-B14F-4D97-AF65-F5344CB8AC3E}">
        <p14:creationId xmlns:p14="http://schemas.microsoft.com/office/powerpoint/2010/main" val="3605561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Define a Model</a:t>
            </a:r>
            <a:endParaRPr lang="en-US" dirty="0"/>
          </a:p>
        </p:txBody>
      </p:sp>
      <p:sp>
        <p:nvSpPr>
          <p:cNvPr id="4" name="Slide Number Placeholder 3"/>
          <p:cNvSpPr>
            <a:spLocks noGrp="1"/>
          </p:cNvSpPr>
          <p:nvPr>
            <p:ph type="sldNum" sz="quarter" idx="12"/>
          </p:nvPr>
        </p:nvSpPr>
        <p:spPr/>
        <p:txBody>
          <a:bodyPr/>
          <a:lstStyle/>
          <a:p>
            <a:fld id="{A0AE9EC9-F182-4A35-8041-CBBE9CFA6E78}" type="slidenum">
              <a:rPr lang="en-US" smtClean="0"/>
              <a:pPr/>
              <a:t>24</a:t>
            </a:fld>
            <a:endParaRPr lang="en-US"/>
          </a:p>
        </p:txBody>
      </p:sp>
      <p:sp>
        <p:nvSpPr>
          <p:cNvPr id="3" name="Content Placeholder 2"/>
          <p:cNvSpPr>
            <a:spLocks noGrp="1"/>
          </p:cNvSpPr>
          <p:nvPr>
            <p:ph type="body" sz="quarter" idx="4294967295"/>
          </p:nvPr>
        </p:nvSpPr>
        <p:spPr>
          <a:xfrm>
            <a:off x="356393" y="1195387"/>
            <a:ext cx="11174413" cy="4956175"/>
          </a:xfrm>
        </p:spPr>
        <p:txBody>
          <a:bodyPr/>
          <a:lstStyle/>
          <a:p>
            <a:pPr marL="0" indent="0">
              <a:buNone/>
            </a:pPr>
            <a:r>
              <a:rPr lang="en-US" dirty="0"/>
              <a:t>Movie Model</a:t>
            </a: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628482"/>
            <a:ext cx="5181600" cy="4357706"/>
          </a:xfrm>
          <a:prstGeom prst="rect">
            <a:avLst/>
          </a:prstGeom>
          <a:ln>
            <a:solidFill>
              <a:schemeClr val="tx2">
                <a:lumMod val="75000"/>
              </a:schemeClr>
            </a:solidFill>
          </a:ln>
        </p:spPr>
      </p:pic>
    </p:spTree>
    <p:extLst>
      <p:ext uri="{BB962C8B-B14F-4D97-AF65-F5344CB8AC3E}">
        <p14:creationId xmlns:p14="http://schemas.microsoft.com/office/powerpoint/2010/main" val="4049666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Generated DB Schema</a:t>
            </a:r>
          </a:p>
        </p:txBody>
      </p:sp>
      <p:sp>
        <p:nvSpPr>
          <p:cNvPr id="4" name="Slide Number Placeholder 3"/>
          <p:cNvSpPr>
            <a:spLocks noGrp="1"/>
          </p:cNvSpPr>
          <p:nvPr>
            <p:ph type="sldNum" sz="quarter" idx="12"/>
          </p:nvPr>
        </p:nvSpPr>
        <p:spPr/>
        <p:txBody>
          <a:bodyPr/>
          <a:lstStyle/>
          <a:p>
            <a:fld id="{A0AE9EC9-F182-4A35-8041-CBBE9CFA6E78}" type="slidenum">
              <a:rPr lang="en-US" smtClean="0"/>
              <a:pPr/>
              <a:t>25</a:t>
            </a:fld>
            <a:endParaRPr lang="en-US"/>
          </a:p>
        </p:txBody>
      </p:sp>
      <p:pic>
        <p:nvPicPr>
          <p:cNvPr id="5" name="Content Placeholder 4"/>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3098800" y="1143000"/>
            <a:ext cx="5994400" cy="5024438"/>
          </a:xfrm>
        </p:spPr>
      </p:pic>
    </p:spTree>
    <p:extLst>
      <p:ext uri="{BB962C8B-B14F-4D97-AF65-F5344CB8AC3E}">
        <p14:creationId xmlns:p14="http://schemas.microsoft.com/office/powerpoint/2010/main" val="270054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Scaffolded Views with Validation</a:t>
            </a:r>
          </a:p>
        </p:txBody>
      </p:sp>
      <p:sp>
        <p:nvSpPr>
          <p:cNvPr id="4" name="Slide Number Placeholder 3"/>
          <p:cNvSpPr>
            <a:spLocks noGrp="1"/>
          </p:cNvSpPr>
          <p:nvPr>
            <p:ph type="sldNum" sz="quarter" idx="12"/>
          </p:nvPr>
        </p:nvSpPr>
        <p:spPr/>
        <p:txBody>
          <a:bodyPr/>
          <a:lstStyle/>
          <a:p>
            <a:fld id="{A0AE9EC9-F182-4A35-8041-CBBE9CFA6E78}" type="slidenum">
              <a:rPr lang="en-US" smtClean="0"/>
              <a:pPr/>
              <a:t>26</a:t>
            </a:fld>
            <a:endParaRPr lang="en-US"/>
          </a:p>
        </p:txBody>
      </p:sp>
      <p:pic>
        <p:nvPicPr>
          <p:cNvPr id="5" name="Content Placeholder 4" descr="Screen Clipping"/>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3086100" y="1214438"/>
            <a:ext cx="6019800" cy="4810125"/>
          </a:xfrm>
        </p:spPr>
      </p:pic>
    </p:spTree>
    <p:extLst>
      <p:ext uri="{BB962C8B-B14F-4D97-AF65-F5344CB8AC3E}">
        <p14:creationId xmlns:p14="http://schemas.microsoft.com/office/powerpoint/2010/main" val="3326356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Validation Messages on UI</a:t>
            </a:r>
            <a:endParaRPr lang="en-US" dirty="0"/>
          </a:p>
        </p:txBody>
      </p:sp>
      <p:sp>
        <p:nvSpPr>
          <p:cNvPr id="4" name="Slide Number Placeholder 3"/>
          <p:cNvSpPr>
            <a:spLocks noGrp="1"/>
          </p:cNvSpPr>
          <p:nvPr>
            <p:ph type="sldNum" sz="quarter" idx="12"/>
          </p:nvPr>
        </p:nvSpPr>
        <p:spPr/>
        <p:txBody>
          <a:bodyPr/>
          <a:lstStyle/>
          <a:p>
            <a:fld id="{A0AE9EC9-F182-4A35-8041-CBBE9CFA6E78}" type="slidenum">
              <a:rPr lang="en-US" smtClean="0"/>
              <a:pPr/>
              <a:t>27</a:t>
            </a:fld>
            <a:endParaRPr lang="en-US"/>
          </a:p>
        </p:txBody>
      </p:sp>
      <p:pic>
        <p:nvPicPr>
          <p:cNvPr id="5" name="Content Placeholder 4"/>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4875213" y="1143000"/>
            <a:ext cx="2441575" cy="4953000"/>
          </a:xfrm>
        </p:spPr>
      </p:pic>
    </p:spTree>
    <p:extLst>
      <p:ext uri="{BB962C8B-B14F-4D97-AF65-F5344CB8AC3E}">
        <p14:creationId xmlns:p14="http://schemas.microsoft.com/office/powerpoint/2010/main" val="2977391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t>Module Summary</a:t>
            </a:r>
            <a:endParaRPr lang="en-US" altLang="en-US" dirty="0"/>
          </a:p>
        </p:txBody>
      </p:sp>
      <p:sp>
        <p:nvSpPr>
          <p:cNvPr id="41988" name="Slide Number Placeholder 3"/>
          <p:cNvSpPr>
            <a:spLocks noGrp="1"/>
          </p:cNvSpPr>
          <p:nvPr>
            <p:ph type="sldNum" sz="quarter" idx="12"/>
          </p:nvPr>
        </p:nvSpPr>
        <p:spPr/>
        <p:txBody>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fld id="{498BC885-74B9-4C4D-BE39-DE8A643CAA54}" type="slidenum">
              <a:rPr lang="en-US" altLang="en-US" smtClean="0"/>
              <a:pPr/>
              <a:t>28</a:t>
            </a:fld>
            <a:endParaRPr lang="en-US" altLang="en-US"/>
          </a:p>
        </p:txBody>
      </p:sp>
      <p:sp>
        <p:nvSpPr>
          <p:cNvPr id="41987" name="Content Placeholder 2"/>
          <p:cNvSpPr>
            <a:spLocks noGrp="1"/>
          </p:cNvSpPr>
          <p:nvPr>
            <p:ph type="body" sz="quarter" idx="13"/>
          </p:nvPr>
        </p:nvSpPr>
        <p:spPr>
          <a:xfrm>
            <a:off x="402336" y="1143000"/>
            <a:ext cx="6912864" cy="4956048"/>
          </a:xfrm>
        </p:spPr>
        <p:txBody>
          <a:bodyPr/>
          <a:lstStyle/>
          <a:p>
            <a:pPr>
              <a:lnSpc>
                <a:spcPct val="114000"/>
              </a:lnSpc>
            </a:pPr>
            <a:r>
              <a:rPr lang="en-US" altLang="en-US" dirty="0"/>
              <a:t>In </a:t>
            </a:r>
            <a:r>
              <a:rPr lang="en-US" altLang="en-US"/>
              <a:t>this module, you </a:t>
            </a:r>
            <a:r>
              <a:rPr lang="en-US" altLang="en-US" dirty="0"/>
              <a:t>learned about: </a:t>
            </a:r>
          </a:p>
          <a:p>
            <a:pPr lvl="1">
              <a:lnSpc>
                <a:spcPct val="114000"/>
              </a:lnSpc>
              <a:spcBef>
                <a:spcPts val="1000"/>
              </a:spcBef>
            </a:pPr>
            <a:r>
              <a:rPr lang="en-US" altLang="en-US" dirty="0"/>
              <a:t>Validation</a:t>
            </a:r>
          </a:p>
          <a:p>
            <a:pPr lvl="1">
              <a:lnSpc>
                <a:spcPct val="114000"/>
              </a:lnSpc>
              <a:spcBef>
                <a:spcPts val="1000"/>
              </a:spcBef>
            </a:pPr>
            <a:r>
              <a:rPr lang="en-US" altLang="en-US" dirty="0"/>
              <a:t>Data Annotations</a:t>
            </a:r>
          </a:p>
          <a:p>
            <a:pPr lvl="1">
              <a:lnSpc>
                <a:spcPct val="114000"/>
              </a:lnSpc>
              <a:spcBef>
                <a:spcPts val="1000"/>
              </a:spcBef>
            </a:pPr>
            <a:r>
              <a:rPr lang="en-US" altLang="en-US" dirty="0"/>
              <a:t>Client-Side and Server Side Validation</a:t>
            </a:r>
          </a:p>
          <a:p>
            <a:pPr lvl="1">
              <a:lnSpc>
                <a:spcPct val="114000"/>
              </a:lnSpc>
              <a:spcBef>
                <a:spcPts val="1000"/>
              </a:spcBef>
            </a:pPr>
            <a:r>
              <a:rPr lang="en-US" altLang="en-US" dirty="0"/>
              <a:t>Validation != Security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3517" y="-6096"/>
            <a:ext cx="4568483" cy="6858000"/>
          </a:xfrm>
          <a:prstGeom prst="rect">
            <a:avLst/>
          </a:prstGeom>
        </p:spPr>
      </p:pic>
    </p:spTree>
    <p:extLst>
      <p:ext uri="{BB962C8B-B14F-4D97-AF65-F5344CB8AC3E}">
        <p14:creationId xmlns:p14="http://schemas.microsoft.com/office/powerpoint/2010/main" val="3515623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6082" name="Text Placeholder 6"/>
          <p:cNvSpPr>
            <a:spLocks noGrp="1"/>
          </p:cNvSpPr>
          <p:nvPr>
            <p:ph type="body" sz="quarter" idx="13"/>
          </p:nvPr>
        </p:nvSpPr>
        <p:spPr/>
        <p:txBody>
          <a:bodyPr/>
          <a:lstStyle/>
          <a:p>
            <a:r>
              <a:rPr lang="en-US" altLang="en-US"/>
              <a:t>Lab: Validation in ASP.NET MVC</a:t>
            </a:r>
            <a:endParaRPr lang="en-US" altLang="en-US" dirty="0"/>
          </a:p>
        </p:txBody>
      </p:sp>
      <p:sp>
        <p:nvSpPr>
          <p:cNvPr id="2" name="Slide Number Placeholder 1"/>
          <p:cNvSpPr>
            <a:spLocks noGrp="1"/>
          </p:cNvSpPr>
          <p:nvPr>
            <p:ph type="sldNum" sz="quarter" idx="4294967295"/>
          </p:nvPr>
        </p:nvSpPr>
        <p:spPr>
          <a:xfrm>
            <a:off x="9347200" y="6492875"/>
            <a:ext cx="2844800" cy="365125"/>
          </a:xfrm>
        </p:spPr>
        <p:txBody>
          <a:bodyPr/>
          <a:lstStyle/>
          <a:p>
            <a:pPr>
              <a:defRPr/>
            </a:pPr>
            <a:fld id="{A0AE9EC9-F182-4A35-8041-CBBE9CFA6E78}" type="slidenum">
              <a:rPr lang="en-US" smtClean="0"/>
              <a:pPr>
                <a:defRPr/>
              </a:pPr>
              <a:t>29</a:t>
            </a:fld>
            <a:endParaRPr lang="en-US"/>
          </a:p>
        </p:txBody>
      </p:sp>
    </p:spTree>
    <p:extLst>
      <p:ext uri="{BB962C8B-B14F-4D97-AF65-F5344CB8AC3E}">
        <p14:creationId xmlns:p14="http://schemas.microsoft.com/office/powerpoint/2010/main" val="423588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View This Presentation </a:t>
            </a:r>
          </a:p>
        </p:txBody>
      </p:sp>
      <p:sp>
        <p:nvSpPr>
          <p:cNvPr id="5" name="Slide Number Placeholder 4"/>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4A398B2-5A34-1A4A-811E-F4027282568C}" type="slidenum">
              <a:rPr kumimoji="0" lang="en-US" b="0" i="0" u="none" strike="noStrike" kern="0" cap="none" spc="0" normalizeH="0" baseline="0" noProof="0" smtClean="0">
                <a:ln>
                  <a:noFill/>
                </a:ln>
                <a:solidFill>
                  <a:prstClr val="black">
                    <a:tint val="75000"/>
                  </a:prst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b="0" i="0" u="none" strike="noStrike" kern="0" cap="none" spc="0" normalizeH="0" baseline="0" noProof="0" dirty="0">
              <a:ln>
                <a:noFill/>
              </a:ln>
              <a:solidFill>
                <a:prstClr val="black">
                  <a:tint val="75000"/>
                </a:prstClr>
              </a:solidFill>
              <a:effectLst/>
              <a:uLnTx/>
              <a:uFillTx/>
            </a:endParaRPr>
          </a:p>
        </p:txBody>
      </p:sp>
      <p:sp>
        <p:nvSpPr>
          <p:cNvPr id="3" name="Content Placeholder 2"/>
          <p:cNvSpPr>
            <a:spLocks noGrp="1"/>
          </p:cNvSpPr>
          <p:nvPr>
            <p:ph type="body" sz="quarter" idx="13"/>
          </p:nvPr>
        </p:nvSpPr>
        <p:spPr/>
        <p:txBody>
          <a:bodyPr/>
          <a:lstStyle/>
          <a:p>
            <a:r>
              <a:rPr lang="en-US" dirty="0"/>
              <a:t>To switch to </a:t>
            </a:r>
            <a:r>
              <a:rPr lang="en-US" b="1" dirty="0"/>
              <a:t>Notes Page </a:t>
            </a:r>
            <a:r>
              <a:rPr lang="en-US" dirty="0"/>
              <a:t>view:</a:t>
            </a:r>
          </a:p>
          <a:p>
            <a:pPr lvl="1"/>
            <a:r>
              <a:rPr lang="en-US" dirty="0"/>
              <a:t>On the ribbon, click the </a:t>
            </a:r>
            <a:r>
              <a:rPr lang="en-US" b="1" dirty="0"/>
              <a:t>View </a:t>
            </a:r>
            <a:r>
              <a:rPr lang="en-US" dirty="0"/>
              <a:t>tab, and then click </a:t>
            </a:r>
            <a:r>
              <a:rPr lang="en-US" b="1" dirty="0"/>
              <a:t>Notes Page</a:t>
            </a:r>
            <a:endParaRPr lang="en-US" dirty="0"/>
          </a:p>
          <a:p>
            <a:r>
              <a:rPr lang="en-US" dirty="0"/>
              <a:t>To navigate through notes, use the Page Up and Page Down keys</a:t>
            </a:r>
          </a:p>
          <a:p>
            <a:pPr lvl="1"/>
            <a:r>
              <a:rPr lang="en-US" dirty="0"/>
              <a:t>Zoom in or zoom out, if required</a:t>
            </a:r>
          </a:p>
          <a:p>
            <a:r>
              <a:rPr lang="en-US" dirty="0"/>
              <a:t>In the </a:t>
            </a:r>
            <a:r>
              <a:rPr lang="en-US" b="1" dirty="0"/>
              <a:t>Notes Page </a:t>
            </a:r>
            <a:r>
              <a:rPr lang="en-US" dirty="0"/>
              <a:t>view, you can:</a:t>
            </a:r>
          </a:p>
          <a:p>
            <a:pPr lvl="1"/>
            <a:r>
              <a:rPr lang="en-US" dirty="0"/>
              <a:t>Read any supporting text</a:t>
            </a:r>
          </a:p>
          <a:p>
            <a:pPr lvl="2"/>
            <a:r>
              <a:rPr lang="en-US" dirty="0"/>
              <a:t>Terminology List—a list of terms used in this course is provided in the Notes section. </a:t>
            </a:r>
          </a:p>
          <a:p>
            <a:pPr lvl="1"/>
            <a:r>
              <a:rPr lang="en-US" dirty="0"/>
              <a:t>Add notes to your copy of the presentation, if required</a:t>
            </a:r>
          </a:p>
          <a:p>
            <a:r>
              <a:rPr lang="en-US" dirty="0"/>
              <a:t>Take the presentation files home with you</a:t>
            </a:r>
          </a:p>
          <a:p>
            <a:endParaRPr lang="en-US" dirty="0"/>
          </a:p>
        </p:txBody>
      </p:sp>
    </p:spTree>
    <p:extLst>
      <p:ext uri="{BB962C8B-B14F-4D97-AF65-F5344CB8AC3E}">
        <p14:creationId xmlns:p14="http://schemas.microsoft.com/office/powerpoint/2010/main" val="3130350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7688" y="2895600"/>
            <a:ext cx="3567112"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6"/>
          <p:cNvSpPr>
            <a:spLocks noGrp="1"/>
          </p:cNvSpPr>
          <p:nvPr>
            <p:ph type="title"/>
          </p:nvPr>
        </p:nvSpPr>
        <p:spPr/>
        <p:txBody>
          <a:bodyPr/>
          <a:lstStyle/>
          <a:p>
            <a:r>
              <a:rPr lang="en-US" altLang="en-US"/>
              <a:t>Module 7: Validation</a:t>
            </a:r>
            <a:endParaRPr lang="en-US" altLang="en-US" dirty="0"/>
          </a:p>
        </p:txBody>
      </p:sp>
      <p:sp>
        <p:nvSpPr>
          <p:cNvPr id="31747" name="Text Placeholder 7"/>
          <p:cNvSpPr>
            <a:spLocks noGrp="1"/>
          </p:cNvSpPr>
          <p:nvPr>
            <p:ph type="body" sz="quarter" idx="16"/>
          </p:nvPr>
        </p:nvSpPr>
        <p:spPr/>
        <p:txBody>
          <a:bodyPr/>
          <a:lstStyle/>
          <a:p>
            <a:r>
              <a:rPr lang="en-US" altLang="en-US"/>
              <a:t>Module Overview</a:t>
            </a:r>
            <a:endParaRPr lang="en-US" altLang="en-US" dirty="0"/>
          </a:p>
        </p:txBody>
      </p:sp>
    </p:spTree>
    <p:extLst>
      <p:ext uri="{BB962C8B-B14F-4D97-AF65-F5344CB8AC3E}">
        <p14:creationId xmlns:p14="http://schemas.microsoft.com/office/powerpoint/2010/main" val="120851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5"/>
          <p:cNvSpPr>
            <a:spLocks noGrp="1"/>
          </p:cNvSpPr>
          <p:nvPr>
            <p:ph type="title"/>
          </p:nvPr>
        </p:nvSpPr>
        <p:spPr/>
        <p:txBody>
          <a:bodyPr/>
          <a:lstStyle/>
          <a:p>
            <a:r>
              <a:rPr lang="en-US" altLang="en-US"/>
              <a:t>Module 7: Validation</a:t>
            </a:r>
            <a:endParaRPr lang="en-US" altLang="en-US" dirty="0"/>
          </a:p>
        </p:txBody>
      </p:sp>
      <p:sp>
        <p:nvSpPr>
          <p:cNvPr id="33795" name="Text Placeholder 6"/>
          <p:cNvSpPr>
            <a:spLocks noGrp="1"/>
          </p:cNvSpPr>
          <p:nvPr>
            <p:ph type="body" sz="quarter" idx="12"/>
          </p:nvPr>
        </p:nvSpPr>
        <p:spPr/>
        <p:txBody>
          <a:bodyPr/>
          <a:lstStyle/>
          <a:p>
            <a:r>
              <a:rPr lang="en-US" altLang="en-US" dirty="0"/>
              <a:t>Section 1: Validation Fundamentals</a:t>
            </a:r>
          </a:p>
        </p:txBody>
      </p:sp>
      <p:sp>
        <p:nvSpPr>
          <p:cNvPr id="9" name="Text Placeholder 8"/>
          <p:cNvSpPr>
            <a:spLocks noGrp="1"/>
          </p:cNvSpPr>
          <p:nvPr>
            <p:ph type="body" sz="quarter" idx="14"/>
          </p:nvPr>
        </p:nvSpPr>
        <p:spPr/>
        <p:txBody>
          <a:bodyPr/>
          <a:lstStyle/>
          <a:p>
            <a:r>
              <a:rPr lang="en-US" dirty="0"/>
              <a:t>Lesson: Overview </a:t>
            </a:r>
          </a:p>
        </p:txBody>
      </p:sp>
    </p:spTree>
    <p:extLst>
      <p:ext uri="{BB962C8B-B14F-4D97-AF65-F5344CB8AC3E}">
        <p14:creationId xmlns:p14="http://schemas.microsoft.com/office/powerpoint/2010/main" val="254109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What is Validation?</a:t>
            </a:r>
          </a:p>
        </p:txBody>
      </p:sp>
      <p:sp>
        <p:nvSpPr>
          <p:cNvPr id="8" name="Slide Number Placeholder 7"/>
          <p:cNvSpPr>
            <a:spLocks noGrp="1"/>
          </p:cNvSpPr>
          <p:nvPr>
            <p:ph type="sldNum" sz="quarter" idx="12"/>
          </p:nvPr>
        </p:nvSpPr>
        <p:spPr/>
        <p:txBody>
          <a:bodyPr/>
          <a:lstStyle/>
          <a:p>
            <a:pPr>
              <a:defRPr/>
            </a:pPr>
            <a:fld id="{FB652213-B38A-4919-9374-0996C08E32BA}" type="slidenum">
              <a:rPr lang="en-US" smtClean="0"/>
              <a:pPr>
                <a:defRPr/>
              </a:pPr>
              <a:t>6</a:t>
            </a:fld>
            <a:endParaRPr lang="en-US"/>
          </a:p>
        </p:txBody>
      </p:sp>
    </p:spTree>
    <p:extLst>
      <p:ext uri="{BB962C8B-B14F-4D97-AF65-F5344CB8AC3E}">
        <p14:creationId xmlns:p14="http://schemas.microsoft.com/office/powerpoint/2010/main" val="37201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Validation</a:t>
            </a:r>
            <a:endParaRPr lang="en-US" dirty="0"/>
          </a:p>
        </p:txBody>
      </p:sp>
      <p:sp>
        <p:nvSpPr>
          <p:cNvPr id="4" name="Slide Number Placeholder 3"/>
          <p:cNvSpPr>
            <a:spLocks noGrp="1"/>
          </p:cNvSpPr>
          <p:nvPr>
            <p:ph type="sldNum" sz="quarter" idx="12"/>
          </p:nvPr>
        </p:nvSpPr>
        <p:spPr/>
        <p:txBody>
          <a:bodyPr/>
          <a:lstStyle/>
          <a:p>
            <a:fld id="{A0AE9EC9-F182-4A35-8041-CBBE9CFA6E78}" type="slidenum">
              <a:rPr lang="en-US" smtClean="0"/>
              <a:pPr/>
              <a:t>7</a:t>
            </a:fld>
            <a:endParaRPr lang="en-US"/>
          </a:p>
        </p:txBody>
      </p:sp>
      <p:sp>
        <p:nvSpPr>
          <p:cNvPr id="3" name="Content Placeholder 2"/>
          <p:cNvSpPr>
            <a:spLocks noGrp="1"/>
          </p:cNvSpPr>
          <p:nvPr>
            <p:ph type="body" sz="quarter" idx="13"/>
          </p:nvPr>
        </p:nvSpPr>
        <p:spPr/>
        <p:txBody>
          <a:bodyPr/>
          <a:lstStyle/>
          <a:p>
            <a:pPr>
              <a:lnSpc>
                <a:spcPct val="114000"/>
              </a:lnSpc>
            </a:pPr>
            <a:r>
              <a:rPr lang="en-US" dirty="0"/>
              <a:t>Validating user inputs and enforcing business rules/logic is a core requirement of most web applications</a:t>
            </a:r>
          </a:p>
          <a:p>
            <a:pPr>
              <a:lnSpc>
                <a:spcPct val="114000"/>
              </a:lnSpc>
            </a:pPr>
            <a:r>
              <a:rPr lang="en-US" dirty="0"/>
              <a:t>Server-side validation</a:t>
            </a:r>
          </a:p>
          <a:p>
            <a:pPr lvl="1">
              <a:lnSpc>
                <a:spcPct val="114000"/>
              </a:lnSpc>
              <a:spcBef>
                <a:spcPts val="1000"/>
              </a:spcBef>
            </a:pPr>
            <a:r>
              <a:rPr lang="en-US" dirty="0"/>
              <a:t>Should be done with or without client-side validation</a:t>
            </a:r>
          </a:p>
          <a:p>
            <a:pPr lvl="1">
              <a:lnSpc>
                <a:spcPct val="114000"/>
              </a:lnSpc>
              <a:spcBef>
                <a:spcPts val="1000"/>
              </a:spcBef>
            </a:pPr>
            <a:r>
              <a:rPr lang="en-US" dirty="0"/>
              <a:t>Model Validation with Data Annotations</a:t>
            </a:r>
          </a:p>
          <a:p>
            <a:pPr>
              <a:lnSpc>
                <a:spcPct val="114000"/>
              </a:lnSpc>
            </a:pPr>
            <a:r>
              <a:rPr lang="en-MY" dirty="0"/>
              <a:t>Client-side validation</a:t>
            </a:r>
          </a:p>
          <a:p>
            <a:pPr lvl="1">
              <a:lnSpc>
                <a:spcPct val="114000"/>
              </a:lnSpc>
              <a:spcBef>
                <a:spcPts val="1000"/>
              </a:spcBef>
            </a:pPr>
            <a:r>
              <a:rPr lang="en-MY" dirty="0"/>
              <a:t>Unobtrusive validation</a:t>
            </a:r>
          </a:p>
          <a:p>
            <a:pPr lvl="1">
              <a:lnSpc>
                <a:spcPct val="114000"/>
              </a:lnSpc>
              <a:spcBef>
                <a:spcPts val="1000"/>
              </a:spcBef>
            </a:pPr>
            <a:r>
              <a:rPr lang="en-MY" dirty="0"/>
              <a:t>Extending</a:t>
            </a:r>
          </a:p>
          <a:p>
            <a:pPr lvl="1">
              <a:lnSpc>
                <a:spcPct val="114000"/>
              </a:lnSpc>
              <a:spcBef>
                <a:spcPts val="1000"/>
              </a:spcBef>
            </a:pPr>
            <a:r>
              <a:rPr lang="en-MY" dirty="0"/>
              <a:t>Remote</a:t>
            </a:r>
          </a:p>
          <a:p>
            <a:pPr>
              <a:lnSpc>
                <a:spcPct val="114000"/>
              </a:lnSpc>
            </a:pPr>
            <a:r>
              <a:rPr lang="en-MY" dirty="0"/>
              <a:t>“Don’t Repeat Yourself”</a:t>
            </a:r>
          </a:p>
        </p:txBody>
      </p:sp>
    </p:spTree>
    <p:extLst>
      <p:ext uri="{BB962C8B-B14F-4D97-AF65-F5344CB8AC3E}">
        <p14:creationId xmlns:p14="http://schemas.microsoft.com/office/powerpoint/2010/main" val="228695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Annotations</a:t>
            </a:r>
          </a:p>
        </p:txBody>
      </p:sp>
      <p:sp>
        <p:nvSpPr>
          <p:cNvPr id="4" name="Slide Number Placeholder 3"/>
          <p:cNvSpPr>
            <a:spLocks noGrp="1"/>
          </p:cNvSpPr>
          <p:nvPr>
            <p:ph type="sldNum" sz="quarter" idx="12"/>
          </p:nvPr>
        </p:nvSpPr>
        <p:spPr/>
        <p:txBody>
          <a:bodyPr/>
          <a:lstStyle/>
          <a:p>
            <a:fld id="{A0AE9EC9-F182-4A35-8041-CBBE9CFA6E78}" type="slidenum">
              <a:rPr lang="en-US" smtClean="0"/>
              <a:pPr/>
              <a:t>8</a:t>
            </a:fld>
            <a:endParaRPr lang="en-US"/>
          </a:p>
        </p:txBody>
      </p:sp>
      <p:sp>
        <p:nvSpPr>
          <p:cNvPr id="3" name="Content Placeholder 2"/>
          <p:cNvSpPr>
            <a:spLocks noGrp="1"/>
          </p:cNvSpPr>
          <p:nvPr>
            <p:ph type="body" sz="quarter" idx="13"/>
          </p:nvPr>
        </p:nvSpPr>
        <p:spPr/>
        <p:txBody>
          <a:bodyPr/>
          <a:lstStyle/>
          <a:p>
            <a:pPr>
              <a:lnSpc>
                <a:spcPct val="114000"/>
              </a:lnSpc>
            </a:pPr>
            <a:r>
              <a:rPr lang="en-US" dirty="0"/>
              <a:t>The attribute is declared on the server-side property via metadata</a:t>
            </a:r>
          </a:p>
          <a:p>
            <a:pPr>
              <a:lnSpc>
                <a:spcPct val="114000"/>
              </a:lnSpc>
            </a:pPr>
            <a:r>
              <a:rPr lang="en-US" dirty="0"/>
              <a:t>Built-in validation attributes </a:t>
            </a:r>
          </a:p>
        </p:txBody>
      </p:sp>
      <p:graphicFrame>
        <p:nvGraphicFramePr>
          <p:cNvPr id="5" name="Table 4"/>
          <p:cNvGraphicFramePr>
            <a:graphicFrameLocks noGrp="1"/>
          </p:cNvGraphicFramePr>
          <p:nvPr>
            <p:extLst>
              <p:ext uri="{D42A27DB-BD31-4B8C-83A1-F6EECF244321}">
                <p14:modId xmlns:p14="http://schemas.microsoft.com/office/powerpoint/2010/main" val="1313944343"/>
              </p:ext>
            </p:extLst>
          </p:nvPr>
        </p:nvGraphicFramePr>
        <p:xfrm>
          <a:off x="697230" y="2280948"/>
          <a:ext cx="10732770" cy="3780000"/>
        </p:xfrm>
        <a:graphic>
          <a:graphicData uri="http://schemas.openxmlformats.org/drawingml/2006/table">
            <a:tbl>
              <a:tblPr firstRow="1" bandRow="1">
                <a:tableStyleId>{5C22544A-7EE6-4342-B048-85BDC9FD1C3A}</a:tableStyleId>
              </a:tblPr>
              <a:tblGrid>
                <a:gridCol w="3265170">
                  <a:extLst>
                    <a:ext uri="{9D8B030D-6E8A-4147-A177-3AD203B41FA5}">
                      <a16:colId xmlns:a16="http://schemas.microsoft.com/office/drawing/2014/main" val="20000"/>
                    </a:ext>
                  </a:extLst>
                </a:gridCol>
                <a:gridCol w="7467600">
                  <a:extLst>
                    <a:ext uri="{9D8B030D-6E8A-4147-A177-3AD203B41FA5}">
                      <a16:colId xmlns:a16="http://schemas.microsoft.com/office/drawing/2014/main" val="20001"/>
                    </a:ext>
                  </a:extLst>
                </a:gridCol>
              </a:tblGrid>
              <a:tr h="540000">
                <a:tc>
                  <a:txBody>
                    <a:bodyPr/>
                    <a:lstStyle/>
                    <a:p>
                      <a:r>
                        <a:rPr lang="en-US" sz="1600" dirty="0">
                          <a:latin typeface="Segoe UI" panose="020B0502040204020203" pitchFamily="34" charset="0"/>
                          <a:cs typeface="Segoe UI" panose="020B0502040204020203" pitchFamily="34" charset="0"/>
                        </a:rPr>
                        <a:t>Attribute</a:t>
                      </a:r>
                    </a:p>
                  </a:txBody>
                  <a:tcPr/>
                </a:tc>
                <a:tc>
                  <a:txBody>
                    <a:bodyPr/>
                    <a:lstStyle/>
                    <a:p>
                      <a:r>
                        <a:rPr lang="en-US" sz="1600" dirty="0">
                          <a:latin typeface="Segoe UI" panose="020B0502040204020203" pitchFamily="34" charset="0"/>
                          <a:cs typeface="Segoe UI" panose="020B0502040204020203" pitchFamily="34" charset="0"/>
                        </a:rPr>
                        <a:t>Description</a:t>
                      </a:r>
                    </a:p>
                  </a:txBody>
                  <a:tcPr/>
                </a:tc>
                <a:extLst>
                  <a:ext uri="{0D108BD9-81ED-4DB2-BD59-A6C34878D82A}">
                    <a16:rowId xmlns:a16="http://schemas.microsoft.com/office/drawing/2014/main" val="10000"/>
                  </a:ext>
                </a:extLst>
              </a:tr>
              <a:tr h="540000">
                <a:tc>
                  <a:txBody>
                    <a:bodyPr/>
                    <a:lstStyle/>
                    <a:p>
                      <a:pPr marL="72000" algn="l" fontAlgn="b"/>
                      <a:r>
                        <a:rPr lang="en-US" sz="1600" u="none" strike="noStrike" dirty="0">
                          <a:effectLst/>
                          <a:latin typeface="Segoe UI" panose="020B0502040204020203" pitchFamily="34" charset="0"/>
                          <a:cs typeface="Segoe UI" panose="020B0502040204020203" pitchFamily="34" charset="0"/>
                        </a:rPr>
                        <a:t>CompareAttribute</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ctr"/>
                </a:tc>
                <a:tc>
                  <a:txBody>
                    <a:bodyPr/>
                    <a:lstStyle/>
                    <a:p>
                      <a:pPr marL="72000" algn="l" fontAlgn="b"/>
                      <a:r>
                        <a:rPr lang="en-US" sz="1600" u="none" strike="noStrike" dirty="0">
                          <a:effectLst/>
                          <a:latin typeface="Segoe UI" panose="020B0502040204020203" pitchFamily="34" charset="0"/>
                          <a:cs typeface="Segoe UI" panose="020B0502040204020203" pitchFamily="34" charset="0"/>
                        </a:rPr>
                        <a:t>Compares the value of two model properties.</a:t>
                      </a:r>
                      <a:r>
                        <a:rPr lang="en-US" sz="1600" u="none" strike="noStrike" baseline="0" dirty="0">
                          <a:effectLst/>
                          <a:latin typeface="Segoe UI" panose="020B0502040204020203" pitchFamily="34" charset="0"/>
                          <a:cs typeface="Segoe UI" panose="020B0502040204020203" pitchFamily="34" charset="0"/>
                        </a:rPr>
                        <a:t> V</a:t>
                      </a:r>
                      <a:r>
                        <a:rPr lang="en-US" sz="1600" u="none" strike="noStrike" dirty="0">
                          <a:effectLst/>
                          <a:latin typeface="Segoe UI" panose="020B0502040204020203" pitchFamily="34" charset="0"/>
                          <a:cs typeface="Segoe UI" panose="020B0502040204020203" pitchFamily="34" charset="0"/>
                        </a:rPr>
                        <a:t>alidation succeeds if they are equal</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540000">
                <a:tc>
                  <a:txBody>
                    <a:bodyPr/>
                    <a:lstStyle/>
                    <a:p>
                      <a:pPr marL="72000" algn="l" fontAlgn="b"/>
                      <a:r>
                        <a:rPr lang="en-US" sz="1600" u="none" strike="noStrike" dirty="0">
                          <a:effectLst/>
                          <a:latin typeface="Segoe UI" panose="020B0502040204020203" pitchFamily="34" charset="0"/>
                          <a:cs typeface="Segoe UI" panose="020B0502040204020203" pitchFamily="34" charset="0"/>
                        </a:rPr>
                        <a:t>RemoteAttribute</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ctr"/>
                </a:tc>
                <a:tc>
                  <a:txBody>
                    <a:bodyPr/>
                    <a:lstStyle/>
                    <a:p>
                      <a:pPr marL="72000" algn="l" fontAlgn="b"/>
                      <a:r>
                        <a:rPr lang="en-US" sz="1600" u="none" strike="noStrike" dirty="0">
                          <a:effectLst/>
                          <a:latin typeface="Segoe UI" panose="020B0502040204020203" pitchFamily="34" charset="0"/>
                          <a:cs typeface="Segoe UI" panose="020B0502040204020203" pitchFamily="34" charset="0"/>
                        </a:rPr>
                        <a:t>Leverages jQuery Validate to call an action on the server to perform server-side validation with AJAX</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r h="540000">
                <a:tc>
                  <a:txBody>
                    <a:bodyPr/>
                    <a:lstStyle/>
                    <a:p>
                      <a:pPr marL="72000" algn="l" fontAlgn="b"/>
                      <a:r>
                        <a:rPr lang="en-US" sz="1600" u="none" strike="noStrike" dirty="0">
                          <a:effectLst/>
                          <a:latin typeface="Segoe UI" panose="020B0502040204020203" pitchFamily="34" charset="0"/>
                          <a:cs typeface="Segoe UI" panose="020B0502040204020203" pitchFamily="34" charset="0"/>
                        </a:rPr>
                        <a:t>RequiredAttribute</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ctr"/>
                </a:tc>
                <a:tc>
                  <a:txBody>
                    <a:bodyPr/>
                    <a:lstStyle/>
                    <a:p>
                      <a:pPr marL="72000" algn="l" fontAlgn="b"/>
                      <a:r>
                        <a:rPr lang="en-US" sz="1600" u="none" strike="noStrike" dirty="0">
                          <a:effectLst/>
                          <a:latin typeface="Segoe UI" panose="020B0502040204020203" pitchFamily="34" charset="0"/>
                          <a:cs typeface="Segoe UI" panose="020B0502040204020203" pitchFamily="34" charset="0"/>
                        </a:rPr>
                        <a:t>Indicates that a value is required</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ctr"/>
                </a:tc>
                <a:extLst>
                  <a:ext uri="{0D108BD9-81ED-4DB2-BD59-A6C34878D82A}">
                    <a16:rowId xmlns:a16="http://schemas.microsoft.com/office/drawing/2014/main" val="10003"/>
                  </a:ext>
                </a:extLst>
              </a:tr>
              <a:tr h="540000">
                <a:tc>
                  <a:txBody>
                    <a:bodyPr/>
                    <a:lstStyle/>
                    <a:p>
                      <a:pPr marL="72000" algn="l" fontAlgn="b"/>
                      <a:r>
                        <a:rPr lang="en-US" sz="1600" u="none" strike="noStrike" dirty="0">
                          <a:effectLst/>
                          <a:latin typeface="Segoe UI" panose="020B0502040204020203" pitchFamily="34" charset="0"/>
                          <a:cs typeface="Segoe UI" panose="020B0502040204020203" pitchFamily="34" charset="0"/>
                        </a:rPr>
                        <a:t>RangeAttribute</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ctr"/>
                </a:tc>
                <a:tc>
                  <a:txBody>
                    <a:bodyPr/>
                    <a:lstStyle/>
                    <a:p>
                      <a:pPr marL="72000" algn="l" fontAlgn="b"/>
                      <a:r>
                        <a:rPr lang="en-US" sz="1600" u="none" strike="noStrike" dirty="0">
                          <a:effectLst/>
                          <a:latin typeface="Segoe UI" panose="020B0502040204020203" pitchFamily="34" charset="0"/>
                          <a:cs typeface="Segoe UI" panose="020B0502040204020203" pitchFamily="34" charset="0"/>
                        </a:rPr>
                        <a:t>Indicates the numeric range constraints for the field value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ctr"/>
                </a:tc>
                <a:extLst>
                  <a:ext uri="{0D108BD9-81ED-4DB2-BD59-A6C34878D82A}">
                    <a16:rowId xmlns:a16="http://schemas.microsoft.com/office/drawing/2014/main" val="10004"/>
                  </a:ext>
                </a:extLst>
              </a:tr>
              <a:tr h="540000">
                <a:tc>
                  <a:txBody>
                    <a:bodyPr/>
                    <a:lstStyle/>
                    <a:p>
                      <a:pPr marL="72000" algn="l" fontAlgn="b"/>
                      <a:r>
                        <a:rPr lang="en-US" sz="1600" u="none" strike="noStrike" dirty="0">
                          <a:effectLst/>
                          <a:latin typeface="Segoe UI" panose="020B0502040204020203" pitchFamily="34" charset="0"/>
                          <a:cs typeface="Segoe UI" panose="020B0502040204020203" pitchFamily="34" charset="0"/>
                        </a:rPr>
                        <a:t>RegularExpressionAttribute</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ctr"/>
                </a:tc>
                <a:tc>
                  <a:txBody>
                    <a:bodyPr/>
                    <a:lstStyle/>
                    <a:p>
                      <a:pPr marL="72000" algn="l" fontAlgn="b"/>
                      <a:r>
                        <a:rPr lang="en-US" sz="1600" u="none" strike="noStrike" dirty="0">
                          <a:effectLst/>
                          <a:latin typeface="Segoe UI" panose="020B0502040204020203" pitchFamily="34" charset="0"/>
                          <a:cs typeface="Segoe UI" panose="020B0502040204020203" pitchFamily="34" charset="0"/>
                        </a:rPr>
                        <a:t>A data field value must match the specified</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ctr"/>
                </a:tc>
                <a:extLst>
                  <a:ext uri="{0D108BD9-81ED-4DB2-BD59-A6C34878D82A}">
                    <a16:rowId xmlns:a16="http://schemas.microsoft.com/office/drawing/2014/main" val="10005"/>
                  </a:ext>
                </a:extLst>
              </a:tr>
              <a:tr h="540000">
                <a:tc>
                  <a:txBody>
                    <a:bodyPr/>
                    <a:lstStyle/>
                    <a:p>
                      <a:pPr marL="72000" algn="l" fontAlgn="b"/>
                      <a:r>
                        <a:rPr lang="en-US" sz="1600" u="none" strike="noStrike" dirty="0">
                          <a:effectLst/>
                          <a:latin typeface="Segoe UI" panose="020B0502040204020203" pitchFamily="34" charset="0"/>
                          <a:cs typeface="Segoe UI" panose="020B0502040204020203" pitchFamily="34" charset="0"/>
                        </a:rPr>
                        <a:t>StringLengthAttribute</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ctr"/>
                </a:tc>
                <a:tc>
                  <a:txBody>
                    <a:bodyPr/>
                    <a:lstStyle/>
                    <a:p>
                      <a:pPr marL="72000" algn="l" fontAlgn="b"/>
                      <a:r>
                        <a:rPr lang="en-US" sz="1600" u="none" strike="noStrike" dirty="0">
                          <a:effectLst/>
                          <a:latin typeface="Segoe UI" panose="020B0502040204020203" pitchFamily="34" charset="0"/>
                          <a:cs typeface="Segoe UI" panose="020B0502040204020203" pitchFamily="34" charset="0"/>
                        </a:rPr>
                        <a:t>Specifies the maximum string length</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10861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Attribute</a:t>
            </a:r>
          </a:p>
        </p:txBody>
      </p:sp>
      <p:sp>
        <p:nvSpPr>
          <p:cNvPr id="4" name="Slide Number Placeholder 3"/>
          <p:cNvSpPr>
            <a:spLocks noGrp="1"/>
          </p:cNvSpPr>
          <p:nvPr>
            <p:ph type="sldNum" sz="quarter" idx="12"/>
          </p:nvPr>
        </p:nvSpPr>
        <p:spPr/>
        <p:txBody>
          <a:bodyPr/>
          <a:lstStyle/>
          <a:p>
            <a:fld id="{A0AE9EC9-F182-4A35-8041-CBBE9CFA6E78}" type="slidenum">
              <a:rPr lang="en-US" smtClean="0"/>
              <a:pPr/>
              <a:t>9</a:t>
            </a:fld>
            <a:endParaRPr lang="en-US"/>
          </a:p>
        </p:txBody>
      </p:sp>
      <p:sp>
        <p:nvSpPr>
          <p:cNvPr id="3" name="Content Placeholder 2"/>
          <p:cNvSpPr>
            <a:spLocks noGrp="1"/>
          </p:cNvSpPr>
          <p:nvPr>
            <p:ph type="body" sz="quarter" idx="13"/>
          </p:nvPr>
        </p:nvSpPr>
        <p:spPr/>
        <p:txBody>
          <a:bodyPr/>
          <a:lstStyle/>
          <a:p>
            <a:pPr marL="0" indent="0">
              <a:buNone/>
            </a:pPr>
            <a:r>
              <a:rPr lang="en-US" dirty="0"/>
              <a:t>Example: Range Attribute in Model Metadata</a:t>
            </a: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7251" b="7251"/>
          <a:stretch/>
        </p:blipFill>
        <p:spPr bwMode="auto">
          <a:xfrm>
            <a:off x="533400" y="1828800"/>
            <a:ext cx="6167574" cy="1066801"/>
          </a:xfrm>
          <a:prstGeom prst="rect">
            <a:avLst/>
          </a:prstGeom>
          <a:ln>
            <a:solidFill>
              <a:schemeClr val="tx2">
                <a:lumMod val="75000"/>
              </a:schemeClr>
            </a:solidFill>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91369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230e9df3-be65-4c73-a93b-d1236ebd677e">CPS089-1839222384-137</_dlc_DocId>
    <_dlc_DocIdUrl xmlns="230e9df3-be65-4c73-a93b-d1236ebd677e">
      <Url>https://microsoft.sharepoint.com/teams/CampusProjectSites089/hahzsakosd/ipdev/_layouts/15/DocIdRedir.aspx?ID=CPS089-1839222384-137</Url>
      <Description>CPS089-1839222384-137</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6375C8FA780A4A9433C215E9C41C5A" ma:contentTypeVersion="7" ma:contentTypeDescription="Create a new document." ma:contentTypeScope="" ma:versionID="f9cd2a465e15a3cf2ebd573f1729d078">
  <xsd:schema xmlns:xsd="http://www.w3.org/2001/XMLSchema" xmlns:xs="http://www.w3.org/2001/XMLSchema" xmlns:p="http://schemas.microsoft.com/office/2006/metadata/properties" xmlns:ns2="230e9df3-be65-4c73-a93b-d1236ebd677e" xmlns:ns3="0ceb57e8-30bb-4ddc-b1ff-c2c8350d6c89" targetNamespace="http://schemas.microsoft.com/office/2006/metadata/properties" ma:root="true" ma:fieldsID="16b04afcfef45332ac70667ecd218e24" ns2:_="" ns3:_="">
    <xsd:import namespace="230e9df3-be65-4c73-a93b-d1236ebd677e"/>
    <xsd:import namespace="0ceb57e8-30bb-4ddc-b1ff-c2c8350d6c89"/>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0ceb57e8-30bb-4ddc-b1ff-c2c8350d6c8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F5D9B4-9A6D-4734-9732-2309DA68A10D}">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schemas.microsoft.com/sharepoint/v3"/>
    <ds:schemaRef ds:uri="http://purl.org/dc/terms/"/>
    <ds:schemaRef ds:uri="http://schemas.microsoft.com/office/infopath/2007/PartnerControls"/>
    <ds:schemaRef ds:uri="04560d1f-b888-43bb-a39f-fd9886ef0fa8"/>
    <ds:schemaRef ds:uri="http://www.w3.org/XML/1998/namespace"/>
    <ds:schemaRef ds:uri="http://purl.org/dc/dcmitype/"/>
    <ds:schemaRef ds:uri="230e9df3-be65-4c73-a93b-d1236ebd677e"/>
  </ds:schemaRefs>
</ds:datastoreItem>
</file>

<file path=customXml/itemProps2.xml><?xml version="1.0" encoding="utf-8"?>
<ds:datastoreItem xmlns:ds="http://schemas.openxmlformats.org/officeDocument/2006/customXml" ds:itemID="{23D48CE3-BA90-4FD1-95BD-AB4261AB31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0ceb57e8-30bb-4ddc-b1ff-c2c8350d6c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256720-CD6E-4A7F-BE37-B4039567CCA5}">
  <ds:schemaRefs>
    <ds:schemaRef ds:uri="http://schemas.microsoft.com/sharepoint/events"/>
  </ds:schemaRefs>
</ds:datastoreItem>
</file>

<file path=customXml/itemProps4.xml><?xml version="1.0" encoding="utf-8"?>
<ds:datastoreItem xmlns:ds="http://schemas.openxmlformats.org/officeDocument/2006/customXml" ds:itemID="{42EFA5A5-9BA5-49E5-AF7B-9B97213453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4519</TotalTime>
  <Words>3977</Words>
  <Application>Microsoft Office PowerPoint</Application>
  <PresentationFormat>Widescreen</PresentationFormat>
  <Paragraphs>333</Paragraphs>
  <Slides>30</Slides>
  <Notes>30</Notes>
  <HiddenSlides>1</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30</vt:i4>
      </vt:variant>
    </vt:vector>
  </HeadingPairs>
  <TitlesOfParts>
    <vt:vector size="42" baseType="lpstr">
      <vt:lpstr>Arial</vt:lpstr>
      <vt:lpstr>Calibri</vt:lpstr>
      <vt:lpstr>Consolas</vt:lpstr>
      <vt:lpstr>Courier New</vt:lpstr>
      <vt:lpstr>Segoe Pro Light</vt:lpstr>
      <vt:lpstr>Segoe UI</vt:lpstr>
      <vt:lpstr>Segoe UI Light</vt:lpstr>
      <vt:lpstr>Times New Roman</vt:lpstr>
      <vt:lpstr>Wingdings</vt:lpstr>
      <vt:lpstr>Office Theme</vt:lpstr>
      <vt:lpstr>1_Office Theme</vt:lpstr>
      <vt:lpstr>2_Office Theme</vt:lpstr>
      <vt:lpstr>PowerPoint Presentation</vt:lpstr>
      <vt:lpstr>PowerPoint Presentation</vt:lpstr>
      <vt:lpstr>How to View This Presentation </vt:lpstr>
      <vt:lpstr>Module 7: Validation</vt:lpstr>
      <vt:lpstr>Module 7: Validation</vt:lpstr>
      <vt:lpstr>What is Validation?</vt:lpstr>
      <vt:lpstr>Validation</vt:lpstr>
      <vt:lpstr>Data Annotations</vt:lpstr>
      <vt:lpstr>Range Attribute</vt:lpstr>
      <vt:lpstr>Range Attribute Rendered Output</vt:lpstr>
      <vt:lpstr>Device Downgrade</vt:lpstr>
      <vt:lpstr>Data Annotations &amp; ModelState</vt:lpstr>
      <vt:lpstr>Validation</vt:lpstr>
      <vt:lpstr>Remote Attribute</vt:lpstr>
      <vt:lpstr>Validation != Security</vt:lpstr>
      <vt:lpstr>Custom Attributes</vt:lpstr>
      <vt:lpstr>Custom Validation</vt:lpstr>
      <vt:lpstr>Client-side Validation</vt:lpstr>
      <vt:lpstr>DataType Attribute</vt:lpstr>
      <vt:lpstr>Handling Validation Errors in Web API</vt:lpstr>
      <vt:lpstr>PowerPoint Presentation</vt:lpstr>
      <vt:lpstr>Module 7: Validation</vt:lpstr>
      <vt:lpstr>Don’t Repeat Yourself!</vt:lpstr>
      <vt:lpstr>1. Define a Model</vt:lpstr>
      <vt:lpstr>2. Generated DB Schema</vt:lpstr>
      <vt:lpstr>3. Scaffolded Views with Validation</vt:lpstr>
      <vt:lpstr>4. Validation Messages on UI</vt:lpstr>
      <vt:lpstr>Module 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Waqar Aziz</dc:creator>
  <cp:lastModifiedBy>Tanya Do</cp:lastModifiedBy>
  <cp:revision>169</cp:revision>
  <dcterms:created xsi:type="dcterms:W3CDTF">2013-09-03T15:53:39Z</dcterms:created>
  <dcterms:modified xsi:type="dcterms:W3CDTF">2020-05-01T21:59:35Z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4465360</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0x010100066375C8FA780A4A9433C215E9C41C5A</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waziz@microsoft.com</vt:lpwstr>
  </property>
  <property fmtid="{D5CDD505-2E9C-101B-9397-08002B2CF9AE}" pid="9" name="MSIP_Label_f42aa342-8706-4288-bd11-ebb85995028c_SetDate">
    <vt:lpwstr>2017-10-31T09:43:55.5750715Z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y fmtid="{D5CDD505-2E9C-101B-9397-08002B2CF9AE}" pid="14" name="_dlc_DocIdItemGuid">
    <vt:lpwstr>28ba87d0-f86c-4b5c-aa9d-3083dee6042e</vt:lpwstr>
  </property>
</Properties>
</file>