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8" r:id="rId3"/>
    <p:sldId id="258" r:id="rId4"/>
    <p:sldId id="259" r:id="rId5"/>
    <p:sldId id="270" r:id="rId6"/>
    <p:sldId id="272" r:id="rId7"/>
    <p:sldId id="279" r:id="rId8"/>
    <p:sldId id="280" r:id="rId9"/>
    <p:sldId id="271" r:id="rId10"/>
    <p:sldId id="262" r:id="rId11"/>
    <p:sldId id="273" r:id="rId12"/>
    <p:sldId id="265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wat" initials="A" lastIdx="1" clrIdx="0">
    <p:extLst>
      <p:ext uri="{19B8F6BF-5375-455C-9EA6-DF929625EA0E}">
        <p15:presenceInfo xmlns:p15="http://schemas.microsoft.com/office/powerpoint/2012/main" userId="Anuw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13248-EFA0-4147-B72C-63183DA54FF4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3140-DC5E-47D3-9975-9BA37BB75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5E6E-FB5B-485A-BEE1-352CABCD0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2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2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B9797-B914-4195-BFB5-45FED39BD0DA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8964-9426-4831-8F17-B89633F71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0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975" y="2115404"/>
            <a:ext cx="5456788" cy="1537520"/>
          </a:xfrm>
        </p:spPr>
        <p:txBody>
          <a:bodyPr>
            <a:noAutofit/>
          </a:bodyPr>
          <a:lstStyle/>
          <a:p>
            <a:r>
              <a:rPr lang="th-TH" sz="40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ภาพรวมของ </a:t>
            </a:r>
            <a:r>
              <a:rPr lang="en-US" sz="40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CLT/PCT</a:t>
            </a:r>
            <a:r>
              <a:rPr lang="th-TH" sz="40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sz="40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0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(CLT/PCT Profile)</a:t>
            </a:r>
            <a:endParaRPr lang="th-TH" sz="28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7656" y="6332561"/>
            <a:ext cx="6141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สถาบันรับรองคุณภาพสถานพยาบาล (องค์การมหาชน) พฤษภาคม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2561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91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7097" y="792279"/>
            <a:ext cx="84501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1541463" algn="l"/>
              </a:tabLst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th-TH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แสดงเป้าหมายการดูแลผู้ป่วยที่ชัดเจนพร้อมปัจจัยขับเคลื่อน</a:t>
            </a:r>
            <a:endParaRPr lang="en-US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541463" algn="l"/>
              </a:tabLst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h-TH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แสดงคุณภาพในทุกขั้นตอนการดูแลผู้ป่วยตั้งแต่เริ่มต้นจนสิ้นสุด</a:t>
            </a:r>
            <a:endParaRPr lang="en-US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2450" lvl="1" indent="-2095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Zoom out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chart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patient care processes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พร้อมประเด็นสำคัญ</a:t>
            </a:r>
          </a:p>
          <a:p>
            <a:pPr marL="552450" lvl="1" indent="-2095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Zoom in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ระบุสิ่งต่อไปนี้ในแต่ละขั้นตอน</a:t>
            </a:r>
          </a:p>
          <a:p>
            <a:pPr marL="895350" lvl="2" indent="-2095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requirement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(รวมทั้ง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ที่ได้จากการวิเคราะห์ความเสี่ยงในขั้นตอนนั้น)</a:t>
            </a:r>
          </a:p>
          <a:p>
            <a:pPr marL="895350" lvl="2" indent="-2095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design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หรือวิธีการเพื่อให้บรรลุ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นั้น</a:t>
            </a:r>
          </a:p>
          <a:p>
            <a:pPr marL="895350" lvl="2" indent="-2095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indicator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ตัววัดที่ใช้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คุณภาพของขั้นตอนนี้ (ถ้าเป็นประโยชน์)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73831" indent="-173831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  <a:r>
              <a:rPr lang="th-TH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แสดงระดับและแนวโน้มของผลลัพธ์ที่สำคัญ</a:t>
            </a:r>
            <a:r>
              <a:rPr lang="en-US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(ตามเป้าหมาย)</a:t>
            </a:r>
            <a:endParaRPr lang="en-US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แสดงด้วย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chart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 chart </a:t>
            </a:r>
          </a:p>
          <a:p>
            <a:pPr marL="947738" lvl="2" indent="-261938">
              <a:buFont typeface="Arial" panose="020B0604020202020204" pitchFamily="34" charset="0"/>
              <a:buChar char="•"/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พร้อมด้วย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annotation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ที่ระบุ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CQI </a:t>
            </a:r>
            <a:r>
              <a:rPr lang="th-T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ที่ทำมาในช่วง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เวลา</a:t>
            </a:r>
            <a:r>
              <a:rPr lang="th-TH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ต่างๆ</a:t>
            </a:r>
            <a:endParaRPr lang="th-TH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47738" lvl="2" indent="-261938">
              <a:buFont typeface="Arial" panose="020B0604020202020204" pitchFamily="34" charset="0"/>
              <a:buChar char="•"/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แสดงค่าเป้าหมายที่มีการปรับตามผลลัพธ์ล่าสุด</a:t>
            </a:r>
          </a:p>
          <a:p>
            <a:pPr marL="947738" lvl="2" indent="-261938">
              <a:buFont typeface="Arial" panose="020B0604020202020204" pitchFamily="34" charset="0"/>
              <a:buChar char="•"/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แสดงค่าเทียบเคียง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(benchmark)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9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5988" y="269726"/>
            <a:ext cx="8597546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เป้าหมาย ปัจจัยขับเคลื่อน ตัวชี้วัด (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Purpose, Driver Diagram, &amp; Indicator</a:t>
            </a:r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)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968" y="2961564"/>
            <a:ext cx="139207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th-TH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เป้าหมาย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3589" y="3848673"/>
            <a:ext cx="13920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2210" y="2866027"/>
            <a:ext cx="13920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0831" y="2866030"/>
            <a:ext cx="13920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Arrow Connector 10"/>
          <p:cNvCxnSpPr>
            <a:stCxn id="10" idx="1"/>
            <a:endCxn id="7" idx="3"/>
          </p:cNvCxnSpPr>
          <p:nvPr/>
        </p:nvCxnSpPr>
        <p:spPr>
          <a:xfrm flipH="1" flipV="1">
            <a:off x="6214282" y="3189193"/>
            <a:ext cx="76654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3589" y="2214464"/>
            <a:ext cx="13920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2210" y="1764086"/>
            <a:ext cx="13920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80831" y="1764086"/>
            <a:ext cx="139207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Elbow Connector 19"/>
          <p:cNvCxnSpPr>
            <a:stCxn id="13" idx="1"/>
            <a:endCxn id="3" idx="3"/>
          </p:cNvCxnSpPr>
          <p:nvPr/>
        </p:nvCxnSpPr>
        <p:spPr>
          <a:xfrm rot="10800000" flipV="1">
            <a:off x="1897041" y="2537629"/>
            <a:ext cx="766549" cy="839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1"/>
            <a:endCxn id="3" idx="3"/>
          </p:cNvCxnSpPr>
          <p:nvPr/>
        </p:nvCxnSpPr>
        <p:spPr>
          <a:xfrm rot="10800000">
            <a:off x="1897041" y="3377063"/>
            <a:ext cx="766549" cy="794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1"/>
            <a:endCxn id="13" idx="3"/>
          </p:cNvCxnSpPr>
          <p:nvPr/>
        </p:nvCxnSpPr>
        <p:spPr>
          <a:xfrm rot="10800000" flipV="1">
            <a:off x="4055662" y="2087252"/>
            <a:ext cx="766549" cy="4503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1"/>
            <a:endCxn id="13" idx="3"/>
          </p:cNvCxnSpPr>
          <p:nvPr/>
        </p:nvCxnSpPr>
        <p:spPr>
          <a:xfrm rot="10800000">
            <a:off x="4055662" y="2537631"/>
            <a:ext cx="766549" cy="651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1"/>
            <a:endCxn id="14" idx="3"/>
          </p:cNvCxnSpPr>
          <p:nvPr/>
        </p:nvCxnSpPr>
        <p:spPr>
          <a:xfrm flipH="1">
            <a:off x="6214282" y="2087252"/>
            <a:ext cx="766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0781" y="855233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0912" y="855233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Drivers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19299" y="851423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 Drivers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71573" y="851422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Interventions/Change Idea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4746" y="3807061"/>
            <a:ext cx="844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Indicator: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63589" y="4529275"/>
            <a:ext cx="844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Indicator: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67619" y="3530062"/>
            <a:ext cx="844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Indicator: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80831" y="3512357"/>
            <a:ext cx="844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Indicator: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01439" y="269726"/>
            <a:ext cx="5346656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Process Flowchart </a:t>
            </a:r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ของการดูแลผู้ป่วยโรค.....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840" y="6129781"/>
            <a:ext cx="7380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เขียน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flowchart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ที่ทำให้เห็นภาพรวมของกระบวนการดูแลตั้งแต่ต้นจนจบ เน้นกระบวนการสำคัญของโรคที่นำเสนอ</a:t>
            </a:r>
          </a:p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ควรระบุประเด็นคุณภาพสำคัญ/ความเสี่ยงในแต่ละขั้นตอนลงไปในขั้นตอนต่างๆ ของ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flowchart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ด้วย</a:t>
            </a:r>
          </a:p>
        </p:txBody>
      </p:sp>
    </p:spTree>
    <p:extLst>
      <p:ext uri="{BB962C8B-B14F-4D97-AF65-F5344CB8AC3E}">
        <p14:creationId xmlns:p14="http://schemas.microsoft.com/office/powerpoint/2010/main" val="8543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8335" y="269726"/>
            <a:ext cx="5652830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การจัดการกระบวนการ (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Process Management</a:t>
            </a:r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)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16176"/>
              </p:ext>
            </p:extLst>
          </p:nvPr>
        </p:nvGraphicFramePr>
        <p:xfrm>
          <a:off x="423951" y="980629"/>
          <a:ext cx="83379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088">
                  <a:extLst>
                    <a:ext uri="{9D8B030D-6E8A-4147-A177-3AD203B41FA5}">
                      <a16:colId xmlns:a16="http://schemas.microsoft.com/office/drawing/2014/main" val="1433615822"/>
                    </a:ext>
                  </a:extLst>
                </a:gridCol>
                <a:gridCol w="1555845">
                  <a:extLst>
                    <a:ext uri="{9D8B030D-6E8A-4147-A177-3AD203B41FA5}">
                      <a16:colId xmlns:a16="http://schemas.microsoft.com/office/drawing/2014/main" val="358496683"/>
                    </a:ext>
                  </a:extLst>
                </a:gridCol>
                <a:gridCol w="2033516">
                  <a:extLst>
                    <a:ext uri="{9D8B030D-6E8A-4147-A177-3AD203B41FA5}">
                      <a16:colId xmlns:a16="http://schemas.microsoft.com/office/drawing/2014/main" val="1227165852"/>
                    </a:ext>
                  </a:extLst>
                </a:gridCol>
                <a:gridCol w="3275463">
                  <a:extLst>
                    <a:ext uri="{9D8B030D-6E8A-4147-A177-3AD203B41FA5}">
                      <a16:colId xmlns:a16="http://schemas.microsoft.com/office/drawing/2014/main" val="271893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กระบวนการ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ข้อกำหนดของกระบวนการ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ตัวชี้วัดของกระบวนการ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การออกแบบกระบวนการ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8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1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18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7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986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3951" y="4550088"/>
            <a:ext cx="833791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ข้อกำหนดของกระบวนการ </a:t>
            </a:r>
            <a:r>
              <a:rPr lang="en-US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(process requirement)</a:t>
            </a:r>
            <a:endParaRPr lang="th-TH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231775">
              <a:lnSpc>
                <a:spcPct val="90000"/>
              </a:lnSpc>
            </a:pPr>
            <a:r>
              <a:rPr lang="th-TH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ระบุ</a:t>
            </a:r>
            <a:r>
              <a:rPr lang="th-TH" b="1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สิ่งที่คาดหวัง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จากกระบวนการด้วย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key word 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สั้นๆ โดยพิจารณาจาก</a:t>
            </a:r>
            <a:r>
              <a:rPr lang="th-TH" dirty="0">
                <a:solidFill>
                  <a:srgbClr val="0033CC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ความต้องการของผู้รับผลงาน มาตรฐานวิชาชีพ และความเสี่ยง</a:t>
            </a:r>
            <a:r>
              <a:rPr lang="th-TH" dirty="0">
                <a:latin typeface="Browallia New" panose="020B0604020202020204" pitchFamily="34" charset="-34"/>
                <a:cs typeface="Browallia New" panose="020B0604020202020204" pitchFamily="34" charset="-34"/>
              </a:rPr>
              <a:t>ที่อาจทำให้ไม่บรรลุ</a:t>
            </a:r>
            <a:r>
              <a:rPr lang="th-TH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เป้าหมาย</a:t>
            </a:r>
          </a:p>
          <a:p>
            <a:pPr>
              <a:lnSpc>
                <a:spcPct val="90000"/>
              </a:lnSpc>
            </a:pP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ตัวชี้วัดของกระบวนการ</a:t>
            </a:r>
            <a:r>
              <a:rPr lang="en-US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(process indicators)</a:t>
            </a:r>
            <a:endParaRPr lang="th-TH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231775">
              <a:lnSpc>
                <a:spcPct val="90000"/>
              </a:lnSpc>
            </a:pPr>
            <a:r>
              <a:rPr lang="th-TH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ระบุ</a:t>
            </a:r>
            <a:r>
              <a:rPr lang="th-TH" b="1" dirty="0" smtClean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ตัวชี้วัด</a:t>
            </a:r>
            <a:r>
              <a:rPr lang="th-TH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ที่สัมพันธ์กับข้อกำหนดของกระบวนการ</a:t>
            </a:r>
            <a:r>
              <a:rPr lang="en-US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th-TH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และเป็นประโยชน์ในการทำให้มั่นใจในคุณภาพของกระบวนการนั้น</a:t>
            </a:r>
          </a:p>
          <a:p>
            <a:pPr>
              <a:lnSpc>
                <a:spcPct val="90000"/>
              </a:lnSpc>
            </a:pPr>
            <a:r>
              <a:rPr lang="th-TH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การออกแบบกระบวนการ</a:t>
            </a:r>
            <a:r>
              <a:rPr lang="en-US" b="1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 (process design)</a:t>
            </a:r>
            <a:endParaRPr lang="th-TH" b="1" dirty="0" smtClean="0">
              <a:latin typeface="Browallia New" panose="020B0604020202020204" pitchFamily="34" charset="-34"/>
              <a:cs typeface="Browallia New" panose="020B0604020202020204" pitchFamily="34" charset="-34"/>
            </a:endParaRPr>
          </a:p>
          <a:p>
            <a:pPr marL="231775">
              <a:lnSpc>
                <a:spcPct val="90000"/>
              </a:lnSpc>
            </a:pPr>
            <a:r>
              <a:rPr lang="th-TH" dirty="0" smtClean="0">
                <a:latin typeface="Browallia New" pitchFamily="34" charset="-34"/>
                <a:cs typeface="Browallia New" pitchFamily="34" charset="-34"/>
              </a:rPr>
              <a:t>พิจารณา </a:t>
            </a:r>
            <a:r>
              <a:rPr lang="en-US" dirty="0" smtClean="0">
                <a:latin typeface="Browallia New" pitchFamily="34" charset="-34"/>
                <a:cs typeface="Browallia New" pitchFamily="34" charset="-34"/>
              </a:rPr>
              <a:t>driver diagram </a:t>
            </a:r>
            <a:r>
              <a:rPr lang="th-TH" dirty="0" smtClean="0">
                <a:latin typeface="Browallia New" pitchFamily="34" charset="-34"/>
                <a:cs typeface="Browallia New" pitchFamily="34" charset="-34"/>
              </a:rPr>
              <a:t>และ </a:t>
            </a:r>
            <a:r>
              <a:rPr lang="en-US" dirty="0" smtClean="0">
                <a:latin typeface="Browallia New" pitchFamily="34" charset="-34"/>
                <a:cs typeface="Browallia New" pitchFamily="34" charset="-34"/>
              </a:rPr>
              <a:t>process requirement </a:t>
            </a:r>
            <a:r>
              <a:rPr lang="th-TH" dirty="0" smtClean="0">
                <a:latin typeface="Browallia New" pitchFamily="34" charset="-34"/>
                <a:cs typeface="Browallia New" pitchFamily="34" charset="-34"/>
              </a:rPr>
              <a:t>แล้วพิจารณาว่าจะใช้</a:t>
            </a:r>
            <a:r>
              <a:rPr lang="th-TH" b="1" dirty="0" smtClean="0">
                <a:solidFill>
                  <a:srgbClr val="FF0000"/>
                </a:solidFill>
                <a:latin typeface="Browallia New" pitchFamily="34" charset="-34"/>
                <a:cs typeface="Browallia New" pitchFamily="34" charset="-34"/>
              </a:rPr>
              <a:t>แนวคิดการออกแบบอะไร</a:t>
            </a:r>
            <a:r>
              <a:rPr lang="th-TH" dirty="0" smtClean="0">
                <a:latin typeface="Browallia New" pitchFamily="34" charset="-34"/>
                <a:cs typeface="Browallia New" pitchFamily="34" charset="-34"/>
              </a:rPr>
              <a:t> เช่น </a:t>
            </a:r>
            <a:r>
              <a:rPr lang="en-US" dirty="0" smtClean="0">
                <a:latin typeface="Browallia New" pitchFamily="34" charset="-34"/>
                <a:cs typeface="Browallia New" pitchFamily="34" charset="-34"/>
              </a:rPr>
              <a:t>simplicity, visual management, human factor engineering, human-centered design, Lean thinking</a:t>
            </a:r>
          </a:p>
        </p:txBody>
      </p:sp>
    </p:spTree>
    <p:extLst>
      <p:ext uri="{BB962C8B-B14F-4D97-AF65-F5344CB8AC3E}">
        <p14:creationId xmlns:p14="http://schemas.microsoft.com/office/powerpoint/2010/main" val="27816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5527" y="269726"/>
            <a:ext cx="7398500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ผลลัพธ์และการพัฒนาที่ผ่านมา (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Performance &amp; Interventions</a:t>
            </a:r>
            <a:r>
              <a:rPr lang="th-TH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)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678" y="6087577"/>
            <a:ext cx="7992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ใช้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run chart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หรือ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control chart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เพื่อแสดงผลลัพธ์ตามตัวชี้วัดที่ระบุไว้ใน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driver diagram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และตาราง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process management</a:t>
            </a:r>
          </a:p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ระบุการปรับปรุงที่เกิดขึ้นในช่วงเวลาต่างๆ ที่สัมพันธ์กับผลลัพธ์</a:t>
            </a:r>
            <a:endParaRPr lang="en-US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17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0966" y="884953"/>
            <a:ext cx="4352795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พันธกิจ/ความมุ่งหมายของ </a:t>
            </a:r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CLT/PCT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0017" y="4479891"/>
            <a:ext cx="2648802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จุดเน้นของการพัฒนา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71520" y="1745277"/>
            <a:ext cx="1901803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ขอบเขตบริการ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7848" y="2694089"/>
            <a:ext cx="3512821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ผู้รับบริการและความต้องการ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82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09205"/>
              </p:ext>
            </p:extLst>
          </p:nvPr>
        </p:nvGraphicFramePr>
        <p:xfrm>
          <a:off x="614150" y="1064526"/>
          <a:ext cx="7901201" cy="3099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2259">
                  <a:extLst>
                    <a:ext uri="{9D8B030D-6E8A-4147-A177-3AD203B41FA5}">
                      <a16:colId xmlns:a16="http://schemas.microsoft.com/office/drawing/2014/main" val="143461931"/>
                    </a:ext>
                  </a:extLst>
                </a:gridCol>
                <a:gridCol w="1090163">
                  <a:extLst>
                    <a:ext uri="{9D8B030D-6E8A-4147-A177-3AD203B41FA5}">
                      <a16:colId xmlns:a16="http://schemas.microsoft.com/office/drawing/2014/main" val="902711006"/>
                    </a:ext>
                  </a:extLst>
                </a:gridCol>
                <a:gridCol w="1190408">
                  <a:extLst>
                    <a:ext uri="{9D8B030D-6E8A-4147-A177-3AD203B41FA5}">
                      <a16:colId xmlns:a16="http://schemas.microsoft.com/office/drawing/2014/main" val="307701924"/>
                    </a:ext>
                  </a:extLst>
                </a:gridCol>
                <a:gridCol w="1127754">
                  <a:extLst>
                    <a:ext uri="{9D8B030D-6E8A-4147-A177-3AD203B41FA5}">
                      <a16:colId xmlns:a16="http://schemas.microsoft.com/office/drawing/2014/main" val="2857922286"/>
                    </a:ext>
                  </a:extLst>
                </a:gridCol>
                <a:gridCol w="1262290">
                  <a:extLst>
                    <a:ext uri="{9D8B030D-6E8A-4147-A177-3AD203B41FA5}">
                      <a16:colId xmlns:a16="http://schemas.microsoft.com/office/drawing/2014/main" val="3280774231"/>
                    </a:ext>
                  </a:extLst>
                </a:gridCol>
                <a:gridCol w="1188327">
                  <a:extLst>
                    <a:ext uri="{9D8B030D-6E8A-4147-A177-3AD203B41FA5}">
                      <a16:colId xmlns:a16="http://schemas.microsoft.com/office/drawing/2014/main" val="1846646778"/>
                    </a:ext>
                  </a:extLst>
                </a:gridCol>
              </a:tblGrid>
              <a:tr h="4427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โรค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 risk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 cost/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Long LOS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 volume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evidence/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technology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Complex care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649174"/>
                  </a:ext>
                </a:extLst>
              </a:tr>
              <a:tr h="387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697964"/>
                  </a:ext>
                </a:extLst>
              </a:tr>
              <a:tr h="3320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06604"/>
                  </a:ext>
                </a:extLst>
              </a:tr>
              <a:tr h="387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92784"/>
                  </a:ext>
                </a:extLst>
              </a:tr>
              <a:tr h="387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940718"/>
                  </a:ext>
                </a:extLst>
              </a:tr>
              <a:tr h="387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523067"/>
                  </a:ext>
                </a:extLst>
              </a:tr>
              <a:tr h="387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305950"/>
                  </a:ext>
                </a:extLst>
              </a:tr>
              <a:tr h="3874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38916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0989" y="270804"/>
            <a:ext cx="3679533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h-TH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กลุ่มผู้ป่วยสำคัญของ</a:t>
            </a:r>
            <a:r>
              <a:rPr lang="en-US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 CLT/PCT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719" y="5606671"/>
            <a:ext cx="7762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ระบุโรคสำคัญให้มากที่สุด ให้คะแนนน้ำหนักความสำคัญของแต่ละโรคตามเกณฑ์ต่างๆ ตั้งแต่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1-5</a:t>
            </a:r>
            <a:endParaRPr lang="th-TH" dirty="0" smtClean="0">
              <a:latin typeface="BrowalliaUPC" panose="020B0604020202020204" pitchFamily="34" charset="-34"/>
              <a:cs typeface="BrowalliaUPC" panose="020B0604020202020204" pitchFamily="34" charset="-34"/>
            </a:endParaRPr>
          </a:p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เป็น</a:t>
            </a: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การบอกภาพรวมว่ากลุ่มผู้ป่วยที่สำคัญของ </a:t>
            </a:r>
            <a:r>
              <a:rPr lang="en-US" dirty="0">
                <a:latin typeface="BrowalliaUPC" panose="020B0604020202020204" pitchFamily="34" charset="-34"/>
                <a:cs typeface="BrowalliaUPC" panose="020B0604020202020204" pitchFamily="34" charset="-34"/>
              </a:rPr>
              <a:t>CLT/PCT </a:t>
            </a:r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มีอะไรบ้าง</a:t>
            </a:r>
          </a:p>
          <a:p>
            <a:pPr algn="ctr"/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ความสำคัญอาจจะมาจากเกณฑ์ข้อใดข้อหนึ่งหรือหลายข้อร่วมกันก็ได้</a:t>
            </a:r>
          </a:p>
          <a:p>
            <a:pPr algn="ctr"/>
            <a:r>
              <a:rPr lang="th-TH" dirty="0">
                <a:latin typeface="BrowalliaUPC" panose="020B0604020202020204" pitchFamily="34" charset="-34"/>
                <a:cs typeface="BrowalliaUPC" panose="020B0604020202020204" pitchFamily="34" charset="-34"/>
              </a:rPr>
              <a:t>การสรุปภาพรวมเป็นฐานสำหรับพิจารณาต่อว่าจะทบทวน/สรุปผลคุณภาพการดูแลผู้ป่วยในกลุ่มใดบ้าง ในประเด็นใดบ้าง</a:t>
            </a:r>
            <a:endParaRPr lang="en-US" dirty="0"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30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35822" y="269726"/>
            <a:ext cx="4477829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th-TH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ตัวชี้วัดของ</a:t>
            </a:r>
            <a:r>
              <a:rPr lang="en-US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 CLT/PCT</a:t>
            </a:r>
            <a:r>
              <a:rPr lang="th-TH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 ตามมิติคุณภาพ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10019"/>
              </p:ext>
            </p:extLst>
          </p:nvPr>
        </p:nvGraphicFramePr>
        <p:xfrm>
          <a:off x="423951" y="980629"/>
          <a:ext cx="85039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43361582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84966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27165852"/>
                    </a:ext>
                  </a:extLst>
                </a:gridCol>
                <a:gridCol w="1034995">
                  <a:extLst>
                    <a:ext uri="{9D8B030D-6E8A-4147-A177-3AD203B41FA5}">
                      <a16:colId xmlns:a16="http://schemas.microsoft.com/office/drawing/2014/main" val="2718931841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2628046237"/>
                    </a:ext>
                  </a:extLst>
                </a:gridCol>
                <a:gridCol w="848396">
                  <a:extLst>
                    <a:ext uri="{9D8B030D-6E8A-4147-A177-3AD203B41FA5}">
                      <a16:colId xmlns:a16="http://schemas.microsoft.com/office/drawing/2014/main" val="21157063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5465939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475361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8528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โรค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Access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Continuity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Appropriate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Effective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Efficient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Safe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People-centered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Health promotion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8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1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18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7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98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2492" y="6357301"/>
            <a:ext cx="629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คัดลอกโรคสำคัญจากตารางในแผ่นที่ 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2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ระบตัวชี้วัดของแต่ละโรคโดยจำแนกตามมิติคุณภาพต่างๆ</a:t>
            </a:r>
          </a:p>
        </p:txBody>
      </p:sp>
    </p:spTree>
    <p:extLst>
      <p:ext uri="{BB962C8B-B14F-4D97-AF65-F5344CB8AC3E}">
        <p14:creationId xmlns:p14="http://schemas.microsoft.com/office/powerpoint/2010/main" val="188087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70054" y="269726"/>
            <a:ext cx="3809376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ความเสี่ยงและมาตรการป้องกัน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5104"/>
              </p:ext>
            </p:extLst>
          </p:nvPr>
        </p:nvGraphicFramePr>
        <p:xfrm>
          <a:off x="423950" y="980629"/>
          <a:ext cx="794212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65">
                  <a:extLst>
                    <a:ext uri="{9D8B030D-6E8A-4147-A177-3AD203B41FA5}">
                      <a16:colId xmlns:a16="http://schemas.microsoft.com/office/drawing/2014/main" val="358496683"/>
                    </a:ext>
                  </a:extLst>
                </a:gridCol>
                <a:gridCol w="3713604">
                  <a:extLst>
                    <a:ext uri="{9D8B030D-6E8A-4147-A177-3AD203B41FA5}">
                      <a16:colId xmlns:a16="http://schemas.microsoft.com/office/drawing/2014/main" val="2718931841"/>
                    </a:ext>
                  </a:extLst>
                </a:gridCol>
                <a:gridCol w="2388358">
                  <a:extLst>
                    <a:ext uri="{9D8B030D-6E8A-4147-A177-3AD203B41FA5}">
                      <a16:colId xmlns:a16="http://schemas.microsoft.com/office/drawing/2014/main" val="3245453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ความเสี่ยง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มาตรการป้องกัน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โรคหรือกระบวนการที่เกี่ยวข้อง</a:t>
                      </a:r>
                      <a:endParaRPr lang="en-US" sz="1200" dirty="0" smtClean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8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1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18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7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98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73897" y="5593031"/>
            <a:ext cx="5001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ระบุความเสี่ยงที่สำคัญตามขั้นตอนการดูแลต่างๆ และในกลุ่มโรคสำคัญต่างๆ</a:t>
            </a:r>
          </a:p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ความเสี่ยงบางเรื่องอาจระบุในภาพรวมของของโรคหรือกระบวนการ</a:t>
            </a:r>
          </a:p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บางเรื่องอาจระบุเฉพาะเจาะจงสำหรับกระบวนการเฉพาะในโรคใดโรคหนึ่ง</a:t>
            </a:r>
          </a:p>
        </p:txBody>
      </p:sp>
    </p:spTree>
    <p:extLst>
      <p:ext uri="{BB962C8B-B14F-4D97-AF65-F5344CB8AC3E}">
        <p14:creationId xmlns:p14="http://schemas.microsoft.com/office/powerpoint/2010/main" val="36559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0085" y="269726"/>
            <a:ext cx="7629333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en-US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Proxy Disease </a:t>
            </a:r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กับคุณภาพของขั้นตอนต่างๆ ในกระบวนการดูแล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793741"/>
              </p:ext>
            </p:extLst>
          </p:nvPr>
        </p:nvGraphicFramePr>
        <p:xfrm>
          <a:off x="423951" y="980629"/>
          <a:ext cx="820143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112">
                  <a:extLst>
                    <a:ext uri="{9D8B030D-6E8A-4147-A177-3AD203B41FA5}">
                      <a16:colId xmlns:a16="http://schemas.microsoft.com/office/drawing/2014/main" val="358496683"/>
                    </a:ext>
                  </a:extLst>
                </a:gridCol>
                <a:gridCol w="1883391">
                  <a:extLst>
                    <a:ext uri="{9D8B030D-6E8A-4147-A177-3AD203B41FA5}">
                      <a16:colId xmlns:a16="http://schemas.microsoft.com/office/drawing/2014/main" val="1227165852"/>
                    </a:ext>
                  </a:extLst>
                </a:gridCol>
                <a:gridCol w="4380931">
                  <a:extLst>
                    <a:ext uri="{9D8B030D-6E8A-4147-A177-3AD203B41FA5}">
                      <a16:colId xmlns:a16="http://schemas.microsoft.com/office/drawing/2014/main" val="271893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กระบวนการ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โรค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มาตรการ/นวตกรรม เพื่อให้เกิดคุณภาพ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Access</a:t>
                      </a:r>
                      <a:r>
                        <a:rPr lang="en-US" sz="2100" baseline="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 &amp; entry</a:t>
                      </a:r>
                      <a:endParaRPr lang="en-US" sz="2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8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Assessment</a:t>
                      </a:r>
                      <a:endParaRPr lang="en-US" sz="24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5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Plan of care</a:t>
                      </a:r>
                      <a:endParaRPr lang="en-US" sz="2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5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Discharge planning</a:t>
                      </a:r>
                      <a:endParaRPr lang="en-US" sz="2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622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General Care</a:t>
                      </a:r>
                      <a:endParaRPr lang="en-US" sz="2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91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Care of high risk</a:t>
                      </a:r>
                      <a:endParaRPr lang="en-US" sz="2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0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Anes</a:t>
                      </a: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 &amp; procedure</a:t>
                      </a:r>
                      <a:endParaRPr lang="en-US" sz="2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1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Nutrition</a:t>
                      </a:r>
                      <a:endParaRPr lang="en-US" sz="2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18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Rehabilitation</a:t>
                      </a:r>
                      <a:endParaRPr lang="en-US" sz="2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7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Information</a:t>
                      </a:r>
                      <a:r>
                        <a:rPr lang="en-US" sz="2100" baseline="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 &amp; empower</a:t>
                      </a:r>
                      <a:endParaRPr lang="en-US" sz="2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Continuity</a:t>
                      </a:r>
                      <a:r>
                        <a:rPr lang="en-US" sz="2100" baseline="0" dirty="0" smtClean="0">
                          <a:effectLst/>
                          <a:latin typeface="Browallia New" panose="020B0604020202020204" pitchFamily="34" charset="-34"/>
                          <a:ea typeface="Calibri" panose="020F0502020204030204" pitchFamily="34" charset="0"/>
                          <a:cs typeface="Browallia New" panose="020B0604020202020204" pitchFamily="34" charset="-34"/>
                        </a:rPr>
                        <a:t> of care</a:t>
                      </a:r>
                      <a:endParaRPr lang="en-US" sz="2100" dirty="0">
                        <a:effectLst/>
                        <a:latin typeface="Browallia New" panose="020B0604020202020204" pitchFamily="34" charset="-34"/>
                        <a:ea typeface="Calibri" panose="020F0502020204030204" pitchFamily="34" charset="0"/>
                        <a:cs typeface="Browallia New" panose="020B0604020202020204" pitchFamily="34" charset="-34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986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36388" y="6211669"/>
            <a:ext cx="7476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ในแต่ละกระบวนการ ควรระบุ</a:t>
            </a:r>
            <a:r>
              <a:rPr lang="en-US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 proxy disease </a:t>
            </a:r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ที่ขั้นตอนนั้นมีความสำคัญมาจำนวนหนึ่ง</a:t>
            </a:r>
          </a:p>
          <a:p>
            <a:pPr algn="ctr"/>
            <a:r>
              <a:rPr lang="th-TH" dirty="0" smtClean="0">
                <a:latin typeface="BrowalliaUPC" panose="020B0604020202020204" pitchFamily="34" charset="-34"/>
                <a:cs typeface="BrowalliaUPC" panose="020B0604020202020204" pitchFamily="34" charset="-34"/>
              </a:rPr>
              <a:t>มาตรการเพื่อให้เกิดคุณภาพอาจจะเป็นมาตรการร่วมสำหรับหลายโรค หรือเป็นมาตรการเฉพาะสำหรับแต่ละโรคก็ได้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6454" y="3342597"/>
            <a:ext cx="3817189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1350" b="1" dirty="0">
                <a:latin typeface="BrowalliaUPC" panose="020B0604020202020204" pitchFamily="34" charset="-34"/>
                <a:cs typeface="BrowalliaUPC" panose="020B0604020202020204" pitchFamily="34" charset="-34"/>
              </a:rPr>
              <a:t>อาจนำเสนอมาตรการร่วมสำหรับหลายโรค หรือแยกมาตรการเฉพาะสำหรับแต่ละโรค</a:t>
            </a:r>
          </a:p>
        </p:txBody>
      </p:sp>
    </p:spTree>
    <p:extLst>
      <p:ext uri="{BB962C8B-B14F-4D97-AF65-F5344CB8AC3E}">
        <p14:creationId xmlns:p14="http://schemas.microsoft.com/office/powerpoint/2010/main" val="20618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99772" y="269726"/>
            <a:ext cx="4549964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การพัฒนาคุณภาพ การวิจัย นวตกรรม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23951" y="980629"/>
          <a:ext cx="83379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088">
                  <a:extLst>
                    <a:ext uri="{9D8B030D-6E8A-4147-A177-3AD203B41FA5}">
                      <a16:colId xmlns:a16="http://schemas.microsoft.com/office/drawing/2014/main" val="1433615822"/>
                    </a:ext>
                  </a:extLst>
                </a:gridCol>
                <a:gridCol w="1705970">
                  <a:extLst>
                    <a:ext uri="{9D8B030D-6E8A-4147-A177-3AD203B41FA5}">
                      <a16:colId xmlns:a16="http://schemas.microsoft.com/office/drawing/2014/main" val="358496683"/>
                    </a:ext>
                  </a:extLst>
                </a:gridCol>
                <a:gridCol w="2169994">
                  <a:extLst>
                    <a:ext uri="{9D8B030D-6E8A-4147-A177-3AD203B41FA5}">
                      <a16:colId xmlns:a16="http://schemas.microsoft.com/office/drawing/2014/main" val="1227165852"/>
                    </a:ext>
                  </a:extLst>
                </a:gridCol>
                <a:gridCol w="2988860">
                  <a:extLst>
                    <a:ext uri="{9D8B030D-6E8A-4147-A177-3AD203B41FA5}">
                      <a16:colId xmlns:a16="http://schemas.microsoft.com/office/drawing/2014/main" val="2718931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เรื่อง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เป้าหมาย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การพัฒนา</a:t>
                      </a:r>
                      <a:r>
                        <a:rPr lang="th-TH" sz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การวิจัย นวตกรรม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ผลลัพธ์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4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8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1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18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71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60738" y="269726"/>
            <a:ext cx="5228034" cy="53091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hangingPunct="0"/>
            <a:r>
              <a:rPr lang="th-TH" alt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wallia New" panose="020B0604020202020204" pitchFamily="34" charset="-34"/>
                <a:ea typeface="Calibri" panose="020F0502020204030204" pitchFamily="34" charset="0"/>
                <a:cs typeface="Browallia New" panose="020B0604020202020204" pitchFamily="34" charset="-34"/>
              </a:rPr>
              <a:t>แผนการพัฒนาคุณภาพ การวิจัย นวตกรรม</a:t>
            </a:r>
            <a:endParaRPr lang="en-US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wallia New" panose="020B0604020202020204" pitchFamily="34" charset="-34"/>
              <a:ea typeface="Calibri" panose="020F0502020204030204" pitchFamily="34" charset="0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518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290" y="2123767"/>
            <a:ext cx="7039309" cy="19658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th-TH" sz="32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ข้อมูลคุณภาพของแต่ละโรค/หัตถการ</a:t>
            </a:r>
            <a:br>
              <a:rPr lang="th-TH" sz="32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(Clinical Tracer, </a:t>
            </a:r>
            <a:br>
              <a:rPr lang="en-US" sz="32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Clinical Quality Summary)</a:t>
            </a:r>
            <a:r>
              <a:rPr lang="th-TH" sz="32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h-TH" sz="3200" b="1" dirty="0" smtClean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7957" y="4704735"/>
            <a:ext cx="6595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ควรนำเสนอ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3P </a:t>
            </a:r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ของทุกโรคที่ระบุไว้ว่าเป็นโรคสำคัญ</a:t>
            </a:r>
          </a:p>
          <a:p>
            <a:pPr algn="ctr"/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อาจนำเสนอ </a:t>
            </a:r>
            <a:r>
              <a:rPr lang="en-US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3P </a:t>
            </a:r>
            <a:r>
              <a:rPr lang="th-TH" sz="2400" dirty="0" smtClean="0">
                <a:latin typeface="Browallia New" panose="020B0604020202020204" pitchFamily="34" charset="-34"/>
                <a:cs typeface="Browallia New" panose="020B0604020202020204" pitchFamily="34" charset="-34"/>
              </a:rPr>
              <a:t>ในส่วนที่เป็นตัวร่วมของการดูแลทั่วไปในสาขานี้แยกออกมา</a:t>
            </a:r>
            <a:endParaRPr lang="en-US" sz="2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21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2528</TotalTime>
  <Words>623</Words>
  <Application>Microsoft Office PowerPoint</Application>
  <PresentationFormat>On-screen Show (4:3)</PresentationFormat>
  <Paragraphs>117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Browallia New</vt:lpstr>
      <vt:lpstr>BrowalliaUPC</vt:lpstr>
      <vt:lpstr>Calibri</vt:lpstr>
      <vt:lpstr>Calibri Light</vt:lpstr>
      <vt:lpstr>Tahoma</vt:lpstr>
      <vt:lpstr>Office Theme</vt:lpstr>
      <vt:lpstr>ภาพรวมของ CLT/PCT (CLT/PCT Profile)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ข้อมูลคุณภาพของแต่ละโรค/หัตถการ (Clinical Tracer,  Clinical Quality Summary)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Anuwat</dc:creator>
  <cp:lastModifiedBy>Anuwat</cp:lastModifiedBy>
  <cp:revision>14</cp:revision>
  <dcterms:created xsi:type="dcterms:W3CDTF">2018-05-01T11:24:46Z</dcterms:created>
  <dcterms:modified xsi:type="dcterms:W3CDTF">2018-07-22T13:01:52Z</dcterms:modified>
</cp:coreProperties>
</file>