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2" r:id="rId2"/>
    <p:sldId id="273" r:id="rId3"/>
    <p:sldId id="274" r:id="rId4"/>
    <p:sldId id="275" r:id="rId5"/>
    <p:sldId id="292" r:id="rId6"/>
    <p:sldId id="276" r:id="rId7"/>
    <p:sldId id="284" r:id="rId8"/>
    <p:sldId id="283" r:id="rId9"/>
    <p:sldId id="29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78" r:id="rId37"/>
    <p:sldId id="294" r:id="rId38"/>
    <p:sldId id="279" r:id="rId39"/>
    <p:sldId id="280" r:id="rId40"/>
    <p:sldId id="281" r:id="rId41"/>
    <p:sldId id="28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80532" autoAdjust="0"/>
  </p:normalViewPr>
  <p:slideViewPr>
    <p:cSldViewPr>
      <p:cViewPr>
        <p:scale>
          <a:sx n="77" d="100"/>
          <a:sy n="77" d="100"/>
        </p:scale>
        <p:origin x="-91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4E745-7FA1-4C5C-A389-7DE823F9FF7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761FA-2966-443E-B8B9-CB8565E815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09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As </a:t>
            </a:r>
            <a:r>
              <a:rPr lang="en-US" sz="1200" dirty="0" err="1" smtClean="0"/>
              <a:t>radiações</a:t>
            </a:r>
            <a:r>
              <a:rPr lang="en-US" sz="1200" dirty="0" smtClean="0"/>
              <a:t> </a:t>
            </a:r>
            <a:r>
              <a:rPr lang="en-US" sz="1200" dirty="0" err="1" smtClean="0"/>
              <a:t>luminosas</a:t>
            </a:r>
            <a:r>
              <a:rPr lang="en-US" sz="1200" dirty="0" smtClean="0"/>
              <a:t> </a:t>
            </a:r>
            <a:r>
              <a:rPr lang="en-US" sz="1200" dirty="0" err="1" smtClean="0"/>
              <a:t>atravessam</a:t>
            </a:r>
            <a:r>
              <a:rPr lang="en-US" sz="1200" dirty="0" smtClean="0"/>
              <a:t> o </a:t>
            </a:r>
            <a:r>
              <a:rPr lang="en-US" sz="1200" dirty="0" err="1" smtClean="0"/>
              <a:t>cristalino</a:t>
            </a:r>
            <a:r>
              <a:rPr lang="en-US" sz="1200" dirty="0" smtClean="0"/>
              <a:t> e </a:t>
            </a:r>
            <a:r>
              <a:rPr lang="en-US" sz="1200" dirty="0" err="1" smtClean="0"/>
              <a:t>convergem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retina que é a </a:t>
            </a:r>
            <a:r>
              <a:rPr lang="en-US" sz="1200" dirty="0" err="1" smtClean="0"/>
              <a:t>membrana</a:t>
            </a:r>
            <a:r>
              <a:rPr lang="en-US" sz="1200" dirty="0" smtClean="0"/>
              <a:t> </a:t>
            </a:r>
            <a:r>
              <a:rPr lang="en-US" sz="1200" dirty="0" err="1" smtClean="0"/>
              <a:t>interna</a:t>
            </a:r>
            <a:r>
              <a:rPr lang="en-US" sz="1200" dirty="0" smtClean="0"/>
              <a:t> da parte posterior. </a:t>
            </a:r>
          </a:p>
          <a:p>
            <a:pPr eaLnBrk="1" hangingPunct="1"/>
            <a:r>
              <a:rPr lang="en-US" sz="1200" dirty="0" smtClean="0"/>
              <a:t>A retina é </a:t>
            </a:r>
            <a:r>
              <a:rPr lang="en-US" sz="1200" dirty="0" err="1" smtClean="0"/>
              <a:t>formada</a:t>
            </a:r>
            <a:r>
              <a:rPr lang="en-US" sz="1200" dirty="0" smtClean="0"/>
              <a:t> pela </a:t>
            </a:r>
            <a:r>
              <a:rPr lang="en-US" sz="1200" dirty="0" err="1" smtClean="0"/>
              <a:t>ramificação</a:t>
            </a:r>
            <a:r>
              <a:rPr lang="en-US" sz="1200" dirty="0" smtClean="0"/>
              <a:t> do </a:t>
            </a:r>
            <a:r>
              <a:rPr lang="en-US" sz="1200" dirty="0" err="1" smtClean="0"/>
              <a:t>nervo</a:t>
            </a:r>
            <a:r>
              <a:rPr lang="en-US" sz="1200" dirty="0" smtClean="0"/>
              <a:t> </a:t>
            </a:r>
            <a:r>
              <a:rPr lang="en-US" sz="1200" dirty="0" err="1" smtClean="0"/>
              <a:t>ótico</a:t>
            </a:r>
            <a:r>
              <a:rPr lang="en-US" sz="1200" dirty="0" smtClean="0"/>
              <a:t> que </a:t>
            </a:r>
            <a:r>
              <a:rPr lang="en-US" sz="1200" dirty="0" err="1" smtClean="0"/>
              <a:t>transmite</a:t>
            </a:r>
            <a:r>
              <a:rPr lang="en-US" sz="1200" dirty="0" smtClean="0"/>
              <a:t> as </a:t>
            </a:r>
            <a:r>
              <a:rPr lang="en-US" sz="1200" dirty="0" err="1" smtClean="0"/>
              <a:t>sensações</a:t>
            </a:r>
            <a:r>
              <a:rPr lang="en-US" sz="1200" dirty="0" smtClean="0"/>
              <a:t> </a:t>
            </a:r>
            <a:r>
              <a:rPr lang="en-US" sz="1200" dirty="0" err="1" smtClean="0"/>
              <a:t>luminosas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cérebro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A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que se forma </a:t>
            </a:r>
            <a:r>
              <a:rPr lang="en-US" sz="1200" dirty="0" err="1" smtClean="0"/>
              <a:t>na</a:t>
            </a:r>
            <a:r>
              <a:rPr lang="en-US" sz="1200" dirty="0" smtClean="0"/>
              <a:t> retina é real, </a:t>
            </a:r>
            <a:r>
              <a:rPr lang="en-US" sz="1200" dirty="0" err="1" smtClean="0"/>
              <a:t>invertida</a:t>
            </a:r>
            <a:r>
              <a:rPr lang="en-US" sz="1200" dirty="0" smtClean="0"/>
              <a:t> e </a:t>
            </a:r>
            <a:r>
              <a:rPr lang="en-US" sz="1200" dirty="0" err="1" smtClean="0"/>
              <a:t>menor</a:t>
            </a:r>
            <a:r>
              <a:rPr lang="en-US" sz="1200" dirty="0" smtClean="0"/>
              <a:t> do que o </a:t>
            </a:r>
            <a:r>
              <a:rPr lang="en-US" sz="1200" dirty="0" err="1" smtClean="0"/>
              <a:t>objeto</a:t>
            </a:r>
            <a:r>
              <a:rPr lang="en-US" sz="1200" dirty="0" smtClean="0"/>
              <a:t>. “</a:t>
            </a:r>
            <a:r>
              <a:rPr lang="en-US" sz="1200" dirty="0" err="1" smtClean="0"/>
              <a:t>Percebemos</a:t>
            </a:r>
            <a:r>
              <a:rPr lang="en-US" sz="1200" dirty="0" smtClean="0"/>
              <a:t>”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objetos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posição</a:t>
            </a:r>
            <a:r>
              <a:rPr lang="en-US" sz="1200" dirty="0" smtClean="0"/>
              <a:t> </a:t>
            </a:r>
            <a:r>
              <a:rPr lang="en-US" sz="1200" dirty="0" err="1" smtClean="0"/>
              <a:t>correta</a:t>
            </a:r>
            <a:r>
              <a:rPr lang="en-US" sz="1200" dirty="0" smtClean="0"/>
              <a:t> </a:t>
            </a:r>
            <a:r>
              <a:rPr lang="en-US" sz="1200" dirty="0" err="1" smtClean="0"/>
              <a:t>graças</a:t>
            </a:r>
            <a:r>
              <a:rPr lang="en-US" sz="1200" dirty="0" smtClean="0"/>
              <a:t> à forma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sinais</a:t>
            </a:r>
            <a:r>
              <a:rPr lang="en-US" sz="1200" dirty="0" smtClean="0"/>
              <a:t> </a:t>
            </a:r>
            <a:r>
              <a:rPr lang="en-US" sz="1200" dirty="0" err="1" smtClean="0"/>
              <a:t>visuais</a:t>
            </a:r>
            <a:r>
              <a:rPr lang="en-US" sz="1200" dirty="0" smtClean="0"/>
              <a:t> </a:t>
            </a:r>
            <a:r>
              <a:rPr lang="en-US" sz="1200" dirty="0" err="1" smtClean="0"/>
              <a:t>são</a:t>
            </a:r>
            <a:r>
              <a:rPr lang="en-US" sz="1200" dirty="0" smtClean="0"/>
              <a:t> </a:t>
            </a:r>
            <a:r>
              <a:rPr lang="en-US" sz="1200" dirty="0" err="1" smtClean="0"/>
              <a:t>processados</a:t>
            </a:r>
            <a:endParaRPr lang="en-US" sz="1200" dirty="0" smtClean="0"/>
          </a:p>
          <a:p>
            <a:endParaRPr lang="pt-BR" dirty="0" smtClean="0"/>
          </a:p>
          <a:p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retina é composta de, aproximadamente, 100 milhões de sensores, cada um responsável pela conversão de uma porção do estímulo luminoso. Estes sensores são divididos em dois grupos: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- cones - sensíveis a alto nível de iluminação e responsáveis pela percepção das cores;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- bastonetes - sensíveis a baixo nível de iluminação e distinguem os tons de cinza.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03054" indent="-270405">
              <a:defRPr>
                <a:solidFill>
                  <a:schemeClr val="tx1"/>
                </a:solidFill>
                <a:latin typeface="Arial" charset="0"/>
              </a:defRPr>
            </a:lvl2pPr>
            <a:lvl3pPr marL="1081621" indent="-216324">
              <a:defRPr>
                <a:solidFill>
                  <a:schemeClr val="tx1"/>
                </a:solidFill>
                <a:latin typeface="Arial" charset="0"/>
              </a:defRPr>
            </a:lvl3pPr>
            <a:lvl4pPr marL="1514269" indent="-216324">
              <a:defRPr>
                <a:solidFill>
                  <a:schemeClr val="tx1"/>
                </a:solidFill>
                <a:latin typeface="Arial" charset="0"/>
              </a:defRPr>
            </a:lvl4pPr>
            <a:lvl5pPr marL="1946918" indent="-216324">
              <a:defRPr>
                <a:solidFill>
                  <a:schemeClr val="tx1"/>
                </a:solidFill>
                <a:latin typeface="Arial" charset="0"/>
              </a:defRPr>
            </a:lvl5pPr>
            <a:lvl6pPr marL="2379566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2214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4863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7511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6D11CC-E3C8-41F3-A890-D14201B3448D}" type="slidenum">
              <a:rPr lang="pt-BR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38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761FA-2966-443E-B8B9-CB8565E815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3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dirty="0" smtClean="0"/>
              <a:t>Estes objetivos nos levam</a:t>
            </a:r>
            <a:r>
              <a:rPr lang="pt-BR" baseline="0" dirty="0" smtClean="0"/>
              <a:t> vocês  </a:t>
            </a:r>
            <a:endParaRPr lang="pt-BR" dirty="0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03054" indent="-270405">
              <a:defRPr>
                <a:solidFill>
                  <a:schemeClr val="tx1"/>
                </a:solidFill>
                <a:latin typeface="Arial" charset="0"/>
              </a:defRPr>
            </a:lvl2pPr>
            <a:lvl3pPr marL="1081621" indent="-216324">
              <a:defRPr>
                <a:solidFill>
                  <a:schemeClr val="tx1"/>
                </a:solidFill>
                <a:latin typeface="Arial" charset="0"/>
              </a:defRPr>
            </a:lvl3pPr>
            <a:lvl4pPr marL="1514269" indent="-216324">
              <a:defRPr>
                <a:solidFill>
                  <a:schemeClr val="tx1"/>
                </a:solidFill>
                <a:latin typeface="Arial" charset="0"/>
              </a:defRPr>
            </a:lvl4pPr>
            <a:lvl5pPr marL="1946918" indent="-216324">
              <a:defRPr>
                <a:solidFill>
                  <a:schemeClr val="tx1"/>
                </a:solidFill>
                <a:latin typeface="Arial" charset="0"/>
              </a:defRPr>
            </a:lvl5pPr>
            <a:lvl6pPr marL="2379566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2214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4863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7511" indent="-2163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E0F597-AB90-477E-9829-063FC10F7CFA}" type="slidenum">
              <a:rPr lang="pt-BR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65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3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Este é um fator importante para a análise de imagem através do olho humano.</a:t>
            </a:r>
          </a:p>
          <a:p>
            <a:endParaRPr lang="pt-BR" sz="1100" dirty="0"/>
          </a:p>
          <a:p>
            <a:r>
              <a:rPr lang="pt-BR" sz="1100" dirty="0"/>
              <a:t>Os mais simples são mera aplicação do método, contudo há alguns</a:t>
            </a:r>
          </a:p>
          <a:p>
            <a:r>
              <a:rPr lang="pt-BR" sz="1100" dirty="0"/>
              <a:t>métodos que necessitam de uma leve modificação para funcionar</a:t>
            </a:r>
          </a:p>
          <a:p>
            <a:r>
              <a:rPr lang="pt-BR" sz="1100" dirty="0"/>
              <a:t>com eficiência em imagens </a:t>
            </a:r>
            <a:r>
              <a:rPr lang="pt-BR" sz="1100" dirty="0" smtClean="0"/>
              <a:t>coloridas</a:t>
            </a:r>
          </a:p>
          <a:p>
            <a:endParaRPr lang="pt-BR" sz="1100" dirty="0" smtClean="0"/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200" dirty="0" smtClean="0">
                <a:sym typeface="Symbol" pitchFamily="18" charset="2"/>
              </a:rPr>
              <a:t>A cor é um atributo da percepção visual que permite</a:t>
            </a: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200" dirty="0" smtClean="0">
                <a:sym typeface="Symbol" pitchFamily="18" charset="2"/>
              </a:rPr>
              <a:t> 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mostrar as coisas conforme são vistas na natureza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Representar associações simbólicas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Chamar e direcionar a atenção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Enfatizar alguns aspectos sociais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Determinar um estado de espírito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pt-BR" sz="1200" dirty="0" smtClean="0">
                <a:sym typeface="Symbol" pitchFamily="18" charset="2"/>
              </a:rPr>
              <a:t>Tornar uma imagem mais fácil de ser memorizada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5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FED33-C318-438D-A122-A0FE27C6022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2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fld id="{A8FE5091-A53F-4C03-A1FA-44CB81739986}" type="slidenum">
              <a:rPr lang="pt-BR" sz="120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pt-BR" sz="120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EE3A-F852-480D-94AD-64D29C97337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AFF3-60C9-4176-A0BD-F26DA3236F9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 userDrawn="1"/>
        </p:nvSpPr>
        <p:spPr>
          <a:xfrm>
            <a:off x="0" y="304800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5410200" y="322391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idx="1"/>
          </p:nvPr>
        </p:nvSpPr>
        <p:spPr>
          <a:xfrm>
            <a:off x="505182" y="4365104"/>
            <a:ext cx="8229600" cy="16115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300" b="1" dirty="0" smtClean="0">
                <a:solidFill>
                  <a:schemeClr val="accent2">
                    <a:lumMod val="75000"/>
                  </a:schemeClr>
                </a:solidFill>
              </a:rPr>
              <a:t>Universidade Federal do Ceará - UFC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300" b="1" dirty="0" smtClean="0">
                <a:solidFill>
                  <a:schemeClr val="accent2">
                    <a:lumMod val="75000"/>
                  </a:schemeClr>
                </a:solidFill>
              </a:rPr>
              <a:t>Processo Seletivo para Admissão de Professores</a:t>
            </a:r>
            <a:endParaRPr lang="pt-BR" sz="23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pt-BR" sz="2300" b="1" dirty="0" smtClean="0">
                <a:solidFill>
                  <a:schemeClr val="accent2">
                    <a:lumMod val="75000"/>
                  </a:schemeClr>
                </a:solidFill>
              </a:rPr>
              <a:t>Candidato: </a:t>
            </a:r>
            <a:r>
              <a:rPr lang="pt-BR" sz="2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300" b="1" dirty="0" err="1" smtClean="0">
                <a:solidFill>
                  <a:schemeClr val="accent2">
                    <a:lumMod val="75000"/>
                  </a:schemeClr>
                </a:solidFill>
              </a:rPr>
              <a:t>Antonio</a:t>
            </a:r>
            <a:r>
              <a:rPr lang="pt-BR" sz="2300" b="1" dirty="0" smtClean="0">
                <a:solidFill>
                  <a:schemeClr val="accent2">
                    <a:lumMod val="75000"/>
                  </a:schemeClr>
                </a:solidFill>
              </a:rPr>
              <a:t> Carlos da Silva Barros</a:t>
            </a:r>
            <a:endParaRPr lang="pt-BR" sz="23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251520" y="836712"/>
            <a:ext cx="86296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pt-BR" sz="3600" b="1" dirty="0" smtClean="0"/>
              <a:t>TÓPICO 09: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45095" y="2057400"/>
            <a:ext cx="703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Processamento de Imagens Coloridas</a:t>
            </a:r>
            <a:endParaRPr lang="pt-BR" sz="4400" b="1" dirty="0"/>
          </a:p>
        </p:txBody>
      </p:sp>
      <p:sp>
        <p:nvSpPr>
          <p:cNvPr id="9" name="Retângulo 8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600200"/>
            <a:ext cx="4724400" cy="2739060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Cones </a:t>
            </a:r>
            <a:r>
              <a:rPr lang="pt-BR" sz="2200" dirty="0"/>
              <a:t>são responsáveis </a:t>
            </a:r>
            <a:r>
              <a:rPr lang="pt-BR" sz="2200" dirty="0" smtClean="0"/>
              <a:t>pela percepção </a:t>
            </a:r>
            <a:r>
              <a:rPr lang="pt-BR" sz="2200" dirty="0"/>
              <a:t>da cor</a:t>
            </a:r>
          </a:p>
          <a:p>
            <a:pPr marL="0" indent="0">
              <a:buNone/>
            </a:pPr>
            <a:r>
              <a:rPr lang="pt-BR" sz="2200" dirty="0" smtClean="0"/>
              <a:t>– </a:t>
            </a:r>
            <a:r>
              <a:rPr lang="pt-BR" sz="2200" dirty="0"/>
              <a:t>65 % percebem vermelho</a:t>
            </a:r>
          </a:p>
          <a:p>
            <a:pPr marL="0" indent="0">
              <a:buNone/>
            </a:pPr>
            <a:r>
              <a:rPr lang="pt-BR" sz="2200" dirty="0" smtClean="0"/>
              <a:t>– </a:t>
            </a:r>
            <a:r>
              <a:rPr lang="pt-BR" sz="2200" dirty="0"/>
              <a:t>33 % percebem verde</a:t>
            </a:r>
          </a:p>
          <a:p>
            <a:pPr marL="0" indent="0">
              <a:buNone/>
            </a:pPr>
            <a:r>
              <a:rPr lang="pt-BR" sz="2200" dirty="0" smtClean="0"/>
              <a:t>– </a:t>
            </a:r>
            <a:r>
              <a:rPr lang="pt-BR" sz="2200" dirty="0"/>
              <a:t>2 % percebem azul (estes são mais sensíveis que os outros)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57200" y="6207900"/>
            <a:ext cx="754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4:a</a:t>
            </a:r>
            <a:r>
              <a:rPr lang="pt-BR" dirty="0"/>
              <a:t>) sensibilidade para absorver a luz no olho humano b) olho humano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31257"/>
            <a:ext cx="4052190" cy="45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0" y="4065157"/>
            <a:ext cx="4343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62200" y="579218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72200" y="5760607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5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2362200"/>
            <a:ext cx="8839200" cy="27390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pt-BR" dirty="0" smtClean="0"/>
              <a:t>No </a:t>
            </a:r>
            <a:r>
              <a:rPr lang="pt-BR" dirty="0"/>
              <a:t>ser humano, todas as cores são percebidas </a:t>
            </a:r>
            <a:r>
              <a:rPr lang="pt-BR" dirty="0" smtClean="0"/>
              <a:t>como combinação </a:t>
            </a:r>
            <a:r>
              <a:rPr lang="pt-BR" dirty="0"/>
              <a:t>das cores vermelho, verde e </a:t>
            </a:r>
            <a:r>
              <a:rPr lang="pt-BR" dirty="0" smtClean="0"/>
              <a:t>azul.</a:t>
            </a:r>
          </a:p>
          <a:p>
            <a:pPr lvl="1"/>
            <a:r>
              <a:rPr lang="pt-BR" dirty="0" smtClean="0"/>
              <a:t>As </a:t>
            </a:r>
            <a:r>
              <a:rPr lang="pt-BR" dirty="0"/>
              <a:t>cores primárias da luz são definidas como os </a:t>
            </a:r>
            <a:r>
              <a:rPr lang="pt-BR" dirty="0" smtClean="0"/>
              <a:t>seguintes comprimentos </a:t>
            </a:r>
            <a:r>
              <a:rPr lang="pt-BR" dirty="0"/>
              <a:t>de onda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sz="2400" dirty="0"/>
              <a:t>– R = 700, G = 546.1 e B = 435,8 </a:t>
            </a:r>
            <a:r>
              <a:rPr lang="pt-BR" sz="2400" dirty="0" err="1"/>
              <a:t>nm</a:t>
            </a:r>
            <a:r>
              <a:rPr lang="pt-BR" sz="2400" dirty="0" smtClean="0"/>
              <a:t>.</a:t>
            </a:r>
          </a:p>
          <a:p>
            <a:pPr lvl="1"/>
            <a:r>
              <a:rPr lang="pt-BR" dirty="0"/>
              <a:t>As cores primária de pigmentos são definidas como </a:t>
            </a:r>
            <a:r>
              <a:rPr lang="pt-BR" dirty="0" smtClean="0"/>
              <a:t>cores que </a:t>
            </a:r>
            <a:r>
              <a:rPr lang="pt-BR" dirty="0"/>
              <a:t>absorvem uma cor primaria da luz e reflete as </a:t>
            </a:r>
            <a:r>
              <a:rPr lang="pt-BR" dirty="0" smtClean="0"/>
              <a:t>outras duas:</a:t>
            </a:r>
          </a:p>
          <a:p>
            <a:pPr lvl="2"/>
            <a:r>
              <a:rPr lang="pt-BR" dirty="0" smtClean="0"/>
              <a:t>Magenta </a:t>
            </a:r>
            <a:r>
              <a:rPr lang="pt-BR" dirty="0"/>
              <a:t>= </a:t>
            </a:r>
            <a:r>
              <a:rPr lang="pt-BR" dirty="0" err="1"/>
              <a:t>red</a:t>
            </a:r>
            <a:r>
              <a:rPr lang="pt-BR" dirty="0"/>
              <a:t> + blue</a:t>
            </a:r>
          </a:p>
          <a:p>
            <a:pPr lvl="2"/>
            <a:r>
              <a:rPr lang="pt-BR" dirty="0" err="1" smtClean="0"/>
              <a:t>Cyan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green</a:t>
            </a:r>
            <a:r>
              <a:rPr lang="pt-BR" dirty="0"/>
              <a:t> + blue</a:t>
            </a:r>
          </a:p>
          <a:p>
            <a:pPr lvl="2"/>
            <a:r>
              <a:rPr lang="pt-BR" dirty="0" err="1" smtClean="0"/>
              <a:t>Yellow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red</a:t>
            </a:r>
            <a:r>
              <a:rPr lang="pt-BR" dirty="0"/>
              <a:t> + </a:t>
            </a:r>
            <a:r>
              <a:rPr lang="pt-BR" dirty="0" err="1"/>
              <a:t>green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819400" y="1419712"/>
            <a:ext cx="332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Formação de cores</a:t>
            </a:r>
          </a:p>
        </p:txBody>
      </p:sp>
    </p:spTree>
    <p:extLst>
      <p:ext uri="{BB962C8B-B14F-4D97-AF65-F5344CB8AC3E}">
        <p14:creationId xmlns:p14="http://schemas.microsoft.com/office/powerpoint/2010/main" val="36680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877331" y="480060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76921" y="480060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6" name="Retângulo 5"/>
          <p:cNvSpPr/>
          <p:nvPr/>
        </p:nvSpPr>
        <p:spPr>
          <a:xfrm>
            <a:off x="804920" y="5791200"/>
            <a:ext cx="8110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5. </a:t>
            </a:r>
            <a:r>
              <a:rPr lang="pt-BR" dirty="0"/>
              <a:t>a) Cores primárias e secundárias e b) pigmentos primários e secund8-á1r8i os</a:t>
            </a:r>
          </a:p>
        </p:txBody>
      </p:sp>
    </p:spTree>
    <p:extLst>
      <p:ext uri="{BB962C8B-B14F-4D97-AF65-F5344CB8AC3E}">
        <p14:creationId xmlns:p14="http://schemas.microsoft.com/office/powerpoint/2010/main" val="3348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Formas de se distinguir </a:t>
            </a:r>
            <a:r>
              <a:rPr lang="pt-BR" dirty="0" smtClean="0"/>
              <a:t>cores</a:t>
            </a:r>
          </a:p>
          <a:p>
            <a:pPr marL="0" lvl="3" indent="0">
              <a:buNone/>
            </a:pPr>
            <a:endParaRPr lang="pt-BR" sz="3200" dirty="0" smtClean="0"/>
          </a:p>
          <a:p>
            <a:pPr marL="0" lvl="3" indent="0">
              <a:buNone/>
            </a:pP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374822" y="22098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olho humano utiliza as seguintes características </a:t>
            </a:r>
            <a:r>
              <a:rPr lang="pt-BR" dirty="0" smtClean="0"/>
              <a:t>para distinguir </a:t>
            </a:r>
            <a:r>
              <a:rPr lang="pt-BR" dirty="0"/>
              <a:t>cores:</a:t>
            </a:r>
          </a:p>
          <a:p>
            <a:r>
              <a:rPr lang="pt-BR" dirty="0"/>
              <a:t>– </a:t>
            </a:r>
            <a:r>
              <a:rPr lang="pt-BR" dirty="0" err="1"/>
              <a:t>Hue</a:t>
            </a:r>
            <a:r>
              <a:rPr lang="pt-BR" dirty="0"/>
              <a:t> (matiz)</a:t>
            </a:r>
          </a:p>
          <a:p>
            <a:r>
              <a:rPr lang="pt-BR" dirty="0"/>
              <a:t>• Componente de luz dominante percebida pelo observador:</a:t>
            </a:r>
          </a:p>
          <a:p>
            <a:r>
              <a:rPr lang="pt-BR" dirty="0"/>
              <a:t>– Saturação</a:t>
            </a:r>
          </a:p>
          <a:p>
            <a:r>
              <a:rPr lang="pt-BR" dirty="0"/>
              <a:t>• Quantidade de branco presente na cor (relação entre a quantidade </a:t>
            </a:r>
            <a:r>
              <a:rPr lang="pt-BR" dirty="0" smtClean="0"/>
              <a:t>de pigmento </a:t>
            </a:r>
            <a:r>
              <a:rPr lang="pt-BR" dirty="0"/>
              <a:t>e branco).</a:t>
            </a:r>
          </a:p>
          <a:p>
            <a:r>
              <a:rPr lang="pt-BR" dirty="0"/>
              <a:t>• Os pigmentos puros não possuem branco (saturados). Já cores como </a:t>
            </a:r>
            <a:r>
              <a:rPr lang="pt-BR" dirty="0" smtClean="0"/>
              <a:t>o rosa </a:t>
            </a:r>
            <a:r>
              <a:rPr lang="pt-BR" dirty="0"/>
              <a:t>e o lilás possuem luz branca.</a:t>
            </a:r>
          </a:p>
          <a:p>
            <a:r>
              <a:rPr lang="pt-BR" dirty="0"/>
              <a:t>– Brilho</a:t>
            </a:r>
          </a:p>
          <a:p>
            <a:r>
              <a:rPr lang="pt-BR" dirty="0"/>
              <a:t>• </a:t>
            </a:r>
            <a:r>
              <a:rPr lang="pt-BR" dirty="0" smtClean="0"/>
              <a:t>A </a:t>
            </a:r>
            <a:r>
              <a:rPr lang="pt-BR" dirty="0"/>
              <a:t>intensidade de luz fornecida pela fonte.</a:t>
            </a:r>
          </a:p>
          <a:p>
            <a:r>
              <a:rPr lang="pt-BR" dirty="0"/>
              <a:t>– Saturação e </a:t>
            </a:r>
            <a:r>
              <a:rPr lang="pt-BR" dirty="0" err="1"/>
              <a:t>Hue</a:t>
            </a:r>
            <a:r>
              <a:rPr lang="pt-BR" dirty="0"/>
              <a:t> representam a </a:t>
            </a:r>
            <a:r>
              <a:rPr lang="pt-BR" dirty="0" err="1"/>
              <a:t>cromaticidade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2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338649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Diagrama de </a:t>
            </a:r>
            <a:r>
              <a:rPr lang="pt-BR" dirty="0" err="1"/>
              <a:t>cromaticidade</a:t>
            </a:r>
            <a:endParaRPr lang="pt-BR" sz="3200" dirty="0" smtClean="0"/>
          </a:p>
          <a:p>
            <a:pPr marL="0" lvl="3" indent="0">
              <a:buNone/>
            </a:pPr>
            <a:endParaRPr lang="pt-BR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20800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419600" y="6297225"/>
            <a:ext cx="362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 </a:t>
            </a:r>
            <a:r>
              <a:rPr lang="pt-BR" dirty="0"/>
              <a:t>Diagrama de </a:t>
            </a:r>
            <a:r>
              <a:rPr lang="pt-BR" dirty="0" err="1"/>
              <a:t>cromaticidade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9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338649"/>
            <a:ext cx="8839200" cy="495857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propósito de um modelo de cores (espaço de cores) é </a:t>
            </a:r>
            <a:r>
              <a:rPr lang="pt-BR" dirty="0" smtClean="0"/>
              <a:t>fornecer uma </a:t>
            </a:r>
            <a:r>
              <a:rPr lang="pt-BR" dirty="0"/>
              <a:t>padronização para especificar as cores.</a:t>
            </a:r>
          </a:p>
          <a:p>
            <a:r>
              <a:rPr lang="pt-BR" dirty="0" smtClean="0"/>
              <a:t>Cada </a:t>
            </a:r>
            <a:r>
              <a:rPr lang="pt-BR" dirty="0"/>
              <a:t>modelo de cores é composto pela especificação de </a:t>
            </a:r>
            <a:r>
              <a:rPr lang="pt-BR" dirty="0" smtClean="0"/>
              <a:t>um sistema </a:t>
            </a:r>
            <a:r>
              <a:rPr lang="pt-BR" dirty="0"/>
              <a:t>de coordenadas e um </a:t>
            </a:r>
            <a:r>
              <a:rPr lang="pt-BR" dirty="0" err="1"/>
              <a:t>sub-espaço</a:t>
            </a:r>
            <a:r>
              <a:rPr lang="pt-BR" dirty="0"/>
              <a:t> onde cada cor é </a:t>
            </a:r>
            <a:r>
              <a:rPr lang="pt-BR" dirty="0" smtClean="0"/>
              <a:t>definido como </a:t>
            </a:r>
            <a:r>
              <a:rPr lang="pt-BR" dirty="0"/>
              <a:t>um ponto único.</a:t>
            </a:r>
          </a:p>
          <a:p>
            <a:r>
              <a:rPr lang="pt-BR" dirty="0" smtClean="0"/>
              <a:t>A </a:t>
            </a:r>
            <a:r>
              <a:rPr lang="pt-BR" dirty="0"/>
              <a:t>maior parte dos modelos de cores são descritos para </a:t>
            </a:r>
            <a:r>
              <a:rPr lang="pt-BR" dirty="0" smtClean="0"/>
              <a:t>funcionar através </a:t>
            </a:r>
            <a:r>
              <a:rPr lang="pt-BR" dirty="0"/>
              <a:t>de dispositivos de </a:t>
            </a:r>
            <a:r>
              <a:rPr lang="pt-BR" i="1" dirty="0"/>
              <a:t>hardware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smtClean="0"/>
              <a:t>	– </a:t>
            </a:r>
            <a:r>
              <a:rPr lang="pt-BR" dirty="0"/>
              <a:t>RGB (</a:t>
            </a:r>
            <a:r>
              <a:rPr lang="pt-BR" i="1" dirty="0" err="1"/>
              <a:t>red</a:t>
            </a:r>
            <a:r>
              <a:rPr lang="pt-BR" i="1" dirty="0"/>
              <a:t>, </a:t>
            </a:r>
            <a:r>
              <a:rPr lang="pt-BR" i="1" dirty="0" err="1"/>
              <a:t>green</a:t>
            </a:r>
            <a:r>
              <a:rPr lang="pt-BR" i="1" dirty="0"/>
              <a:t>, blue</a:t>
            </a:r>
            <a:r>
              <a:rPr lang="pt-BR" dirty="0"/>
              <a:t>): monitores, televisão e câmera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CMY (</a:t>
            </a:r>
            <a:r>
              <a:rPr lang="en-US" i="1" dirty="0"/>
              <a:t>cyan, magenta, yellow</a:t>
            </a:r>
            <a:r>
              <a:rPr lang="en-US" dirty="0"/>
              <a:t>): </a:t>
            </a:r>
            <a:r>
              <a:rPr lang="en-US" dirty="0" err="1"/>
              <a:t>impressão</a:t>
            </a:r>
            <a:endParaRPr lang="en-US" dirty="0"/>
          </a:p>
          <a:p>
            <a:r>
              <a:rPr lang="pt-BR" dirty="0" smtClean="0"/>
              <a:t>A </a:t>
            </a:r>
            <a:r>
              <a:rPr lang="pt-BR" dirty="0"/>
              <a:t>outra parte é descrito para manipular as cores:</a:t>
            </a:r>
          </a:p>
          <a:p>
            <a:pPr lvl="1"/>
            <a:r>
              <a:rPr lang="pt-BR" dirty="0" smtClean="0"/>
              <a:t>HSI</a:t>
            </a:r>
            <a:r>
              <a:rPr lang="pt-BR" dirty="0"/>
              <a:t>: voltado para simular a percepção humana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L*a*b: especificação de cor uniforme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YUV : Compressão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 smtClean="0"/>
              <a:t>YCbCr</a:t>
            </a:r>
            <a:r>
              <a:rPr lang="pt-BR" dirty="0" smtClean="0"/>
              <a:t>: transmissão de imagens </a:t>
            </a:r>
            <a:r>
              <a:rPr lang="pt-BR" dirty="0"/>
              <a:t>e processamento de vídeo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265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7905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48200" y="5105400"/>
            <a:ext cx="3495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 </a:t>
            </a:r>
            <a:r>
              <a:rPr lang="pt-BR" dirty="0"/>
              <a:t>Diagrama esquemático do</a:t>
            </a:r>
          </a:p>
          <a:p>
            <a:r>
              <a:rPr lang="pt-BR" dirty="0"/>
              <a:t>diagrama RGB.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de cor RGB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51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05000" y="5638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Sistema de Coordenadas do Padrão </a:t>
            </a:r>
            <a:r>
              <a:rPr lang="pt-BR" dirty="0" smtClean="0"/>
              <a:t>RGB.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de cor RGB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01"/>
            <a:ext cx="7924800" cy="37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2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825791" y="5846475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Cores seguras do formato RGB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de cor RGB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424248" y="1828800"/>
            <a:ext cx="5366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Muitos sistemas são limitados </a:t>
            </a:r>
            <a:r>
              <a:rPr lang="pt-BR" dirty="0" smtClean="0"/>
              <a:t>a 256 </a:t>
            </a:r>
            <a:r>
              <a:rPr lang="pt-BR" dirty="0"/>
              <a:t>cores ou até mesmo devido </a:t>
            </a:r>
            <a:r>
              <a:rPr lang="pt-BR" dirty="0" smtClean="0"/>
              <a:t>a limitação </a:t>
            </a:r>
            <a:r>
              <a:rPr lang="pt-BR" dirty="0"/>
              <a:t>ou simplificação de</a:t>
            </a:r>
          </a:p>
          <a:p>
            <a:r>
              <a:rPr lang="pt-BR" dirty="0"/>
              <a:t>hardware.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4249" y="28320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Cores RGB segura:</a:t>
            </a:r>
          </a:p>
          <a:p>
            <a:r>
              <a:rPr lang="pt-BR" dirty="0" smtClean="0"/>
              <a:t>	– </a:t>
            </a:r>
            <a:r>
              <a:rPr lang="pt-BR" dirty="0"/>
              <a:t>Utilidade: navegadores com cor</a:t>
            </a:r>
          </a:p>
          <a:p>
            <a:r>
              <a:rPr lang="pt-BR" dirty="0"/>
              <a:t>segura.</a:t>
            </a:r>
          </a:p>
          <a:p>
            <a:r>
              <a:rPr lang="pt-BR" dirty="0"/>
              <a:t>• 40 cores são processadas</a:t>
            </a:r>
          </a:p>
          <a:p>
            <a:r>
              <a:rPr lang="pt-BR" dirty="0"/>
              <a:t>diferentemente por vários</a:t>
            </a:r>
          </a:p>
          <a:p>
            <a:r>
              <a:rPr lang="pt-BR" dirty="0"/>
              <a:t>sistemas operacionais</a:t>
            </a:r>
          </a:p>
          <a:p>
            <a:r>
              <a:rPr lang="pt-BR" dirty="0"/>
              <a:t>• 216 cores são usadas:</a:t>
            </a:r>
          </a:p>
          <a:p>
            <a:r>
              <a:rPr lang="pt-BR" dirty="0"/>
              <a:t>• Cada componente pode ter os</a:t>
            </a:r>
          </a:p>
          <a:p>
            <a:r>
              <a:rPr lang="pt-BR" dirty="0"/>
              <a:t>seguintes valores:</a:t>
            </a:r>
          </a:p>
          <a:p>
            <a:r>
              <a:rPr lang="pt-BR" dirty="0" smtClean="0"/>
              <a:t>	– </a:t>
            </a:r>
            <a:r>
              <a:rPr lang="pt-BR" dirty="0"/>
              <a:t>0 (00H), 51 (33H), 102(66H) ,</a:t>
            </a:r>
          </a:p>
          <a:p>
            <a:r>
              <a:rPr lang="pt-BR" dirty="0" smtClean="0"/>
              <a:t>	153(99</a:t>
            </a:r>
            <a:r>
              <a:rPr lang="pt-BR" dirty="0"/>
              <a:t>), 204(CC), 255(FF).</a:t>
            </a:r>
          </a:p>
          <a:p>
            <a:r>
              <a:rPr lang="pt-BR" dirty="0" smtClean="0"/>
              <a:t>	– </a:t>
            </a:r>
            <a:r>
              <a:rPr lang="pt-BR" dirty="0"/>
              <a:t>26 cores = 216 cores.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90465"/>
            <a:ext cx="4378888" cy="355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38600" y="6215807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Cores seguras do formato RGB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es-ES" dirty="0"/>
              <a:t>Modelo CMY (</a:t>
            </a:r>
            <a:r>
              <a:rPr lang="es-ES" dirty="0" err="1"/>
              <a:t>Cyan</a:t>
            </a:r>
            <a:r>
              <a:rPr lang="es-ES" dirty="0"/>
              <a:t>, Magenta, </a:t>
            </a:r>
            <a:r>
              <a:rPr lang="es-ES" dirty="0" err="1"/>
              <a:t>Yellow</a:t>
            </a:r>
            <a:r>
              <a:rPr lang="es-ES" dirty="0"/>
              <a:t>)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04800" y="1981200"/>
                <a:ext cx="87630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Utilização de cores secundárias Muitos </a:t>
                </a:r>
                <a:r>
                  <a:rPr lang="pt-BR" dirty="0"/>
                  <a:t>dispositivos de impressão utilizam este padrão através </a:t>
                </a:r>
                <a:r>
                  <a:rPr lang="pt-BR" dirty="0" smtClean="0"/>
                  <a:t>da deposição </a:t>
                </a:r>
                <a:r>
                  <a:rPr lang="pt-BR" dirty="0"/>
                  <a:t>dos pigmentos no papel, sendo necessário a conversão </a:t>
                </a:r>
                <a:r>
                  <a:rPr lang="pt-BR" dirty="0" smtClean="0"/>
                  <a:t>a partir </a:t>
                </a:r>
                <a:r>
                  <a:rPr lang="pt-BR" dirty="0"/>
                  <a:t>de RGB</a:t>
                </a:r>
                <a:r>
                  <a:rPr lang="pt-BR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formar a cor preta é necessário a mesma quantidade </a:t>
                </a:r>
                <a:r>
                  <a:rPr lang="pt-BR" dirty="0" smtClean="0"/>
                  <a:t>de pigmento </a:t>
                </a:r>
                <a:r>
                  <a:rPr lang="pt-BR" dirty="0"/>
                  <a:t>C M Y, só que dá uma aparência de um verde </a:t>
                </a:r>
                <a:r>
                  <a:rPr lang="pt-BR" dirty="0" smtClean="0"/>
                  <a:t>bem escuro.</a:t>
                </a:r>
              </a:p>
              <a:p>
                <a:endParaRPr lang="pt-BR" dirty="0"/>
              </a:p>
              <a:p>
                <a:r>
                  <a:rPr lang="pt-BR" dirty="0"/>
                  <a:t>Para resolver esse problema é inserido uma quarta cor (preto</a:t>
                </a:r>
                <a:r>
                  <a:rPr lang="pt-BR" dirty="0" smtClean="0"/>
                  <a:t>) formando </a:t>
                </a:r>
                <a:r>
                  <a:rPr lang="pt-BR" dirty="0"/>
                  <a:t>o padrão C M Y K</a:t>
                </a:r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i="1" dirty="0"/>
                  <a:t>CMYK </a:t>
                </a:r>
                <a:r>
                  <a:rPr lang="pt-BR" dirty="0"/>
                  <a:t>= </a:t>
                </a:r>
                <a:r>
                  <a:rPr lang="pt-BR" i="1" dirty="0"/>
                  <a:t>CMY </a:t>
                </a:r>
                <a:r>
                  <a:rPr lang="pt-BR" dirty="0"/>
                  <a:t>+ </a:t>
                </a:r>
                <a:r>
                  <a:rPr lang="pt-BR" i="1" dirty="0"/>
                  <a:t>K</a:t>
                </a:r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87630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556" t="-825" b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O Professor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88"/>
            <a:ext cx="8291264" cy="3627784"/>
          </a:xfrm>
        </p:spPr>
        <p:txBody>
          <a:bodyPr/>
          <a:lstStyle/>
          <a:p>
            <a:r>
              <a:rPr lang="pt-BR" b="1" dirty="0" smtClean="0"/>
              <a:t>Antonio Carlos da Silva Barros</a:t>
            </a:r>
          </a:p>
          <a:p>
            <a:pPr lvl="1"/>
            <a:r>
              <a:rPr lang="pt-BR" sz="2000" b="1" dirty="0" smtClean="0"/>
              <a:t>Pós Doutorando em Ciência da Computação (Instituto Federal de Educação Tecnológica – IFCE);</a:t>
            </a:r>
          </a:p>
          <a:p>
            <a:pPr lvl="1"/>
            <a:r>
              <a:rPr lang="pt-BR" sz="2000" b="1" dirty="0" smtClean="0"/>
              <a:t>Doutor em Informática Aplicada (</a:t>
            </a:r>
            <a:r>
              <a:rPr lang="pt-BR" sz="2000" b="1" dirty="0"/>
              <a:t>Universidade </a:t>
            </a:r>
            <a:r>
              <a:rPr lang="pt-BR" sz="2000" b="1" dirty="0" smtClean="0"/>
              <a:t>de Fortaleza </a:t>
            </a:r>
            <a:r>
              <a:rPr lang="pt-BR" sz="2000" b="1" dirty="0"/>
              <a:t>– </a:t>
            </a:r>
            <a:r>
              <a:rPr lang="pt-BR" sz="2000" b="1" dirty="0" smtClean="0"/>
              <a:t>UNIFOR); </a:t>
            </a:r>
          </a:p>
          <a:p>
            <a:pPr lvl="1"/>
            <a:r>
              <a:rPr lang="pt-BR" sz="2000" b="1" dirty="0" smtClean="0"/>
              <a:t>Mestre em Engenharia de Teleinformática (Universidade Federal do Ceará </a:t>
            </a:r>
            <a:r>
              <a:rPr lang="pt-BR" sz="2000" b="1" dirty="0"/>
              <a:t>– </a:t>
            </a:r>
            <a:r>
              <a:rPr lang="pt-BR" sz="2000" b="1" dirty="0" smtClean="0"/>
              <a:t>UFC);</a:t>
            </a:r>
          </a:p>
          <a:p>
            <a:pPr lvl="1"/>
            <a:r>
              <a:rPr lang="pt-BR" sz="2000" b="1" dirty="0" smtClean="0"/>
              <a:t>Especialista em Tecnologia da Informação</a:t>
            </a:r>
          </a:p>
          <a:p>
            <a:pPr marL="411162" lvl="1" indent="0">
              <a:buNone/>
            </a:pPr>
            <a:r>
              <a:rPr lang="pt-BR" sz="2000" b="1" dirty="0" smtClean="0"/>
              <a:t>   (Universidade Federal do Ceará </a:t>
            </a:r>
            <a:r>
              <a:rPr lang="pt-BR" sz="2000" b="1" dirty="0"/>
              <a:t>– </a:t>
            </a:r>
            <a:r>
              <a:rPr lang="pt-BR" sz="2000" b="1" dirty="0" smtClean="0"/>
              <a:t>UFC); </a:t>
            </a:r>
          </a:p>
          <a:p>
            <a:pPr marL="411162" lvl="1" indent="0">
              <a:buNone/>
            </a:pPr>
            <a:endParaRPr lang="pt-BR" dirty="0" smtClean="0"/>
          </a:p>
          <a:p>
            <a:pPr marL="411162" lvl="1" indent="0">
              <a:buNone/>
            </a:pPr>
            <a:endParaRPr lang="pt-BR" dirty="0" smtClean="0"/>
          </a:p>
          <a:p>
            <a:pPr marL="411162" lvl="1" indent="0">
              <a:buNone/>
            </a:pPr>
            <a:endParaRPr lang="pt-BR" dirty="0" smtClean="0"/>
          </a:p>
          <a:p>
            <a:pPr marL="411162" lvl="1" indent="0">
              <a:buNone/>
            </a:pPr>
            <a:endParaRPr lang="pt-BR" dirty="0" smtClean="0"/>
          </a:p>
          <a:p>
            <a:pPr marL="411162" lvl="1" indent="0">
              <a:buNone/>
            </a:pPr>
            <a:endParaRPr lang="pt-BR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5DB501-4EC6-4911-929E-0B39C528DE72}" type="slidenum">
              <a:rPr lang="pt-BR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solidFill>
                <a:srgbClr val="FFFFFF"/>
              </a:solidFill>
            </a:endParaRPr>
          </a:p>
        </p:txBody>
      </p:sp>
      <p:pic>
        <p:nvPicPr>
          <p:cNvPr id="6149" name="Picture 2" descr="C:\Arquivos de programas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000125"/>
            <a:ext cx="18303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38600" y="6215807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Cores seguras do formato RGB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HSI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304800" y="19812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Os </a:t>
            </a:r>
            <a:r>
              <a:rPr lang="pt-BR" dirty="0"/>
              <a:t>modelos RGB e CMY são muito bons para exibição, mas não </a:t>
            </a:r>
            <a:r>
              <a:rPr lang="pt-BR" dirty="0" smtClean="0"/>
              <a:t>são úteis </a:t>
            </a:r>
            <a:r>
              <a:rPr lang="pt-BR" dirty="0"/>
              <a:t>para descrever as cores para facilitar a interpretação humana.</a:t>
            </a:r>
          </a:p>
          <a:p>
            <a:r>
              <a:rPr lang="pt-BR" dirty="0"/>
              <a:t>• Por exemplo, dois objetos de forma igual mas podem possuir </a:t>
            </a:r>
            <a:r>
              <a:rPr lang="pt-BR" dirty="0" smtClean="0"/>
              <a:t>uma diversidade </a:t>
            </a:r>
            <a:r>
              <a:rPr lang="pt-BR" dirty="0"/>
              <a:t>de cor.</a:t>
            </a:r>
          </a:p>
          <a:p>
            <a:r>
              <a:rPr lang="pt-BR" dirty="0"/>
              <a:t>• Quando nós olhamos um objeto, nos o descrevendo baseado </a:t>
            </a:r>
            <a:r>
              <a:rPr lang="pt-BR" dirty="0" smtClean="0"/>
              <a:t>na sua </a:t>
            </a:r>
            <a:r>
              <a:rPr lang="pt-BR" dirty="0" err="1"/>
              <a:t>hue</a:t>
            </a:r>
            <a:r>
              <a:rPr lang="pt-BR" dirty="0"/>
              <a:t> (cor) saturação e brilho.</a:t>
            </a:r>
          </a:p>
          <a:p>
            <a:r>
              <a:rPr lang="pt-BR" dirty="0"/>
              <a:t>• Este modelo de cor separa a informação de cor (</a:t>
            </a:r>
            <a:r>
              <a:rPr lang="pt-BR" dirty="0" err="1"/>
              <a:t>hue</a:t>
            </a:r>
            <a:r>
              <a:rPr lang="pt-BR" dirty="0"/>
              <a:t> e saturação</a:t>
            </a:r>
            <a:r>
              <a:rPr lang="pt-BR" dirty="0" smtClean="0"/>
              <a:t>) da </a:t>
            </a:r>
            <a:r>
              <a:rPr lang="pt-BR" dirty="0"/>
              <a:t>informação de intensidade.</a:t>
            </a:r>
          </a:p>
          <a:p>
            <a:r>
              <a:rPr lang="pt-BR" dirty="0"/>
              <a:t>• Da mesma forma que em a intensidade de nível de cinza é </a:t>
            </a:r>
            <a:r>
              <a:rPr lang="pt-BR" dirty="0" smtClean="0"/>
              <a:t>usada como </a:t>
            </a:r>
            <a:r>
              <a:rPr lang="pt-BR" dirty="0"/>
              <a:t>descritor para interpretação.</a:t>
            </a:r>
          </a:p>
          <a:p>
            <a:r>
              <a:rPr lang="pt-BR" dirty="0"/>
              <a:t>• Este tipo de padrão é o que mais se parece com</a:t>
            </a:r>
          </a:p>
        </p:txBody>
      </p:sp>
    </p:spTree>
    <p:extLst>
      <p:ext uri="{BB962C8B-B14F-4D97-AF65-F5344CB8AC3E}">
        <p14:creationId xmlns:p14="http://schemas.microsoft.com/office/powerpoint/2010/main" val="22606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Modelo </a:t>
            </a:r>
            <a:r>
              <a:rPr lang="pt-BR" sz="3600" b="1" dirty="0"/>
              <a:t>de Cores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6800" y="6215807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Cores seguras do formato RGB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HSI</a:t>
            </a:r>
            <a:endParaRPr lang="pt-B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3"/>
          <a:stretch/>
        </p:blipFill>
        <p:spPr bwMode="auto">
          <a:xfrm>
            <a:off x="900112" y="1790544"/>
            <a:ext cx="6276975" cy="438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smtClean="0"/>
              <a:t>Modelo de Cores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2160373" y="6277949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6:</a:t>
            </a:r>
            <a:r>
              <a:rPr lang="pt-BR" dirty="0"/>
              <a:t>Cores seguras do formato RGB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609600"/>
          </a:xfrm>
        </p:spPr>
        <p:txBody>
          <a:bodyPr>
            <a:normAutofit/>
          </a:bodyPr>
          <a:lstStyle/>
          <a:p>
            <a:r>
              <a:rPr lang="pt-BR" dirty="0"/>
              <a:t>Modelo HSI</a:t>
            </a:r>
            <a:endParaRPr lang="pt-BR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56" y="1777671"/>
            <a:ext cx="6074633" cy="450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64492" y="1593005"/>
            <a:ext cx="441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Conversão de cores do modelo </a:t>
            </a:r>
            <a:r>
              <a:rPr lang="pt-BR" b="1" dirty="0" smtClean="0"/>
              <a:t>HSI para RGB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879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203200" y="1643856"/>
            <a:ext cx="86487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2400" b="1" dirty="0"/>
              <a:t>Conversão de cores do modelo RGB para HSI</a:t>
            </a:r>
          </a:p>
          <a:p>
            <a:r>
              <a:rPr lang="pt-BR" dirty="0" smtClean="0"/>
              <a:t>Dada </a:t>
            </a:r>
            <a:r>
              <a:rPr lang="pt-BR" dirty="0"/>
              <a:t>uma imagem em RGB com valores normalizados em [0,1] e que H seja medido com relação ao eixo </a:t>
            </a:r>
            <a:r>
              <a:rPr lang="pt-BR" dirty="0" err="1"/>
              <a:t>Red</a:t>
            </a:r>
            <a:r>
              <a:rPr lang="pt-BR" dirty="0"/>
              <a:t> do espaço HSI, as componentes H, S e I  de cada pixel RGB são obtidos pelas equações: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         </a:t>
            </a:r>
            <a:r>
              <a:rPr lang="en-US" dirty="0">
                <a:sym typeface="Symbol" pitchFamily="18" charset="2"/>
              </a:rPr>
              <a:t></a:t>
            </a:r>
            <a:r>
              <a:rPr lang="pt-BR" dirty="0"/>
              <a:t>               se B </a:t>
            </a:r>
            <a:r>
              <a:rPr lang="pt-BR" dirty="0">
                <a:sym typeface="Symbol" pitchFamily="18" charset="2"/>
              </a:rPr>
              <a:t></a:t>
            </a:r>
            <a:r>
              <a:rPr lang="pt-BR" dirty="0"/>
              <a:t>  G</a:t>
            </a:r>
          </a:p>
          <a:p>
            <a:r>
              <a:rPr lang="pt-BR" dirty="0"/>
              <a:t>H =</a:t>
            </a:r>
          </a:p>
          <a:p>
            <a:r>
              <a:rPr lang="pt-BR" dirty="0"/>
              <a:t>        360</a:t>
            </a:r>
            <a:r>
              <a:rPr lang="pt-BR" baseline="30000" dirty="0"/>
              <a:t>o</a:t>
            </a:r>
            <a:r>
              <a:rPr lang="pt-BR" dirty="0"/>
              <a:t> – </a:t>
            </a:r>
            <a:r>
              <a:rPr lang="en-US" dirty="0">
                <a:sym typeface="Symbol" pitchFamily="18" charset="2"/>
              </a:rPr>
              <a:t>    </a:t>
            </a:r>
            <a:r>
              <a:rPr lang="pt-BR" dirty="0"/>
              <a:t>se B &gt; G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normalizar H basta dividir o resultado por 360</a:t>
            </a:r>
            <a:r>
              <a:rPr lang="pt-BR" baseline="30000" dirty="0"/>
              <a:t>o</a:t>
            </a:r>
            <a:r>
              <a:rPr lang="pt-BR" dirty="0"/>
              <a:t>. Se S = 0 então H não está definido ( não há matiz no eixo de intensidade)</a:t>
            </a:r>
          </a:p>
        </p:txBody>
      </p:sp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6" name="AutoShape 18"/>
          <p:cNvSpPr>
            <a:spLocks/>
          </p:cNvSpPr>
          <p:nvPr/>
        </p:nvSpPr>
        <p:spPr bwMode="auto">
          <a:xfrm>
            <a:off x="3730625" y="4660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63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829458"/>
              </p:ext>
            </p:extLst>
          </p:nvPr>
        </p:nvGraphicFramePr>
        <p:xfrm>
          <a:off x="4850585" y="2849552"/>
          <a:ext cx="35607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057400" imgH="660240" progId="Equation.3">
                  <p:embed/>
                </p:oleObj>
              </mc:Choice>
              <mc:Fallback>
                <p:oleObj name="Equation" r:id="rId3" imgW="2057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585" y="2849552"/>
                        <a:ext cx="356076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63659"/>
              </p:ext>
            </p:extLst>
          </p:nvPr>
        </p:nvGraphicFramePr>
        <p:xfrm>
          <a:off x="3096419" y="4660900"/>
          <a:ext cx="1595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990360" imgH="393480" progId="Equation.3">
                  <p:embed/>
                </p:oleObj>
              </mc:Choice>
              <mc:Fallback>
                <p:oleObj name="Equation" r:id="rId5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419" y="4660900"/>
                        <a:ext cx="15954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13350"/>
              </p:ext>
            </p:extLst>
          </p:nvPr>
        </p:nvGraphicFramePr>
        <p:xfrm>
          <a:off x="4837113" y="3746500"/>
          <a:ext cx="3408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2361960" imgH="787320" progId="Equation.3">
                  <p:embed/>
                </p:oleObj>
              </mc:Choice>
              <mc:Fallback>
                <p:oleObj name="Equation" r:id="rId7" imgW="23619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3746500"/>
                        <a:ext cx="34083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00" name="AutoShape 32"/>
          <p:cNvSpPr>
            <a:spLocks/>
          </p:cNvSpPr>
          <p:nvPr/>
        </p:nvSpPr>
        <p:spPr bwMode="auto">
          <a:xfrm>
            <a:off x="633413" y="3952180"/>
            <a:ext cx="88900" cy="885825"/>
          </a:xfrm>
          <a:prstGeom prst="leftBrace">
            <a:avLst>
              <a:gd name="adj1" fmla="val 83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mtClean="0"/>
              <a:t>Modelo de Cores</a:t>
            </a:r>
            <a:endParaRPr lang="pt-BR" sz="36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52400" y="1143000"/>
            <a:ext cx="8839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Modelo HSI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1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6" name="AutoShape 18"/>
          <p:cNvSpPr>
            <a:spLocks/>
          </p:cNvSpPr>
          <p:nvPr/>
        </p:nvSpPr>
        <p:spPr bwMode="auto">
          <a:xfrm>
            <a:off x="3730625" y="4660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mtClean="0"/>
              <a:t>Modelo de Cores</a:t>
            </a:r>
            <a:endParaRPr lang="pt-BR" sz="36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52400" y="1143000"/>
            <a:ext cx="8839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Modelo </a:t>
            </a:r>
            <a:r>
              <a:rPr lang="pt-BR" dirty="0" err="1"/>
              <a:t>YCbCr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4249" y="19818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• Padrão de cor utilizado em vídeo</a:t>
            </a:r>
          </a:p>
          <a:p>
            <a:r>
              <a:rPr lang="pt-BR" dirty="0"/>
              <a:t>(TV, </a:t>
            </a:r>
            <a:r>
              <a:rPr lang="pt-BR" dirty="0" err="1"/>
              <a:t>video</a:t>
            </a:r>
            <a:r>
              <a:rPr lang="pt-BR" dirty="0"/>
              <a:t> componente e Color</a:t>
            </a:r>
          </a:p>
          <a:p>
            <a:r>
              <a:rPr lang="pt-BR" dirty="0" err="1"/>
              <a:t>Stream</a:t>
            </a:r>
            <a:r>
              <a:rPr lang="pt-BR" dirty="0"/>
              <a:t>)</a:t>
            </a:r>
          </a:p>
          <a:p>
            <a:r>
              <a:rPr lang="pt-BR" dirty="0"/>
              <a:t>• Componentes:</a:t>
            </a:r>
          </a:p>
          <a:p>
            <a:r>
              <a:rPr lang="pt-BR" dirty="0"/>
              <a:t>– Y: </a:t>
            </a:r>
            <a:r>
              <a:rPr lang="pt-BR" dirty="0" err="1"/>
              <a:t>Luminância</a:t>
            </a:r>
            <a:endParaRPr lang="pt-BR" dirty="0"/>
          </a:p>
          <a:p>
            <a:r>
              <a:rPr lang="pt-BR" dirty="0"/>
              <a:t>– </a:t>
            </a:r>
            <a:r>
              <a:rPr lang="pt-BR" dirty="0" err="1"/>
              <a:t>Cb</a:t>
            </a:r>
            <a:r>
              <a:rPr lang="pt-BR" dirty="0"/>
              <a:t> e Cr: componentes</a:t>
            </a:r>
          </a:p>
          <a:p>
            <a:r>
              <a:rPr lang="pt-BR" dirty="0"/>
              <a:t>cromáticos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97562"/>
            <a:ext cx="2714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4348976"/>
            <a:ext cx="2552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14" y="4342604"/>
            <a:ext cx="2571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" y="4342605"/>
            <a:ext cx="2543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</p:spTree>
    <p:extLst>
      <p:ext uri="{BB962C8B-B14F-4D97-AF65-F5344CB8AC3E}">
        <p14:creationId xmlns:p14="http://schemas.microsoft.com/office/powerpoint/2010/main" val="32781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6" name="AutoShape 18"/>
          <p:cNvSpPr>
            <a:spLocks/>
          </p:cNvSpPr>
          <p:nvPr/>
        </p:nvSpPr>
        <p:spPr bwMode="auto">
          <a:xfrm>
            <a:off x="3730625" y="4660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Processamento </a:t>
            </a:r>
            <a:r>
              <a:rPr lang="pt-BR" sz="3600" b="1" dirty="0"/>
              <a:t>através de </a:t>
            </a:r>
            <a:r>
              <a:rPr lang="pt-BR" sz="3600" b="1" dirty="0" err="1"/>
              <a:t>pseudo-cor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288324" y="1371600"/>
            <a:ext cx="8567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Processamento de Imagem de </a:t>
            </a:r>
            <a:r>
              <a:rPr lang="pt-BR" dirty="0" err="1"/>
              <a:t>Pseudo-cor</a:t>
            </a:r>
            <a:r>
              <a:rPr lang="pt-BR" dirty="0"/>
              <a:t> consiste em associar cores a uma</a:t>
            </a:r>
          </a:p>
          <a:p>
            <a:r>
              <a:rPr lang="pt-BR" dirty="0"/>
              <a:t>imagem nível de cinza.</a:t>
            </a:r>
          </a:p>
          <a:p>
            <a:r>
              <a:rPr lang="pt-BR" dirty="0"/>
              <a:t>• O olho humano percebe melhor diferentes tons de cores (milhares) do que de</a:t>
            </a:r>
          </a:p>
          <a:p>
            <a:r>
              <a:rPr lang="pt-BR" dirty="0"/>
              <a:t>cinza (dezenas).</a:t>
            </a:r>
          </a:p>
          <a:p>
            <a:r>
              <a:rPr lang="pt-BR" dirty="0"/>
              <a:t>• </a:t>
            </a:r>
            <a:r>
              <a:rPr lang="pt-BR" dirty="0" err="1"/>
              <a:t>Metodos</a:t>
            </a:r>
            <a:r>
              <a:rPr lang="pt-BR" dirty="0"/>
              <a:t>:</a:t>
            </a:r>
          </a:p>
          <a:p>
            <a:r>
              <a:rPr lang="pt-BR" dirty="0"/>
              <a:t>– Corte de intensidade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3292475"/>
            <a:ext cx="59626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Processamento </a:t>
            </a:r>
            <a:r>
              <a:rPr lang="pt-BR" sz="3600" b="1" dirty="0"/>
              <a:t>através de </a:t>
            </a:r>
            <a:r>
              <a:rPr lang="pt-BR" sz="3600" b="1" dirty="0" err="1"/>
              <a:t>pseudo-cor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288324" y="1371600"/>
            <a:ext cx="856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Divisão </a:t>
            </a:r>
            <a:r>
              <a:rPr lang="pt-BR" b="1" dirty="0"/>
              <a:t>de </a:t>
            </a:r>
            <a:r>
              <a:rPr lang="pt-BR" b="1" dirty="0" smtClean="0"/>
              <a:t>intensidade</a:t>
            </a:r>
          </a:p>
          <a:p>
            <a:r>
              <a:rPr lang="pt-BR" b="1" dirty="0"/>
              <a:t>	</a:t>
            </a:r>
            <a:r>
              <a:rPr lang="pt-BR" dirty="0"/>
              <a:t>A cada gama de intensidade é atribuída uma cor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6" y="2936271"/>
            <a:ext cx="5700885" cy="215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Processamento </a:t>
            </a:r>
            <a:r>
              <a:rPr lang="pt-BR" sz="3600" b="1" dirty="0"/>
              <a:t>através de </a:t>
            </a:r>
            <a:r>
              <a:rPr lang="pt-BR" sz="3600" b="1" dirty="0" err="1"/>
              <a:t>pseudo-cor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87981"/>
            <a:ext cx="6243637" cy="51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6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Processamento </a:t>
            </a:r>
            <a:r>
              <a:rPr lang="pt-BR" sz="3600" b="1" dirty="0"/>
              <a:t>através de </a:t>
            </a:r>
            <a:r>
              <a:rPr lang="pt-BR" sz="3600" b="1" dirty="0" err="1"/>
              <a:t>pseudo-cor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288324" y="1371600"/>
            <a:ext cx="8567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Transformação de níveis de cinzento em cor</a:t>
            </a:r>
          </a:p>
          <a:p>
            <a:r>
              <a:rPr lang="pt-BR" dirty="0" smtClean="0"/>
              <a:t>	Generalização da técnica anterior</a:t>
            </a:r>
          </a:p>
          <a:p>
            <a:r>
              <a:rPr lang="pt-BR" dirty="0" smtClean="0"/>
              <a:t>	São </a:t>
            </a:r>
            <a:r>
              <a:rPr lang="pt-BR" dirty="0"/>
              <a:t>utilizadas três funções diferentes para gerar as componentes RGB da</a:t>
            </a:r>
          </a:p>
          <a:p>
            <a:r>
              <a:rPr lang="pt-BR" dirty="0"/>
              <a:t>imagem a cores</a:t>
            </a:r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  <p:sp>
        <p:nvSpPr>
          <p:cNvPr id="4" name="Retângulo 3"/>
          <p:cNvSpPr/>
          <p:nvPr/>
        </p:nvSpPr>
        <p:spPr>
          <a:xfrm>
            <a:off x="402431" y="3051939"/>
            <a:ext cx="4833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Os melhores resultados podem ser obtidos através da transformação da</a:t>
            </a:r>
          </a:p>
          <a:p>
            <a:r>
              <a:rPr lang="pt-BR" dirty="0"/>
              <a:t>matriz em nível de cinza utilizando três transformações, uma para cada tipo</a:t>
            </a:r>
          </a:p>
          <a:p>
            <a:r>
              <a:rPr lang="pt-BR" dirty="0"/>
              <a:t>de espectro (R G ou B).</a:t>
            </a:r>
          </a:p>
          <a:p>
            <a:r>
              <a:rPr lang="pt-BR" dirty="0"/>
              <a:t>– Estes métodos podem ser baseados em suavização e funções não lineares,</a:t>
            </a:r>
          </a:p>
          <a:p>
            <a:r>
              <a:rPr lang="pt-BR" dirty="0"/>
              <a:t>isto é, o ponto não depende só do nível de cinza, mas sua relação com o</a:t>
            </a:r>
          </a:p>
          <a:p>
            <a:r>
              <a:rPr lang="pt-BR" dirty="0"/>
              <a:t>meio.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008312"/>
            <a:ext cx="4019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Processamento </a:t>
            </a:r>
            <a:r>
              <a:rPr lang="pt-BR" sz="3600" b="1" dirty="0"/>
              <a:t>através de </a:t>
            </a:r>
            <a:r>
              <a:rPr lang="pt-BR" sz="3600" b="1" dirty="0" err="1"/>
              <a:t>pseudo-cor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288324" y="1371600"/>
            <a:ext cx="856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Transformação de níveis de cinzento em cor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Exemplo do padrão </a:t>
            </a:r>
            <a:r>
              <a:rPr lang="pt-BR" dirty="0" err="1"/>
              <a:t>YCBCr</a:t>
            </a:r>
            <a:r>
              <a:rPr lang="pt-BR" dirty="0"/>
              <a:t> a) imagem e componentes b) Y c) </a:t>
            </a:r>
            <a:r>
              <a:rPr lang="pt-BR" dirty="0" err="1"/>
              <a:t>Cb</a:t>
            </a:r>
            <a:r>
              <a:rPr lang="pt-BR" dirty="0"/>
              <a:t> e d) Cr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5619"/>
            <a:ext cx="47910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70702" y="4516438"/>
            <a:ext cx="84025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Imagens em níveis de cinza podem ser visualizadas como uma imagem</a:t>
            </a:r>
          </a:p>
          <a:p>
            <a:r>
              <a:rPr lang="pt-BR" dirty="0"/>
              <a:t>colorida</a:t>
            </a:r>
          </a:p>
          <a:p>
            <a:r>
              <a:rPr lang="pt-BR" dirty="0"/>
              <a:t>• Esta transformação é útil para análises </a:t>
            </a:r>
            <a:r>
              <a:rPr lang="pt-BR" dirty="0" err="1"/>
              <a:t>multi-resolução</a:t>
            </a:r>
            <a:endParaRPr lang="pt-BR" dirty="0"/>
          </a:p>
          <a:p>
            <a:r>
              <a:rPr lang="pt-BR" dirty="0"/>
              <a:t>• Dependendo do sensor é necessário a utilização de um bloco de</a:t>
            </a:r>
          </a:p>
          <a:p>
            <a:r>
              <a:rPr lang="pt-BR" dirty="0"/>
              <a:t>processamento após a transformação de cor.</a:t>
            </a:r>
          </a:p>
        </p:txBody>
      </p:sp>
    </p:spTree>
    <p:extLst>
      <p:ext uri="{BB962C8B-B14F-4D97-AF65-F5344CB8AC3E}">
        <p14:creationId xmlns:p14="http://schemas.microsoft.com/office/powerpoint/2010/main" val="3035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Objetivos da aula de hoje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131840"/>
          </a:xfrm>
        </p:spPr>
        <p:txBody>
          <a:bodyPr/>
          <a:lstStyle/>
          <a:p>
            <a:pPr lvl="0"/>
            <a:r>
              <a:rPr lang="pt-BR" sz="2400" b="1" dirty="0" smtClean="0"/>
              <a:t>Descrever </a:t>
            </a:r>
            <a:r>
              <a:rPr lang="pt-BR" sz="2400" b="1" dirty="0"/>
              <a:t>os fundamentos de imagens coloridas;</a:t>
            </a:r>
          </a:p>
          <a:p>
            <a:pPr lvl="0"/>
            <a:r>
              <a:rPr lang="pt-BR" sz="2400" b="1" dirty="0"/>
              <a:t>Apresentar modelos de cores para representação de </a:t>
            </a:r>
            <a:r>
              <a:rPr lang="pt-BR" sz="2400" b="1" dirty="0" smtClean="0"/>
              <a:t>imagens;</a:t>
            </a:r>
            <a:endParaRPr lang="pt-BR" sz="2400" b="1" dirty="0"/>
          </a:p>
          <a:p>
            <a:pPr lvl="0"/>
            <a:r>
              <a:rPr lang="pt-BR" sz="2400" b="1" dirty="0"/>
              <a:t>Conceituar pseudocores;</a:t>
            </a:r>
          </a:p>
          <a:p>
            <a:pPr lvl="0"/>
            <a:r>
              <a:rPr lang="pt-BR" sz="2400" b="1" dirty="0"/>
              <a:t>Compreender o processamento de imagens coloridas;</a:t>
            </a:r>
          </a:p>
          <a:p>
            <a:pPr lvl="0"/>
            <a:r>
              <a:rPr lang="pt-BR" sz="2400" b="1" dirty="0"/>
              <a:t>Utilizar um ambiente de simulação para processamento de imagens coloridas e</a:t>
            </a:r>
          </a:p>
          <a:p>
            <a:r>
              <a:rPr lang="pt-BR" sz="2400" b="1" dirty="0"/>
              <a:t>Ponderar sobre a utilização de imagens coloridas para solucionar problemas na área de medicina.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3CDDF6-5BFB-4228-83AF-9BEF8309BBA8}" type="slidenum">
              <a:rPr lang="pt-BR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Fundamentos de Processamento de Cor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288324" y="1371600"/>
            <a:ext cx="856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Fundamentos </a:t>
            </a:r>
            <a:r>
              <a:rPr lang="pt-BR" b="1" dirty="0"/>
              <a:t>de Processamento de Cor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9725" y="1905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 processamento de imagens</a:t>
            </a:r>
          </a:p>
          <a:p>
            <a:r>
              <a:rPr lang="pt-BR" dirty="0"/>
              <a:t>coloridas pode se dividir em duas</a:t>
            </a:r>
          </a:p>
          <a:p>
            <a:r>
              <a:rPr lang="pt-BR" dirty="0"/>
              <a:t>categorias</a:t>
            </a:r>
          </a:p>
          <a:p>
            <a:r>
              <a:rPr lang="pt-BR" dirty="0"/>
              <a:t>– Processar cada canal da imagem</a:t>
            </a:r>
          </a:p>
          <a:p>
            <a:r>
              <a:rPr lang="pt-BR" dirty="0"/>
              <a:t>individualmente e unir os</a:t>
            </a:r>
          </a:p>
          <a:p>
            <a:r>
              <a:rPr lang="pt-BR" dirty="0"/>
              <a:t>resultados: todas as técnicas de</a:t>
            </a:r>
          </a:p>
          <a:p>
            <a:r>
              <a:rPr lang="pt-BR" dirty="0"/>
              <a:t>níveis de cinza podem ser</a:t>
            </a:r>
          </a:p>
          <a:p>
            <a:r>
              <a:rPr lang="pt-BR" dirty="0"/>
              <a:t>aplicadas sem nenhuma</a:t>
            </a:r>
          </a:p>
          <a:p>
            <a:r>
              <a:rPr lang="pt-BR" dirty="0"/>
              <a:t>modificação</a:t>
            </a:r>
          </a:p>
          <a:p>
            <a:r>
              <a:rPr lang="pt-BR" dirty="0"/>
              <a:t>– Processar a imagem colorida</a:t>
            </a:r>
          </a:p>
          <a:p>
            <a:r>
              <a:rPr lang="pt-BR" dirty="0"/>
              <a:t>diretamente: considera-se os</a:t>
            </a:r>
          </a:p>
          <a:p>
            <a:r>
              <a:rPr lang="pt-BR" dirty="0"/>
              <a:t>pixels como vetores e técnicas</a:t>
            </a:r>
          </a:p>
          <a:p>
            <a:r>
              <a:rPr lang="pt-BR" dirty="0"/>
              <a:t>escalares são estendidas para</a:t>
            </a:r>
          </a:p>
          <a:p>
            <a:r>
              <a:rPr lang="pt-BR" dirty="0"/>
              <a:t>realizar operações vetoriais.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2"/>
          <a:stretch/>
        </p:blipFill>
        <p:spPr bwMode="auto">
          <a:xfrm>
            <a:off x="4648200" y="1562403"/>
            <a:ext cx="3409950" cy="344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830377" y="5004487"/>
            <a:ext cx="301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Processando canal totalmente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Transformações Importantes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690687"/>
            <a:ext cx="76009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8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AutoShape 4"/>
          <p:cNvSpPr>
            <a:spLocks/>
          </p:cNvSpPr>
          <p:nvPr/>
        </p:nvSpPr>
        <p:spPr bwMode="auto">
          <a:xfrm>
            <a:off x="769938" y="3713163"/>
            <a:ext cx="88900" cy="839787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3" name="AutoShape 5"/>
          <p:cNvSpPr>
            <a:spLocks/>
          </p:cNvSpPr>
          <p:nvPr/>
        </p:nvSpPr>
        <p:spPr bwMode="auto">
          <a:xfrm>
            <a:off x="801688" y="3770313"/>
            <a:ext cx="168275" cy="746125"/>
          </a:xfrm>
          <a:prstGeom prst="leftBrace">
            <a:avLst>
              <a:gd name="adj1" fmla="val 3695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624013" y="6121400"/>
            <a:ext cx="801687" cy="746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795338" y="3746500"/>
            <a:ext cx="88900" cy="839788"/>
          </a:xfrm>
          <a:prstGeom prst="leftBrace">
            <a:avLst>
              <a:gd name="adj1" fmla="val 7872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1" name="AutoShape 13"/>
          <p:cNvSpPr>
            <a:spLocks/>
          </p:cNvSpPr>
          <p:nvPr/>
        </p:nvSpPr>
        <p:spPr bwMode="auto">
          <a:xfrm>
            <a:off x="811213" y="3790950"/>
            <a:ext cx="88900" cy="692150"/>
          </a:xfrm>
          <a:prstGeom prst="leftBrace">
            <a:avLst>
              <a:gd name="adj1" fmla="val 64881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5" name="AutoShape 17"/>
          <p:cNvSpPr>
            <a:spLocks/>
          </p:cNvSpPr>
          <p:nvPr/>
        </p:nvSpPr>
        <p:spPr bwMode="auto">
          <a:xfrm>
            <a:off x="4881563" y="4013200"/>
            <a:ext cx="708025" cy="67786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217988" y="4084638"/>
            <a:ext cx="619125" cy="1476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>
            <a:off x="3894138" y="3716338"/>
            <a:ext cx="1017587" cy="944562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Simulações 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2" y="1276350"/>
            <a:ext cx="44481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55300" y="421762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 partir da imagem </a:t>
            </a:r>
            <a:r>
              <a:rPr lang="pt-BR" dirty="0" err="1" smtClean="0"/>
              <a:t>rgb</a:t>
            </a:r>
            <a:r>
              <a:rPr lang="pt-BR" dirty="0" smtClean="0"/>
              <a:t> de entrada acima exiba-a em outros espaços de cores</a:t>
            </a:r>
          </a:p>
          <a:p>
            <a:pPr marL="342900" indent="-342900">
              <a:buAutoNum type="alphaLcParenR"/>
            </a:pPr>
            <a:r>
              <a:rPr lang="pt-BR" dirty="0" smtClean="0"/>
              <a:t>GRAYSCALE</a:t>
            </a:r>
          </a:p>
          <a:p>
            <a:pPr marL="342900" indent="-342900">
              <a:buAutoNum type="alphaLcParenR"/>
            </a:pPr>
            <a:r>
              <a:rPr lang="pt-BR" dirty="0" smtClean="0"/>
              <a:t>HSI</a:t>
            </a:r>
          </a:p>
          <a:p>
            <a:pPr marL="342900" indent="-342900">
              <a:buAutoNum type="alphaLcParenR"/>
            </a:pPr>
            <a:r>
              <a:rPr lang="pt-BR" dirty="0" smtClean="0"/>
              <a:t>LAB</a:t>
            </a:r>
          </a:p>
          <a:p>
            <a:pPr marL="342900" indent="-342900">
              <a:buAutoNum type="alphaLcParenR"/>
            </a:pPr>
            <a:r>
              <a:rPr lang="pt-BR" dirty="0" smtClean="0"/>
              <a:t>YCRCB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235575" y="1295570"/>
            <a:ext cx="293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img</a:t>
            </a:r>
            <a:r>
              <a:rPr lang="pt-BR" dirty="0"/>
              <a:t> = cv2.imread('ponte.jpg')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94725" y="1696479"/>
            <a:ext cx="2812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cv2.imshow("Original", </a:t>
            </a:r>
            <a:r>
              <a:rPr lang="pt-BR" dirty="0" err="1"/>
              <a:t>img</a:t>
            </a:r>
            <a:r>
              <a:rPr lang="pt-BR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25617" y="2065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gray</a:t>
            </a:r>
            <a:r>
              <a:rPr lang="pt-BR" dirty="0"/>
              <a:t> = cv2.cvtColor(</a:t>
            </a:r>
            <a:r>
              <a:rPr lang="pt-BR" dirty="0" err="1"/>
              <a:t>img</a:t>
            </a:r>
            <a:r>
              <a:rPr lang="pt-BR" dirty="0"/>
              <a:t>, cv2.COLOR_BGR2GRAY)</a:t>
            </a:r>
          </a:p>
        </p:txBody>
      </p:sp>
      <p:sp>
        <p:nvSpPr>
          <p:cNvPr id="7" name="Retângulo 6"/>
          <p:cNvSpPr/>
          <p:nvPr/>
        </p:nvSpPr>
        <p:spPr>
          <a:xfrm>
            <a:off x="5235575" y="2894222"/>
            <a:ext cx="256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cv2.imshow("Gray", </a:t>
            </a:r>
            <a:r>
              <a:rPr lang="pt-BR" dirty="0" err="1"/>
              <a:t>gray</a:t>
            </a:r>
            <a:r>
              <a:rPr lang="pt-BR" dirty="0"/>
              <a:t>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822697" y="3347006"/>
            <a:ext cx="450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hsv</a:t>
            </a:r>
            <a:r>
              <a:rPr lang="pt-BR" dirty="0"/>
              <a:t> = cv2.cvtColor(</a:t>
            </a:r>
            <a:r>
              <a:rPr lang="pt-BR" dirty="0" err="1"/>
              <a:t>img</a:t>
            </a:r>
            <a:r>
              <a:rPr lang="pt-BR" dirty="0"/>
              <a:t>, cv2.COLOR_BGR2HSV)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95800" y="42631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lab</a:t>
            </a:r>
            <a:r>
              <a:rPr lang="pt-BR" dirty="0"/>
              <a:t> = cv2.cvtColor(</a:t>
            </a:r>
            <a:r>
              <a:rPr lang="pt-BR" dirty="0" err="1"/>
              <a:t>img</a:t>
            </a:r>
            <a:r>
              <a:rPr lang="pt-BR" dirty="0"/>
              <a:t>, cv2.COLOR_BGR2LAB) cv2.imshow("L*a*b*", </a:t>
            </a:r>
            <a:r>
              <a:rPr lang="pt-BR" dirty="0" err="1"/>
              <a:t>lab</a:t>
            </a:r>
            <a:r>
              <a:rPr lang="pt-BR" dirty="0"/>
              <a:t>) cv2.waitKey(0) </a:t>
            </a:r>
          </a:p>
        </p:txBody>
      </p:sp>
    </p:spTree>
    <p:extLst>
      <p:ext uri="{BB962C8B-B14F-4D97-AF65-F5344CB8AC3E}">
        <p14:creationId xmlns:p14="http://schemas.microsoft.com/office/powerpoint/2010/main" val="428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Simulações 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28368" y="1169773"/>
            <a:ext cx="7725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eparar </a:t>
            </a:r>
            <a:r>
              <a:rPr lang="pt-BR" dirty="0"/>
              <a:t>e visualizar esses canais individualmente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57200" y="1752600"/>
            <a:ext cx="293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img</a:t>
            </a:r>
            <a:r>
              <a:rPr lang="pt-BR" dirty="0"/>
              <a:t> = cv2.imread('ponte.jpg')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33400" y="2459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canalAzul</a:t>
            </a:r>
            <a:r>
              <a:rPr lang="pt-BR" dirty="0"/>
              <a:t>, </a:t>
            </a:r>
            <a:r>
              <a:rPr lang="pt-BR" dirty="0" err="1"/>
              <a:t>canalVerde</a:t>
            </a:r>
            <a:r>
              <a:rPr lang="pt-BR" dirty="0"/>
              <a:t>, </a:t>
            </a:r>
            <a:r>
              <a:rPr lang="pt-BR" dirty="0" err="1"/>
              <a:t>canalVermelho</a:t>
            </a:r>
            <a:r>
              <a:rPr lang="pt-BR" dirty="0"/>
              <a:t>) = cv2.split(</a:t>
            </a:r>
            <a:r>
              <a:rPr lang="pt-BR" dirty="0" err="1"/>
              <a:t>img</a:t>
            </a:r>
            <a:r>
              <a:rPr lang="pt-BR" dirty="0"/>
              <a:t>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53995" y="3124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cv2.imshow("Vermelho", </a:t>
            </a:r>
            <a:r>
              <a:rPr lang="pt-BR" dirty="0" err="1"/>
              <a:t>canalVermelho</a:t>
            </a:r>
            <a:r>
              <a:rPr lang="pt-BR" dirty="0"/>
              <a:t>) cv2.imshow("Verde", </a:t>
            </a:r>
            <a:r>
              <a:rPr lang="pt-BR" dirty="0" err="1"/>
              <a:t>canalVerde</a:t>
            </a:r>
            <a:r>
              <a:rPr lang="pt-BR" dirty="0"/>
              <a:t>) cv2.imshow("Azul", </a:t>
            </a:r>
            <a:r>
              <a:rPr lang="pt-BR" dirty="0" err="1"/>
              <a:t>canalAzul</a:t>
            </a:r>
            <a:r>
              <a:rPr lang="pt-BR" dirty="0"/>
              <a:t>) cv2.waitKey(0)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53994" y="4572000"/>
            <a:ext cx="836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resultado = cv2.merge([</a:t>
            </a:r>
            <a:r>
              <a:rPr lang="pt-BR" dirty="0" err="1"/>
              <a:t>canalAzul</a:t>
            </a:r>
            <a:r>
              <a:rPr lang="pt-BR" dirty="0"/>
              <a:t>, </a:t>
            </a:r>
            <a:r>
              <a:rPr lang="pt-BR" dirty="0" err="1"/>
              <a:t>canalVerde</a:t>
            </a:r>
            <a:r>
              <a:rPr lang="pt-BR" dirty="0"/>
              <a:t>, </a:t>
            </a:r>
            <a:r>
              <a:rPr lang="pt-BR" dirty="0" err="1"/>
              <a:t>canalVermelho</a:t>
            </a:r>
            <a:r>
              <a:rPr lang="pt-BR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59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Simulações 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sp>
        <p:nvSpPr>
          <p:cNvPr id="2" name="Retângulo 1"/>
          <p:cNvSpPr/>
          <p:nvPr/>
        </p:nvSpPr>
        <p:spPr>
          <a:xfrm>
            <a:off x="432486" y="1295400"/>
            <a:ext cx="34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exibir os canais nas cores originais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7530" y="166473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cv2 </a:t>
            </a:r>
            <a:r>
              <a:rPr lang="pt-BR" dirty="0" err="1"/>
              <a:t>img</a:t>
            </a:r>
            <a:r>
              <a:rPr lang="pt-BR" dirty="0"/>
              <a:t> = cv2.imread('ponte.jpg') (</a:t>
            </a:r>
            <a:r>
              <a:rPr lang="pt-BR" dirty="0" err="1"/>
              <a:t>canalAzul</a:t>
            </a:r>
            <a:r>
              <a:rPr lang="pt-BR" dirty="0"/>
              <a:t>, </a:t>
            </a:r>
            <a:r>
              <a:rPr lang="pt-BR" dirty="0" err="1"/>
              <a:t>canalVerde</a:t>
            </a:r>
            <a:r>
              <a:rPr lang="pt-BR" dirty="0"/>
              <a:t>, </a:t>
            </a:r>
            <a:r>
              <a:rPr lang="pt-BR" dirty="0" err="1"/>
              <a:t>canalVermelho</a:t>
            </a:r>
            <a:r>
              <a:rPr lang="pt-BR" dirty="0"/>
              <a:t>) = cv2.split(</a:t>
            </a:r>
            <a:r>
              <a:rPr lang="pt-BR" dirty="0" err="1"/>
              <a:t>img</a:t>
            </a:r>
            <a:r>
              <a:rPr lang="pt-BR" dirty="0"/>
              <a:t>) zeros = </a:t>
            </a:r>
            <a:r>
              <a:rPr lang="pt-BR" dirty="0" err="1"/>
              <a:t>np.zeros</a:t>
            </a:r>
            <a:r>
              <a:rPr lang="pt-BR" dirty="0"/>
              <a:t>(</a:t>
            </a:r>
            <a:r>
              <a:rPr lang="pt-BR" dirty="0" err="1"/>
              <a:t>img.shape</a:t>
            </a:r>
            <a:r>
              <a:rPr lang="pt-BR" dirty="0"/>
              <a:t>[:2], </a:t>
            </a:r>
            <a:r>
              <a:rPr lang="pt-BR" dirty="0" err="1"/>
              <a:t>dtype</a:t>
            </a:r>
            <a:r>
              <a:rPr lang="pt-BR" dirty="0"/>
              <a:t> = "uint8") cv2.imshow("Vermelho", cv2.merge([zeros, zeros, </a:t>
            </a:r>
            <a:r>
              <a:rPr lang="pt-BR" dirty="0" err="1"/>
              <a:t>canalVermelho</a:t>
            </a:r>
            <a:r>
              <a:rPr lang="pt-BR" dirty="0"/>
              <a:t>])) cv2.imshow("Verde", cv2.merge([zeros, </a:t>
            </a:r>
            <a:r>
              <a:rPr lang="pt-BR" dirty="0" err="1"/>
              <a:t>canalVerde</a:t>
            </a:r>
            <a:r>
              <a:rPr lang="pt-BR" dirty="0"/>
              <a:t>, zeros])) cv2.imshow("Azul", cv2.merge([</a:t>
            </a:r>
            <a:r>
              <a:rPr lang="pt-BR" dirty="0" err="1"/>
              <a:t>canalAzul</a:t>
            </a:r>
            <a:r>
              <a:rPr lang="pt-BR" dirty="0"/>
              <a:t>, zeros, zeros])) cv2.imshow("Original", </a:t>
            </a:r>
            <a:r>
              <a:rPr lang="pt-BR" dirty="0" err="1"/>
              <a:t>img</a:t>
            </a:r>
            <a:r>
              <a:rPr lang="pt-BR" dirty="0"/>
              <a:t>) cv2.waitKey(0) </a:t>
            </a:r>
          </a:p>
        </p:txBody>
      </p:sp>
    </p:spTree>
    <p:extLst>
      <p:ext uri="{BB962C8B-B14F-4D97-AF65-F5344CB8AC3E}">
        <p14:creationId xmlns:p14="http://schemas.microsoft.com/office/powerpoint/2010/main" val="1197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 txBox="1">
            <a:spLocks/>
          </p:cNvSpPr>
          <p:nvPr/>
        </p:nvSpPr>
        <p:spPr>
          <a:xfrm>
            <a:off x="457200" y="453811"/>
            <a:ext cx="8077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Simulações 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63333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Figura 13. Formas de processar uma imagem colorida</a:t>
            </a:r>
          </a:p>
        </p:txBody>
      </p:sp>
      <p:sp>
        <p:nvSpPr>
          <p:cNvPr id="2" name="Retângulo 1"/>
          <p:cNvSpPr/>
          <p:nvPr/>
        </p:nvSpPr>
        <p:spPr>
          <a:xfrm>
            <a:off x="432486" y="1295400"/>
            <a:ext cx="34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exibir os canais nas cores originais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9" y="1767708"/>
            <a:ext cx="7581900" cy="45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2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Exercícios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7" lvl="0" algn="just">
              <a:buFont typeface="+mj-lt"/>
              <a:buAutoNum type="arabicPeriod"/>
            </a:pPr>
            <a:r>
              <a:rPr lang="pt-BR" sz="2000" b="1" dirty="0" smtClean="0"/>
              <a:t>Realize </a:t>
            </a:r>
            <a:r>
              <a:rPr lang="pt-BR" sz="2000" b="1" dirty="0"/>
              <a:t>a conversão da cor RGB=(200,175,20) para:</a:t>
            </a:r>
          </a:p>
          <a:p>
            <a:pPr marL="852487" lvl="2" indent="-342900" algn="just">
              <a:buFont typeface="+mj-lt"/>
              <a:buAutoNum type="arabicPeriod"/>
            </a:pPr>
            <a:r>
              <a:rPr lang="pt-BR" sz="1600" b="1" dirty="0"/>
              <a:t>CMY</a:t>
            </a:r>
          </a:p>
          <a:p>
            <a:pPr marL="852487" lvl="2" indent="-342900" algn="just">
              <a:buFont typeface="+mj-lt"/>
              <a:buAutoNum type="arabicPeriod"/>
            </a:pPr>
            <a:r>
              <a:rPr lang="pt-BR" sz="1600" b="1" dirty="0"/>
              <a:t>YCRCB</a:t>
            </a:r>
          </a:p>
          <a:p>
            <a:pPr marL="852487" lvl="2" indent="-342900" algn="just">
              <a:buFont typeface="+mj-lt"/>
              <a:buAutoNum type="arabicPeriod"/>
            </a:pPr>
            <a:r>
              <a:rPr lang="pt-BR" sz="1600" b="1" dirty="0" smtClean="0"/>
              <a:t>HSI</a:t>
            </a:r>
            <a:endParaRPr lang="pt-BR" sz="1600" b="1" dirty="0"/>
          </a:p>
          <a:p>
            <a:pPr marL="452437" lvl="0" algn="just">
              <a:buFont typeface="+mj-lt"/>
              <a:buAutoNum type="arabicPeriod"/>
            </a:pPr>
            <a:r>
              <a:rPr lang="pt-BR" sz="2000" b="1" dirty="0"/>
              <a:t>O que são cores complementares?</a:t>
            </a:r>
          </a:p>
          <a:p>
            <a:pPr marL="452437" lvl="0" algn="just">
              <a:buFont typeface="+mj-lt"/>
              <a:buAutoNum type="arabicPeriod"/>
            </a:pPr>
            <a:r>
              <a:rPr lang="pt-BR" sz="2000" b="1" dirty="0"/>
              <a:t>Dada uma cor em RGB=(100,120,50), calcule o grau de luminosidade desta cor.</a:t>
            </a:r>
          </a:p>
          <a:p>
            <a:pPr marL="452437" lvl="0" algn="just">
              <a:buFont typeface="+mj-lt"/>
              <a:buAutoNum type="arabicPeriod"/>
            </a:pPr>
            <a:r>
              <a:rPr lang="pt-BR" sz="2000" b="1" dirty="0"/>
              <a:t>Utilizando interpolação linear, via equação paramétrica da reta ( para 0&lt;=t&lt;=1), calcule 2 cores intermediárias entre as cores (1.0, 0.5, 0.2) e (1.0, 0.1, 0.8).</a:t>
            </a:r>
          </a:p>
          <a:p>
            <a:pPr marL="452437" lvl="0" algn="just">
              <a:buFont typeface="+mj-lt"/>
              <a:buAutoNum type="arabicPeriod"/>
            </a:pPr>
            <a:r>
              <a:rPr lang="pt-BR" sz="2000" b="1" dirty="0"/>
              <a:t>Como funciona um monitor CRT?</a:t>
            </a:r>
          </a:p>
          <a:p>
            <a:pPr marL="452437" indent="-342900" algn="just">
              <a:buFont typeface="+mj-lt"/>
              <a:buAutoNum type="arabicPeriod"/>
            </a:pPr>
            <a:endParaRPr lang="pt-BR" sz="20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4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Exercícios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837" indent="0" algn="just">
              <a:buNone/>
            </a:pPr>
            <a:r>
              <a:rPr lang="pt-BR" sz="2000" b="1" dirty="0"/>
              <a:t>6. Por que as corujas enxergam melhor à noite?</a:t>
            </a:r>
          </a:p>
          <a:p>
            <a:pPr marL="223837" lvl="0" indent="0" algn="just">
              <a:buNone/>
            </a:pPr>
            <a:endParaRPr lang="pt-BR" sz="2000" b="1" dirty="0" smtClean="0"/>
          </a:p>
          <a:p>
            <a:pPr marL="223837" lvl="0" indent="0" algn="just">
              <a:buNone/>
            </a:pPr>
            <a:r>
              <a:rPr lang="pt-BR" sz="2000" b="1" dirty="0" smtClean="0"/>
              <a:t>7. Um </a:t>
            </a:r>
            <a:r>
              <a:rPr lang="pt-BR" sz="2000" b="1" dirty="0"/>
              <a:t>espaço de cor nada mais é do que um modelo matemático usado para descrever cada cor a partir de fórmulas. O espaço de cor mais conhecido é o RGB, por modelar a visão humana. Relacione os espaços de cores a possíveis aplicações que geralmente são usadas com os mesmos.</a:t>
            </a:r>
          </a:p>
          <a:p>
            <a:pPr marL="452437" indent="-342900" algn="just">
              <a:buFont typeface="+mj-lt"/>
              <a:buAutoNum type="arabicPeriod"/>
            </a:pPr>
            <a:endParaRPr lang="pt-BR" sz="2000" b="1" dirty="0"/>
          </a:p>
          <a:p>
            <a:pPr marL="452437" indent="-342900" algn="just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7310"/>
              </p:ext>
            </p:extLst>
          </p:nvPr>
        </p:nvGraphicFramePr>
        <p:xfrm>
          <a:off x="838200" y="3810000"/>
          <a:ext cx="7315200" cy="175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8899"/>
                <a:gridCol w="4376301"/>
              </a:tblGrid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 dirty="0">
                          <a:effectLst/>
                        </a:rPr>
                        <a:t>CMYK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Visualização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>
                          <a:effectLst/>
                        </a:rPr>
                        <a:t>YCRCB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Máquinas de impressão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 dirty="0">
                          <a:effectLst/>
                        </a:rPr>
                        <a:t>HSV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Morfologia em níveis de cinza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>
                          <a:effectLst/>
                        </a:rPr>
                        <a:t>GrayScale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Binarização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>
                          <a:effectLst/>
                        </a:rPr>
                        <a:t>Monocromático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Maior representação do sinal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>
                          <a:effectLst/>
                        </a:rPr>
                        <a:t>CIE-Lab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(   ) Detecção de pele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371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BR" sz="1100">
                          <a:effectLst/>
                        </a:rPr>
                        <a:t>RGB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(   ) Classificação de cores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7784" y="2249488"/>
            <a:ext cx="6059016" cy="4324350"/>
          </a:xfrm>
        </p:spPr>
        <p:txBody>
          <a:bodyPr/>
          <a:lstStyle/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Próximas Aulas</a:t>
            </a:r>
          </a:p>
          <a:p>
            <a:pPr lvl="1"/>
            <a:r>
              <a:rPr lang="pt-BR" sz="2400" dirty="0" smtClean="0"/>
              <a:t>Suavização </a:t>
            </a:r>
            <a:r>
              <a:rPr lang="pt-BR" sz="2400" dirty="0"/>
              <a:t>e </a:t>
            </a:r>
            <a:r>
              <a:rPr lang="pt-BR" sz="2400" dirty="0" err="1"/>
              <a:t>Sharpening</a:t>
            </a:r>
            <a:r>
              <a:rPr lang="pt-BR" sz="2400" dirty="0"/>
              <a:t> em Imagem </a:t>
            </a:r>
            <a:r>
              <a:rPr lang="pt-BR" sz="2400" dirty="0" smtClean="0"/>
              <a:t>Colorida</a:t>
            </a:r>
          </a:p>
          <a:p>
            <a:pPr lvl="1"/>
            <a:r>
              <a:rPr lang="pt-BR" sz="2400" dirty="0"/>
              <a:t>Segmentação de </a:t>
            </a:r>
            <a:r>
              <a:rPr lang="pt-BR" sz="2400" dirty="0" smtClean="0"/>
              <a:t>Cor</a:t>
            </a:r>
          </a:p>
          <a:p>
            <a:pPr lvl="1"/>
            <a:r>
              <a:rPr lang="pt-BR" sz="2400" dirty="0"/>
              <a:t>Detecção de Bordas </a:t>
            </a:r>
            <a:r>
              <a:rPr lang="pt-BR" sz="2400" dirty="0" smtClean="0"/>
              <a:t>Coloridas</a:t>
            </a:r>
          </a:p>
          <a:p>
            <a:pPr lvl="1"/>
            <a:r>
              <a:rPr lang="pt-BR" sz="2400" dirty="0"/>
              <a:t>Ruídos em Imagem </a:t>
            </a:r>
            <a:r>
              <a:rPr lang="pt-BR" sz="2400" dirty="0" smtClean="0"/>
              <a:t>Colorida</a:t>
            </a:r>
          </a:p>
          <a:p>
            <a:pPr lvl="1"/>
            <a:r>
              <a:rPr lang="pt-BR" sz="2400" dirty="0"/>
              <a:t>Compressão de Imagens Coloridas</a:t>
            </a:r>
            <a:endParaRPr lang="pt-BR" sz="2200" b="1" dirty="0"/>
          </a:p>
          <a:p>
            <a:pPr marL="109537" indent="0">
              <a:buNone/>
            </a:pPr>
            <a:endParaRPr lang="pt-BR" sz="2400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Ponderações...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Motivação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336" y="2130100"/>
            <a:ext cx="8700864" cy="27390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600" b="1" dirty="0" smtClean="0"/>
              <a:t>A </a:t>
            </a:r>
            <a:r>
              <a:rPr lang="pt-BR" sz="2600" b="1" dirty="0"/>
              <a:t>cor é um descritor poderoso que simplifica o processo de </a:t>
            </a:r>
            <a:r>
              <a:rPr lang="pt-BR" sz="2600" b="1" dirty="0" smtClean="0"/>
              <a:t>extração e </a:t>
            </a:r>
            <a:r>
              <a:rPr lang="pt-BR" sz="2600" b="1" dirty="0"/>
              <a:t>identificação de </a:t>
            </a:r>
            <a:r>
              <a:rPr lang="pt-BR" sz="2600" b="1" dirty="0" smtClean="0"/>
              <a:t>objetos.</a:t>
            </a:r>
          </a:p>
          <a:p>
            <a:pPr algn="just"/>
            <a:endParaRPr lang="pt-BR" sz="2600" b="1" dirty="0" smtClean="0"/>
          </a:p>
          <a:p>
            <a:pPr algn="just"/>
            <a:r>
              <a:rPr lang="pt-BR" sz="2600" b="1" dirty="0"/>
              <a:t>O olho humano só consegue diferir algumas dezenas de tons de cinza, contudo, pode distinguir uma grande variedade de </a:t>
            </a:r>
            <a:r>
              <a:rPr lang="pt-BR" sz="2600" b="1" dirty="0" smtClean="0"/>
              <a:t>cores.</a:t>
            </a:r>
          </a:p>
          <a:p>
            <a:pPr algn="just"/>
            <a:endParaRPr lang="pt-BR" sz="2600" b="1" dirty="0"/>
          </a:p>
          <a:p>
            <a:pPr algn="just"/>
            <a:r>
              <a:rPr lang="pt-BR" sz="2600" b="1" dirty="0"/>
              <a:t>Como aplicar os métodos desenvolvidos para nível de </a:t>
            </a:r>
            <a:r>
              <a:rPr lang="pt-BR" sz="2600" b="1" dirty="0" smtClean="0"/>
              <a:t>cinza?</a:t>
            </a:r>
            <a:endParaRPr lang="pt-BR" sz="2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7AD4028-F7DF-D742-B5F1-61985B34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[1] Rafael C. Gonzales e Richard E. Woods . </a:t>
            </a:r>
            <a:r>
              <a:rPr lang="pt-BR" b="1" dirty="0"/>
              <a:t>Processamento Digital de Imagens 3a edição</a:t>
            </a:r>
            <a:r>
              <a:rPr lang="pt-BR" dirty="0"/>
              <a:t>, Editora Pearson, 2009.</a:t>
            </a:r>
          </a:p>
          <a:p>
            <a:r>
              <a:rPr lang="en-US" dirty="0"/>
              <a:t>[2] B. Chanda, D. </a:t>
            </a:r>
            <a:r>
              <a:rPr lang="en-US" dirty="0" err="1"/>
              <a:t>Datta</a:t>
            </a:r>
            <a:r>
              <a:rPr lang="en-US" dirty="0"/>
              <a:t> </a:t>
            </a:r>
            <a:r>
              <a:rPr lang="en-US" dirty="0" err="1"/>
              <a:t>Majumder</a:t>
            </a:r>
            <a:r>
              <a:rPr lang="en-US" dirty="0"/>
              <a:t> – </a:t>
            </a:r>
            <a:r>
              <a:rPr lang="en-US" b="1" dirty="0"/>
              <a:t>Digital Image Processing and Analysis‖ second edition</a:t>
            </a:r>
            <a:r>
              <a:rPr lang="en-US" dirty="0"/>
              <a:t>, PHI Learning Private Limited, ISBN: 978-81-203-4325-2</a:t>
            </a:r>
            <a:endParaRPr lang="pt-BR" dirty="0"/>
          </a:p>
          <a:p>
            <a:r>
              <a:rPr lang="en-US" dirty="0"/>
              <a:t>[3] Donald Hearn, M. Pauline Baker – </a:t>
            </a:r>
            <a:r>
              <a:rPr lang="en-US" b="1" dirty="0"/>
              <a:t>Computer Graphics C Version‖ second edition</a:t>
            </a:r>
            <a:r>
              <a:rPr lang="en-US" dirty="0"/>
              <a:t>, Pearson Education, ISBN: 81-7808-794-4</a:t>
            </a:r>
            <a:endParaRPr lang="pt-BR" dirty="0"/>
          </a:p>
          <a:p>
            <a:r>
              <a:rPr lang="en-US" dirty="0"/>
              <a:t>[4] </a:t>
            </a:r>
            <a:r>
              <a:rPr lang="en-US" dirty="0" err="1"/>
              <a:t>Bradski</a:t>
            </a:r>
            <a:r>
              <a:rPr lang="pt-BR" dirty="0" smtClean="0">
                <a:effectLst/>
              </a:rPr>
              <a:t>, Adrian: </a:t>
            </a:r>
            <a:r>
              <a:rPr lang="pt-BR" b="1" dirty="0" smtClean="0">
                <a:effectLst/>
              </a:rPr>
              <a:t>Learning </a:t>
            </a:r>
            <a:r>
              <a:rPr lang="pt-BR" b="1" dirty="0" err="1" smtClean="0">
                <a:effectLst/>
              </a:rPr>
              <a:t>OpenCV</a:t>
            </a:r>
            <a:r>
              <a:rPr lang="pt-BR" dirty="0" smtClean="0">
                <a:effectLst/>
              </a:rPr>
              <a:t>, [Computer Vision </a:t>
            </a:r>
            <a:r>
              <a:rPr lang="pt-BR" dirty="0" err="1" smtClean="0">
                <a:effectLst/>
              </a:rPr>
              <a:t>with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OpenCV</a:t>
            </a:r>
            <a:r>
              <a:rPr lang="pt-BR" dirty="0" smtClean="0">
                <a:effectLst/>
              </a:rPr>
              <a:t> Library ; software </a:t>
            </a:r>
            <a:r>
              <a:rPr lang="pt-BR" dirty="0" err="1" smtClean="0">
                <a:effectLst/>
              </a:rPr>
              <a:t>that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sees</a:t>
            </a:r>
            <a:r>
              <a:rPr lang="pt-BR" dirty="0" smtClean="0">
                <a:effectLst/>
              </a:rPr>
              <a:t>] . 1. ed. : </a:t>
            </a:r>
            <a:r>
              <a:rPr lang="pt-BR" dirty="0" err="1" smtClean="0">
                <a:effectLst/>
              </a:rPr>
              <a:t>O`Reilly</a:t>
            </a:r>
            <a:r>
              <a:rPr lang="pt-BR" dirty="0" smtClean="0">
                <a:effectLst/>
              </a:rPr>
              <a:t> Media , 2008 . - Gary </a:t>
            </a:r>
            <a:r>
              <a:rPr lang="pt-BR" dirty="0" err="1" smtClean="0">
                <a:effectLst/>
              </a:rPr>
              <a:t>Bradski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and</a:t>
            </a:r>
            <a:r>
              <a:rPr lang="pt-BR" dirty="0" smtClean="0">
                <a:effectLst/>
              </a:rPr>
              <a:t> Adrian </a:t>
            </a:r>
            <a:r>
              <a:rPr lang="pt-BR" dirty="0" err="1" smtClean="0">
                <a:effectLst/>
              </a:rPr>
              <a:t>Kaehler</a:t>
            </a:r>
            <a:r>
              <a:rPr lang="pt-BR" dirty="0" smtClean="0">
                <a:effectLst/>
              </a:rPr>
              <a:t> . </a:t>
            </a:r>
            <a:r>
              <a:rPr lang="pt-BR" smtClean="0">
                <a:effectLst/>
              </a:rPr>
              <a:t>- ISBN 0-596-51613-4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Indicações Bibliográfica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3212976"/>
            <a:ext cx="8229600" cy="10668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Obrigado!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6200" y="17526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processamento de imagem a cores divide-se em duas </a:t>
            </a:r>
            <a:r>
              <a:rPr lang="pt-BR" sz="2800" dirty="0" smtClean="0"/>
              <a:t>áreas:</a:t>
            </a:r>
          </a:p>
          <a:p>
            <a:r>
              <a:rPr lang="pt-BR" sz="2800" b="1" dirty="0" smtClean="0"/>
              <a:t>Cor completa (</a:t>
            </a:r>
            <a:r>
              <a:rPr lang="pt-BR" sz="2800" b="1" dirty="0"/>
              <a:t>Espectro de Cor) </a:t>
            </a:r>
            <a:r>
              <a:rPr lang="pt-BR" sz="2800" dirty="0"/>
              <a:t>– as imagens são adquiridas por sensores que produzem imagens </a:t>
            </a:r>
            <a:r>
              <a:rPr lang="pt-BR" sz="2800" dirty="0" smtClean="0"/>
              <a:t>coloridas (CCD</a:t>
            </a:r>
            <a:r>
              <a:rPr lang="pt-BR" sz="2800" dirty="0"/>
              <a:t>, TV ou </a:t>
            </a:r>
            <a:r>
              <a:rPr lang="pt-BR" sz="2800" i="1" dirty="0"/>
              <a:t>scanner </a:t>
            </a:r>
            <a:r>
              <a:rPr lang="pt-BR" sz="2800" dirty="0" smtClean="0"/>
              <a:t>colorido) </a:t>
            </a:r>
          </a:p>
          <a:p>
            <a:r>
              <a:rPr lang="pt-BR" sz="2800" dirty="0" smtClean="0"/>
              <a:t> </a:t>
            </a:r>
          </a:p>
          <a:p>
            <a:r>
              <a:rPr lang="pt-BR" sz="2800" b="1" dirty="0" err="1" smtClean="0"/>
              <a:t>Pseudo-cor</a:t>
            </a:r>
            <a:r>
              <a:rPr lang="pt-BR" sz="2800" dirty="0" smtClean="0"/>
              <a:t> </a:t>
            </a:r>
            <a:r>
              <a:rPr lang="pt-BR" sz="2800" dirty="0"/>
              <a:t>– os níveis de cinzento de uma imagem são </a:t>
            </a:r>
            <a:r>
              <a:rPr lang="pt-BR" sz="2800" dirty="0" smtClean="0"/>
              <a:t> convertidos </a:t>
            </a:r>
            <a:r>
              <a:rPr lang="pt-BR" sz="2800" dirty="0"/>
              <a:t>em cores para </a:t>
            </a:r>
            <a:r>
              <a:rPr lang="pt-BR" sz="2800" dirty="0" smtClean="0"/>
              <a:t>posterior  processamento/visualização </a:t>
            </a:r>
            <a:r>
              <a:rPr lang="pt-BR" sz="2800" dirty="0"/>
              <a:t>(SAR)</a:t>
            </a:r>
          </a:p>
        </p:txBody>
      </p:sp>
    </p:spTree>
    <p:extLst>
      <p:ext uri="{BB962C8B-B14F-4D97-AF65-F5344CB8AC3E}">
        <p14:creationId xmlns:p14="http://schemas.microsoft.com/office/powerpoint/2010/main" val="1296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0" y="1295400"/>
            <a:ext cx="85915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600200"/>
            <a:ext cx="8700864" cy="2739060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A percepção de cores se baseia na distinção dos </a:t>
            </a:r>
            <a:r>
              <a:rPr lang="pt-BR" sz="2800" dirty="0" smtClean="0"/>
              <a:t>diferentes comprimentos </a:t>
            </a:r>
            <a:r>
              <a:rPr lang="pt-BR" sz="2800" dirty="0"/>
              <a:t>de onda contidos na luz.</a:t>
            </a:r>
            <a:endParaRPr lang="pt-BR" sz="2600" b="1" dirty="0" smtClean="0"/>
          </a:p>
          <a:p>
            <a:r>
              <a:rPr lang="pt-BR" sz="2800" dirty="0"/>
              <a:t>As características da luz varia de acordo com a reflexão e </a:t>
            </a:r>
            <a:r>
              <a:rPr lang="pt-BR" sz="2800" dirty="0" smtClean="0"/>
              <a:t>difração dela </a:t>
            </a:r>
            <a:r>
              <a:rPr lang="pt-BR" sz="2800" dirty="0"/>
              <a:t>em diferentes meios.</a:t>
            </a:r>
            <a:endParaRPr lang="pt-BR" sz="2600" b="1" dirty="0"/>
          </a:p>
          <a:p>
            <a:r>
              <a:rPr lang="pt-BR" sz="2800" dirty="0"/>
              <a:t>Um feixe de luz contendo apenas um comprimento de onda </a:t>
            </a:r>
            <a:r>
              <a:rPr lang="pt-BR" sz="2800" dirty="0" smtClean="0"/>
              <a:t>é conhecido </a:t>
            </a:r>
            <a:r>
              <a:rPr lang="pt-BR" sz="2800" dirty="0"/>
              <a:t>como feixe acromático, a única variação é </a:t>
            </a:r>
            <a:r>
              <a:rPr lang="pt-BR" sz="2800" dirty="0" smtClean="0"/>
              <a:t>sua intensidade</a:t>
            </a:r>
            <a:r>
              <a:rPr lang="pt-BR" sz="2800" dirty="0"/>
              <a:t>.</a:t>
            </a:r>
            <a:endParaRPr lang="pt-BR" sz="2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599"/>
            <a:ext cx="6248400" cy="23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81200" y="6404150"/>
            <a:ext cx="487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2: Espectro de cor passando por um prisma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4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>Fundamentos </a:t>
            </a:r>
            <a:r>
              <a:rPr lang="pt-BR" sz="3600" b="1" dirty="0"/>
              <a:t>de </a:t>
            </a:r>
            <a:r>
              <a:rPr lang="pt-BR" sz="3600" b="1" dirty="0" smtClean="0"/>
              <a:t>Imagens Coloridas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BE9A-9E04-4B89-90B9-871F1CB9913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600200"/>
            <a:ext cx="8700864" cy="4800600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Luz cromática – </a:t>
            </a:r>
            <a:r>
              <a:rPr lang="pt-BR" sz="2800" b="1" dirty="0" smtClean="0"/>
              <a:t>visível</a:t>
            </a:r>
          </a:p>
          <a:p>
            <a:r>
              <a:rPr lang="pt-BR" sz="2800" b="1" dirty="0" smtClean="0"/>
              <a:t>Características</a:t>
            </a:r>
          </a:p>
          <a:p>
            <a:pPr lvl="1"/>
            <a:r>
              <a:rPr lang="pt-BR" sz="2400" dirty="0" err="1" smtClean="0"/>
              <a:t>Radiância</a:t>
            </a:r>
            <a:r>
              <a:rPr lang="pt-BR" sz="2400" dirty="0" smtClean="0"/>
              <a:t> (R): quantidade de energia (W) fornecida pela fonte</a:t>
            </a:r>
          </a:p>
          <a:p>
            <a:pPr lvl="1"/>
            <a:r>
              <a:rPr lang="pt-BR" dirty="0" err="1" smtClean="0"/>
              <a:t>Luminância</a:t>
            </a:r>
            <a:r>
              <a:rPr lang="pt-BR" dirty="0" smtClean="0"/>
              <a:t> </a:t>
            </a:r>
            <a:r>
              <a:rPr lang="pt-BR" dirty="0"/>
              <a:t>(L): quantidade de energia (</a:t>
            </a:r>
            <a:r>
              <a:rPr lang="pt-BR" dirty="0" err="1"/>
              <a:t>lm</a:t>
            </a:r>
            <a:r>
              <a:rPr lang="pt-BR" dirty="0"/>
              <a:t>) que é perceptível </a:t>
            </a:r>
            <a:r>
              <a:rPr lang="pt-BR" dirty="0" smtClean="0"/>
              <a:t>pelo observador.</a:t>
            </a:r>
          </a:p>
          <a:p>
            <a:pPr lvl="1"/>
            <a:r>
              <a:rPr lang="pt-BR" dirty="0" smtClean="0"/>
              <a:t>Brilho</a:t>
            </a:r>
            <a:r>
              <a:rPr lang="pt-BR" dirty="0"/>
              <a:t>: Indica a intensidade da luz fornecida pela fonte. </a:t>
            </a:r>
            <a:r>
              <a:rPr lang="pt-BR" dirty="0" err="1"/>
              <a:t>Dificil</a:t>
            </a:r>
            <a:r>
              <a:rPr lang="pt-BR" dirty="0"/>
              <a:t> de </a:t>
            </a:r>
            <a:r>
              <a:rPr lang="pt-BR" dirty="0" smtClean="0"/>
              <a:t>se quantificar</a:t>
            </a:r>
          </a:p>
          <a:p>
            <a:r>
              <a:rPr lang="pt-BR" sz="2900" b="1" dirty="0"/>
              <a:t>Exemplo:</a:t>
            </a:r>
          </a:p>
          <a:p>
            <a:pPr marL="0" indent="0">
              <a:buNone/>
            </a:pPr>
            <a:r>
              <a:rPr lang="pt-BR" dirty="0" smtClean="0"/>
              <a:t>      – </a:t>
            </a:r>
            <a:r>
              <a:rPr lang="pt-BR" dirty="0"/>
              <a:t>Fonte de Infravermelho com alta energia, não é observada por </a:t>
            </a:r>
            <a:r>
              <a:rPr lang="pt-BR" dirty="0" smtClean="0"/>
              <a:t>humanos, pois </a:t>
            </a:r>
            <a:r>
              <a:rPr lang="pt-BR" dirty="0"/>
              <a:t>o olho humano não consegue perceber este tipo de luz.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1726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416800" cy="5032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z="3000" dirty="0" smtClean="0"/>
              <a:t>Conceito Radiação Eletromagnética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57400" y="6416675"/>
            <a:ext cx="439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3: Comprimento de onda da luz visível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2425</Words>
  <Application>Microsoft Office PowerPoint</Application>
  <PresentationFormat>Apresentação na tela (4:3)</PresentationFormat>
  <Paragraphs>365</Paragraphs>
  <Slides>41</Slides>
  <Notes>30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3" baseType="lpstr">
      <vt:lpstr>Tema do Office</vt:lpstr>
      <vt:lpstr>Equation</vt:lpstr>
      <vt:lpstr>Apresentação do PowerPoint</vt:lpstr>
      <vt:lpstr>O Professor</vt:lpstr>
      <vt:lpstr>Objetivos da aula de hoje</vt:lpstr>
      <vt:lpstr>Motivação</vt:lpstr>
      <vt:lpstr>Fundamentos de Imagens Coloridas</vt:lpstr>
      <vt:lpstr>Fundamentos de Imagens Coloridas</vt:lpstr>
      <vt:lpstr>Fundamentos de Imagens Coloridas</vt:lpstr>
      <vt:lpstr>Fundamentos de Imagens Coloridas</vt:lpstr>
      <vt:lpstr>Conceito Radiação Eletromagnética</vt:lpstr>
      <vt:lpstr>Fundamentos de Imagens Coloridas</vt:lpstr>
      <vt:lpstr>Fundamentos de Imagens Coloridas</vt:lpstr>
      <vt:lpstr>Fundamentos de Imagens Coloridas</vt:lpstr>
      <vt:lpstr>Fundamentos de Imagens Coloridas</vt:lpstr>
      <vt:lpstr>Fundamentos de Imagens Coloridas</vt:lpstr>
      <vt:lpstr>Modelo de Cores</vt:lpstr>
      <vt:lpstr>Modelo de Cores</vt:lpstr>
      <vt:lpstr>Modelo de Cores</vt:lpstr>
      <vt:lpstr>Modelo de Cores</vt:lpstr>
      <vt:lpstr>Modelo de Cores</vt:lpstr>
      <vt:lpstr>Modelo de Cores</vt:lpstr>
      <vt:lpstr>Modelo de Cores</vt:lpstr>
      <vt:lpstr>Modelo de Cores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  <vt:lpstr>Apresentação do PowerPoint</vt:lpstr>
      <vt:lpstr>Ponderações...</vt:lpstr>
      <vt:lpstr>Indicações Bibliográfica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Foust</dc:creator>
  <cp:lastModifiedBy>Marcia</cp:lastModifiedBy>
  <cp:revision>55</cp:revision>
  <dcterms:created xsi:type="dcterms:W3CDTF">2013-04-09T03:46:46Z</dcterms:created>
  <dcterms:modified xsi:type="dcterms:W3CDTF">2019-07-03T04:05:44Z</dcterms:modified>
</cp:coreProperties>
</file>